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8" r:id="rId1"/>
  </p:sldMasterIdLst>
  <p:notesMasterIdLst>
    <p:notesMasterId r:id="rId29"/>
  </p:notesMasterIdLst>
  <p:handoutMasterIdLst>
    <p:handoutMasterId r:id="rId30"/>
  </p:handoutMasterIdLst>
  <p:sldIdLst>
    <p:sldId id="282" r:id="rId2"/>
    <p:sldId id="290" r:id="rId3"/>
    <p:sldId id="291" r:id="rId4"/>
    <p:sldId id="292" r:id="rId5"/>
    <p:sldId id="293" r:id="rId6"/>
    <p:sldId id="294" r:id="rId7"/>
    <p:sldId id="295" r:id="rId8"/>
    <p:sldId id="287" r:id="rId9"/>
    <p:sldId id="296" r:id="rId10"/>
    <p:sldId id="283" r:id="rId11"/>
    <p:sldId id="300" r:id="rId12"/>
    <p:sldId id="301" r:id="rId13"/>
    <p:sldId id="275" r:id="rId14"/>
    <p:sldId id="302" r:id="rId15"/>
    <p:sldId id="297" r:id="rId16"/>
    <p:sldId id="288" r:id="rId17"/>
    <p:sldId id="303" r:id="rId18"/>
    <p:sldId id="280" r:id="rId19"/>
    <p:sldId id="299" r:id="rId20"/>
    <p:sldId id="305" r:id="rId21"/>
    <p:sldId id="289" r:id="rId22"/>
    <p:sldId id="298" r:id="rId23"/>
    <p:sldId id="285" r:id="rId24"/>
    <p:sldId id="281" r:id="rId25"/>
    <p:sldId id="286" r:id="rId26"/>
    <p:sldId id="304" r:id="rId27"/>
    <p:sldId id="284" r:id="rId28"/>
  </p:sldIdLst>
  <p:sldSz cx="12192000" cy="6858000"/>
  <p:notesSz cx="6742113" cy="987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00"/>
    <a:srgbClr val="006699"/>
    <a:srgbClr val="717171"/>
    <a:srgbClr val="DEE7EC"/>
    <a:srgbClr val="ABFFFF"/>
    <a:srgbClr val="A7DDE9"/>
    <a:srgbClr val="0086BB"/>
    <a:srgbClr val="006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84940" autoAdjust="0"/>
  </p:normalViewPr>
  <p:slideViewPr>
    <p:cSldViewPr snapToGrid="0">
      <p:cViewPr varScale="1">
        <p:scale>
          <a:sx n="89" d="100"/>
          <a:sy n="89" d="100"/>
        </p:scale>
        <p:origin x="442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96"/>
    </p:cViewPr>
  </p:sorterViewPr>
  <p:notesViewPr>
    <p:cSldViewPr snapToGrid="0">
      <p:cViewPr varScale="1">
        <p:scale>
          <a:sx n="80" d="100"/>
          <a:sy n="80" d="100"/>
        </p:scale>
        <p:origin x="3996" y="12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63" cy="493711"/>
          </a:xfrm>
          <a:prstGeom prst="rect">
            <a:avLst/>
          </a:prstGeom>
        </p:spPr>
        <p:txBody>
          <a:bodyPr vert="horz" wrap="square" lIns="87639" tIns="43820" rIns="87639" bIns="438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de-AT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9493" y="0"/>
            <a:ext cx="2921063" cy="493711"/>
          </a:xfrm>
          <a:prstGeom prst="rect">
            <a:avLst/>
          </a:prstGeom>
        </p:spPr>
        <p:txBody>
          <a:bodyPr vert="horz" wrap="square" lIns="87639" tIns="43820" rIns="87639" bIns="438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D3F6AE-E5CF-446C-A53A-8B5ECA155C66}" type="datetime1">
              <a:rPr lang="de-DE" altLang="de-DE"/>
              <a:pPr/>
              <a:t>03.02.2020</a:t>
            </a:fld>
            <a:endParaRPr lang="de-AT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95"/>
            <a:ext cx="2921063" cy="493711"/>
          </a:xfrm>
          <a:prstGeom prst="rect">
            <a:avLst/>
          </a:prstGeom>
        </p:spPr>
        <p:txBody>
          <a:bodyPr vert="horz" wrap="square" lIns="87639" tIns="43820" rIns="87639" bIns="438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de-AT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9493" y="9377395"/>
            <a:ext cx="2921063" cy="493711"/>
          </a:xfrm>
          <a:prstGeom prst="rect">
            <a:avLst/>
          </a:prstGeom>
        </p:spPr>
        <p:txBody>
          <a:bodyPr vert="horz" wrap="square" lIns="87639" tIns="43820" rIns="87639" bIns="438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5FA1C1E-9A65-4A7B-B1FD-181F986AAC1B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92707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63" cy="493711"/>
          </a:xfrm>
          <a:prstGeom prst="rect">
            <a:avLst/>
          </a:prstGeom>
        </p:spPr>
        <p:txBody>
          <a:bodyPr vert="horz" lIns="94932" tIns="47466" rIns="94932" bIns="4746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9493" y="0"/>
            <a:ext cx="2921063" cy="493711"/>
          </a:xfrm>
          <a:prstGeom prst="rect">
            <a:avLst/>
          </a:prstGeom>
        </p:spPr>
        <p:txBody>
          <a:bodyPr vert="horz" wrap="square" lIns="94932" tIns="47466" rIns="94932" bIns="474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fld id="{18B51B80-1DC4-4210-9BCF-521BEF77717F}" type="datetime1">
              <a:rPr lang="de-DE" altLang="de-DE"/>
              <a:pPr/>
              <a:t>03.02.2020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1363"/>
            <a:ext cx="657701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32" tIns="47466" rIns="94932" bIns="47466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212" y="4689477"/>
            <a:ext cx="5393690" cy="4443398"/>
          </a:xfrm>
          <a:prstGeom prst="rect">
            <a:avLst/>
          </a:prstGeom>
        </p:spPr>
        <p:txBody>
          <a:bodyPr vert="horz" wrap="square" lIns="94932" tIns="47466" rIns="94932" bIns="4746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95"/>
            <a:ext cx="2921063" cy="493711"/>
          </a:xfrm>
          <a:prstGeom prst="rect">
            <a:avLst/>
          </a:prstGeom>
        </p:spPr>
        <p:txBody>
          <a:bodyPr vert="horz" lIns="94932" tIns="47466" rIns="94932" bIns="4746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9493" y="9377395"/>
            <a:ext cx="2921063" cy="493711"/>
          </a:xfrm>
          <a:prstGeom prst="rect">
            <a:avLst/>
          </a:prstGeom>
        </p:spPr>
        <p:txBody>
          <a:bodyPr vert="horz" wrap="square" lIns="94932" tIns="47466" rIns="94932" bIns="474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8344F2A-8896-4B56-9818-5225B0E9E68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9443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44F2A-8896-4B56-9818-5225B0E9E685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5422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44F2A-8896-4B56-9818-5225B0E9E685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4004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44F2A-8896-4B56-9818-5225B0E9E685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7400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44F2A-8896-4B56-9818-5225B0E9E685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61393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44F2A-8896-4B56-9818-5225B0E9E685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61393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44F2A-8896-4B56-9818-5225B0E9E685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0817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44F2A-8896-4B56-9818-5225B0E9E685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0817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44F2A-8896-4B56-9818-5225B0E9E685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0817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44F2A-8896-4B56-9818-5225B0E9E685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7411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44F2A-8896-4B56-9818-5225B0E9E685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6098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44F2A-8896-4B56-9818-5225B0E9E685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6139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8A072-86BB-4A2C-8DC6-4BF614C14CCA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3544299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44F2A-8896-4B56-9818-5225B0E9E685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2457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44F2A-8896-4B56-9818-5225B0E9E685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0625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44F2A-8896-4B56-9818-5225B0E9E685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0817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44F2A-8896-4B56-9818-5225B0E9E685}" type="slidenum">
              <a:rPr lang="de-DE" altLang="de-DE" smtClean="0"/>
              <a:pPr>
                <a:defRPr/>
              </a:pPr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61393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72366-57E8-432E-8DC8-4A967572E268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62888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46A23-3D59-4C69-BCCA-64DE87B93B2E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492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46A23-3D59-4C69-BCCA-64DE87B93B2E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22379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534DB-934D-4D12-9329-45F62E8CC769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87923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51825-ED6F-493A-A120-E02D2097D565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3017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44F2A-8896-4B56-9818-5225B0E9E685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58369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44F2A-8896-4B56-9818-5225B0E9E685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5836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7625" y="0"/>
            <a:ext cx="12144375" cy="119697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 sz="1013" noProof="0" dirty="0"/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25" y="241481"/>
            <a:ext cx="3101975" cy="57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831" y="2276876"/>
            <a:ext cx="9144000" cy="1781417"/>
          </a:xfrm>
        </p:spPr>
        <p:txBody>
          <a:bodyPr>
            <a:normAutofit/>
          </a:bodyPr>
          <a:lstStyle>
            <a:lvl1pPr algn="ctr">
              <a:defRPr sz="6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AT" noProof="0" dirty="0" smtClean="0"/>
              <a:t>Click to edit Master title style</a:t>
            </a:r>
            <a:endParaRPr lang="de-AT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6067" y="4383659"/>
            <a:ext cx="9144000" cy="1655762"/>
          </a:xfrm>
        </p:spPr>
        <p:txBody>
          <a:bodyPr anchor="b"/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AT" noProof="0" dirty="0" smtClean="0"/>
              <a:t>Click to edit Master subtitle style</a:t>
            </a:r>
            <a:endParaRPr lang="de-AT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29.11.2018</a:t>
            </a:r>
            <a:endParaRPr lang="de-AT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AT" smtClean="0"/>
              <a:t>Primeri dobrih praks</a:t>
            </a:r>
            <a:endParaRPr lang="de-AT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6ED1C2-A7F5-4FD8-88E1-F885E974E14C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381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noProof="0" dirty="0" smtClean="0"/>
              <a:t>Click to edit Master title style</a:t>
            </a:r>
            <a:endParaRPr lang="de-AT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1435127" y="1125538"/>
            <a:ext cx="409213" cy="5183187"/>
          </a:xfrm>
        </p:spPr>
        <p:txBody>
          <a:bodyPr vert="vert270" anchor="b">
            <a:noAutofit/>
          </a:bodyPr>
          <a:lstStyle>
            <a:lvl1pPr marL="0" indent="0">
              <a:buNone/>
              <a:defRPr sz="1100"/>
            </a:lvl1pPr>
            <a:lvl2pPr>
              <a:defRPr sz="675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de-AT" noProof="0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C120-EDB7-4138-BDD2-66C01095F347}" type="slidenum">
              <a:rPr lang="de-AT" noProof="0" smtClean="0"/>
              <a:pPr>
                <a:defRPr/>
              </a:pPr>
              <a:t>‹#›</a:t>
            </a:fld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307798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1435127" y="1125538"/>
            <a:ext cx="409213" cy="5183187"/>
          </a:xfrm>
        </p:spPr>
        <p:txBody>
          <a:bodyPr vert="vert270" anchor="b">
            <a:noAutofit/>
          </a:bodyPr>
          <a:lstStyle>
            <a:lvl1pPr marL="0" indent="0">
              <a:buNone/>
              <a:defRPr sz="1100"/>
            </a:lvl1pPr>
            <a:lvl2pPr>
              <a:defRPr sz="675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de-AT" noProof="0" dirty="0" smtClean="0"/>
              <a:t>Click to edit Master text styles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568D7-9CA7-4FE8-866E-B69B43700930}" type="slidenum">
              <a:rPr lang="de-AT" noProof="0" smtClean="0"/>
              <a:pPr>
                <a:defRPr/>
              </a:pPr>
              <a:t>‹#›</a:t>
            </a:fld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065718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AT" noProof="0" dirty="0" smtClean="0"/>
              <a:t>Click to edit Master title style</a:t>
            </a:r>
            <a:endParaRPr lang="de-A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AT" noProof="0" dirty="0" smtClean="0"/>
              <a:t>Edit Master text styles</a:t>
            </a:r>
          </a:p>
          <a:p>
            <a:pPr lvl="1"/>
            <a:r>
              <a:rPr lang="de-AT" noProof="0" dirty="0" smtClean="0"/>
              <a:t>Second level</a:t>
            </a:r>
          </a:p>
          <a:p>
            <a:pPr lvl="2"/>
            <a:r>
              <a:rPr lang="de-AT" noProof="0" dirty="0" smtClean="0"/>
              <a:t>Third level</a:t>
            </a:r>
          </a:p>
          <a:p>
            <a:pPr lvl="3"/>
            <a:r>
              <a:rPr lang="de-AT" noProof="0" dirty="0" smtClean="0"/>
              <a:t>Fourth level</a:t>
            </a:r>
          </a:p>
          <a:p>
            <a:pPr lvl="4"/>
            <a:r>
              <a:rPr lang="de-AT" noProof="0" dirty="0" smtClean="0"/>
              <a:t>Fifth level</a:t>
            </a:r>
            <a:endParaRPr lang="de-AT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AT" noProof="0" dirty="0" smtClean="0"/>
              <a:t>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1435127" y="1125538"/>
            <a:ext cx="409213" cy="5183187"/>
          </a:xfrm>
        </p:spPr>
        <p:txBody>
          <a:bodyPr vert="vert270" anchor="b">
            <a:noAutofit/>
          </a:bodyPr>
          <a:lstStyle>
            <a:lvl1pPr marL="0" indent="0">
              <a:buNone/>
              <a:defRPr sz="1100"/>
            </a:lvl1pPr>
            <a:lvl2pPr>
              <a:defRPr sz="675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de-AT" noProof="0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9599-AF99-461F-86AA-A16F281000F0}" type="slidenum">
              <a:rPr lang="de-AT" noProof="0" smtClean="0"/>
              <a:pPr>
                <a:defRPr/>
              </a:pPr>
              <a:t>‹#›</a:t>
            </a:fld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703762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AT" noProof="0" dirty="0" smtClean="0"/>
              <a:t>Click to edit Master title style</a:t>
            </a:r>
            <a:endParaRPr lang="de-AT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de-AT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AT" noProof="0" dirty="0" smtClean="0"/>
              <a:t>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1435127" y="1125538"/>
            <a:ext cx="409213" cy="5183187"/>
          </a:xfrm>
        </p:spPr>
        <p:txBody>
          <a:bodyPr vert="vert270" anchor="b">
            <a:noAutofit/>
          </a:bodyPr>
          <a:lstStyle>
            <a:lvl1pPr marL="0" indent="0">
              <a:buNone/>
              <a:defRPr sz="1100"/>
            </a:lvl1pPr>
            <a:lvl2pPr>
              <a:defRPr sz="675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de-AT" noProof="0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86FEB-BFC3-4C2B-B3BE-547445175FEE}" type="slidenum">
              <a:rPr lang="de-AT" noProof="0" smtClean="0"/>
              <a:pPr>
                <a:defRPr/>
              </a:pPr>
              <a:t>‹#›</a:t>
            </a:fld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413771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noProof="0" dirty="0" smtClean="0"/>
              <a:t>Click to edit Master title style</a:t>
            </a:r>
            <a:endParaRPr lang="de-AT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de-AT" noProof="0" dirty="0" smtClean="0"/>
              <a:t>Edit Master text styles</a:t>
            </a:r>
          </a:p>
          <a:p>
            <a:pPr lvl="1"/>
            <a:r>
              <a:rPr lang="de-AT" noProof="0" dirty="0" smtClean="0"/>
              <a:t>Second level</a:t>
            </a:r>
          </a:p>
          <a:p>
            <a:pPr lvl="2"/>
            <a:r>
              <a:rPr lang="de-AT" noProof="0" dirty="0" smtClean="0"/>
              <a:t>Third level</a:t>
            </a:r>
          </a:p>
          <a:p>
            <a:pPr lvl="3"/>
            <a:r>
              <a:rPr lang="de-AT" noProof="0" dirty="0" smtClean="0"/>
              <a:t>Fourth level</a:t>
            </a:r>
          </a:p>
          <a:p>
            <a:pPr lvl="4"/>
            <a:r>
              <a:rPr lang="de-AT" noProof="0" dirty="0" smtClean="0"/>
              <a:t>Fifth level</a:t>
            </a:r>
            <a:endParaRPr lang="de-AT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1435127" y="1125538"/>
            <a:ext cx="409213" cy="5183187"/>
          </a:xfrm>
        </p:spPr>
        <p:txBody>
          <a:bodyPr vert="vert270" anchor="b">
            <a:noAutofit/>
          </a:bodyPr>
          <a:lstStyle>
            <a:lvl1pPr marL="0" indent="0">
              <a:buNone/>
              <a:defRPr sz="1100"/>
            </a:lvl1pPr>
            <a:lvl2pPr>
              <a:defRPr sz="675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de-AT" noProof="0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C26E-0864-4C20-85DB-5C8F5DF10536}" type="slidenum">
              <a:rPr lang="de-AT" noProof="0" smtClean="0"/>
              <a:pPr>
                <a:defRPr/>
              </a:pPr>
              <a:t>‹#›</a:t>
            </a:fld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97543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de-AT" noProof="0" dirty="0" smtClean="0"/>
              <a:t>Click to edit Master title style</a:t>
            </a:r>
            <a:endParaRPr lang="de-AT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 sz="2700"/>
            </a:lvl1pPr>
          </a:lstStyle>
          <a:p>
            <a:pPr lvl="0"/>
            <a:r>
              <a:rPr lang="de-AT" noProof="0" dirty="0" smtClean="0"/>
              <a:t>Edit Master text styles</a:t>
            </a:r>
          </a:p>
          <a:p>
            <a:pPr lvl="1"/>
            <a:r>
              <a:rPr lang="de-AT" noProof="0" dirty="0" smtClean="0"/>
              <a:t>Second level</a:t>
            </a:r>
          </a:p>
          <a:p>
            <a:pPr lvl="2"/>
            <a:r>
              <a:rPr lang="de-AT" noProof="0" dirty="0" smtClean="0"/>
              <a:t>Third level</a:t>
            </a:r>
          </a:p>
          <a:p>
            <a:pPr lvl="3"/>
            <a:r>
              <a:rPr lang="de-AT" noProof="0" dirty="0" smtClean="0"/>
              <a:t>Fourth level</a:t>
            </a:r>
          </a:p>
          <a:p>
            <a:pPr lvl="4"/>
            <a:r>
              <a:rPr lang="de-AT" noProof="0" dirty="0" smtClean="0"/>
              <a:t>Fifth level</a:t>
            </a:r>
            <a:endParaRPr lang="de-AT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1435127" y="1125538"/>
            <a:ext cx="409213" cy="5183187"/>
          </a:xfrm>
        </p:spPr>
        <p:txBody>
          <a:bodyPr vert="vert270" anchor="b">
            <a:noAutofit/>
          </a:bodyPr>
          <a:lstStyle>
            <a:lvl1pPr marL="0" indent="0">
              <a:buNone/>
              <a:defRPr sz="1100"/>
            </a:lvl1pPr>
            <a:lvl2pPr>
              <a:defRPr sz="675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de-AT" noProof="0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4CDE-C19D-4AF0-B94D-02CF3A279458}" type="slidenum">
              <a:rPr lang="de-AT" noProof="0" smtClean="0"/>
              <a:pPr>
                <a:defRPr/>
              </a:pPr>
              <a:t>‹#›</a:t>
            </a:fld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228108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 sz="1013" noProof="0" dirty="0"/>
          </a:p>
        </p:txBody>
      </p:sp>
    </p:spTree>
    <p:extLst>
      <p:ext uri="{BB962C8B-B14F-4D97-AF65-F5344CB8AC3E}">
        <p14:creationId xmlns:p14="http://schemas.microsoft.com/office/powerpoint/2010/main" val="3922295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  <a:lvl3pPr marL="266700" indent="-266700">
              <a:defRPr/>
            </a:lvl3pPr>
            <a:lvl4pPr marL="266700" indent="-266700">
              <a:defRPr/>
            </a:lvl4pPr>
            <a:lvl5pPr marL="266700" indent="-266700"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29.11.2018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AT" sz="8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1985D85-6054-4DF4-A6E1-48499D896B1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 smtClean="0"/>
              <a:t>Primeri dobrih praks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62197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noProof="0" dirty="0" smtClean="0"/>
              <a:t>Click to edit Master title style</a:t>
            </a:r>
            <a:endParaRPr lang="de-AT" noProof="0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339734" y="806677"/>
            <a:ext cx="11095393" cy="5510211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de-AT" noProof="0" dirty="0" smtClean="0"/>
              <a:t>Edit Master text styles</a:t>
            </a:r>
          </a:p>
          <a:p>
            <a:pPr lvl="1"/>
            <a:r>
              <a:rPr lang="de-AT" noProof="0" dirty="0" smtClean="0"/>
              <a:t>Second level</a:t>
            </a:r>
          </a:p>
          <a:p>
            <a:pPr lvl="2"/>
            <a:r>
              <a:rPr lang="de-AT" noProof="0" dirty="0" smtClean="0"/>
              <a:t>Third level</a:t>
            </a:r>
          </a:p>
          <a:p>
            <a:pPr lvl="3"/>
            <a:r>
              <a:rPr lang="de-AT" noProof="0" dirty="0" smtClean="0"/>
              <a:t>Fourth level</a:t>
            </a:r>
          </a:p>
          <a:p>
            <a:pPr lvl="4"/>
            <a:r>
              <a:rPr lang="de-AT" noProof="0" dirty="0" smtClean="0"/>
              <a:t>Fifth level</a:t>
            </a:r>
            <a:endParaRPr lang="de-AT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BE37-8BEE-41D2-8357-D273E888057B}" type="slidenum">
              <a:rPr lang="de-AT" noProof="0" smtClean="0"/>
              <a:pPr>
                <a:defRPr/>
              </a:pPr>
              <a:t>‹#›</a:t>
            </a:fld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68657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noProof="0" dirty="0" smtClean="0"/>
              <a:t>Click to edit Master title style</a:t>
            </a:r>
            <a:endParaRPr lang="de-AT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1435127" y="1125538"/>
            <a:ext cx="409213" cy="5183187"/>
          </a:xfrm>
        </p:spPr>
        <p:txBody>
          <a:bodyPr vert="vert270" anchor="b">
            <a:noAutofit/>
          </a:bodyPr>
          <a:lstStyle>
            <a:lvl1pPr marL="0" indent="0">
              <a:buNone/>
              <a:defRPr sz="1100"/>
            </a:lvl1pPr>
            <a:lvl2pPr>
              <a:defRPr sz="675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de-AT" noProof="0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339734" y="806677"/>
            <a:ext cx="11095393" cy="5510211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de-AT" noProof="0" dirty="0" smtClean="0"/>
              <a:t>Edit Master text styles</a:t>
            </a:r>
          </a:p>
          <a:p>
            <a:pPr lvl="1"/>
            <a:r>
              <a:rPr lang="de-AT" noProof="0" dirty="0" smtClean="0"/>
              <a:t>Second level</a:t>
            </a:r>
          </a:p>
          <a:p>
            <a:pPr lvl="2"/>
            <a:r>
              <a:rPr lang="de-AT" noProof="0" dirty="0" smtClean="0"/>
              <a:t>Third level</a:t>
            </a:r>
          </a:p>
          <a:p>
            <a:pPr lvl="3"/>
            <a:r>
              <a:rPr lang="de-AT" noProof="0" dirty="0" smtClean="0"/>
              <a:t>Fourth level</a:t>
            </a:r>
          </a:p>
          <a:p>
            <a:pPr lvl="4"/>
            <a:r>
              <a:rPr lang="de-AT" noProof="0" dirty="0" smtClean="0"/>
              <a:t>Fifth level</a:t>
            </a:r>
            <a:endParaRPr lang="de-AT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3481-6FBE-4837-9728-5BA144AEB1B4}" type="slidenum">
              <a:rPr lang="de-AT" noProof="0" smtClean="0"/>
              <a:pPr>
                <a:defRPr/>
              </a:pPr>
              <a:t>‹#›</a:t>
            </a:fld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49112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171926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de-AT" noProof="0" dirty="0" smtClean="0"/>
              <a:t>Click to edit Master title style</a:t>
            </a:r>
            <a:endParaRPr lang="de-AT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429003"/>
            <a:ext cx="105156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noProof="0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0750-2A4A-4A7B-B5BF-141B95C1794C}" type="slidenum">
              <a:rPr lang="de-AT" noProof="0" smtClean="0"/>
              <a:pPr>
                <a:defRPr/>
              </a:pPr>
              <a:t>‹#›</a:t>
            </a:fld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359073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noProof="0" dirty="0" smtClean="0"/>
              <a:t>Click to edit Master title style</a:t>
            </a:r>
            <a:endParaRPr lang="de-AT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C120-EDB7-4138-BDD2-66C01095F347}" type="slidenum">
              <a:rPr lang="de-AT" noProof="0" smtClean="0"/>
              <a:pPr>
                <a:defRPr/>
              </a:pPr>
              <a:t>‹#›</a:t>
            </a:fld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58432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noProof="0" dirty="0" smtClean="0"/>
              <a:t>Click to edit Master title style</a:t>
            </a:r>
            <a:endParaRPr lang="de-A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de-AT" noProof="0" dirty="0" smtClean="0"/>
              <a:t>Edit Master text styles</a:t>
            </a:r>
          </a:p>
          <a:p>
            <a:pPr lvl="1"/>
            <a:r>
              <a:rPr lang="de-AT" noProof="0" dirty="0" smtClean="0"/>
              <a:t>Second level</a:t>
            </a:r>
          </a:p>
          <a:p>
            <a:pPr lvl="2"/>
            <a:r>
              <a:rPr lang="de-AT" noProof="0" dirty="0" smtClean="0"/>
              <a:t>Third level</a:t>
            </a:r>
          </a:p>
          <a:p>
            <a:pPr lvl="3"/>
            <a:r>
              <a:rPr lang="de-AT" noProof="0" dirty="0" smtClean="0"/>
              <a:t>Fourth level</a:t>
            </a:r>
          </a:p>
          <a:p>
            <a:pPr lvl="4"/>
            <a:r>
              <a:rPr lang="de-AT" noProof="0" dirty="0" smtClean="0"/>
              <a:t>Fifth level</a:t>
            </a:r>
            <a:endParaRPr lang="de-AT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de-AT" noProof="0" dirty="0" smtClean="0"/>
              <a:t>Edit Master text styles</a:t>
            </a:r>
          </a:p>
          <a:p>
            <a:pPr lvl="1"/>
            <a:r>
              <a:rPr lang="de-AT" noProof="0" dirty="0" smtClean="0"/>
              <a:t>Second level</a:t>
            </a:r>
          </a:p>
          <a:p>
            <a:pPr lvl="2"/>
            <a:r>
              <a:rPr lang="de-AT" noProof="0" dirty="0" smtClean="0"/>
              <a:t>Third level</a:t>
            </a:r>
          </a:p>
          <a:p>
            <a:pPr lvl="3"/>
            <a:r>
              <a:rPr lang="de-AT" noProof="0" dirty="0" smtClean="0"/>
              <a:t>Fourth level</a:t>
            </a:r>
          </a:p>
          <a:p>
            <a:pPr lvl="4"/>
            <a:r>
              <a:rPr lang="de-AT" noProof="0" dirty="0" smtClean="0"/>
              <a:t>Fifth level</a:t>
            </a:r>
            <a:endParaRPr lang="de-AT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8A6A8-54E3-46B1-89CC-84DBA3EB32C0}" type="slidenum">
              <a:rPr lang="de-AT" noProof="0" smtClean="0"/>
              <a:pPr>
                <a:defRPr/>
              </a:pPr>
              <a:t>‹#›</a:t>
            </a:fld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11056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noProof="0" dirty="0" smtClean="0"/>
              <a:t>Click to edit Master title style</a:t>
            </a:r>
            <a:endParaRPr lang="de-A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de-AT" noProof="0" dirty="0" smtClean="0"/>
              <a:t>Edit Master text styles</a:t>
            </a:r>
          </a:p>
          <a:p>
            <a:pPr lvl="1"/>
            <a:r>
              <a:rPr lang="de-AT" noProof="0" dirty="0" smtClean="0"/>
              <a:t>Second level</a:t>
            </a:r>
          </a:p>
          <a:p>
            <a:pPr lvl="2"/>
            <a:r>
              <a:rPr lang="de-AT" noProof="0" dirty="0" smtClean="0"/>
              <a:t>Third level</a:t>
            </a:r>
          </a:p>
          <a:p>
            <a:pPr lvl="3"/>
            <a:r>
              <a:rPr lang="de-AT" noProof="0" dirty="0" smtClean="0"/>
              <a:t>Fourth level</a:t>
            </a:r>
          </a:p>
          <a:p>
            <a:pPr lvl="4"/>
            <a:r>
              <a:rPr lang="de-AT" noProof="0" dirty="0" smtClean="0"/>
              <a:t>Fifth level</a:t>
            </a:r>
            <a:endParaRPr lang="de-AT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de-AT" noProof="0" dirty="0" smtClean="0"/>
              <a:t>Edit Master text styles</a:t>
            </a:r>
          </a:p>
          <a:p>
            <a:pPr lvl="1"/>
            <a:r>
              <a:rPr lang="de-AT" noProof="0" dirty="0" smtClean="0"/>
              <a:t>Second level</a:t>
            </a:r>
          </a:p>
          <a:p>
            <a:pPr lvl="2"/>
            <a:r>
              <a:rPr lang="de-AT" noProof="0" dirty="0" smtClean="0"/>
              <a:t>Third level</a:t>
            </a:r>
          </a:p>
          <a:p>
            <a:pPr lvl="3"/>
            <a:r>
              <a:rPr lang="de-AT" noProof="0" dirty="0" smtClean="0"/>
              <a:t>Fourth level</a:t>
            </a:r>
          </a:p>
          <a:p>
            <a:pPr lvl="4"/>
            <a:r>
              <a:rPr lang="de-AT" noProof="0" dirty="0" smtClean="0"/>
              <a:t>Fifth level</a:t>
            </a:r>
            <a:endParaRPr lang="de-AT" noProof="0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1435127" y="1125538"/>
            <a:ext cx="409213" cy="5183187"/>
          </a:xfrm>
        </p:spPr>
        <p:txBody>
          <a:bodyPr vert="vert270" anchor="b">
            <a:noAutofit/>
          </a:bodyPr>
          <a:lstStyle>
            <a:lvl1pPr marL="0" indent="0">
              <a:buNone/>
              <a:defRPr sz="1100"/>
            </a:lvl1pPr>
            <a:lvl2pPr>
              <a:defRPr sz="675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de-AT" noProof="0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A8180-7A3E-4BFA-9991-438AA9B7D2C8}" type="slidenum">
              <a:rPr lang="de-AT" noProof="0" smtClean="0"/>
              <a:pPr>
                <a:defRPr/>
              </a:pPr>
              <a:t>‹#›</a:t>
            </a:fld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416311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416" y="1631261"/>
            <a:ext cx="5157787" cy="3684588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de-AT" noProof="0" dirty="0" smtClean="0"/>
              <a:t>Edit Master text styles</a:t>
            </a:r>
          </a:p>
          <a:p>
            <a:pPr lvl="1"/>
            <a:r>
              <a:rPr lang="de-AT" noProof="0" dirty="0" smtClean="0"/>
              <a:t>Second level</a:t>
            </a:r>
          </a:p>
          <a:p>
            <a:pPr lvl="2"/>
            <a:r>
              <a:rPr lang="de-AT" noProof="0" dirty="0" smtClean="0"/>
              <a:t>Third level</a:t>
            </a:r>
          </a:p>
          <a:p>
            <a:pPr lvl="3"/>
            <a:r>
              <a:rPr lang="de-AT" noProof="0" dirty="0" smtClean="0"/>
              <a:t>Fourth level</a:t>
            </a:r>
          </a:p>
          <a:p>
            <a:pPr lvl="4"/>
            <a:r>
              <a:rPr lang="de-AT" noProof="0" dirty="0" smtClean="0"/>
              <a:t>Fifth level</a:t>
            </a:r>
            <a:endParaRPr lang="de-AT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829" y="1631261"/>
            <a:ext cx="5183188" cy="3684588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de-AT" noProof="0" dirty="0" smtClean="0"/>
              <a:t>Edit Master text styles</a:t>
            </a:r>
          </a:p>
          <a:p>
            <a:pPr lvl="1"/>
            <a:r>
              <a:rPr lang="de-AT" noProof="0" dirty="0" smtClean="0"/>
              <a:t>Second level</a:t>
            </a:r>
          </a:p>
          <a:p>
            <a:pPr lvl="2"/>
            <a:r>
              <a:rPr lang="de-AT" noProof="0" dirty="0" smtClean="0"/>
              <a:t>Third level</a:t>
            </a:r>
          </a:p>
          <a:p>
            <a:pPr lvl="3"/>
            <a:r>
              <a:rPr lang="de-AT" noProof="0" dirty="0" smtClean="0"/>
              <a:t>Fourth level</a:t>
            </a:r>
          </a:p>
          <a:p>
            <a:pPr lvl="4"/>
            <a:r>
              <a:rPr lang="de-AT" noProof="0" dirty="0" smtClean="0"/>
              <a:t>Fifth level</a:t>
            </a:r>
            <a:endParaRPr lang="de-AT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55440" y="76202"/>
            <a:ext cx="10081120" cy="722983"/>
          </a:xfrm>
        </p:spPr>
        <p:txBody>
          <a:bodyPr/>
          <a:lstStyle/>
          <a:p>
            <a:r>
              <a:rPr lang="de-AT" noProof="0" dirty="0" smtClean="0"/>
              <a:t>Click to edit Master title style</a:t>
            </a:r>
            <a:endParaRPr lang="de-AT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9416" y="807349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AT" noProof="0" dirty="0" smtClean="0"/>
              <a:t>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829" y="80734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AT" noProof="0" dirty="0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EE8C1-3ECF-4D66-9031-803439135AB7}" type="slidenum">
              <a:rPr lang="de-AT" noProof="0" smtClean="0"/>
              <a:pPr>
                <a:defRPr/>
              </a:pPr>
              <a:t>‹#›</a:t>
            </a:fld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415566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1435127" y="1125538"/>
            <a:ext cx="409213" cy="5183187"/>
          </a:xfrm>
        </p:spPr>
        <p:txBody>
          <a:bodyPr vert="vert270" anchor="b">
            <a:noAutofit/>
          </a:bodyPr>
          <a:lstStyle>
            <a:lvl1pPr marL="0" indent="0">
              <a:buNone/>
              <a:defRPr sz="1100"/>
            </a:lvl1pPr>
            <a:lvl2pPr>
              <a:defRPr sz="675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de-AT" noProof="0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55440" y="76202"/>
            <a:ext cx="10081120" cy="722983"/>
          </a:xfrm>
        </p:spPr>
        <p:txBody>
          <a:bodyPr/>
          <a:lstStyle/>
          <a:p>
            <a:r>
              <a:rPr lang="de-AT" noProof="0" dirty="0" smtClean="0"/>
              <a:t>Click to edit Master title style</a:t>
            </a:r>
            <a:endParaRPr lang="de-AT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39416" y="807349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AT" noProof="0" dirty="0" smtClean="0"/>
              <a:t>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829" y="80734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AT" noProof="0" dirty="0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D3C0-5E79-4CEA-AF66-A95E72761851}" type="slidenum">
              <a:rPr lang="de-AT" noProof="0" smtClean="0"/>
              <a:pPr>
                <a:defRPr/>
              </a:pPr>
              <a:t>‹#›</a:t>
            </a:fld>
            <a:endParaRPr lang="de-AT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839416" y="1631261"/>
            <a:ext cx="5157787" cy="3684588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de-AT" noProof="0" dirty="0" smtClean="0"/>
              <a:t>Edit Master text styles</a:t>
            </a:r>
          </a:p>
          <a:p>
            <a:pPr lvl="1"/>
            <a:r>
              <a:rPr lang="de-AT" noProof="0" dirty="0" smtClean="0"/>
              <a:t>Second level</a:t>
            </a:r>
          </a:p>
          <a:p>
            <a:pPr lvl="2"/>
            <a:r>
              <a:rPr lang="de-AT" noProof="0" dirty="0" smtClean="0"/>
              <a:t>Third level</a:t>
            </a:r>
          </a:p>
          <a:p>
            <a:pPr lvl="3"/>
            <a:r>
              <a:rPr lang="de-AT" noProof="0" dirty="0" smtClean="0"/>
              <a:t>Fourth level</a:t>
            </a:r>
          </a:p>
          <a:p>
            <a:pPr lvl="4"/>
            <a:r>
              <a:rPr lang="de-AT" noProof="0" dirty="0" smtClean="0"/>
              <a:t>Fifth level</a:t>
            </a:r>
            <a:endParaRPr lang="de-AT" noProof="0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71829" y="1631261"/>
            <a:ext cx="5183188" cy="3684588"/>
          </a:xfrm>
        </p:spPr>
        <p:txBody>
          <a:bodyPr/>
          <a:lstStyle>
            <a:lvl1pPr>
              <a:defRPr sz="2700"/>
            </a:lvl1pPr>
          </a:lstStyle>
          <a:p>
            <a:pPr lvl="0"/>
            <a:r>
              <a:rPr lang="de-AT" noProof="0" dirty="0" smtClean="0"/>
              <a:t>Edit Master text styles</a:t>
            </a:r>
          </a:p>
          <a:p>
            <a:pPr lvl="1"/>
            <a:r>
              <a:rPr lang="de-AT" noProof="0" dirty="0" smtClean="0"/>
              <a:t>Second level</a:t>
            </a:r>
          </a:p>
          <a:p>
            <a:pPr lvl="2"/>
            <a:r>
              <a:rPr lang="de-AT" noProof="0" dirty="0" smtClean="0"/>
              <a:t>Third level</a:t>
            </a:r>
          </a:p>
          <a:p>
            <a:pPr lvl="3"/>
            <a:r>
              <a:rPr lang="de-AT" noProof="0" dirty="0" smtClean="0"/>
              <a:t>Fourth level</a:t>
            </a:r>
          </a:p>
          <a:p>
            <a:pPr lvl="4"/>
            <a:r>
              <a:rPr lang="de-AT" noProof="0" dirty="0" smtClean="0"/>
              <a:t>Fifth level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46552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55688" y="76200"/>
            <a:ext cx="1008062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AT" altLang="de-DE" noProof="0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9725" y="806677"/>
            <a:ext cx="11095038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AT" altLang="de-DE" noProof="0" dirty="0" smtClean="0"/>
              <a:t>Edit Master text styles</a:t>
            </a:r>
          </a:p>
          <a:p>
            <a:pPr lvl="1"/>
            <a:r>
              <a:rPr lang="de-AT" altLang="de-DE" noProof="0" dirty="0" smtClean="0"/>
              <a:t>Second level</a:t>
            </a:r>
          </a:p>
          <a:p>
            <a:pPr lvl="2"/>
            <a:r>
              <a:rPr lang="de-AT" altLang="de-DE" noProof="0" dirty="0" smtClean="0"/>
              <a:t>Third level</a:t>
            </a:r>
          </a:p>
          <a:p>
            <a:pPr lvl="3"/>
            <a:r>
              <a:rPr lang="de-AT" altLang="de-DE" noProof="0" dirty="0" smtClean="0"/>
              <a:t>Fourth level</a:t>
            </a:r>
          </a:p>
          <a:p>
            <a:pPr lvl="4"/>
            <a:r>
              <a:rPr lang="de-AT" altLang="de-DE" noProof="0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725" y="6453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dirty="0">
                <a:solidFill>
                  <a:srgbClr val="00669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563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dirty="0">
                <a:solidFill>
                  <a:srgbClr val="00669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488" y="6453188"/>
            <a:ext cx="57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9560D4-E618-4A05-8DD3-A1DC1BD7CB0A}" type="slidenum">
              <a:rPr lang="de-AT" noProof="0" smtClean="0"/>
              <a:pPr>
                <a:defRPr/>
              </a:pPr>
              <a:t>‹#›</a:t>
            </a:fld>
            <a:endParaRPr lang="de-AT" noProof="0" dirty="0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1095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095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33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14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5" r:id="rId17"/>
  </p:sldLayoutIdLst>
  <p:timing>
    <p:tnLst>
      <p:par>
        <p:cTn id="1" dur="indefinite" restart="never" nodeType="tmRoot"/>
      </p:par>
    </p:tnLst>
  </p:timing>
  <p:hf hdr="0"/>
  <p:txStyles>
    <p:titleStyle>
      <a:lvl1pPr algn="ctr" defTabSz="514350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Arial" pitchFamily="34" charset="0"/>
          <a:ea typeface="+mj-ea"/>
          <a:cs typeface="Arial" panose="020B0604020202020204" pitchFamily="34" charset="0"/>
        </a:defRPr>
      </a:lvl1pPr>
      <a:lvl2pPr algn="ctr" defTabSz="51435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defTabSz="51435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defTabSz="51435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defTabSz="51435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defTabSz="51435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defTabSz="51435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defTabSz="51435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defTabSz="51435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16000" indent="-216000" algn="l" defTabSz="514350" rtl="0" fontAlgn="base"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itchFamily="34" charset="0"/>
          <a:ea typeface="+mn-ea"/>
          <a:cs typeface="Arial" panose="020B0604020202020204" pitchFamily="34" charset="0"/>
        </a:defRPr>
      </a:lvl1pPr>
      <a:lvl2pPr marL="432000" indent="-216000" algn="l" defTabSz="514350" rtl="0" fontAlgn="base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anose="020B0604020202020204" pitchFamily="34" charset="0"/>
        </a:defRPr>
      </a:lvl2pPr>
      <a:lvl3pPr marL="648000" indent="-216000" algn="l" defTabSz="514350" rtl="0" fontAlgn="base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anose="020B0604020202020204" pitchFamily="34" charset="0"/>
        </a:defRPr>
      </a:lvl3pPr>
      <a:lvl4pPr marL="864000" indent="-216000" algn="l" defTabSz="514350" rtl="0" fontAlgn="base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anose="020B0604020202020204" pitchFamily="34" charset="0"/>
        </a:defRPr>
      </a:lvl4pPr>
      <a:lvl5pPr marL="1080000" indent="-216000" algn="l" defTabSz="514350" rtl="0" fontAlgn="base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dej.brezina@tuwien.ac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dirty="0" err="1" smtClean="0"/>
              <a:t>Primeri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dobrih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praks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(</a:t>
            </a:r>
            <a:r>
              <a:rPr lang="en-US" sz="3600" b="1" dirty="0" err="1" smtClean="0"/>
              <a:t>ukrepi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trajnostne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mobilnosti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za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zmanjšanje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uporabe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osebnih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vozil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dnevnih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migracijah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6067" y="5212612"/>
            <a:ext cx="9144000" cy="1440159"/>
          </a:xfrm>
        </p:spPr>
        <p:txBody>
          <a:bodyPr anchor="t" anchorCtr="1">
            <a:noAutofit/>
          </a:bodyPr>
          <a:lstStyle/>
          <a:p>
            <a:r>
              <a:rPr lang="en-US" sz="2000" b="1" dirty="0" smtClean="0"/>
              <a:t>Tadej Brezina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 Center of Transport Planning and Traffic Engineering,</a:t>
            </a:r>
            <a:br>
              <a:rPr lang="en-US" dirty="0" smtClean="0"/>
            </a:br>
            <a:r>
              <a:rPr lang="en-US" dirty="0" smtClean="0"/>
              <a:t>Institute of Transportation, TU Vienna</a:t>
            </a:r>
            <a:br>
              <a:rPr lang="en-US" dirty="0" smtClean="0"/>
            </a:br>
            <a:r>
              <a:rPr lang="en-US" dirty="0" err="1" smtClean="0"/>
              <a:t>Gußhausstraße</a:t>
            </a:r>
            <a:r>
              <a:rPr lang="en-US" dirty="0" smtClean="0"/>
              <a:t> 30/230-01, A-1040 Wien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3"/>
              </a:rPr>
              <a:t>tadej.brezina@tuwien.ac.at</a:t>
            </a:r>
            <a:r>
              <a:rPr lang="en-US" dirty="0" smtClean="0"/>
              <a:t>; +43-1-58801-23127; fb/</a:t>
            </a:r>
            <a:r>
              <a:rPr lang="en-US" dirty="0" err="1" smtClean="0"/>
              <a:t>tuw-fvv</a:t>
            </a:r>
            <a:endParaRPr lang="en-US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443190" y="1268761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SMART-COM, Local Training Seminar</a:t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dirty="0" smtClean="0">
                <a:solidFill>
                  <a:schemeClr val="accent1"/>
                </a:solidFill>
              </a:rPr>
              <a:t>29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.11.2018, </a:t>
            </a:r>
            <a:r>
              <a:rPr lang="de-AT" dirty="0" err="1" smtClean="0">
                <a:solidFill>
                  <a:schemeClr val="accent1"/>
                </a:solidFill>
              </a:rPr>
              <a:t>Primorska</a:t>
            </a:r>
            <a:r>
              <a:rPr lang="de-AT" dirty="0" smtClean="0">
                <a:solidFill>
                  <a:schemeClr val="accent1"/>
                </a:solidFill>
              </a:rPr>
              <a:t> </a:t>
            </a:r>
            <a:r>
              <a:rPr lang="de-AT" dirty="0" err="1" smtClean="0">
                <a:solidFill>
                  <a:schemeClr val="accent1"/>
                </a:solidFill>
              </a:rPr>
              <a:t>gospodarska</a:t>
            </a:r>
            <a:r>
              <a:rPr lang="de-AT" dirty="0" smtClean="0">
                <a:solidFill>
                  <a:schemeClr val="accent1"/>
                </a:solidFill>
              </a:rPr>
              <a:t> </a:t>
            </a:r>
            <a:r>
              <a:rPr lang="de-AT" dirty="0" err="1" smtClean="0">
                <a:solidFill>
                  <a:schemeClr val="accent1"/>
                </a:solidFill>
              </a:rPr>
              <a:t>zbornica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accent1"/>
                </a:solidFill>
              </a:rPr>
              <a:t>Koper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dirty="0" err="1" smtClean="0">
                <a:solidFill>
                  <a:schemeClr val="accent1"/>
                </a:solidFill>
              </a:rPr>
              <a:t>Slovenija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249" y="243588"/>
            <a:ext cx="1638345" cy="5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AT" b="1" dirty="0" smtClean="0"/>
              <a:t>Investicije</a:t>
            </a:r>
            <a:r>
              <a:rPr lang="de-AT" b="1" dirty="0"/>
              <a:t> in </a:t>
            </a:r>
            <a:r>
              <a:rPr lang="de-AT" b="1" dirty="0" smtClean="0"/>
              <a:t>učinki: Slovenija</a:t>
            </a:r>
            <a:endParaRPr lang="de-A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err="1" smtClean="0"/>
              <a:t>Viri</a:t>
            </a:r>
            <a:r>
              <a:rPr lang="de-AT" dirty="0"/>
              <a:t>: http://kazalci.arso.gov.si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endParaRPr lang="de-AT" dirty="0" smtClean="0">
              <a:sym typeface="Wingdings" pitchFamily="2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79D3481-6FBE-4837-9728-5BA144AEB1B4}" type="slidenum">
              <a:rPr lang="de-AT" noProof="0" smtClean="0"/>
              <a:pPr>
                <a:defRPr/>
              </a:pPr>
              <a:t>10</a:t>
            </a:fld>
            <a:endParaRPr lang="de-AT" noProof="0" dirty="0"/>
          </a:p>
        </p:txBody>
      </p:sp>
      <p:pic>
        <p:nvPicPr>
          <p:cNvPr id="49" name="Picture 5" descr="d_si-investments_1990-2015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80" y="2068785"/>
            <a:ext cx="6970712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6168008" y="836712"/>
            <a:ext cx="3960440" cy="996033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sl-SI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992</a:t>
            </a:r>
            <a:r>
              <a:rPr lang="de-AT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– </a:t>
            </a:r>
            <a:r>
              <a:rPr lang="sl-SI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2012</a:t>
            </a:r>
            <a:br>
              <a:rPr lang="sl-SI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AT" altLang="de-DE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sl-SI" altLang="de-DE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este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sl-SI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7,56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*10</a:t>
            </a:r>
            <a:r>
              <a:rPr lang="de-DE" altLang="de-DE" sz="20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9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EUR = 89 %</a:t>
            </a:r>
            <a:endParaRPr lang="sl-SI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Ž</a:t>
            </a:r>
            <a:r>
              <a:rPr lang="sl-SI" altLang="de-DE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el</a:t>
            </a:r>
            <a:r>
              <a:rPr lang="de-DE" altLang="de-DE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eznice</a:t>
            </a:r>
            <a:r>
              <a:rPr lang="sl-SI" altLang="de-DE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sl-SI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0,86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*</a:t>
            </a:r>
            <a:r>
              <a:rPr lang="sl-SI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r>
              <a:rPr lang="sl-SI" altLang="de-DE" sz="20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9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EUR = 10 %</a:t>
            </a:r>
          </a:p>
        </p:txBody>
      </p:sp>
      <p:pic>
        <p:nvPicPr>
          <p:cNvPr id="52" name="Picture 7" descr="d_si-index_1970-2015_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7167716" cy="441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4843463" y="3770585"/>
            <a:ext cx="406400" cy="214313"/>
          </a:xfrm>
          <a:prstGeom prst="upArrow">
            <a:avLst>
              <a:gd name="adj1" fmla="val 50000"/>
              <a:gd name="adj2" fmla="val 54273"/>
            </a:avLst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AT" altLang="de-DE" sz="2000">
              <a:latin typeface="Arial" panose="020B0604020202020204" pitchFamily="34" charset="0"/>
            </a:endParaRPr>
          </a:p>
        </p:txBody>
      </p:sp>
      <p:sp>
        <p:nvSpPr>
          <p:cNvPr id="54" name="AutoShape 9" descr="Diagonal hell nach unten"/>
          <p:cNvSpPr>
            <a:spLocks noChangeArrowheads="1"/>
          </p:cNvSpPr>
          <p:nvPr/>
        </p:nvSpPr>
        <p:spPr bwMode="auto">
          <a:xfrm>
            <a:off x="4837113" y="3983310"/>
            <a:ext cx="406400" cy="666750"/>
          </a:xfrm>
          <a:prstGeom prst="upArrow">
            <a:avLst>
              <a:gd name="adj1" fmla="val 46093"/>
              <a:gd name="adj2" fmla="val 25779"/>
            </a:avLst>
          </a:prstGeom>
          <a:pattFill prst="ltDnDiag">
            <a:fgClr>
              <a:srgbClr val="FF0066"/>
            </a:fgClr>
            <a:bgClr>
              <a:srgbClr val="FFFFFF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AT" altLang="de-DE" sz="2000">
              <a:latin typeface="Arial" panose="020B0604020202020204" pitchFamily="34" charset="0"/>
            </a:endParaRPr>
          </a:p>
        </p:txBody>
      </p:sp>
      <p:sp>
        <p:nvSpPr>
          <p:cNvPr id="55" name="AutoShape 10"/>
          <p:cNvSpPr>
            <a:spLocks noChangeArrowheads="1"/>
          </p:cNvSpPr>
          <p:nvPr/>
        </p:nvSpPr>
        <p:spPr bwMode="auto">
          <a:xfrm rot="10800000">
            <a:off x="4835525" y="4657998"/>
            <a:ext cx="406400" cy="493712"/>
          </a:xfrm>
          <a:prstGeom prst="upArrow">
            <a:avLst>
              <a:gd name="adj1" fmla="val 44537"/>
              <a:gd name="adj2" fmla="val 31248"/>
            </a:avLst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AT" altLang="de-DE" sz="2000">
              <a:latin typeface="Arial" panose="020B0604020202020204" pitchFamily="34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335360" y="836712"/>
            <a:ext cx="5616624" cy="1057588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sl-SI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nvestirali bomo 5 mrd. v železnice in 5 mrd. v ceste, in za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č</a:t>
            </a:r>
            <a:r>
              <a:rPr lang="sl-SI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eti moramo z cestami...”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bg1"/>
                </a:solidFill>
                <a:latin typeface="Arial" panose="020B0604020202020204" pitchFamily="34" charset="0"/>
              </a:rPr>
              <a:t>Peter Pengal, Državni sekretar</a:t>
            </a:r>
            <a:br>
              <a:rPr lang="de-DE" altLang="de-DE" sz="12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1200" dirty="0">
                <a:solidFill>
                  <a:schemeClr val="bg1"/>
                </a:solidFill>
                <a:latin typeface="Arial" panose="020B0604020202020204" pitchFamily="34" charset="0"/>
              </a:rPr>
              <a:t>10.06.2002, Gra</a:t>
            </a:r>
            <a:r>
              <a:rPr lang="sl-SI" altLang="de-DE" sz="1200" dirty="0">
                <a:solidFill>
                  <a:schemeClr val="bg1"/>
                </a:solidFill>
                <a:latin typeface="Arial" panose="020B0604020202020204" pitchFamily="34" charset="0"/>
              </a:rPr>
              <a:t>z</a:t>
            </a:r>
            <a:endParaRPr lang="de-DE" altLang="de-DE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 animBg="1"/>
      <p:bldP spid="54" grpId="0" animBg="1"/>
      <p:bldP spid="55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136" y="809003"/>
            <a:ext cx="4099490" cy="536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20144" y="2681211"/>
            <a:ext cx="3960439" cy="1339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Točke</a:t>
            </a:r>
            <a:r>
              <a:rPr lang="de-AT" dirty="0" smtClean="0"/>
              <a:t> </a:t>
            </a:r>
            <a:r>
              <a:rPr lang="de-AT" dirty="0" err="1" smtClean="0"/>
              <a:t>vplivanja</a:t>
            </a:r>
            <a:r>
              <a:rPr lang="de-AT" dirty="0"/>
              <a:t>:</a:t>
            </a:r>
            <a:r>
              <a:rPr lang="de-AT" dirty="0" smtClean="0"/>
              <a:t> </a:t>
            </a:r>
            <a:r>
              <a:rPr lang="de-AT" dirty="0" err="1" smtClean="0"/>
              <a:t>Strukture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err="1" smtClean="0"/>
              <a:t>Viri</a:t>
            </a:r>
            <a:r>
              <a:rPr lang="de-AT" dirty="0" smtClean="0"/>
              <a:t>: </a:t>
            </a:r>
            <a:r>
              <a:rPr lang="de-AT" dirty="0" err="1" smtClean="0"/>
              <a:t>Knoflacher</a:t>
            </a:r>
            <a:r>
              <a:rPr lang="de-AT" dirty="0" smtClean="0"/>
              <a:t> 2007, Frey 2014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79D3481-6FBE-4837-9728-5BA144AEB1B4}" type="slidenum">
              <a:rPr lang="de-AT" noProof="0" smtClean="0"/>
              <a:pPr>
                <a:defRPr/>
              </a:pPr>
              <a:t>11</a:t>
            </a:fld>
            <a:endParaRPr lang="de-AT" noProof="0" dirty="0"/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4696410" y="953020"/>
            <a:ext cx="1584432" cy="1963239"/>
            <a:chOff x="3105" y="1125"/>
            <a:chExt cx="870" cy="1078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105" y="1125"/>
              <a:ext cx="870" cy="5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 altLang="de-DE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3666" y="1639"/>
              <a:ext cx="309" cy="5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 altLang="de-DE"/>
            </a:p>
          </p:txBody>
        </p:sp>
      </p:grp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19944" y="5369322"/>
            <a:ext cx="1546225" cy="99695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r">
              <a:buClr>
                <a:srgbClr val="006699"/>
              </a:buClr>
              <a:buSzPct val="110000"/>
              <a:buFont typeface="Wingdings" pitchFamily="2" charset="2"/>
              <a:buNone/>
            </a:pPr>
            <a:r>
              <a:rPr lang="de-AT" altLang="de-DE" sz="2000" b="1" dirty="0" smtClean="0">
                <a:solidFill>
                  <a:schemeClr val="bg1"/>
                </a:solidFill>
                <a:cs typeface="Times New Roman" pitchFamily="18" charset="0"/>
              </a:rPr>
              <a:t>Politika</a:t>
            </a:r>
            <a:endParaRPr lang="de-DE" altLang="de-DE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r">
              <a:buClr>
                <a:srgbClr val="006699"/>
              </a:buClr>
              <a:buSzPct val="110000"/>
              <a:buFont typeface="Wingdings" pitchFamily="2" charset="2"/>
              <a:buNone/>
            </a:pPr>
            <a:r>
              <a:rPr lang="de-DE" altLang="de-DE" sz="2000" b="1" dirty="0" smtClean="0">
                <a:solidFill>
                  <a:schemeClr val="bg1"/>
                </a:solidFill>
                <a:cs typeface="Times New Roman" pitchFamily="18" charset="0"/>
              </a:rPr>
              <a:t>Načrtovanje</a:t>
            </a:r>
            <a:endParaRPr lang="de-DE" altLang="de-DE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r">
              <a:buClr>
                <a:srgbClr val="006699"/>
              </a:buClr>
              <a:buSzPct val="110000"/>
              <a:buFont typeface="Wingdings" pitchFamily="2" charset="2"/>
              <a:buNone/>
            </a:pPr>
            <a:r>
              <a:rPr lang="de-DE" altLang="de-DE" sz="2000" b="1" dirty="0" smtClean="0">
                <a:solidFill>
                  <a:schemeClr val="bg1"/>
                </a:solidFill>
                <a:cs typeface="Times New Roman" pitchFamily="18" charset="0"/>
              </a:rPr>
              <a:t>Uprava</a:t>
            </a:r>
            <a:endParaRPr lang="en-US" altLang="de-DE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680184" y="1478259"/>
            <a:ext cx="1036742" cy="38048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r">
              <a:buClr>
                <a:srgbClr val="006699"/>
              </a:buClr>
              <a:buSzPct val="110000"/>
              <a:buFont typeface="Wingdings" pitchFamily="2" charset="2"/>
              <a:buNone/>
            </a:pPr>
            <a:r>
              <a:rPr lang="de-AT" altLang="de-DE" sz="2000" b="1" dirty="0" smtClean="0">
                <a:solidFill>
                  <a:schemeClr val="bg1"/>
                </a:solidFill>
                <a:cs typeface="Times New Roman" pitchFamily="18" charset="0"/>
              </a:rPr>
              <a:t>Podatki</a:t>
            </a:r>
            <a:endParaRPr lang="en-US" altLang="de-DE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5915218" y="4764680"/>
            <a:ext cx="342383" cy="4097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333792" y="5993579"/>
            <a:ext cx="1311126" cy="38048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r">
              <a:buClr>
                <a:srgbClr val="006699"/>
              </a:buClr>
              <a:buSzPct val="110000"/>
              <a:buFont typeface="Wingdings" pitchFamily="2" charset="2"/>
              <a:buNone/>
            </a:pPr>
            <a:r>
              <a:rPr lang="de-AT" altLang="de-DE" sz="2000" b="1" dirty="0" smtClean="0">
                <a:solidFill>
                  <a:schemeClr val="bg1"/>
                </a:solidFill>
                <a:cs typeface="Times New Roman" pitchFamily="18" charset="0"/>
              </a:rPr>
              <a:t>Izobrazba</a:t>
            </a:r>
            <a:endParaRPr lang="en-US" altLang="de-DE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895564" y="3531886"/>
            <a:ext cx="385020" cy="4990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546048" y="2544731"/>
            <a:ext cx="1167110" cy="38048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r">
              <a:buClr>
                <a:srgbClr val="006699"/>
              </a:buClr>
              <a:buSzPct val="110000"/>
              <a:buFont typeface="Wingdings" pitchFamily="2" charset="2"/>
              <a:buNone/>
            </a:pPr>
            <a:r>
              <a:rPr lang="de-AT" altLang="de-DE" sz="2000" b="1" dirty="0" smtClean="0">
                <a:solidFill>
                  <a:schemeClr val="bg1"/>
                </a:solidFill>
                <a:cs typeface="Times New Roman" pitchFamily="18" charset="0"/>
              </a:rPr>
              <a:t>Vedenje</a:t>
            </a:r>
            <a:endParaRPr lang="en-US" altLang="de-DE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3744889" y="3823813"/>
            <a:ext cx="375455" cy="2076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032112" y="4077567"/>
            <a:ext cx="4248472" cy="10345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2032113" y="5057475"/>
            <a:ext cx="4248471" cy="13681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104120" y="4886163"/>
            <a:ext cx="1599158" cy="38048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r">
              <a:buClr>
                <a:srgbClr val="006699"/>
              </a:buClr>
              <a:buSzPct val="110000"/>
              <a:buFont typeface="Wingdings" pitchFamily="2" charset="2"/>
              <a:buNone/>
            </a:pPr>
            <a:r>
              <a:rPr lang="de-AT" altLang="de-DE" sz="2000" b="1" dirty="0" smtClean="0">
                <a:solidFill>
                  <a:schemeClr val="bg1"/>
                </a:solidFill>
                <a:cs typeface="Times New Roman" pitchFamily="18" charset="0"/>
              </a:rPr>
              <a:t>Načrtovanje</a:t>
            </a:r>
            <a:endParaRPr lang="en-US" altLang="de-DE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419448" y="3724155"/>
            <a:ext cx="1311126" cy="38048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r">
              <a:buClr>
                <a:srgbClr val="006699"/>
              </a:buClr>
              <a:buSzPct val="110000"/>
              <a:buFont typeface="Wingdings" pitchFamily="2" charset="2"/>
              <a:buNone/>
            </a:pPr>
            <a:r>
              <a:rPr lang="de-AT" altLang="de-DE" sz="2000" b="1" dirty="0" smtClean="0">
                <a:solidFill>
                  <a:schemeClr val="bg1"/>
                </a:solidFill>
                <a:cs typeface="Times New Roman" pitchFamily="18" charset="0"/>
              </a:rPr>
              <a:t>Strukture</a:t>
            </a:r>
            <a:endParaRPr lang="en-US" altLang="de-DE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5" name="Content Placeholder 3"/>
          <p:cNvSpPr>
            <a:spLocks noGrp="1"/>
          </p:cNvSpPr>
          <p:nvPr>
            <p:ph sz="quarter" idx="14"/>
          </p:nvPr>
        </p:nvSpPr>
        <p:spPr>
          <a:xfrm>
            <a:off x="6705601" y="806677"/>
            <a:ext cx="4639502" cy="5510211"/>
          </a:xfrm>
        </p:spPr>
        <p:txBody>
          <a:bodyPr/>
          <a:lstStyle/>
          <a:p>
            <a:pPr>
              <a:buNone/>
            </a:pPr>
            <a:r>
              <a:rPr lang="de-AT" dirty="0" err="1" smtClean="0">
                <a:sym typeface="Wingdings" pitchFamily="2" charset="2"/>
              </a:rPr>
              <a:t>Če</a:t>
            </a:r>
            <a:r>
              <a:rPr lang="de-AT" dirty="0" smtClean="0">
                <a:sym typeface="Wingdings" pitchFamily="2" charset="2"/>
              </a:rPr>
              <a:t> se </a:t>
            </a:r>
            <a:r>
              <a:rPr lang="de-AT" dirty="0" err="1" smtClean="0">
                <a:sym typeface="Wingdings" pitchFamily="2" charset="2"/>
              </a:rPr>
              <a:t>hoče</a:t>
            </a:r>
            <a:r>
              <a:rPr lang="de-AT" dirty="0" smtClean="0">
                <a:sym typeface="Wingdings" pitchFamily="2" charset="2"/>
              </a:rPr>
              <a:t> spremeniti </a:t>
            </a:r>
            <a:r>
              <a:rPr lang="de-AT" dirty="0" err="1" smtClean="0">
                <a:sym typeface="Wingdings" pitchFamily="2" charset="2"/>
              </a:rPr>
              <a:t>prometno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vedenje</a:t>
            </a:r>
            <a:r>
              <a:rPr lang="de-AT" dirty="0" smtClean="0">
                <a:sym typeface="Wingdings" pitchFamily="2" charset="2"/>
              </a:rPr>
              <a:t>…</a:t>
            </a:r>
            <a:br>
              <a:rPr lang="de-AT" dirty="0" smtClean="0">
                <a:sym typeface="Wingdings" pitchFamily="2" charset="2"/>
              </a:rPr>
            </a:br>
            <a:r>
              <a:rPr lang="de-AT" dirty="0" smtClean="0">
                <a:sym typeface="Wingdings" pitchFamily="2" charset="2"/>
              </a:rPr>
              <a:t>se </a:t>
            </a:r>
            <a:r>
              <a:rPr lang="de-AT" dirty="0" err="1" smtClean="0">
                <a:sym typeface="Wingdings" pitchFamily="2" charset="2"/>
              </a:rPr>
              <a:t>mora</a:t>
            </a:r>
            <a:r>
              <a:rPr lang="de-AT" dirty="0" smtClean="0">
                <a:sym typeface="Wingdings" pitchFamily="2" charset="2"/>
              </a:rPr>
              <a:t> spremeniti:</a:t>
            </a:r>
          </a:p>
          <a:p>
            <a:r>
              <a:rPr lang="de-AT" dirty="0" err="1" smtClean="0">
                <a:sym typeface="Wingdings" pitchFamily="2" charset="2"/>
              </a:rPr>
              <a:t>Strukture</a:t>
            </a:r>
            <a:r>
              <a:rPr lang="de-AT" dirty="0" smtClean="0">
                <a:sym typeface="Wingdings" pitchFamily="2" charset="2"/>
              </a:rPr>
              <a:t> (vpliv na vedenje)</a:t>
            </a:r>
            <a:br>
              <a:rPr lang="de-AT" dirty="0" smtClean="0">
                <a:sym typeface="Wingdings" pitchFamily="2" charset="2"/>
              </a:rPr>
            </a:br>
            <a:r>
              <a:rPr lang="de-AT" dirty="0" smtClean="0">
                <a:sym typeface="Wingdings" pitchFamily="2" charset="2"/>
              </a:rPr>
              <a:t>	 fizične</a:t>
            </a:r>
            <a:br>
              <a:rPr lang="de-AT" dirty="0" smtClean="0">
                <a:sym typeface="Wingdings" pitchFamily="2" charset="2"/>
              </a:rPr>
            </a:br>
            <a:r>
              <a:rPr lang="de-AT" dirty="0" smtClean="0">
                <a:sym typeface="Wingdings" pitchFamily="2" charset="2"/>
              </a:rPr>
              <a:t>	 organizacijske</a:t>
            </a:r>
            <a:br>
              <a:rPr lang="de-AT" dirty="0" smtClean="0">
                <a:sym typeface="Wingdings" pitchFamily="2" charset="2"/>
              </a:rPr>
            </a:br>
            <a:r>
              <a:rPr lang="de-AT" dirty="0" smtClean="0">
                <a:sym typeface="Wingdings" pitchFamily="2" charset="2"/>
              </a:rPr>
              <a:t>	 finančne</a:t>
            </a:r>
          </a:p>
          <a:p>
            <a:r>
              <a:rPr lang="de-AT" dirty="0" err="1" smtClean="0">
                <a:sym typeface="Wingdings" pitchFamily="2" charset="2"/>
              </a:rPr>
              <a:t>Načrtovanje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struktur</a:t>
            </a:r>
            <a:r>
              <a:rPr lang="de-AT" dirty="0" smtClean="0">
                <a:sym typeface="Wingdings" pitchFamily="2" charset="2"/>
              </a:rPr>
              <a:t> in </a:t>
            </a:r>
            <a:r>
              <a:rPr lang="de-AT" dirty="0" err="1" smtClean="0">
                <a:sym typeface="Wingdings" pitchFamily="2" charset="2"/>
              </a:rPr>
              <a:t>povezane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odločitve</a:t>
            </a:r>
            <a:endParaRPr lang="de-AT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de-AT" b="1" dirty="0" smtClean="0">
                <a:sym typeface="Wingdings" pitchFamily="2" charset="2"/>
              </a:rPr>
              <a:t>Fizične strukture učinkujejo neposredno in dolgotrajno!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29491" y="1658054"/>
            <a:ext cx="1597387" cy="38048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r">
              <a:buClr>
                <a:srgbClr val="006699"/>
              </a:buClr>
              <a:buSzPct val="110000"/>
              <a:buFont typeface="Wingdings" pitchFamily="2" charset="2"/>
              <a:buNone/>
            </a:pPr>
            <a:r>
              <a:rPr lang="de-AT" altLang="de-DE" sz="2000" b="1" dirty="0" smtClean="0">
                <a:solidFill>
                  <a:schemeClr val="bg1"/>
                </a:solidFill>
                <a:cs typeface="Times New Roman" pitchFamily="18" charset="0"/>
              </a:rPr>
              <a:t>„Simptomi“</a:t>
            </a:r>
            <a:endParaRPr lang="en-US" altLang="de-DE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5" grpId="0" animBg="1"/>
      <p:bldP spid="12" grpId="0" animBg="1"/>
      <p:bldP spid="13" grpId="0" animBg="1"/>
      <p:bldP spid="16" grpId="0" animBg="1"/>
      <p:bldP spid="17" grpId="0" animBg="1"/>
      <p:bldP spid="22" grpId="0" animBg="1"/>
      <p:bldP spid="21" grpId="0" animBg="1"/>
      <p:bldP spid="2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AT" dirty="0" err="1" smtClean="0"/>
              <a:t>Točke</a:t>
            </a:r>
            <a:r>
              <a:rPr lang="de-AT" dirty="0" smtClean="0"/>
              <a:t> </a:t>
            </a:r>
            <a:r>
              <a:rPr lang="de-AT" dirty="0" err="1" smtClean="0"/>
              <a:t>vplivanja</a:t>
            </a:r>
            <a:r>
              <a:rPr lang="de-AT" dirty="0" smtClean="0"/>
              <a:t>: </a:t>
            </a:r>
            <a:r>
              <a:rPr lang="de-AT" dirty="0" err="1" smtClean="0"/>
              <a:t>Gravitacija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79D3481-6FBE-4837-9728-5BA144AEB1B4}" type="slidenum">
              <a:rPr lang="de-AT" noProof="0" smtClean="0"/>
              <a:pPr>
                <a:defRPr/>
              </a:pPr>
              <a:t>12</a:t>
            </a:fld>
            <a:endParaRPr lang="de-AT" noProof="0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14"/>
          </p:nvPr>
        </p:nvSpPr>
        <p:spPr>
          <a:xfrm>
            <a:off x="7285703" y="1377920"/>
            <a:ext cx="4149424" cy="2220686"/>
          </a:xfrm>
        </p:spPr>
        <p:txBody>
          <a:bodyPr/>
          <a:lstStyle/>
          <a:p>
            <a:pPr marL="0" indent="0">
              <a:buNone/>
            </a:pPr>
            <a:r>
              <a:rPr lang="de-AT" dirty="0" err="1" smtClean="0">
                <a:sym typeface="Wingdings" pitchFamily="2" charset="2"/>
              </a:rPr>
              <a:t>Prom</a:t>
            </a:r>
            <a:r>
              <a:rPr lang="de-AT" dirty="0" smtClean="0">
                <a:sym typeface="Wingdings" pitchFamily="2" charset="2"/>
              </a:rPr>
              <a:t>...</a:t>
            </a:r>
            <a:r>
              <a:rPr lang="de-AT" dirty="0" err="1" smtClean="0">
                <a:sym typeface="Wingdings" pitchFamily="2" charset="2"/>
              </a:rPr>
              <a:t>promet</a:t>
            </a:r>
            <a:r>
              <a:rPr lang="de-AT" dirty="0" smtClean="0">
                <a:sym typeface="Wingdings" pitchFamily="2" charset="2"/>
              </a:rPr>
              <a:t/>
            </a:r>
            <a:br>
              <a:rPr lang="de-AT" dirty="0" smtClean="0">
                <a:sym typeface="Wingdings" pitchFamily="2" charset="2"/>
              </a:rPr>
            </a:br>
            <a:r>
              <a:rPr lang="de-AT" dirty="0" smtClean="0">
                <a:sym typeface="Wingdings" pitchFamily="2" charset="2"/>
              </a:rPr>
              <a:t>Pot...</a:t>
            </a:r>
            <a:r>
              <a:rPr lang="de-AT" dirty="0" err="1" smtClean="0">
                <a:sym typeface="Wingdings" pitchFamily="2" charset="2"/>
              </a:rPr>
              <a:t>potencial</a:t>
            </a:r>
            <a:r>
              <a:rPr lang="de-AT" dirty="0" smtClean="0">
                <a:sym typeface="Wingdings" pitchFamily="2" charset="2"/>
              </a:rPr>
              <a:t/>
            </a:r>
            <a:br>
              <a:rPr lang="de-AT" dirty="0" smtClean="0">
                <a:sym typeface="Wingdings" pitchFamily="2" charset="2"/>
              </a:rPr>
            </a:br>
            <a:r>
              <a:rPr lang="de-AT" dirty="0" err="1" smtClean="0">
                <a:sym typeface="Wingdings" pitchFamily="2" charset="2"/>
              </a:rPr>
              <a:t>Odp</a:t>
            </a:r>
            <a:r>
              <a:rPr lang="de-AT" dirty="0" smtClean="0">
                <a:sym typeface="Wingdings" pitchFamily="2" charset="2"/>
              </a:rPr>
              <a:t>...</a:t>
            </a:r>
            <a:r>
              <a:rPr lang="de-AT" dirty="0" err="1" smtClean="0">
                <a:sym typeface="Wingdings" pitchFamily="2" charset="2"/>
              </a:rPr>
              <a:t>odpor</a:t>
            </a:r>
            <a:r>
              <a:rPr lang="de-AT" dirty="0">
                <a:sym typeface="Wingdings" pitchFamily="2" charset="2"/>
              </a:rPr>
              <a:t/>
            </a:r>
            <a:br>
              <a:rPr lang="de-AT" dirty="0">
                <a:sym typeface="Wingdings" pitchFamily="2" charset="2"/>
              </a:rPr>
            </a:br>
            <a:r>
              <a:rPr lang="de-AT" dirty="0" err="1" smtClean="0">
                <a:sym typeface="Wingdings" pitchFamily="2" charset="2"/>
              </a:rPr>
              <a:t>i,j</a:t>
            </a:r>
            <a:r>
              <a:rPr lang="de-AT" dirty="0" smtClean="0">
                <a:sym typeface="Wingdings" pitchFamily="2" charset="2"/>
              </a:rPr>
              <a:t>...</a:t>
            </a:r>
            <a:r>
              <a:rPr lang="de-AT" dirty="0" err="1" smtClean="0">
                <a:sym typeface="Wingdings" pitchFamily="2" charset="2"/>
              </a:rPr>
              <a:t>izvir</a:t>
            </a:r>
            <a:r>
              <a:rPr lang="de-AT" dirty="0" smtClean="0">
                <a:sym typeface="Wingdings" pitchFamily="2" charset="2"/>
              </a:rPr>
              <a:t>, </a:t>
            </a:r>
            <a:r>
              <a:rPr lang="de-AT" dirty="0" err="1" smtClean="0">
                <a:sym typeface="Wingdings" pitchFamily="2" charset="2"/>
              </a:rPr>
              <a:t>cilj</a:t>
            </a:r>
            <a:r>
              <a:rPr lang="de-AT" dirty="0">
                <a:sym typeface="Wingdings" pitchFamily="2" charset="2"/>
              </a:rPr>
              <a:t/>
            </a:r>
            <a:br>
              <a:rPr lang="de-AT" dirty="0">
                <a:sym typeface="Wingdings" pitchFamily="2" charset="2"/>
              </a:rPr>
            </a:br>
            <a:r>
              <a:rPr lang="de-AT" dirty="0" smtClean="0">
                <a:sym typeface="Wingdings" pitchFamily="2" charset="2"/>
              </a:rPr>
              <a:t>m...</a:t>
            </a:r>
            <a:r>
              <a:rPr lang="de-AT" dirty="0" err="1" smtClean="0">
                <a:sym typeface="Wingdings" pitchFamily="2" charset="2"/>
              </a:rPr>
              <a:t>prometno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sredstvo</a:t>
            </a:r>
            <a:endParaRPr lang="de-AT" dirty="0" smtClean="0">
              <a:sym typeface="Wingdings" pitchFamily="2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1953" y="2800943"/>
                <a:ext cx="5164875" cy="12561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4000" b="0" i="1" smtClean="0">
                          <a:latin typeface="Cambria Math" panose="02040503050406030204" pitchFamily="18" charset="0"/>
                        </a:rPr>
                        <m:t>𝑃𝑟𝑜𝑚</m:t>
                      </m:r>
                      <m:r>
                        <a:rPr lang="de-AT" sz="4000" b="0" i="1" baseline="-25000" smtClean="0">
                          <a:latin typeface="Cambria Math" panose="02040503050406030204" pitchFamily="18" charset="0"/>
                        </a:rPr>
                        <m:t>𝑖𝑗𝑚</m:t>
                      </m:r>
                      <m:r>
                        <a:rPr lang="de-AT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de-AT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4000" b="0" i="1" smtClean="0">
                              <a:latin typeface="Cambria Math" panose="02040503050406030204" pitchFamily="18" charset="0"/>
                            </a:rPr>
                            <m:t>𝑃𝑜𝑡</m:t>
                          </m:r>
                          <m:r>
                            <a:rPr lang="de-AT" sz="4000" b="0" i="1" baseline="-25000" smtClean="0">
                              <a:latin typeface="Cambria Math" panose="02040503050406030204" pitchFamily="18" charset="0"/>
                            </a:rPr>
                            <m:t>𝑖𝑚</m:t>
                          </m:r>
                          <m:r>
                            <a:rPr lang="de-AT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AT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𝑃𝑜𝑡𝑗𝑚</m:t>
                          </m:r>
                        </m:num>
                        <m:den>
                          <m:r>
                            <a:rPr lang="de-AT" sz="4000" b="0" i="1" smtClean="0">
                              <a:latin typeface="Cambria Math" panose="02040503050406030204" pitchFamily="18" charset="0"/>
                            </a:rPr>
                            <m:t>𝑂𝑑𝑝</m:t>
                          </m:r>
                          <m:r>
                            <a:rPr lang="de-AT" sz="4000" b="0" i="1" baseline="-25000" smtClean="0">
                              <a:latin typeface="Cambria Math" panose="02040503050406030204" pitchFamily="18" charset="0"/>
                            </a:rPr>
                            <m:t>𝑖𝑗𝑚</m:t>
                          </m:r>
                        </m:den>
                      </m:f>
                    </m:oMath>
                  </m:oMathPara>
                </a14:m>
                <a:endParaRPr lang="de-AT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53" y="2800943"/>
                <a:ext cx="5164875" cy="125611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b="-628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560141" y="4631473"/>
            <a:ext cx="3893575" cy="64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16000" indent="-216000" algn="l" defTabSz="514350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1pPr>
            <a:lvl2pPr marL="432000" indent="-216000" algn="l" defTabSz="514350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514350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3pPr>
            <a:lvl4pPr marL="864000" indent="-216000" algn="l" defTabSz="514350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4pPr>
            <a:lvl5pPr marL="1080000" indent="-216000" algn="l" defTabSz="514350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AT" dirty="0" smtClean="0">
                <a:sym typeface="Wingdings" pitchFamily="2" charset="2"/>
              </a:rPr>
              <a:t/>
            </a:r>
            <a:br>
              <a:rPr lang="de-AT" dirty="0" smtClean="0">
                <a:sym typeface="Wingdings" pitchFamily="2" charset="2"/>
              </a:rPr>
            </a:br>
            <a:endParaRPr lang="de-AT" dirty="0" smtClean="0">
              <a:sym typeface="Wingdings" pitchFamily="2" charset="2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339735" y="1278625"/>
            <a:ext cx="5756266" cy="6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16000" indent="-216000" algn="l" defTabSz="514350" rtl="0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1pPr>
            <a:lvl2pPr marL="432000" indent="-216000" algn="l" defTabSz="514350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514350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3pPr>
            <a:lvl4pPr marL="864000" indent="-216000" algn="l" defTabSz="514350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4pPr>
            <a:lvl5pPr marL="1080000" indent="-216000" algn="l" defTabSz="514350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anose="020B0604020202020204" pitchFamily="34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de-AT" dirty="0" err="1" smtClean="0">
                <a:sym typeface="Wingdings" pitchFamily="2" charset="2"/>
              </a:rPr>
              <a:t>Gravitacijski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zakon</a:t>
            </a:r>
            <a:r>
              <a:rPr lang="de-AT" dirty="0" smtClean="0">
                <a:sym typeface="Wingdings" pitchFamily="2" charset="2"/>
              </a:rPr>
              <a:t> v </a:t>
            </a:r>
            <a:r>
              <a:rPr lang="de-AT" dirty="0" err="1" smtClean="0">
                <a:sym typeface="Wingdings" pitchFamily="2" charset="2"/>
              </a:rPr>
              <a:t>prometu</a:t>
            </a:r>
            <a:r>
              <a:rPr lang="de-AT" dirty="0" smtClean="0">
                <a:sym typeface="Wingdings" pitchFamily="2" charset="2"/>
              </a:rPr>
              <a:t>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e-AT" dirty="0" smtClean="0">
              <a:sym typeface="Wingdings" pitchFamily="2" charset="2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265172" y="4704735"/>
            <a:ext cx="3628105" cy="1293177"/>
          </a:xfrm>
          <a:prstGeom prst="wedgeRectCallout">
            <a:avLst>
              <a:gd name="adj1" fmla="val -53076"/>
              <a:gd name="adj2" fmla="val -101115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7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= f (</a:t>
            </a:r>
            <a:r>
              <a:rPr lang="de-AT" sz="27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razdalje</a:t>
            </a:r>
            <a:r>
              <a:rPr lang="de-AT" sz="27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de-AT" sz="27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časa</a:t>
            </a:r>
            <a:r>
              <a:rPr lang="de-AT" sz="27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de-AT" sz="27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stroškov</a:t>
            </a:r>
            <a:r>
              <a:rPr lang="de-AT" sz="27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de-AT" sz="27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energije</a:t>
            </a:r>
            <a:r>
              <a:rPr lang="de-AT" sz="27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de-AT" sz="27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trenja</a:t>
            </a:r>
            <a:r>
              <a:rPr lang="de-AT" sz="27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...)</a:t>
            </a:r>
            <a:endParaRPr lang="de-AT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AT" b="1" dirty="0" smtClean="0"/>
              <a:t>Fizične strukture: </a:t>
            </a:r>
            <a:r>
              <a:rPr lang="de-AT" b="1" dirty="0" err="1" smtClean="0"/>
              <a:t>Investicije</a:t>
            </a:r>
            <a:endParaRPr lang="de-A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err="1" smtClean="0"/>
              <a:t>Viri</a:t>
            </a:r>
            <a:r>
              <a:rPr lang="de-AT" dirty="0" smtClean="0"/>
              <a:t>: Fröhlich 2013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79D3481-6FBE-4837-9728-5BA144AEB1B4}" type="slidenum">
              <a:rPr lang="de-AT" noProof="0" smtClean="0"/>
              <a:pPr>
                <a:defRPr/>
              </a:pPr>
              <a:t>13</a:t>
            </a:fld>
            <a:endParaRPr lang="de-AT" noProof="0" dirty="0"/>
          </a:p>
        </p:txBody>
      </p:sp>
      <p:grpSp>
        <p:nvGrpSpPr>
          <p:cNvPr id="20" name="Group 32"/>
          <p:cNvGrpSpPr>
            <a:grpSpLocks/>
          </p:cNvGrpSpPr>
          <p:nvPr/>
        </p:nvGrpSpPr>
        <p:grpSpPr bwMode="auto">
          <a:xfrm>
            <a:off x="2541017" y="1340768"/>
            <a:ext cx="7137400" cy="4430713"/>
            <a:chOff x="1264" y="1066"/>
            <a:chExt cx="4496" cy="2791"/>
          </a:xfrm>
        </p:grpSpPr>
        <p:pic>
          <p:nvPicPr>
            <p:cNvPr id="21" name="Picture 26" descr="d_wien-einpendler-20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" y="1066"/>
              <a:ext cx="4496" cy="2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 rot="-5400000">
              <a:off x="904" y="2264"/>
              <a:ext cx="957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AT" altLang="de-DE" sz="1200">
                  <a:latin typeface="Arial" panose="020B0604020202020204" pitchFamily="34" charset="0"/>
                </a:rPr>
                <a:t>Modal Split dele</a:t>
              </a:r>
              <a:r>
                <a:rPr lang="en-US" altLang="de-DE" sz="1200">
                  <a:latin typeface="Arial" panose="020B0604020202020204" pitchFamily="34" charset="0"/>
                  <a:cs typeface="Arial" panose="020B0604020202020204" pitchFamily="34" charset="0"/>
                </a:rPr>
                <a:t>ž [%]</a:t>
              </a: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1911" y="3673"/>
              <a:ext cx="872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1200" dirty="0" err="1">
                  <a:latin typeface="Arial" panose="020B0604020202020204" pitchFamily="34" charset="0"/>
                </a:rPr>
                <a:t>a</a:t>
              </a:r>
              <a:r>
                <a:rPr lang="en-US" altLang="de-DE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vtocesta</a:t>
              </a:r>
              <a:r>
                <a:rPr lang="en-US" alt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de-DE" sz="1200" dirty="0" smtClean="0">
                  <a:latin typeface="Arial" panose="020B0604020202020204" pitchFamily="34" charset="0"/>
                </a:rPr>
                <a:t>prim. </a:t>
              </a:r>
              <a:r>
                <a:rPr lang="en-US" altLang="de-DE" sz="1200" dirty="0" err="1" smtClean="0">
                  <a:latin typeface="Arial" panose="020B0604020202020204" pitchFamily="34" charset="0"/>
                </a:rPr>
                <a:t>žel</a:t>
              </a:r>
              <a:r>
                <a:rPr lang="en-US" altLang="de-DE" sz="1200" dirty="0" smtClean="0">
                  <a:latin typeface="Arial" panose="020B0604020202020204" pitchFamily="34" charset="0"/>
                </a:rPr>
                <a:t>.</a:t>
              </a:r>
              <a:endParaRPr lang="en-US" altLang="de-D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316" y="3671"/>
              <a:ext cx="996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brez</a:t>
              </a:r>
              <a:r>
                <a:rPr lang="en-US" alt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 AC, </a:t>
              </a:r>
              <a:r>
                <a:rPr lang="en-US" altLang="de-DE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brez</a:t>
              </a:r>
              <a:r>
                <a:rPr lang="en-US" alt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 PŽ</a:t>
              </a: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4536" y="3681"/>
              <a:ext cx="918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1200">
                  <a:latin typeface="Arial" panose="020B0604020202020204" pitchFamily="34" charset="0"/>
                  <a:cs typeface="Arial" panose="020B0604020202020204" pitchFamily="34" charset="0"/>
                </a:rPr>
                <a:t>brez AC, PŽ</a:t>
              </a: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 rot="-5400000">
              <a:off x="2860" y="3321"/>
              <a:ext cx="529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AT" altLang="de-DE" sz="1000">
                  <a:latin typeface="Arial" panose="020B0604020202020204" pitchFamily="34" charset="0"/>
                </a:rPr>
                <a:t>Povpre</a:t>
              </a:r>
              <a:r>
                <a:rPr lang="en-US" altLang="de-DE" sz="1000">
                  <a:latin typeface="Arial" panose="020B0604020202020204" pitchFamily="34" charset="0"/>
                  <a:cs typeface="Arial" panose="020B0604020202020204" pitchFamily="34" charset="0"/>
                </a:rPr>
                <a:t>čje</a:t>
              </a: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2692" y="1134"/>
              <a:ext cx="1648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Dnevni</a:t>
              </a:r>
              <a:r>
                <a:rPr lang="en-US" alt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de-DE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migranti</a:t>
              </a:r>
              <a:r>
                <a:rPr lang="en-US" alt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altLang="de-DE" sz="1400" dirty="0" smtClean="0">
                  <a:latin typeface="Arial" panose="020B0604020202020204" pitchFamily="34" charset="0"/>
                </a:rPr>
                <a:t>v</a:t>
              </a:r>
              <a:r>
                <a:rPr lang="en-US" alt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de-DE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Dunaj</a:t>
              </a:r>
              <a:r>
                <a:rPr lang="en-US" alt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 2010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1400" dirty="0">
                  <a:latin typeface="Arial" panose="020B0604020202020204" pitchFamily="34" charset="0"/>
                </a:rPr>
                <a:t>(5-9h)</a:t>
              </a: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 rot="-5400000">
              <a:off x="5233" y="3329"/>
              <a:ext cx="529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AT" altLang="de-DE" sz="1000">
                  <a:latin typeface="Arial" panose="020B0604020202020204" pitchFamily="34" charset="0"/>
                </a:rPr>
                <a:t>Povpre</a:t>
              </a:r>
              <a:r>
                <a:rPr lang="en-US" altLang="de-DE" sz="1000">
                  <a:latin typeface="Arial" panose="020B0604020202020204" pitchFamily="34" charset="0"/>
                  <a:cs typeface="Arial" panose="020B0604020202020204" pitchFamily="34" charset="0"/>
                </a:rPr>
                <a:t>čje</a:t>
              </a: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 rot="-5400000">
              <a:off x="3878" y="3326"/>
              <a:ext cx="529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de-AT" altLang="de-DE" sz="1000">
                  <a:latin typeface="Arial" panose="020B0604020202020204" pitchFamily="34" charset="0"/>
                </a:rPr>
                <a:t>Povpre</a:t>
              </a:r>
              <a:r>
                <a:rPr lang="en-US" altLang="de-DE" sz="1000">
                  <a:latin typeface="Arial" panose="020B0604020202020204" pitchFamily="34" charset="0"/>
                  <a:cs typeface="Arial" panose="020B0604020202020204" pitchFamily="34" charset="0"/>
                </a:rPr>
                <a:t>čje</a:t>
              </a:r>
            </a:p>
          </p:txBody>
        </p:sp>
      </p:grp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5420742" y="2602831"/>
            <a:ext cx="1544638" cy="158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7052692" y="2606006"/>
            <a:ext cx="2041525" cy="158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AT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5577905" y="3714081"/>
            <a:ext cx="1544637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7135242" y="3715668"/>
            <a:ext cx="2082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AT"/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 rot="10800000">
            <a:off x="6890767" y="3699793"/>
            <a:ext cx="406400" cy="212725"/>
          </a:xfrm>
          <a:prstGeom prst="upArrow">
            <a:avLst>
              <a:gd name="adj1" fmla="val 50000"/>
              <a:gd name="adj2" fmla="val 54273"/>
            </a:avLst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AT" altLang="de-DE" sz="2000">
              <a:latin typeface="Arial" panose="020B0604020202020204" pitchFamily="34" charset="0"/>
            </a:endParaRPr>
          </a:p>
        </p:txBody>
      </p:sp>
      <p:sp>
        <p:nvSpPr>
          <p:cNvPr id="35" name="AutoShape 14"/>
          <p:cNvSpPr>
            <a:spLocks noChangeArrowheads="1"/>
          </p:cNvSpPr>
          <p:nvPr/>
        </p:nvSpPr>
        <p:spPr bwMode="auto">
          <a:xfrm>
            <a:off x="6760592" y="2399631"/>
            <a:ext cx="406400" cy="214312"/>
          </a:xfrm>
          <a:prstGeom prst="upArrow">
            <a:avLst>
              <a:gd name="adj1" fmla="val 50000"/>
              <a:gd name="adj2" fmla="val 54273"/>
            </a:avLst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AT" altLang="de-DE" sz="2000">
              <a:latin typeface="Arial" panose="020B0604020202020204" pitchFamily="34" charset="0"/>
            </a:endParaRPr>
          </a:p>
        </p:txBody>
      </p:sp>
      <p:sp>
        <p:nvSpPr>
          <p:cNvPr id="36" name="AutoShape 15"/>
          <p:cNvSpPr>
            <a:spLocks noChangeArrowheads="1"/>
          </p:cNvSpPr>
          <p:nvPr/>
        </p:nvSpPr>
        <p:spPr bwMode="auto">
          <a:xfrm rot="10800000">
            <a:off x="8883080" y="2596481"/>
            <a:ext cx="406400" cy="455612"/>
          </a:xfrm>
          <a:prstGeom prst="upArrow">
            <a:avLst>
              <a:gd name="adj1" fmla="val 50000"/>
              <a:gd name="adj2" fmla="val 60845"/>
            </a:avLst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AT" altLang="de-DE" sz="2000">
              <a:latin typeface="Arial" panose="020B0604020202020204" pitchFamily="34" charset="0"/>
            </a:endParaRPr>
          </a:p>
        </p:txBody>
      </p:sp>
      <p:sp>
        <p:nvSpPr>
          <p:cNvPr id="37" name="AutoShape 16"/>
          <p:cNvSpPr>
            <a:spLocks noChangeArrowheads="1"/>
          </p:cNvSpPr>
          <p:nvPr/>
        </p:nvSpPr>
        <p:spPr bwMode="auto">
          <a:xfrm>
            <a:off x="9041830" y="3253706"/>
            <a:ext cx="406400" cy="469900"/>
          </a:xfrm>
          <a:prstGeom prst="upArrow">
            <a:avLst>
              <a:gd name="adj1" fmla="val 50000"/>
              <a:gd name="adj2" fmla="val 62753"/>
            </a:avLst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AT" altLang="de-DE" sz="2000">
              <a:latin typeface="Arial" panose="020B0604020202020204" pitchFamily="34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6717730" y="1950368"/>
            <a:ext cx="477837" cy="357188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800">
                <a:solidFill>
                  <a:schemeClr val="bg1"/>
                </a:solidFill>
                <a:latin typeface="Arial" panose="020B0604020202020204" pitchFamily="34" charset="0"/>
              </a:rPr>
              <a:t>+ 8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884417" y="4047456"/>
            <a:ext cx="415925" cy="357187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800">
                <a:solidFill>
                  <a:schemeClr val="bg1"/>
                </a:solidFill>
                <a:latin typeface="Arial" panose="020B0604020202020204" pitchFamily="34" charset="0"/>
              </a:rPr>
              <a:t>- 8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8317930" y="2720306"/>
            <a:ext cx="549275" cy="357187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800">
                <a:solidFill>
                  <a:schemeClr val="bg1"/>
                </a:solidFill>
                <a:latin typeface="Arial" panose="020B0604020202020204" pitchFamily="34" charset="0"/>
              </a:rPr>
              <a:t>- 18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8927530" y="3890293"/>
            <a:ext cx="611187" cy="357188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1800">
                <a:solidFill>
                  <a:schemeClr val="bg1"/>
                </a:solidFill>
                <a:latin typeface="Arial" panose="020B0604020202020204" pitchFamily="34" charset="0"/>
              </a:rPr>
              <a:t>+ 18</a:t>
            </a:r>
          </a:p>
        </p:txBody>
      </p:sp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1487488" y="4576093"/>
            <a:ext cx="1444054" cy="357188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chemeClr val="bg1"/>
                </a:solidFill>
                <a:latin typeface="Arial" panose="020B0604020202020204" pitchFamily="34" charset="0"/>
              </a:rPr>
              <a:t>9 koridorjev:</a:t>
            </a: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3525267" y="5439693"/>
            <a:ext cx="1458913" cy="285750"/>
          </a:xfrm>
          <a:prstGeom prst="rect">
            <a:avLst/>
          </a:prstGeom>
          <a:noFill/>
          <a:ln w="57150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AT" altLang="de-DE" sz="2000">
              <a:latin typeface="Arial" panose="020B0604020202020204" pitchFamily="34" charset="0"/>
            </a:endParaRPr>
          </a:p>
        </p:txBody>
      </p: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5763642" y="5441281"/>
            <a:ext cx="1617663" cy="285750"/>
          </a:xfrm>
          <a:prstGeom prst="rect">
            <a:avLst/>
          </a:prstGeom>
          <a:noFill/>
          <a:ln w="57150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AT" altLang="de-DE" sz="2000">
              <a:latin typeface="Arial" panose="020B0604020202020204" pitchFamily="34" charset="0"/>
            </a:endParaRP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7805167" y="5442868"/>
            <a:ext cx="1365250" cy="285750"/>
          </a:xfrm>
          <a:prstGeom prst="rect">
            <a:avLst/>
          </a:prstGeom>
          <a:noFill/>
          <a:ln w="57150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AT" altLang="de-DE" sz="2000">
              <a:latin typeface="Arial" panose="020B0604020202020204" pitchFamily="34" charset="0"/>
            </a:endParaRPr>
          </a:p>
        </p:txBody>
      </p:sp>
      <p:grpSp>
        <p:nvGrpSpPr>
          <p:cNvPr id="46" name="Group 34"/>
          <p:cNvGrpSpPr>
            <a:grpSpLocks/>
          </p:cNvGrpSpPr>
          <p:nvPr/>
        </p:nvGrpSpPr>
        <p:grpSpPr bwMode="auto">
          <a:xfrm>
            <a:off x="8867205" y="2207543"/>
            <a:ext cx="590550" cy="304800"/>
            <a:chOff x="5049" y="772"/>
            <a:chExt cx="372" cy="192"/>
          </a:xfrm>
        </p:grpSpPr>
        <p:sp>
          <p:nvSpPr>
            <p:cNvPr id="47" name="Text Box 32"/>
            <p:cNvSpPr txBox="1">
              <a:spLocks noChangeArrowheads="1"/>
            </p:cNvSpPr>
            <p:nvPr/>
          </p:nvSpPr>
          <p:spPr bwMode="auto">
            <a:xfrm>
              <a:off x="5049" y="772"/>
              <a:ext cx="17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sl-SI" sz="1000"/>
                <a:t>Avto</a:t>
              </a:r>
            </a:p>
            <a:p>
              <a:r>
                <a:rPr lang="de-DE" altLang="sl-SI" sz="1000"/>
                <a:t>JPP</a:t>
              </a:r>
            </a:p>
          </p:txBody>
        </p:sp>
        <p:sp>
          <p:nvSpPr>
            <p:cNvPr id="48" name="Rectangle 33"/>
            <p:cNvSpPr>
              <a:spLocks noChangeArrowheads="1"/>
            </p:cNvSpPr>
            <p:nvPr/>
          </p:nvSpPr>
          <p:spPr bwMode="auto">
            <a:xfrm>
              <a:off x="5227" y="772"/>
              <a:ext cx="19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sl-SI" altLang="de-DE"/>
            </a:p>
          </p:txBody>
        </p:sp>
      </p:grpSp>
      <p:sp>
        <p:nvSpPr>
          <p:cNvPr id="50" name="Content Placeholder 4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d_mob-verglei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562" y="638683"/>
            <a:ext cx="9818978" cy="600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5362610" y="2078182"/>
            <a:ext cx="0" cy="2493092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2992029" y="2078182"/>
            <a:ext cx="2397389" cy="2863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5423056" y="3044425"/>
            <a:ext cx="1102436" cy="387782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>
              <a:buClr>
                <a:srgbClr val="006699"/>
              </a:buClr>
              <a:buSzPct val="110000"/>
              <a:buFont typeface="Wingdings" pitchFamily="2" charset="2"/>
              <a:buNone/>
            </a:pPr>
            <a:r>
              <a:rPr lang="de-DE" altLang="de-DE" sz="2000" b="1">
                <a:solidFill>
                  <a:schemeClr val="bg1"/>
                </a:solidFill>
              </a:rPr>
              <a:t>∆ = 1,89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AT" dirty="0" smtClean="0"/>
              <a:t>Fizične strukture: </a:t>
            </a:r>
            <a:r>
              <a:rPr lang="de-AT" dirty="0" err="1" smtClean="0"/>
              <a:t>Oblike</a:t>
            </a:r>
            <a:r>
              <a:rPr lang="de-AT" dirty="0" smtClean="0"/>
              <a:t> bivanja</a:t>
            </a:r>
            <a:endParaRPr lang="de-A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Viri: Mensik et al. 2002</a:t>
            </a:r>
            <a:endParaRPr lang="de-AT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de-AT" dirty="0" smtClean="0">
              <a:sym typeface="Wingdings" pitchFamily="2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79D3481-6FBE-4837-9728-5BA144AEB1B4}" type="slidenum">
              <a:rPr lang="de-AT" noProof="0" smtClean="0"/>
              <a:pPr>
                <a:defRPr/>
              </a:pPr>
              <a:t>14</a:t>
            </a:fld>
            <a:endParaRPr lang="de-AT" noProof="0" dirty="0"/>
          </a:p>
        </p:txBody>
      </p:sp>
      <p:sp>
        <p:nvSpPr>
          <p:cNvPr id="27" name="TextBox 26"/>
          <p:cNvSpPr txBox="1"/>
          <p:nvPr/>
        </p:nvSpPr>
        <p:spPr>
          <a:xfrm>
            <a:off x="2729346" y="6214636"/>
            <a:ext cx="248657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Kolesa v gospodinjstvu</a:t>
            </a:r>
            <a:endParaRPr lang="de-AT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006282" y="6214635"/>
            <a:ext cx="315983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sz="1600" b="1" dirty="0" smtClean="0"/>
              <a:t>osebna vozila v gospodinjstvu</a:t>
            </a:r>
            <a:endParaRPr lang="de-AT" sz="16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7553577" y="5987135"/>
            <a:ext cx="987834" cy="6856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grpSp>
        <p:nvGrpSpPr>
          <p:cNvPr id="30" name="Group 29"/>
          <p:cNvGrpSpPr/>
          <p:nvPr/>
        </p:nvGrpSpPr>
        <p:grpSpPr>
          <a:xfrm>
            <a:off x="1271464" y="822857"/>
            <a:ext cx="9569269" cy="5702487"/>
            <a:chOff x="1271464" y="822857"/>
            <a:chExt cx="9569269" cy="5702487"/>
          </a:xfrm>
        </p:grpSpPr>
        <p:pic>
          <p:nvPicPr>
            <p:cNvPr id="8" name="Picture 6" descr="d_vmw-vergleic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71464" y="822857"/>
              <a:ext cx="9569269" cy="5702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2356877" y="6133981"/>
              <a:ext cx="801962" cy="31892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>
              <a:spAutoFit/>
            </a:bodyPr>
            <a:lstStyle/>
            <a:p>
              <a:pPr algn="ctr">
                <a:buClr>
                  <a:srgbClr val="006699"/>
                </a:buClr>
                <a:buSzPct val="110000"/>
              </a:pPr>
              <a:r>
                <a:rPr lang="de-DE" altLang="de-DE" sz="1600" b="1" dirty="0" smtClean="0"/>
                <a:t>pešci</a:t>
              </a: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3934691" y="6133547"/>
              <a:ext cx="1274618" cy="31892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>
              <a:spAutoFit/>
            </a:bodyPr>
            <a:lstStyle/>
            <a:p>
              <a:pPr algn="ctr">
                <a:buClr>
                  <a:srgbClr val="006699"/>
                </a:buClr>
                <a:buSzPct val="110000"/>
              </a:pPr>
              <a:r>
                <a:rPr lang="de-DE" altLang="de-DE" sz="1600" b="1" dirty="0" smtClean="0"/>
                <a:t>kolesarji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5694218" y="6133980"/>
              <a:ext cx="1163782" cy="31892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>
              <a:spAutoFit/>
            </a:bodyPr>
            <a:lstStyle/>
            <a:p>
              <a:pPr algn="ctr">
                <a:buClr>
                  <a:srgbClr val="006699"/>
                </a:buClr>
                <a:buSzPct val="110000"/>
                <a:buFont typeface="Wingdings" pitchFamily="2" charset="2"/>
                <a:buNone/>
              </a:pPr>
              <a:r>
                <a:rPr lang="de-DE" altLang="de-DE" sz="1600" b="1" dirty="0" smtClean="0"/>
                <a:t>vozniki</a:t>
              </a: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7342909" y="6133545"/>
              <a:ext cx="1427028" cy="31892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>
              <a:spAutoFit/>
            </a:bodyPr>
            <a:lstStyle/>
            <a:p>
              <a:pPr algn="ctr">
                <a:buClr>
                  <a:srgbClr val="006699"/>
                </a:buClr>
                <a:buSzPct val="110000"/>
              </a:pPr>
              <a:r>
                <a:rPr lang="de-DE" altLang="de-DE" sz="1600" b="1" dirty="0" smtClean="0"/>
                <a:t>sopotniki</a:t>
              </a: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9367286" y="6133546"/>
              <a:ext cx="801962" cy="31892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>
              <a:spAutoFit/>
            </a:bodyPr>
            <a:lstStyle/>
            <a:p>
              <a:pPr algn="ctr">
                <a:buClr>
                  <a:srgbClr val="006699"/>
                </a:buClr>
                <a:buSzPct val="110000"/>
              </a:pPr>
              <a:r>
                <a:rPr lang="de-DE" altLang="de-DE" sz="1600" b="1" dirty="0" smtClean="0"/>
                <a:t>JPP</a:t>
              </a: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 rot="16200000">
              <a:off x="295160" y="3696780"/>
              <a:ext cx="2281468" cy="31892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36000" tIns="36000" rIns="36000" bIns="36000">
              <a:spAutoFit/>
            </a:bodyPr>
            <a:lstStyle/>
            <a:p>
              <a:pPr algn="ctr">
                <a:buClr>
                  <a:srgbClr val="006699"/>
                </a:buClr>
                <a:buSzPct val="110000"/>
              </a:pPr>
              <a:r>
                <a:rPr lang="de-DE" altLang="de-DE" sz="1600" b="1" dirty="0" smtClean="0"/>
                <a:t>Modal split delež [%]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AT" dirty="0" smtClean="0"/>
              <a:t>Fizične strukture: </a:t>
            </a:r>
            <a:r>
              <a:rPr lang="de-AT" dirty="0" err="1" smtClean="0"/>
              <a:t>Oblike</a:t>
            </a:r>
            <a:r>
              <a:rPr lang="de-AT" dirty="0" smtClean="0"/>
              <a:t> bivanja</a:t>
            </a:r>
            <a:endParaRPr lang="de-A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Viri: Mensik et al. 2002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79D3481-6FBE-4837-9728-5BA144AEB1B4}" type="slidenum">
              <a:rPr lang="de-AT" noProof="0" smtClean="0"/>
              <a:pPr>
                <a:defRPr/>
              </a:pPr>
              <a:t>15</a:t>
            </a:fld>
            <a:endParaRPr lang="de-AT" noProof="0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14075" y="3140968"/>
            <a:ext cx="1193694" cy="38048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>
              <a:buClr>
                <a:srgbClr val="006699"/>
              </a:buClr>
              <a:buSzPct val="110000"/>
              <a:buFont typeface="Wingdings" pitchFamily="2" charset="2"/>
              <a:buNone/>
            </a:pPr>
            <a:r>
              <a:rPr lang="de-DE" altLang="de-DE" sz="2000" b="1" dirty="0">
                <a:solidFill>
                  <a:schemeClr val="bg1"/>
                </a:solidFill>
              </a:rPr>
              <a:t>∆ = </a:t>
            </a:r>
            <a:r>
              <a:rPr lang="de-DE" altLang="de-DE" sz="2000" b="1" dirty="0" smtClean="0">
                <a:solidFill>
                  <a:schemeClr val="bg1"/>
                </a:solidFill>
              </a:rPr>
              <a:t>+6 </a:t>
            </a:r>
            <a:r>
              <a:rPr lang="de-DE" altLang="de-DE" sz="20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3332400" y="3599186"/>
            <a:ext cx="11606" cy="481654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5084867" y="4685369"/>
            <a:ext cx="1" cy="903346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6818071" y="4594776"/>
            <a:ext cx="1" cy="802759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2430765" y="3617313"/>
            <a:ext cx="887987" cy="1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4069896" y="4661542"/>
            <a:ext cx="1032003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5879977" y="5400512"/>
            <a:ext cx="971842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439816" y="4131664"/>
            <a:ext cx="1282496" cy="38048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>
              <a:buClr>
                <a:srgbClr val="006699"/>
              </a:buClr>
              <a:buSzPct val="110000"/>
              <a:buFont typeface="Wingdings" pitchFamily="2" charset="2"/>
              <a:buNone/>
            </a:pPr>
            <a:r>
              <a:rPr lang="de-DE" altLang="de-DE" sz="2000" b="1" dirty="0">
                <a:solidFill>
                  <a:schemeClr val="bg1"/>
                </a:solidFill>
              </a:rPr>
              <a:t>∆ = </a:t>
            </a:r>
            <a:r>
              <a:rPr lang="de-DE" altLang="de-DE" sz="2000" b="1" dirty="0" smtClean="0">
                <a:solidFill>
                  <a:schemeClr val="bg1"/>
                </a:solidFill>
              </a:rPr>
              <a:t>+12 </a:t>
            </a:r>
            <a:r>
              <a:rPr lang="de-DE" altLang="de-DE" sz="20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243784" y="4111224"/>
            <a:ext cx="1292376" cy="38048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>
              <a:buClr>
                <a:srgbClr val="006699"/>
              </a:buClr>
              <a:buSzPct val="110000"/>
              <a:buFont typeface="Wingdings" pitchFamily="2" charset="2"/>
              <a:buNone/>
            </a:pPr>
            <a:r>
              <a:rPr lang="de-DE" altLang="de-DE" sz="2000" b="1" dirty="0">
                <a:solidFill>
                  <a:schemeClr val="bg1"/>
                </a:solidFill>
              </a:rPr>
              <a:t>∆ = </a:t>
            </a:r>
            <a:r>
              <a:rPr lang="de-DE" altLang="de-DE" sz="2000" b="1" dirty="0" smtClean="0">
                <a:solidFill>
                  <a:schemeClr val="bg1"/>
                </a:solidFill>
              </a:rPr>
              <a:t>-11 </a:t>
            </a:r>
            <a:r>
              <a:rPr lang="de-DE" altLang="de-DE" sz="20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8544271" y="5589240"/>
            <a:ext cx="17983" cy="422215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767784" y="5122606"/>
            <a:ext cx="1292376" cy="38048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>
              <a:buClr>
                <a:srgbClr val="006699"/>
              </a:buClr>
              <a:buSzPct val="110000"/>
              <a:buFont typeface="Wingdings" pitchFamily="2" charset="2"/>
              <a:buNone/>
            </a:pPr>
            <a:r>
              <a:rPr lang="de-DE" altLang="de-DE" sz="2000" b="1" dirty="0">
                <a:solidFill>
                  <a:schemeClr val="bg1"/>
                </a:solidFill>
              </a:rPr>
              <a:t>∆ = </a:t>
            </a:r>
            <a:r>
              <a:rPr lang="de-DE" altLang="de-DE" sz="2000" b="1" dirty="0" smtClean="0">
                <a:solidFill>
                  <a:schemeClr val="bg1"/>
                </a:solidFill>
              </a:rPr>
              <a:t>-5,5 </a:t>
            </a:r>
            <a:r>
              <a:rPr lang="de-DE" altLang="de-DE" sz="2000" b="1" dirty="0">
                <a:solidFill>
                  <a:schemeClr val="bg1"/>
                </a:solidFill>
              </a:rPr>
              <a:t>%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56381"/>
            <a:ext cx="6099148" cy="579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8" y="661223"/>
            <a:ext cx="6088181" cy="5764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AT" dirty="0" err="1" smtClean="0"/>
              <a:t>Fizične</a:t>
            </a:r>
            <a:r>
              <a:rPr lang="de-AT" dirty="0" smtClean="0"/>
              <a:t> </a:t>
            </a:r>
            <a:r>
              <a:rPr lang="de-AT" dirty="0" err="1" smtClean="0"/>
              <a:t>strukt</a:t>
            </a:r>
            <a:r>
              <a:rPr lang="de-AT" dirty="0" smtClean="0"/>
              <a:t>.: </a:t>
            </a:r>
            <a:r>
              <a:rPr lang="de-AT" b="1" dirty="0" smtClean="0"/>
              <a:t>Konkurenca </a:t>
            </a:r>
            <a:endParaRPr lang="de-A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Viri: Leth et al. 2017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79D3481-6FBE-4837-9728-5BA144AEB1B4}" type="slidenum">
              <a:rPr lang="de-AT" noProof="0" smtClean="0"/>
              <a:pPr>
                <a:defRPr/>
              </a:pPr>
              <a:t>16</a:t>
            </a:fld>
            <a:endParaRPr lang="de-AT" noProof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36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0" name="Content Placeholder 7" descr="d_WD-P_E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66952" y="821186"/>
            <a:ext cx="9001000" cy="602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32625" y="746140"/>
            <a:ext cx="5389302" cy="1611586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r>
              <a:rPr lang="de-AT" altLang="de-DE" sz="2000" b="1" dirty="0" smtClean="0">
                <a:solidFill>
                  <a:schemeClr val="bg1"/>
                </a:solidFill>
              </a:rPr>
              <a:t>Primer: Razmerje potovalnih časov</a:t>
            </a:r>
            <a:br>
              <a:rPr lang="de-AT" altLang="de-DE" sz="2000" b="1" dirty="0" smtClean="0">
                <a:solidFill>
                  <a:schemeClr val="bg1"/>
                </a:solidFill>
              </a:rPr>
            </a:br>
            <a:r>
              <a:rPr lang="de-AT" altLang="de-DE" sz="2000" b="1" u="sng" dirty="0" smtClean="0">
                <a:solidFill>
                  <a:schemeClr val="bg1"/>
                </a:solidFill>
              </a:rPr>
              <a:t>CityBike Wien - JPP</a:t>
            </a:r>
            <a:r>
              <a:rPr lang="de-AT" altLang="de-DE" sz="2000" b="1" dirty="0" smtClean="0">
                <a:solidFill>
                  <a:schemeClr val="bg1"/>
                </a:solidFill>
              </a:rPr>
              <a:t/>
            </a:r>
            <a:br>
              <a:rPr lang="de-AT" altLang="de-DE" sz="2000" b="1" dirty="0" smtClean="0">
                <a:solidFill>
                  <a:schemeClr val="bg1"/>
                </a:solidFill>
              </a:rPr>
            </a:br>
            <a:endParaRPr lang="de-AT" altLang="de-DE" sz="2000" b="1" dirty="0" smtClean="0">
              <a:solidFill>
                <a:schemeClr val="bg1"/>
              </a:solidFill>
            </a:endParaRPr>
          </a:p>
          <a:p>
            <a:r>
              <a:rPr lang="de-AT" altLang="de-DE" sz="2000" b="1" dirty="0" smtClean="0">
                <a:solidFill>
                  <a:schemeClr val="bg1"/>
                </a:solidFill>
              </a:rPr>
              <a:t>CityBike na teh relacijah najbolj uporabljen, kjer JPP potuje dvakrat toliko dolgo.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AT" dirty="0" err="1" smtClean="0"/>
              <a:t>Fizične</a:t>
            </a:r>
            <a:r>
              <a:rPr lang="de-AT" dirty="0" smtClean="0"/>
              <a:t> </a:t>
            </a:r>
            <a:r>
              <a:rPr lang="de-AT" dirty="0" err="1" smtClean="0"/>
              <a:t>strukt</a:t>
            </a:r>
            <a:r>
              <a:rPr lang="de-AT" dirty="0" smtClean="0"/>
              <a:t>.</a:t>
            </a:r>
            <a:r>
              <a:rPr lang="de-AT" b="1" dirty="0" smtClean="0"/>
              <a:t>: Konkurenca </a:t>
            </a:r>
            <a:endParaRPr lang="de-A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Viri: Leth et al. 2017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79D3481-6FBE-4837-9728-5BA144AEB1B4}" type="slidenum">
              <a:rPr lang="de-AT" noProof="0" smtClean="0"/>
              <a:pPr>
                <a:defRPr/>
              </a:pPr>
              <a:t>17</a:t>
            </a:fld>
            <a:endParaRPr lang="de-AT" noProof="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717179" y="4423259"/>
            <a:ext cx="70567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659091" y="3991211"/>
            <a:ext cx="2042864" cy="349702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r"/>
            <a:r>
              <a:rPr lang="de-AT" altLang="de-DE" b="1" dirty="0" smtClean="0">
                <a:solidFill>
                  <a:schemeClr val="bg1"/>
                </a:solidFill>
              </a:rPr>
              <a:t>Povprečje = 0,575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1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err="1" smtClean="0"/>
              <a:t>Organizacijske</a:t>
            </a:r>
            <a:r>
              <a:rPr lang="de-AT" b="1" dirty="0" smtClean="0"/>
              <a:t> </a:t>
            </a:r>
            <a:r>
              <a:rPr lang="de-AT" dirty="0" err="1"/>
              <a:t>s</a:t>
            </a:r>
            <a:r>
              <a:rPr lang="de-AT" b="1" dirty="0" err="1" smtClean="0"/>
              <a:t>trukt</a:t>
            </a:r>
            <a:r>
              <a:rPr lang="de-AT" b="1" dirty="0" smtClean="0"/>
              <a:t>.: Integracija</a:t>
            </a:r>
            <a:endParaRPr lang="de-A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err="1" smtClean="0"/>
              <a:t>Viri</a:t>
            </a:r>
            <a:r>
              <a:rPr lang="de-AT" dirty="0" smtClean="0"/>
              <a:t>: </a:t>
            </a:r>
            <a:r>
              <a:rPr lang="de-AT" dirty="0" err="1" smtClean="0"/>
              <a:t>Stmk</a:t>
            </a:r>
            <a:r>
              <a:rPr lang="de-AT" dirty="0" smtClean="0"/>
              <a:t>. Landesregierung</a:t>
            </a:r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79D3481-6FBE-4837-9728-5BA144AEB1B4}" type="slidenum">
              <a:rPr lang="de-AT" noProof="0" smtClean="0"/>
              <a:pPr>
                <a:defRPr/>
              </a:pPr>
              <a:t>18</a:t>
            </a:fld>
            <a:endParaRPr lang="de-AT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pic>
        <p:nvPicPr>
          <p:cNvPr id="10" name="Picture 4" descr="map_sbahn-stmk_2007-2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841" y="981075"/>
            <a:ext cx="7267575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6"/>
          <p:cNvSpPr>
            <a:spLocks/>
          </p:cNvSpPr>
          <p:nvPr/>
        </p:nvSpPr>
        <p:spPr bwMode="auto">
          <a:xfrm>
            <a:off x="6203454" y="2205038"/>
            <a:ext cx="3535362" cy="3149600"/>
          </a:xfrm>
          <a:custGeom>
            <a:avLst/>
            <a:gdLst>
              <a:gd name="T0" fmla="*/ 0 w 2227"/>
              <a:gd name="T1" fmla="*/ 2147483646 h 1984"/>
              <a:gd name="T2" fmla="*/ 2147483646 w 2227"/>
              <a:gd name="T3" fmla="*/ 2147483646 h 1984"/>
              <a:gd name="T4" fmla="*/ 2147483646 w 2227"/>
              <a:gd name="T5" fmla="*/ 2147483646 h 1984"/>
              <a:gd name="T6" fmla="*/ 2147483646 w 2227"/>
              <a:gd name="T7" fmla="*/ 0 h 1984"/>
              <a:gd name="T8" fmla="*/ 2147483646 w 2227"/>
              <a:gd name="T9" fmla="*/ 0 h 1984"/>
              <a:gd name="T10" fmla="*/ 2147483646 w 2227"/>
              <a:gd name="T11" fmla="*/ 2147483646 h 1984"/>
              <a:gd name="T12" fmla="*/ 2147483646 w 2227"/>
              <a:gd name="T13" fmla="*/ 2147483646 h 1984"/>
              <a:gd name="T14" fmla="*/ 2147483646 w 2227"/>
              <a:gd name="T15" fmla="*/ 2147483646 h 1984"/>
              <a:gd name="T16" fmla="*/ 2147483646 w 2227"/>
              <a:gd name="T17" fmla="*/ 2147483646 h 1984"/>
              <a:gd name="T18" fmla="*/ 0 w 2227"/>
              <a:gd name="T19" fmla="*/ 2147483646 h 1984"/>
              <a:gd name="T20" fmla="*/ 2147483646 w 2227"/>
              <a:gd name="T21" fmla="*/ 2147483646 h 1984"/>
              <a:gd name="T22" fmla="*/ 0 w 2227"/>
              <a:gd name="T23" fmla="*/ 2147483646 h 1984"/>
              <a:gd name="T24" fmla="*/ 0 w 2227"/>
              <a:gd name="T25" fmla="*/ 2147483646 h 19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27" h="1984">
                <a:moveTo>
                  <a:pt x="0" y="685"/>
                </a:moveTo>
                <a:lnTo>
                  <a:pt x="211" y="377"/>
                </a:lnTo>
                <a:lnTo>
                  <a:pt x="710" y="179"/>
                </a:lnTo>
                <a:lnTo>
                  <a:pt x="1017" y="0"/>
                </a:lnTo>
                <a:lnTo>
                  <a:pt x="1331" y="0"/>
                </a:lnTo>
                <a:lnTo>
                  <a:pt x="1696" y="333"/>
                </a:lnTo>
                <a:lnTo>
                  <a:pt x="1689" y="768"/>
                </a:lnTo>
                <a:lnTo>
                  <a:pt x="2227" y="755"/>
                </a:lnTo>
                <a:lnTo>
                  <a:pt x="2227" y="1984"/>
                </a:lnTo>
                <a:lnTo>
                  <a:pt x="0" y="1971"/>
                </a:lnTo>
                <a:lnTo>
                  <a:pt x="6" y="1971"/>
                </a:lnTo>
                <a:lnTo>
                  <a:pt x="0" y="1977"/>
                </a:lnTo>
                <a:lnTo>
                  <a:pt x="0" y="685"/>
                </a:lnTo>
                <a:close/>
              </a:path>
            </a:pathLst>
          </a:custGeom>
          <a:noFill/>
          <a:ln w="57150" cap="flat" cmpd="sng">
            <a:solidFill>
              <a:srgbClr val="FF006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45934" y="2981720"/>
            <a:ext cx="3311922" cy="688256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Sprememba </a:t>
            </a:r>
            <a:r>
              <a:rPr lang="de-DE" altLang="de-DE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števila potnikov</a:t>
            </a: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2007 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2014</a:t>
            </a: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57046" y="3796107"/>
            <a:ext cx="2990850" cy="995363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chemeClr val="bg1"/>
                </a:solidFill>
                <a:latin typeface="Arial" panose="020B0604020202020204" pitchFamily="34" charset="0"/>
              </a:rPr>
              <a:t>        Privatne železnice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chemeClr val="bg1"/>
                </a:solidFill>
                <a:latin typeface="Arial" panose="020B0604020202020204" pitchFamily="34" charset="0"/>
              </a:rPr>
              <a:t>        (STLB, GKB) &amp;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chemeClr val="bg1"/>
                </a:solidFill>
                <a:latin typeface="Arial" panose="020B0604020202020204" pitchFamily="34" charset="0"/>
              </a:rPr>
              <a:t>        Dizelski pogon</a:t>
            </a: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756043" y="3956953"/>
            <a:ext cx="438150" cy="0"/>
          </a:xfrm>
          <a:custGeom>
            <a:avLst/>
            <a:gdLst>
              <a:gd name="T0" fmla="*/ 0 w 438912"/>
              <a:gd name="T1" fmla="*/ 436630 w 438912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8912">
                <a:moveTo>
                  <a:pt x="0" y="0"/>
                </a:moveTo>
                <a:lnTo>
                  <a:pt x="438912" y="0"/>
                </a:lnTo>
              </a:path>
            </a:pathLst>
          </a:custGeom>
          <a:noFill/>
          <a:ln w="127000" cap="flat" cmpd="sng" algn="ctr">
            <a:solidFill>
              <a:srgbClr val="FFFF00">
                <a:alpha val="7999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/>
          </a:p>
        </p:txBody>
      </p:sp>
      <p:sp>
        <p:nvSpPr>
          <p:cNvPr id="15" name="Freeform 1"/>
          <p:cNvSpPr>
            <a:spLocks/>
          </p:cNvSpPr>
          <p:nvPr/>
        </p:nvSpPr>
        <p:spPr bwMode="auto">
          <a:xfrm>
            <a:off x="8194179" y="3219450"/>
            <a:ext cx="138112" cy="355600"/>
          </a:xfrm>
          <a:custGeom>
            <a:avLst/>
            <a:gdLst>
              <a:gd name="T0" fmla="*/ 140036 w 137160"/>
              <a:gd name="T1" fmla="*/ 353577 h 356616"/>
              <a:gd name="T2" fmla="*/ 140036 w 137160"/>
              <a:gd name="T3" fmla="*/ 108792 h 356616"/>
              <a:gd name="T4" fmla="*/ 0 w 137160"/>
              <a:gd name="T5" fmla="*/ 0 h 3566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7160" h="356616">
                <a:moveTo>
                  <a:pt x="137160" y="356616"/>
                </a:moveTo>
                <a:lnTo>
                  <a:pt x="137160" y="109728"/>
                </a:lnTo>
                <a:lnTo>
                  <a:pt x="0" y="0"/>
                </a:lnTo>
              </a:path>
            </a:pathLst>
          </a:custGeom>
          <a:noFill/>
          <a:ln w="127000" cap="flat" cmpd="sng" algn="ctr">
            <a:solidFill>
              <a:srgbClr val="FFFF00">
                <a:alpha val="7999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/>
          </a:p>
        </p:txBody>
      </p:sp>
      <p:sp>
        <p:nvSpPr>
          <p:cNvPr id="16" name="Freeform 2"/>
          <p:cNvSpPr>
            <a:spLocks/>
          </p:cNvSpPr>
          <p:nvPr/>
        </p:nvSpPr>
        <p:spPr bwMode="auto">
          <a:xfrm>
            <a:off x="7051179" y="3548063"/>
            <a:ext cx="603250" cy="328612"/>
          </a:xfrm>
          <a:custGeom>
            <a:avLst/>
            <a:gdLst>
              <a:gd name="T0" fmla="*/ 602742 w 603504"/>
              <a:gd name="T1" fmla="*/ 81867 h 329184"/>
              <a:gd name="T2" fmla="*/ 356166 w 603504"/>
              <a:gd name="T3" fmla="*/ 327471 h 329184"/>
              <a:gd name="T4" fmla="*/ 0 w 603504"/>
              <a:gd name="T5" fmla="*/ 0 h 329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3504" h="329184">
                <a:moveTo>
                  <a:pt x="603504" y="82296"/>
                </a:moveTo>
                <a:lnTo>
                  <a:pt x="356616" y="329184"/>
                </a:lnTo>
                <a:lnTo>
                  <a:pt x="0" y="0"/>
                </a:lnTo>
              </a:path>
            </a:pathLst>
          </a:custGeom>
          <a:noFill/>
          <a:ln w="127000" cap="flat" cmpd="sng" algn="ctr">
            <a:solidFill>
              <a:srgbClr val="FFFF00">
                <a:alpha val="7999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/>
          </a:p>
        </p:txBody>
      </p:sp>
      <p:sp>
        <p:nvSpPr>
          <p:cNvPr id="17" name="Freeform 3"/>
          <p:cNvSpPr>
            <a:spLocks/>
          </p:cNvSpPr>
          <p:nvPr/>
        </p:nvSpPr>
        <p:spPr bwMode="auto">
          <a:xfrm>
            <a:off x="7106741" y="3630613"/>
            <a:ext cx="685800" cy="1262062"/>
          </a:xfrm>
          <a:custGeom>
            <a:avLst/>
            <a:gdLst>
              <a:gd name="T0" fmla="*/ 685800 w 685800"/>
              <a:gd name="T1" fmla="*/ 0 h 1261872"/>
              <a:gd name="T2" fmla="*/ 329184 w 685800"/>
              <a:gd name="T3" fmla="*/ 329334 h 1261872"/>
              <a:gd name="T4" fmla="*/ 356616 w 685800"/>
              <a:gd name="T5" fmla="*/ 768444 h 1261872"/>
              <a:gd name="T6" fmla="*/ 27432 w 685800"/>
              <a:gd name="T7" fmla="*/ 768444 h 1261872"/>
              <a:gd name="T8" fmla="*/ 0 w 685800"/>
              <a:gd name="T9" fmla="*/ 1070331 h 1261872"/>
              <a:gd name="T10" fmla="*/ 192024 w 685800"/>
              <a:gd name="T11" fmla="*/ 1262442 h 12618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85800" h="1261872">
                <a:moveTo>
                  <a:pt x="685800" y="0"/>
                </a:moveTo>
                <a:lnTo>
                  <a:pt x="329184" y="329184"/>
                </a:lnTo>
                <a:lnTo>
                  <a:pt x="356616" y="768096"/>
                </a:lnTo>
                <a:lnTo>
                  <a:pt x="27432" y="768096"/>
                </a:lnTo>
                <a:lnTo>
                  <a:pt x="0" y="1069848"/>
                </a:lnTo>
                <a:lnTo>
                  <a:pt x="192024" y="1261872"/>
                </a:lnTo>
              </a:path>
            </a:pathLst>
          </a:custGeom>
          <a:noFill/>
          <a:ln w="127000" cap="flat" cmpd="sng" algn="ctr">
            <a:solidFill>
              <a:srgbClr val="FFFF00">
                <a:alpha val="7999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52868" y="4612590"/>
            <a:ext cx="438150" cy="0"/>
          </a:xfrm>
          <a:custGeom>
            <a:avLst/>
            <a:gdLst>
              <a:gd name="T0" fmla="*/ 0 w 438912"/>
              <a:gd name="T1" fmla="*/ 436630 w 438912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438912">
                <a:moveTo>
                  <a:pt x="0" y="0"/>
                </a:moveTo>
                <a:lnTo>
                  <a:pt x="438912" y="0"/>
                </a:lnTo>
              </a:path>
            </a:pathLst>
          </a:custGeom>
          <a:noFill/>
          <a:ln w="127000" cap="flat" cmpd="sng" algn="ctr">
            <a:solidFill>
              <a:srgbClr val="66FF33">
                <a:alpha val="7999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/>
          </a:p>
        </p:txBody>
      </p:sp>
      <p:sp>
        <p:nvSpPr>
          <p:cNvPr id="19" name="Freeform 4"/>
          <p:cNvSpPr>
            <a:spLocks/>
          </p:cNvSpPr>
          <p:nvPr/>
        </p:nvSpPr>
        <p:spPr bwMode="auto">
          <a:xfrm>
            <a:off x="7197229" y="3181350"/>
            <a:ext cx="357187" cy="0"/>
          </a:xfrm>
          <a:custGeom>
            <a:avLst/>
            <a:gdLst>
              <a:gd name="T0" fmla="*/ 358332 w 356616"/>
              <a:gd name="T1" fmla="*/ 0 w 356616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56616">
                <a:moveTo>
                  <a:pt x="356616" y="0"/>
                </a:moveTo>
                <a:lnTo>
                  <a:pt x="0" y="0"/>
                </a:lnTo>
              </a:path>
            </a:pathLst>
          </a:custGeom>
          <a:noFill/>
          <a:ln w="127000" cap="flat" cmpd="sng" algn="ctr">
            <a:solidFill>
              <a:srgbClr val="FFFF00">
                <a:alpha val="7999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8148141" y="4781550"/>
            <a:ext cx="768350" cy="165100"/>
          </a:xfrm>
          <a:custGeom>
            <a:avLst/>
            <a:gdLst>
              <a:gd name="T0" fmla="*/ 0 w 768096"/>
              <a:gd name="T1" fmla="*/ 110748 h 164592"/>
              <a:gd name="T2" fmla="*/ 356970 w 768096"/>
              <a:gd name="T3" fmla="*/ 83061 h 164592"/>
              <a:gd name="T4" fmla="*/ 439347 w 768096"/>
              <a:gd name="T5" fmla="*/ 0 h 164592"/>
              <a:gd name="T6" fmla="*/ 631563 w 768096"/>
              <a:gd name="T7" fmla="*/ 0 h 164592"/>
              <a:gd name="T8" fmla="*/ 768858 w 768096"/>
              <a:gd name="T9" fmla="*/ 166121 h 164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8096" h="164592">
                <a:moveTo>
                  <a:pt x="0" y="109728"/>
                </a:moveTo>
                <a:lnTo>
                  <a:pt x="356616" y="82296"/>
                </a:lnTo>
                <a:lnTo>
                  <a:pt x="438912" y="0"/>
                </a:lnTo>
                <a:lnTo>
                  <a:pt x="630936" y="0"/>
                </a:lnTo>
                <a:lnTo>
                  <a:pt x="768096" y="164592"/>
                </a:lnTo>
              </a:path>
            </a:pathLst>
          </a:custGeom>
          <a:noFill/>
          <a:ln w="127000" cap="flat" cmpd="sng" algn="ctr">
            <a:solidFill>
              <a:srgbClr val="66FF33">
                <a:alpha val="7999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/>
          </a:p>
        </p:txBody>
      </p:sp>
      <p:sp>
        <p:nvSpPr>
          <p:cNvPr id="21" name="Freeform 6"/>
          <p:cNvSpPr>
            <a:spLocks/>
          </p:cNvSpPr>
          <p:nvPr/>
        </p:nvSpPr>
        <p:spPr bwMode="auto">
          <a:xfrm>
            <a:off x="7736979" y="3575050"/>
            <a:ext cx="1179512" cy="466725"/>
          </a:xfrm>
          <a:custGeom>
            <a:avLst/>
            <a:gdLst>
              <a:gd name="T0" fmla="*/ 0 w 1179576"/>
              <a:gd name="T1" fmla="*/ 109998 h 466344"/>
              <a:gd name="T2" fmla="*/ 219420 w 1179576"/>
              <a:gd name="T3" fmla="*/ 0 h 466344"/>
              <a:gd name="T4" fmla="*/ 603405 w 1179576"/>
              <a:gd name="T5" fmla="*/ 0 h 466344"/>
              <a:gd name="T6" fmla="*/ 603405 w 1179576"/>
              <a:gd name="T7" fmla="*/ 247494 h 466344"/>
              <a:gd name="T8" fmla="*/ 795399 w 1179576"/>
              <a:gd name="T9" fmla="*/ 467488 h 466344"/>
              <a:gd name="T10" fmla="*/ 1179384 w 1179576"/>
              <a:gd name="T11" fmla="*/ 439989 h 466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79576" h="466344">
                <a:moveTo>
                  <a:pt x="0" y="109728"/>
                </a:moveTo>
                <a:lnTo>
                  <a:pt x="219456" y="0"/>
                </a:lnTo>
                <a:lnTo>
                  <a:pt x="603504" y="0"/>
                </a:lnTo>
                <a:lnTo>
                  <a:pt x="603504" y="246888"/>
                </a:lnTo>
                <a:lnTo>
                  <a:pt x="795528" y="466344"/>
                </a:lnTo>
                <a:lnTo>
                  <a:pt x="1179576" y="438912"/>
                </a:lnTo>
              </a:path>
            </a:pathLst>
          </a:custGeom>
          <a:noFill/>
          <a:ln w="127000" cap="flat" cmpd="sng" algn="ctr">
            <a:solidFill>
              <a:srgbClr val="66FF33">
                <a:alpha val="79999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AT" b="1" dirty="0" err="1" smtClean="0"/>
              <a:t>Organizacijske</a:t>
            </a:r>
            <a:r>
              <a:rPr lang="de-AT" b="1" dirty="0" smtClean="0"/>
              <a:t> in </a:t>
            </a:r>
            <a:r>
              <a:rPr lang="de-AT" b="1" dirty="0" err="1" smtClean="0"/>
              <a:t>finančne</a:t>
            </a:r>
            <a:r>
              <a:rPr lang="de-AT" b="1" dirty="0" smtClean="0"/>
              <a:t> </a:t>
            </a:r>
            <a:r>
              <a:rPr lang="de-AT" b="1" dirty="0" err="1" smtClean="0"/>
              <a:t>strukt</a:t>
            </a:r>
            <a:r>
              <a:rPr lang="de-AT" b="1" dirty="0" smtClean="0"/>
              <a:t>.</a:t>
            </a:r>
            <a:endParaRPr lang="de-A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Viri: Schopf &amp; Brezina 2015</a:t>
            </a:r>
            <a:endParaRPr lang="de-AT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AT" dirty="0" err="1" smtClean="0">
                <a:sym typeface="Wingdings" pitchFamily="2" charset="2"/>
              </a:rPr>
              <a:t>Podjetja</a:t>
            </a:r>
            <a:r>
              <a:rPr lang="de-AT" dirty="0" smtClean="0">
                <a:sym typeface="Wingdings" pitchFamily="2" charset="2"/>
              </a:rPr>
              <a:t>, </a:t>
            </a:r>
            <a:r>
              <a:rPr lang="de-AT" dirty="0" err="1" smtClean="0">
                <a:sym typeface="Wingdings" pitchFamily="2" charset="2"/>
              </a:rPr>
              <a:t>namesto</a:t>
            </a:r>
            <a:r>
              <a:rPr lang="de-AT" dirty="0" smtClean="0">
                <a:sym typeface="Wingdings" pitchFamily="2" charset="2"/>
              </a:rPr>
              <a:t> 100 % </a:t>
            </a:r>
            <a:r>
              <a:rPr lang="de-AT" dirty="0" err="1" smtClean="0">
                <a:sym typeface="Wingdings" pitchFamily="2" charset="2"/>
              </a:rPr>
              <a:t>parkirišč</a:t>
            </a:r>
            <a:r>
              <a:rPr lang="de-AT" dirty="0" smtClean="0">
                <a:sym typeface="Wingdings" pitchFamily="2" charset="2"/>
              </a:rPr>
              <a:t>:</a:t>
            </a:r>
            <a:br>
              <a:rPr lang="de-AT" dirty="0" smtClean="0">
                <a:sym typeface="Wingdings" pitchFamily="2" charset="2"/>
              </a:rPr>
            </a:br>
            <a:r>
              <a:rPr lang="de-AT" dirty="0" err="1" smtClean="0">
                <a:sym typeface="Wingdings" pitchFamily="2" charset="2"/>
              </a:rPr>
              <a:t>Financiranje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ali</a:t>
            </a:r>
            <a:r>
              <a:rPr lang="de-AT" dirty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prispevki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za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raznorazne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alternativne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ukrepe</a:t>
            </a:r>
            <a:r>
              <a:rPr lang="de-AT" dirty="0" smtClean="0">
                <a:sym typeface="Wingdings" pitchFamily="2" charset="2"/>
              </a:rPr>
              <a:t>:</a:t>
            </a:r>
            <a:br>
              <a:rPr lang="de-AT" dirty="0" smtClean="0">
                <a:sym typeface="Wingdings" pitchFamily="2" charset="2"/>
              </a:rPr>
            </a:br>
            <a:r>
              <a:rPr lang="de-AT" dirty="0" smtClean="0">
                <a:sym typeface="Wingdings" pitchFamily="2" charset="2"/>
              </a:rPr>
              <a:t> Mobility </a:t>
            </a:r>
            <a:r>
              <a:rPr lang="de-AT" dirty="0" err="1" smtClean="0">
                <a:sym typeface="Wingdings" pitchFamily="2" charset="2"/>
              </a:rPr>
              <a:t>management</a:t>
            </a:r>
            <a:r>
              <a:rPr lang="de-AT" dirty="0" smtClean="0">
                <a:sym typeface="Wingdings" pitchFamily="2" charset="2"/>
              </a:rPr>
              <a:t/>
            </a:r>
            <a:br>
              <a:rPr lang="de-AT" dirty="0" smtClean="0">
                <a:sym typeface="Wingdings" pitchFamily="2" charset="2"/>
              </a:rPr>
            </a:br>
            <a:r>
              <a:rPr lang="de-AT" dirty="0" smtClean="0">
                <a:sym typeface="Wingdings" pitchFamily="2" charset="2"/>
              </a:rPr>
              <a:t> Job-Ticket</a:t>
            </a:r>
            <a:br>
              <a:rPr lang="de-AT" dirty="0" smtClean="0">
                <a:sym typeface="Wingdings" pitchFamily="2" charset="2"/>
              </a:rPr>
            </a:br>
            <a:r>
              <a:rPr lang="de-AT" dirty="0" smtClean="0">
                <a:sym typeface="Wingdings" pitchFamily="2" charset="2"/>
              </a:rPr>
              <a:t> Ride </a:t>
            </a:r>
            <a:r>
              <a:rPr lang="de-AT" dirty="0" err="1" smtClean="0">
                <a:sym typeface="Wingdings" pitchFamily="2" charset="2"/>
              </a:rPr>
              <a:t>sharing</a:t>
            </a:r>
            <a:r>
              <a:rPr lang="de-AT" dirty="0" smtClean="0">
                <a:sym typeface="Wingdings" pitchFamily="2" charset="2"/>
              </a:rPr>
              <a:t/>
            </a:r>
            <a:br>
              <a:rPr lang="de-AT" dirty="0" smtClean="0">
                <a:sym typeface="Wingdings" pitchFamily="2" charset="2"/>
              </a:rPr>
            </a:br>
            <a:r>
              <a:rPr lang="de-AT" dirty="0" smtClean="0">
                <a:sym typeface="Wingdings" pitchFamily="2" charset="2"/>
              </a:rPr>
              <a:t> Job-Bike</a:t>
            </a:r>
            <a:r>
              <a:rPr lang="de-AT" dirty="0">
                <a:sym typeface="Wingdings" pitchFamily="2" charset="2"/>
              </a:rPr>
              <a:t/>
            </a:r>
            <a:br>
              <a:rPr lang="de-AT" dirty="0">
                <a:sym typeface="Wingdings" pitchFamily="2" charset="2"/>
              </a:rPr>
            </a:br>
            <a:r>
              <a:rPr lang="de-AT" dirty="0" smtClean="0">
                <a:sym typeface="Wingdings" pitchFamily="2" charset="2"/>
              </a:rPr>
              <a:t> </a:t>
            </a:r>
            <a:r>
              <a:rPr lang="de-AT" dirty="0" err="1" smtClean="0">
                <a:sym typeface="Wingdings" pitchFamily="2" charset="2"/>
              </a:rPr>
              <a:t>Kolesarska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garaža</a:t>
            </a:r>
            <a:r>
              <a:rPr lang="de-AT" dirty="0" smtClean="0">
                <a:sym typeface="Wingdings" pitchFamily="2" charset="2"/>
              </a:rPr>
              <a:t> (1:10)</a:t>
            </a:r>
            <a:r>
              <a:rPr lang="de-AT" dirty="0">
                <a:sym typeface="Wingdings" pitchFamily="2" charset="2"/>
              </a:rPr>
              <a:t/>
            </a:r>
            <a:br>
              <a:rPr lang="de-AT" dirty="0">
                <a:sym typeface="Wingdings" pitchFamily="2" charset="2"/>
              </a:rPr>
            </a:br>
            <a:r>
              <a:rPr lang="de-AT" dirty="0" smtClean="0">
                <a:sym typeface="Wingdings" pitchFamily="2" charset="2"/>
              </a:rPr>
              <a:t> </a:t>
            </a:r>
            <a:r>
              <a:rPr lang="de-AT" dirty="0" err="1">
                <a:sym typeface="Wingdings" pitchFamily="2" charset="2"/>
              </a:rPr>
              <a:t>A</a:t>
            </a:r>
            <a:r>
              <a:rPr lang="de-AT" dirty="0" err="1" smtClean="0">
                <a:sym typeface="Wingdings" pitchFamily="2" charset="2"/>
              </a:rPr>
              <a:t>nalogni</a:t>
            </a:r>
            <a:r>
              <a:rPr lang="de-AT" dirty="0" smtClean="0">
                <a:sym typeface="Wingdings" pitchFamily="2" charset="2"/>
              </a:rPr>
              <a:t> &amp; </a:t>
            </a:r>
            <a:r>
              <a:rPr lang="de-AT" dirty="0" err="1" smtClean="0">
                <a:sym typeface="Wingdings" pitchFamily="2" charset="2"/>
              </a:rPr>
              <a:t>digitalni</a:t>
            </a:r>
            <a:r>
              <a:rPr lang="de-AT" dirty="0">
                <a:sym typeface="Wingdings" pitchFamily="2" charset="2"/>
              </a:rPr>
              <a:t/>
            </a:r>
            <a:br>
              <a:rPr lang="de-AT" dirty="0">
                <a:sym typeface="Wingdings" pitchFamily="2" charset="2"/>
              </a:rPr>
            </a:br>
            <a:r>
              <a:rPr lang="de-AT" dirty="0" err="1" smtClean="0">
                <a:sym typeface="Wingdings" pitchFamily="2" charset="2"/>
              </a:rPr>
              <a:t>vozni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redi</a:t>
            </a:r>
            <a:r>
              <a:rPr lang="de-AT" dirty="0">
                <a:sym typeface="Wingdings" pitchFamily="2" charset="2"/>
              </a:rPr>
              <a:t/>
            </a:r>
            <a:br>
              <a:rPr lang="de-AT" dirty="0">
                <a:sym typeface="Wingdings" pitchFamily="2" charset="2"/>
              </a:rPr>
            </a:br>
            <a:r>
              <a:rPr lang="de-AT" dirty="0" smtClean="0">
                <a:sym typeface="Wingdings" pitchFamily="2" charset="2"/>
              </a:rPr>
              <a:t>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79D3481-6FBE-4837-9728-5BA144AEB1B4}" type="slidenum">
              <a:rPr lang="de-AT" noProof="0" smtClean="0"/>
              <a:pPr>
                <a:defRPr/>
              </a:pPr>
              <a:t>19</a:t>
            </a:fld>
            <a:endParaRPr lang="de-AT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26" y="2522223"/>
            <a:ext cx="6359207" cy="383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2252663" y="4400550"/>
            <a:ext cx="838200" cy="838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4411663" y="4400550"/>
            <a:ext cx="838200" cy="838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6507163" y="4400550"/>
            <a:ext cx="838200" cy="838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8805863" y="4229100"/>
            <a:ext cx="1181100" cy="11811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3086100" y="4819650"/>
            <a:ext cx="134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 flipV="1">
            <a:off x="5257800" y="4819650"/>
            <a:ext cx="123190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7353300" y="481965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2460626" y="35194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A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9153526" y="3532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D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6677026" y="3532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C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4606926" y="35194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B</a:t>
            </a:r>
          </a:p>
        </p:txBody>
      </p:sp>
      <p:sp>
        <p:nvSpPr>
          <p:cNvPr id="70672" name="AutoShape 16"/>
          <p:cNvSpPr>
            <a:spLocks noChangeArrowheads="1"/>
          </p:cNvSpPr>
          <p:nvPr/>
        </p:nvSpPr>
        <p:spPr bwMode="auto">
          <a:xfrm>
            <a:off x="2608264" y="4618038"/>
            <a:ext cx="211137" cy="1825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4699000" y="4597400"/>
            <a:ext cx="165100" cy="1651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2552700" y="4857750"/>
            <a:ext cx="1905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6794500" y="4610100"/>
            <a:ext cx="165100" cy="1651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9283700" y="4406900"/>
            <a:ext cx="165100" cy="1651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9309100" y="4838700"/>
            <a:ext cx="165100" cy="1651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0678" name="Oval 22"/>
          <p:cNvSpPr>
            <a:spLocks noChangeArrowheads="1"/>
          </p:cNvSpPr>
          <p:nvPr/>
        </p:nvSpPr>
        <p:spPr bwMode="auto">
          <a:xfrm>
            <a:off x="6908800" y="4806950"/>
            <a:ext cx="1905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auto">
          <a:xfrm>
            <a:off x="9436100" y="4578350"/>
            <a:ext cx="1905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0680" name="Oval 24"/>
          <p:cNvSpPr>
            <a:spLocks noChangeArrowheads="1"/>
          </p:cNvSpPr>
          <p:nvPr/>
        </p:nvSpPr>
        <p:spPr bwMode="auto">
          <a:xfrm>
            <a:off x="9080500" y="4806950"/>
            <a:ext cx="1905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0681" name="AutoShape 25"/>
          <p:cNvSpPr>
            <a:spLocks noChangeArrowheads="1"/>
          </p:cNvSpPr>
          <p:nvPr/>
        </p:nvSpPr>
        <p:spPr bwMode="auto">
          <a:xfrm>
            <a:off x="4792664" y="4808538"/>
            <a:ext cx="211137" cy="1825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0682" name="AutoShape 26"/>
          <p:cNvSpPr>
            <a:spLocks noChangeArrowheads="1"/>
          </p:cNvSpPr>
          <p:nvPr/>
        </p:nvSpPr>
        <p:spPr bwMode="auto">
          <a:xfrm>
            <a:off x="9123364" y="4554538"/>
            <a:ext cx="211137" cy="1825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0683" name="AutoShape 27"/>
          <p:cNvSpPr>
            <a:spLocks noChangeArrowheads="1"/>
          </p:cNvSpPr>
          <p:nvPr/>
        </p:nvSpPr>
        <p:spPr bwMode="auto">
          <a:xfrm>
            <a:off x="9529764" y="4846638"/>
            <a:ext cx="211137" cy="1825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0686" name="Text Box 30"/>
          <p:cNvSpPr txBox="1">
            <a:spLocks noChangeArrowheads="1"/>
          </p:cNvSpPr>
          <p:nvPr/>
        </p:nvSpPr>
        <p:spPr bwMode="auto">
          <a:xfrm>
            <a:off x="2230438" y="1916832"/>
            <a:ext cx="45063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AT" altLang="de-DE" b="1" u="sng" dirty="0" smtClean="0">
                <a:solidFill>
                  <a:schemeClr val="accent1"/>
                </a:solidFill>
              </a:rPr>
              <a:t>Faza </a:t>
            </a:r>
            <a:r>
              <a:rPr lang="de-AT" altLang="de-DE" b="1" u="sng" dirty="0">
                <a:solidFill>
                  <a:schemeClr val="accent1"/>
                </a:solidFill>
              </a:rPr>
              <a:t>1:</a:t>
            </a:r>
            <a:r>
              <a:rPr lang="de-AT" altLang="de-DE" b="1" dirty="0">
                <a:solidFill>
                  <a:schemeClr val="accent1"/>
                </a:solidFill>
              </a:rPr>
              <a:t> </a:t>
            </a:r>
            <a:r>
              <a:rPr lang="de-AT" altLang="de-DE" b="1" dirty="0" smtClean="0">
                <a:solidFill>
                  <a:schemeClr val="accent1"/>
                </a:solidFill>
              </a:rPr>
              <a:t>Ravnotežje med mesti in naselji</a:t>
            </a:r>
            <a:endParaRPr lang="de-AT" altLang="de-DE" b="1" dirty="0">
              <a:solidFill>
                <a:schemeClr val="accent1"/>
              </a:solidFill>
            </a:endParaRPr>
          </a:p>
        </p:txBody>
      </p:sp>
      <p:grpSp>
        <p:nvGrpSpPr>
          <p:cNvPr id="70687" name="Group 31"/>
          <p:cNvGrpSpPr>
            <a:grpSpLocks/>
          </p:cNvGrpSpPr>
          <p:nvPr/>
        </p:nvGrpSpPr>
        <p:grpSpPr bwMode="auto">
          <a:xfrm>
            <a:off x="5807968" y="2708995"/>
            <a:ext cx="4781560" cy="830263"/>
            <a:chOff x="419" y="1194"/>
            <a:chExt cx="3012" cy="523"/>
          </a:xfrm>
        </p:grpSpPr>
        <p:sp>
          <p:nvSpPr>
            <p:cNvPr id="70688" name="AutoShape 32"/>
            <p:cNvSpPr>
              <a:spLocks noChangeArrowheads="1"/>
            </p:cNvSpPr>
            <p:nvPr/>
          </p:nvSpPr>
          <p:spPr bwMode="auto">
            <a:xfrm>
              <a:off x="419" y="1245"/>
              <a:ext cx="133" cy="1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>
                <a:solidFill>
                  <a:schemeClr val="accent1"/>
                </a:solidFill>
              </a:endParaRPr>
            </a:p>
          </p:txBody>
        </p:sp>
        <p:sp>
          <p:nvSpPr>
            <p:cNvPr id="70689" name="Rectangle 33"/>
            <p:cNvSpPr>
              <a:spLocks noChangeArrowheads="1"/>
            </p:cNvSpPr>
            <p:nvPr/>
          </p:nvSpPr>
          <p:spPr bwMode="auto">
            <a:xfrm>
              <a:off x="803" y="1244"/>
              <a:ext cx="104" cy="10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>
                <a:solidFill>
                  <a:schemeClr val="accent1"/>
                </a:solidFill>
              </a:endParaRPr>
            </a:p>
          </p:txBody>
        </p:sp>
        <p:sp>
          <p:nvSpPr>
            <p:cNvPr id="70690" name="Oval 34"/>
            <p:cNvSpPr>
              <a:spLocks noChangeArrowheads="1"/>
            </p:cNvSpPr>
            <p:nvPr/>
          </p:nvSpPr>
          <p:spPr bwMode="auto">
            <a:xfrm>
              <a:off x="616" y="1228"/>
              <a:ext cx="120" cy="12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>
                <a:solidFill>
                  <a:schemeClr val="accent1"/>
                </a:solidFill>
              </a:endParaRPr>
            </a:p>
          </p:txBody>
        </p:sp>
        <p:sp>
          <p:nvSpPr>
            <p:cNvPr id="70691" name="Text Box 35"/>
            <p:cNvSpPr txBox="1">
              <a:spLocks noChangeArrowheads="1"/>
            </p:cNvSpPr>
            <p:nvPr/>
          </p:nvSpPr>
          <p:spPr bwMode="auto">
            <a:xfrm>
              <a:off x="919" y="1194"/>
              <a:ext cx="251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AT" altLang="de-DE" sz="1600" b="1" dirty="0" smtClean="0">
                  <a:solidFill>
                    <a:schemeClr val="accent1"/>
                  </a:solidFill>
                </a:rPr>
                <a:t>Centralne funkcije:</a:t>
              </a:r>
              <a:r>
                <a:rPr lang="de-AT" altLang="de-DE" sz="1600" b="1" dirty="0">
                  <a:solidFill>
                    <a:schemeClr val="accent1"/>
                  </a:solidFill>
                </a:rPr>
                <a:t/>
              </a:r>
              <a:br>
                <a:rPr lang="de-AT" altLang="de-DE" sz="1600" b="1" dirty="0">
                  <a:solidFill>
                    <a:schemeClr val="accent1"/>
                  </a:solidFill>
                </a:rPr>
              </a:br>
              <a:r>
                <a:rPr lang="de-AT" altLang="de-DE" sz="1600" b="1" u="sng" dirty="0" smtClean="0">
                  <a:solidFill>
                    <a:schemeClr val="accent1"/>
                  </a:solidFill>
                </a:rPr>
                <a:t>delati, stanovati, rekreirati, nakupovati,</a:t>
              </a:r>
              <a:br>
                <a:rPr lang="de-AT" altLang="de-DE" sz="1600" b="1" u="sng" dirty="0" smtClean="0">
                  <a:solidFill>
                    <a:schemeClr val="accent1"/>
                  </a:solidFill>
                </a:rPr>
              </a:br>
              <a:r>
                <a:rPr lang="de-AT" altLang="de-DE" sz="1600" b="1" u="sng" dirty="0" smtClean="0">
                  <a:solidFill>
                    <a:schemeClr val="accent1"/>
                  </a:solidFill>
                </a:rPr>
                <a:t>izobraziti, ...</a:t>
              </a:r>
              <a:endParaRPr lang="de-AT" altLang="de-DE" sz="1600" b="1" u="sng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0" name="Title 2"/>
          <p:cNvSpPr txBox="1">
            <a:spLocks/>
          </p:cNvSpPr>
          <p:nvPr/>
        </p:nvSpPr>
        <p:spPr>
          <a:xfrm>
            <a:off x="2381224" y="1285860"/>
            <a:ext cx="7429552" cy="114300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de-AT" dirty="0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 flipH="1">
            <a:off x="9218613" y="4822825"/>
            <a:ext cx="177800" cy="56515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de-AT"/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9278656" y="5262563"/>
            <a:ext cx="5180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AT" altLang="de-DE" b="1" dirty="0" smtClean="0">
                <a:solidFill>
                  <a:srgbClr val="00CC00"/>
                </a:solidFill>
              </a:rPr>
              <a:t>v</a:t>
            </a:r>
            <a:r>
              <a:rPr lang="de-AT" altLang="de-DE" b="1" baseline="-25000" dirty="0" smtClean="0">
                <a:solidFill>
                  <a:srgbClr val="00CC00"/>
                </a:solidFill>
              </a:rPr>
              <a:t>1</a:t>
            </a:r>
            <a:endParaRPr lang="de-AT" altLang="de-DE" b="1" baseline="-25000" dirty="0">
              <a:solidFill>
                <a:srgbClr val="00CC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Uvodoma</a:t>
            </a:r>
            <a:r>
              <a:rPr lang="de-AT" dirty="0" smtClean="0"/>
              <a:t>: </a:t>
            </a:r>
            <a:r>
              <a:rPr lang="de-AT" dirty="0" err="1" smtClean="0"/>
              <a:t>Prostor</a:t>
            </a:r>
            <a:r>
              <a:rPr lang="de-AT" dirty="0" smtClean="0"/>
              <a:t>, struktura in čas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1BE37-8BEE-41D2-8357-D273E888057B}" type="slidenum">
              <a:rPr lang="de-AT" noProof="0" smtClean="0"/>
              <a:pPr>
                <a:defRPr/>
              </a:pPr>
              <a:t>2</a:t>
            </a:fld>
            <a:endParaRPr lang="de-A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pl-PL" noProof="0" smtClean="0"/>
              <a:t>Primeri dobrih praks</a:t>
            </a:r>
            <a:endParaRPr lang="de-AT" noProof="0" dirty="0"/>
          </a:p>
        </p:txBody>
      </p:sp>
      <p:sp>
        <p:nvSpPr>
          <p:cNvPr id="39" name="Text Placeholder 2"/>
          <p:cNvSpPr txBox="1">
            <a:spLocks/>
          </p:cNvSpPr>
          <p:nvPr/>
        </p:nvSpPr>
        <p:spPr>
          <a:xfrm>
            <a:off x="11435127" y="1125538"/>
            <a:ext cx="409213" cy="5183187"/>
          </a:xfrm>
          <a:prstGeom prst="rect">
            <a:avLst/>
          </a:prstGeom>
        </p:spPr>
        <p:txBody>
          <a:bodyPr vert="vert270" lIns="91440" tIns="45720" rIns="91440" bIns="45720"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Viri: Knoflacher 1996</a:t>
            </a:r>
            <a:endParaRPr kumimoji="0" lang="de-AT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36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AT" b="1" dirty="0" err="1" smtClean="0"/>
              <a:t>Organizacijske</a:t>
            </a:r>
            <a:r>
              <a:rPr lang="de-AT" b="1" dirty="0" smtClean="0"/>
              <a:t> in </a:t>
            </a:r>
            <a:r>
              <a:rPr lang="de-AT" b="1" dirty="0" err="1" smtClean="0"/>
              <a:t>finančne</a:t>
            </a:r>
            <a:r>
              <a:rPr lang="de-AT" b="1" dirty="0" smtClean="0"/>
              <a:t> </a:t>
            </a:r>
            <a:r>
              <a:rPr lang="de-AT" b="1" dirty="0" err="1" smtClean="0"/>
              <a:t>strukt</a:t>
            </a:r>
            <a:r>
              <a:rPr lang="de-AT" b="1" dirty="0" smtClean="0"/>
              <a:t>.</a:t>
            </a:r>
            <a:endParaRPr lang="de-A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Viri: Schopf &amp; Brezina 2015</a:t>
            </a:r>
            <a:endParaRPr lang="de-AT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AT" dirty="0" err="1" smtClean="0">
                <a:sym typeface="Wingdings" pitchFamily="2" charset="2"/>
              </a:rPr>
              <a:t>Podjetja</a:t>
            </a:r>
            <a:r>
              <a:rPr lang="de-AT" dirty="0" smtClean="0">
                <a:sym typeface="Wingdings" pitchFamily="2" charset="2"/>
              </a:rPr>
              <a:t>: </a:t>
            </a:r>
            <a:r>
              <a:rPr lang="de-AT" dirty="0" err="1" smtClean="0">
                <a:sym typeface="Wingdings" pitchFamily="2" charset="2"/>
              </a:rPr>
              <a:t>Parking</a:t>
            </a:r>
            <a:r>
              <a:rPr lang="de-AT" dirty="0" smtClean="0">
                <a:sym typeface="Wingdings" pitchFamily="2" charset="2"/>
              </a:rPr>
              <a:t>-Cash-Out (</a:t>
            </a:r>
            <a:r>
              <a:rPr lang="de-AT" dirty="0" err="1" smtClean="0">
                <a:sym typeface="Wingdings" pitchFamily="2" charset="2"/>
              </a:rPr>
              <a:t>izplačanje</a:t>
            </a:r>
            <a:r>
              <a:rPr lang="de-AT" dirty="0" smtClean="0">
                <a:sym typeface="Wingdings" pitchFamily="2" charset="2"/>
              </a:rPr>
              <a:t> ne-</a:t>
            </a:r>
            <a:r>
              <a:rPr lang="de-AT" dirty="0" err="1" smtClean="0">
                <a:sym typeface="Wingdings" pitchFamily="2" charset="2"/>
              </a:rPr>
              <a:t>realizirane</a:t>
            </a:r>
            <a:r>
              <a:rPr lang="de-AT" dirty="0" smtClean="0">
                <a:sym typeface="Wingdings" pitchFamily="2" charset="2"/>
              </a:rPr>
              <a:t> „</a:t>
            </a:r>
            <a:r>
              <a:rPr lang="de-AT" dirty="0" err="1" smtClean="0">
                <a:sym typeface="Wingdings" pitchFamily="2" charset="2"/>
              </a:rPr>
              <a:t>podpore</a:t>
            </a:r>
            <a:r>
              <a:rPr lang="de-AT" dirty="0" smtClean="0">
                <a:sym typeface="Wingdings" pitchFamily="2" charset="2"/>
              </a:rPr>
              <a:t/>
            </a:r>
            <a:br>
              <a:rPr lang="de-AT" dirty="0" smtClean="0">
                <a:sym typeface="Wingdings" pitchFamily="2" charset="2"/>
              </a:rPr>
            </a:br>
            <a:r>
              <a:rPr lang="de-AT" dirty="0" err="1" smtClean="0">
                <a:sym typeface="Wingdings" pitchFamily="2" charset="2"/>
              </a:rPr>
              <a:t>parkirišča</a:t>
            </a:r>
            <a:r>
              <a:rPr lang="de-AT" dirty="0" smtClean="0">
                <a:sym typeface="Wingdings" pitchFamily="2" charset="2"/>
              </a:rPr>
              <a:t>“)</a:t>
            </a:r>
          </a:p>
          <a:p>
            <a:pPr marL="0" indent="0">
              <a:buNone/>
            </a:pPr>
            <a:endParaRPr lang="de-AT" dirty="0">
              <a:sym typeface="Wingdings" pitchFamily="2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79D3481-6FBE-4837-9728-5BA144AEB1B4}" type="slidenum">
              <a:rPr lang="de-AT" noProof="0" smtClean="0"/>
              <a:pPr>
                <a:defRPr/>
              </a:pPr>
              <a:t>20</a:t>
            </a:fld>
            <a:endParaRPr lang="de-AT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28" y="1767455"/>
            <a:ext cx="7849829" cy="476958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429000" y="2662518"/>
            <a:ext cx="470647" cy="537882"/>
          </a:xfrm>
          <a:prstGeom prst="straightConnector1">
            <a:avLst/>
          </a:prstGeom>
          <a:ln w="76200">
            <a:solidFill>
              <a:srgbClr val="FF33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195047" y="4867835"/>
            <a:ext cx="560294" cy="434789"/>
          </a:xfrm>
          <a:prstGeom prst="straightConnector1">
            <a:avLst/>
          </a:prstGeom>
          <a:ln w="76200">
            <a:solidFill>
              <a:srgbClr val="FF33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987989" y="5486400"/>
            <a:ext cx="528917" cy="206188"/>
          </a:xfrm>
          <a:prstGeom prst="straightConnector1">
            <a:avLst/>
          </a:prstGeom>
          <a:ln w="76200">
            <a:solidFill>
              <a:srgbClr val="FF33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794376" y="5634320"/>
            <a:ext cx="537883" cy="94127"/>
          </a:xfrm>
          <a:prstGeom prst="straightConnector1">
            <a:avLst/>
          </a:prstGeom>
          <a:ln w="76200">
            <a:solidFill>
              <a:srgbClr val="FF33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5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AT" dirty="0" err="1" smtClean="0"/>
              <a:t>Politične</a:t>
            </a:r>
            <a:r>
              <a:rPr lang="de-AT" dirty="0" smtClean="0"/>
              <a:t> </a:t>
            </a:r>
            <a:r>
              <a:rPr lang="de-AT" dirty="0" err="1" smtClean="0"/>
              <a:t>strukt</a:t>
            </a:r>
            <a:r>
              <a:rPr lang="de-AT" dirty="0" smtClean="0"/>
              <a:t>.:</a:t>
            </a:r>
            <a:r>
              <a:rPr lang="de-AT" b="1" dirty="0" smtClean="0"/>
              <a:t> Si </a:t>
            </a:r>
            <a:r>
              <a:rPr lang="de-AT" b="1" dirty="0" err="1" smtClean="0"/>
              <a:t>predstavljati</a:t>
            </a:r>
            <a:endParaRPr lang="de-A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Viri: www.urb-i.com</a:t>
            </a:r>
            <a:endParaRPr lang="de-AT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AT" dirty="0" smtClean="0">
              <a:sym typeface="Wingdings" pitchFamily="2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79D3481-6FBE-4837-9728-5BA144AEB1B4}" type="slidenum">
              <a:rPr lang="de-AT" noProof="0" smtClean="0"/>
              <a:pPr>
                <a:defRPr/>
              </a:pPr>
              <a:t>21</a:t>
            </a:fld>
            <a:endParaRPr lang="de-AT" noProof="0" dirty="0"/>
          </a:p>
        </p:txBody>
      </p:sp>
      <p:pic>
        <p:nvPicPr>
          <p:cNvPr id="9" name="Picture 6" descr="screenshot_ljubljana-slovenska(urb-i.com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025" y="792228"/>
            <a:ext cx="9573491" cy="60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990343" y="3913602"/>
            <a:ext cx="5520193" cy="565146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de-AT" altLang="de-DE" sz="3200" b="1" dirty="0">
                <a:solidFill>
                  <a:schemeClr val="bg1"/>
                </a:solidFill>
                <a:cs typeface="Times New Roman" pitchFamily="18" charset="0"/>
              </a:rPr>
              <a:t>www.urb-i.com\before-after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942194" y="5496612"/>
            <a:ext cx="3617651" cy="688256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de-AT" altLang="de-DE" sz="2000" b="1" dirty="0" err="1" smtClean="0">
                <a:solidFill>
                  <a:schemeClr val="bg1"/>
                </a:solidFill>
                <a:cs typeface="Times New Roman" pitchFamily="18" charset="0"/>
              </a:rPr>
              <a:t>Zbirka</a:t>
            </a:r>
            <a:r>
              <a:rPr lang="de-AT" altLang="de-DE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de-AT" altLang="de-DE" sz="2000" b="1" dirty="0" err="1" smtClean="0">
                <a:solidFill>
                  <a:schemeClr val="bg1"/>
                </a:solidFill>
                <a:cs typeface="Times New Roman" pitchFamily="18" charset="0"/>
              </a:rPr>
              <a:t>primerov</a:t>
            </a:r>
            <a:r>
              <a:rPr lang="de-AT" altLang="de-DE" sz="2000" b="1" dirty="0" smtClean="0">
                <a:solidFill>
                  <a:schemeClr val="bg1"/>
                </a:solidFill>
                <a:cs typeface="Times New Roman" pitchFamily="18" charset="0"/>
              </a:rPr>
              <a:t> = </a:t>
            </a:r>
            <a:r>
              <a:rPr lang="de-AT" altLang="de-DE" sz="2000" b="1" dirty="0" err="1" smtClean="0">
                <a:solidFill>
                  <a:schemeClr val="bg1"/>
                </a:solidFill>
                <a:cs typeface="Times New Roman" pitchFamily="18" charset="0"/>
              </a:rPr>
              <a:t>pomoč</a:t>
            </a:r>
            <a:r>
              <a:rPr lang="de-AT" altLang="de-DE" sz="2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de-AT" altLang="de-DE" sz="2000" b="1" dirty="0" err="1" smtClean="0">
                <a:solidFill>
                  <a:schemeClr val="bg1"/>
                </a:solidFill>
                <a:cs typeface="Times New Roman" pitchFamily="18" charset="0"/>
              </a:rPr>
              <a:t>za</a:t>
            </a:r>
            <a:r>
              <a:rPr lang="de-AT" altLang="de-DE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de-AT" altLang="de-DE" sz="2000" b="1" dirty="0" err="1" smtClean="0">
                <a:solidFill>
                  <a:schemeClr val="bg1"/>
                </a:solidFill>
                <a:cs typeface="Times New Roman" pitchFamily="18" charset="0"/>
              </a:rPr>
              <a:t>predstavljanje</a:t>
            </a:r>
            <a:r>
              <a:rPr lang="de-AT" altLang="de-DE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de-AT" altLang="de-DE" sz="2000" b="1" dirty="0" err="1" smtClean="0">
                <a:solidFill>
                  <a:schemeClr val="bg1"/>
                </a:solidFill>
                <a:cs typeface="Times New Roman" pitchFamily="18" charset="0"/>
              </a:rPr>
              <a:t>spremembe</a:t>
            </a:r>
            <a:endParaRPr lang="de-AT" altLang="de-DE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2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AT" dirty="0" smtClean="0"/>
              <a:t>Povzetek</a:t>
            </a:r>
            <a:endParaRPr lang="de-A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Viri: Fröhlich 2013</a:t>
            </a:r>
            <a:endParaRPr lang="de-AT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AT" dirty="0" smtClean="0">
                <a:sym typeface="Wingdings" pitchFamily="2" charset="2"/>
              </a:rPr>
              <a:t>„Vsi“ ukrepi ki </a:t>
            </a:r>
            <a:r>
              <a:rPr lang="de-AT" dirty="0" err="1" smtClean="0">
                <a:sym typeface="Wingdings" pitchFamily="2" charset="2"/>
              </a:rPr>
              <a:t>zboljšajo</a:t>
            </a:r>
            <a:r>
              <a:rPr lang="de-AT" dirty="0" smtClean="0">
                <a:sym typeface="Wingdings" pitchFamily="2" charset="2"/>
              </a:rPr>
              <a:t> „</a:t>
            </a:r>
            <a:r>
              <a:rPr lang="de-AT" dirty="0" err="1" smtClean="0">
                <a:sym typeface="Wingdings" pitchFamily="2" charset="2"/>
              </a:rPr>
              <a:t>ekologizirajo</a:t>
            </a:r>
            <a:r>
              <a:rPr lang="de-AT" dirty="0" smtClean="0">
                <a:sym typeface="Wingdings" pitchFamily="2" charset="2"/>
              </a:rPr>
              <a:t>“ </a:t>
            </a:r>
            <a:r>
              <a:rPr lang="de-AT" dirty="0" err="1" smtClean="0">
                <a:sym typeface="Wingdings" pitchFamily="2" charset="2"/>
              </a:rPr>
              <a:t>splošni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promet</a:t>
            </a:r>
            <a:r>
              <a:rPr lang="de-AT" dirty="0" smtClean="0">
                <a:sym typeface="Wingdings" pitchFamily="2" charset="2"/>
              </a:rPr>
              <a:t/>
            </a:r>
            <a:br>
              <a:rPr lang="de-AT" dirty="0" smtClean="0">
                <a:sym typeface="Wingdings" pitchFamily="2" charset="2"/>
              </a:rPr>
            </a:br>
            <a:r>
              <a:rPr lang="de-AT" dirty="0" err="1" smtClean="0">
                <a:sym typeface="Wingdings" pitchFamily="2" charset="2"/>
              </a:rPr>
              <a:t>tudi</a:t>
            </a:r>
            <a:r>
              <a:rPr lang="de-AT" dirty="0" smtClean="0">
                <a:sym typeface="Wingdings" pitchFamily="2" charset="2"/>
              </a:rPr>
              <a:t> zboljšajo </a:t>
            </a:r>
            <a:r>
              <a:rPr lang="de-AT" dirty="0" err="1" smtClean="0">
                <a:sym typeface="Wingdings" pitchFamily="2" charset="2"/>
              </a:rPr>
              <a:t>delovno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migracijo</a:t>
            </a:r>
            <a:endParaRPr lang="de-AT" dirty="0" smtClean="0">
              <a:sym typeface="Wingdings" pitchFamily="2" charset="2"/>
            </a:endParaRPr>
          </a:p>
          <a:p>
            <a:r>
              <a:rPr lang="de-AT" dirty="0" err="1" smtClean="0">
                <a:sym typeface="Wingdings" pitchFamily="2" charset="2"/>
              </a:rPr>
              <a:t>Ukrepi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proti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dolge</a:t>
            </a:r>
            <a:r>
              <a:rPr lang="de-AT" dirty="0" smtClean="0">
                <a:sym typeface="Wingdings" pitchFamily="2" charset="2"/>
              </a:rPr>
              <a:t> in </a:t>
            </a:r>
            <a:r>
              <a:rPr lang="de-AT" dirty="0" err="1" smtClean="0">
                <a:sym typeface="Wingdings" pitchFamily="2" charset="2"/>
              </a:rPr>
              <a:t>avtomobilske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potovanja</a:t>
            </a:r>
            <a:r>
              <a:rPr lang="de-AT" dirty="0" smtClean="0">
                <a:sym typeface="Wingdings" pitchFamily="2" charset="2"/>
              </a:rPr>
              <a:t>: </a:t>
            </a:r>
            <a:r>
              <a:rPr lang="de-AT" dirty="0" err="1" smtClean="0">
                <a:sym typeface="Wingdings" pitchFamily="2" charset="2"/>
              </a:rPr>
              <a:t>popravilo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slabo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načrtovanega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javnega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prostora</a:t>
            </a:r>
            <a:endParaRPr lang="de-AT" dirty="0">
              <a:sym typeface="Wingdings" pitchFamily="2" charset="2"/>
            </a:endParaRPr>
          </a:p>
          <a:p>
            <a:r>
              <a:rPr lang="de-AT" dirty="0" err="1" smtClean="0">
                <a:sym typeface="Wingdings" pitchFamily="2" charset="2"/>
              </a:rPr>
              <a:t>Delovna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migracija</a:t>
            </a:r>
            <a:r>
              <a:rPr lang="de-AT" dirty="0" smtClean="0">
                <a:sym typeface="Wingdings" pitchFamily="2" charset="2"/>
              </a:rPr>
              <a:t>: </a:t>
            </a:r>
            <a:r>
              <a:rPr lang="de-AT" dirty="0" err="1" smtClean="0">
                <a:sym typeface="Wingdings" pitchFamily="2" charset="2"/>
              </a:rPr>
              <a:t>spremembe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začeti</a:t>
            </a:r>
            <a:r>
              <a:rPr lang="de-AT" dirty="0" smtClean="0">
                <a:sym typeface="Wingdings" pitchFamily="2" charset="2"/>
              </a:rPr>
              <a:t> „v </a:t>
            </a:r>
            <a:r>
              <a:rPr lang="de-AT" dirty="0" err="1" smtClean="0">
                <a:sym typeface="Wingdings" pitchFamily="2" charset="2"/>
              </a:rPr>
              <a:t>bližini</a:t>
            </a:r>
            <a:r>
              <a:rPr lang="de-AT" dirty="0" smtClean="0">
                <a:sym typeface="Wingdings" pitchFamily="2" charset="2"/>
              </a:rPr>
              <a:t>“ </a:t>
            </a:r>
            <a:r>
              <a:rPr lang="de-AT" dirty="0">
                <a:sym typeface="Wingdings" pitchFamily="2" charset="2"/>
              </a:rPr>
              <a:t>in na </a:t>
            </a:r>
            <a:r>
              <a:rPr lang="de-AT" dirty="0" err="1" smtClean="0">
                <a:sym typeface="Wingdings" pitchFamily="2" charset="2"/>
              </a:rPr>
              <a:t>kratkih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razdaljah</a:t>
            </a:r>
            <a:endParaRPr lang="de-AT" dirty="0" smtClean="0">
              <a:sym typeface="Wingdings" pitchFamily="2" charset="2"/>
            </a:endParaRPr>
          </a:p>
          <a:p>
            <a:r>
              <a:rPr lang="de-AT" dirty="0" smtClean="0">
                <a:sym typeface="Wingdings" pitchFamily="2" charset="2"/>
              </a:rPr>
              <a:t>Push &amp; pull: </a:t>
            </a:r>
            <a:r>
              <a:rPr lang="de-AT" dirty="0" err="1" smtClean="0">
                <a:sym typeface="Wingdings" pitchFamily="2" charset="2"/>
              </a:rPr>
              <a:t>Pritisk</a:t>
            </a:r>
            <a:r>
              <a:rPr lang="de-AT" dirty="0" smtClean="0">
                <a:sym typeface="Wingdings" pitchFamily="2" charset="2"/>
              </a:rPr>
              <a:t> (</a:t>
            </a:r>
            <a:r>
              <a:rPr lang="de-AT" dirty="0" err="1" smtClean="0">
                <a:sym typeface="Wingdings" pitchFamily="2" charset="2"/>
              </a:rPr>
              <a:t>iz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starih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vzorcev</a:t>
            </a:r>
            <a:r>
              <a:rPr lang="de-AT" dirty="0" smtClean="0">
                <a:sym typeface="Wingdings" pitchFamily="2" charset="2"/>
              </a:rPr>
              <a:t>) in </a:t>
            </a:r>
            <a:r>
              <a:rPr lang="de-AT" dirty="0" err="1" smtClean="0">
                <a:sym typeface="Wingdings" pitchFamily="2" charset="2"/>
              </a:rPr>
              <a:t>ponudba</a:t>
            </a:r>
            <a:r>
              <a:rPr lang="de-AT" dirty="0" smtClean="0">
                <a:sym typeface="Wingdings" pitchFamily="2" charset="2"/>
              </a:rPr>
              <a:t> (</a:t>
            </a:r>
            <a:r>
              <a:rPr lang="de-AT" dirty="0" err="1" smtClean="0">
                <a:sym typeface="Wingdings" pitchFamily="2" charset="2"/>
              </a:rPr>
              <a:t>novega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vedenja</a:t>
            </a:r>
            <a:r>
              <a:rPr lang="de-AT" dirty="0" smtClean="0">
                <a:sym typeface="Wingdings" pitchFamily="2" charset="2"/>
              </a:rPr>
              <a:t>)</a:t>
            </a:r>
          </a:p>
          <a:p>
            <a:r>
              <a:rPr lang="de-AT" dirty="0" err="1" smtClean="0">
                <a:sym typeface="Wingdings" pitchFamily="2" charset="2"/>
              </a:rPr>
              <a:t>Fizične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strukture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delujejo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bolj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neposredno</a:t>
            </a:r>
            <a:r>
              <a:rPr lang="de-AT" dirty="0" smtClean="0">
                <a:sym typeface="Wingdings" pitchFamily="2" charset="2"/>
              </a:rPr>
              <a:t> in </a:t>
            </a:r>
            <a:r>
              <a:rPr lang="de-AT" dirty="0" err="1" smtClean="0">
                <a:sym typeface="Wingdings" pitchFamily="2" charset="2"/>
              </a:rPr>
              <a:t>dolgotrajno</a:t>
            </a:r>
            <a:r>
              <a:rPr lang="de-AT" dirty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kakor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organizacijske</a:t>
            </a:r>
            <a:r>
              <a:rPr lang="de-AT" dirty="0" smtClean="0">
                <a:sym typeface="Wingdings" pitchFamily="2" charset="2"/>
              </a:rPr>
              <a:t> /</a:t>
            </a:r>
            <a:r>
              <a:rPr lang="de-AT" dirty="0" err="1" smtClean="0">
                <a:sym typeface="Wingdings" pitchFamily="2" charset="2"/>
              </a:rPr>
              <a:t>finančne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strukture</a:t>
            </a:r>
            <a:endParaRPr lang="de-AT" dirty="0" smtClean="0">
              <a:sym typeface="Wingdings" pitchFamily="2" charset="2"/>
            </a:endParaRPr>
          </a:p>
          <a:p>
            <a:r>
              <a:rPr lang="de-AT" dirty="0" smtClean="0">
                <a:sym typeface="Wingdings" pitchFamily="2" charset="2"/>
              </a:rPr>
              <a:t>Finančne spodbude  rezultati možni</a:t>
            </a:r>
          </a:p>
          <a:p>
            <a:r>
              <a:rPr lang="de-AT" dirty="0" smtClean="0">
                <a:sym typeface="Wingdings" pitchFamily="2" charset="2"/>
              </a:rPr>
              <a:t>Fantazijo je treba spodbuditi! ;-)</a:t>
            </a:r>
          </a:p>
          <a:p>
            <a:endParaRPr lang="de-AT" dirty="0" smtClean="0">
              <a:sym typeface="Wingdings" pitchFamily="2" charset="2"/>
            </a:endParaRPr>
          </a:p>
          <a:p>
            <a:endParaRPr lang="de-AT" dirty="0">
              <a:sym typeface="Wingdings" pitchFamily="2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79D3481-6FBE-4837-9728-5BA144AEB1B4}" type="slidenum">
              <a:rPr lang="de-AT" noProof="0" smtClean="0"/>
              <a:pPr>
                <a:defRPr/>
              </a:pPr>
              <a:t>22</a:t>
            </a:fld>
            <a:endParaRPr lang="de-AT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AT" b="1" dirty="0" err="1" smtClean="0"/>
              <a:t>Viri</a:t>
            </a:r>
            <a:endParaRPr lang="de-A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54013" indent="-354013">
              <a:spcBef>
                <a:spcPts val="0"/>
              </a:spcBef>
              <a:buNone/>
            </a:pPr>
            <a:r>
              <a:rPr lang="de-AT" sz="1600" dirty="0" smtClean="0">
                <a:sym typeface="Wingdings" pitchFamily="2" charset="2"/>
              </a:rPr>
              <a:t>Amtmann, G., Brezina, T., Deußner, R., Ebner, C., Emberger, G., Faber, C., . . . Zipfel, C. (2009).</a:t>
            </a:r>
            <a:br>
              <a:rPr lang="de-AT" sz="1600" dirty="0" smtClean="0">
                <a:sym typeface="Wingdings" pitchFamily="2" charset="2"/>
              </a:rPr>
            </a:br>
            <a:r>
              <a:rPr lang="de-AT" sz="1600" dirty="0" smtClean="0">
                <a:sym typeface="Wingdings" pitchFamily="2" charset="2"/>
              </a:rPr>
              <a:t>Handbuch Öffentlicher Verkehr - Schwerpunkt Österreich Wien: Bohmann Verlag.</a:t>
            </a:r>
          </a:p>
          <a:p>
            <a:pPr marL="354013" indent="-354013">
              <a:spcBef>
                <a:spcPts val="0"/>
              </a:spcBef>
              <a:buNone/>
            </a:pPr>
            <a:r>
              <a:rPr lang="de-AT" sz="1600" dirty="0" smtClean="0">
                <a:sym typeface="Wingdings" pitchFamily="2" charset="2"/>
              </a:rPr>
              <a:t>Emberger, G. and Knoflacher, H. (1995). “Sustainable Development - Öko-City, Projektgruppe 1: "Mobilität in der Stadt" (Stadt und Verkehr). Band 3: Mobilitätsverhalten der Wiener Bevölkerung. Durchgeführt im Auftrag der Wiener Internationalen Zukunftskonferenz (WIZK)“. Wien.</a:t>
            </a:r>
          </a:p>
          <a:p>
            <a:pPr marL="354013" indent="-354013">
              <a:spcBef>
                <a:spcPts val="0"/>
              </a:spcBef>
              <a:buNone/>
            </a:pPr>
            <a:r>
              <a:rPr lang="de-AT" sz="1600" dirty="0" smtClean="0">
                <a:sym typeface="Wingdings" pitchFamily="2" charset="2"/>
              </a:rPr>
              <a:t>Frey, H. (2014). Wer plant die Planung? - Widersprüche in Theorie und Praxis. Real CORP 2014, Wien.</a:t>
            </a:r>
          </a:p>
          <a:p>
            <a:pPr marL="354013" indent="-354013">
              <a:spcBef>
                <a:spcPts val="0"/>
              </a:spcBef>
              <a:buNone/>
            </a:pPr>
            <a:r>
              <a:rPr lang="de-AT" sz="1600" dirty="0" smtClean="0">
                <a:sym typeface="Wingdings" pitchFamily="2" charset="2"/>
              </a:rPr>
              <a:t>Fröhlich M. (2013); Nahverkehr aus Sicht der ÖBB; Öffentlicher Verkehr in Ballungsräumen; Wien; ÖVG - Österreichische Verkehrswissenschaftliche Gesellschaft.</a:t>
            </a:r>
          </a:p>
          <a:p>
            <a:pPr marL="363538" indent="-363538">
              <a:spcBef>
                <a:spcPts val="0"/>
              </a:spcBef>
              <a:buNone/>
            </a:pPr>
            <a:r>
              <a:rPr lang="de-AT" sz="1600" dirty="0" smtClean="0">
                <a:sym typeface="Wingdings" pitchFamily="2" charset="2"/>
              </a:rPr>
              <a:t>Knoflacher, H. (1996). Zur Harmonie von Stadt und Verkehr: Freiheit vom Zwang zum Autofahren Wien: Böhlau.</a:t>
            </a:r>
          </a:p>
          <a:p>
            <a:pPr marL="363538" indent="-363538">
              <a:spcBef>
                <a:spcPts val="0"/>
              </a:spcBef>
              <a:buNone/>
            </a:pPr>
            <a:r>
              <a:rPr lang="de-AT" sz="1600" dirty="0" smtClean="0">
                <a:sym typeface="Wingdings" pitchFamily="2" charset="2"/>
              </a:rPr>
              <a:t>Knoflacher, H. (2007). Grundlagen der Verkehrs- und Siedlungsplanung: Verkehrsplanung Wien: Verlag Böhlau.</a:t>
            </a:r>
          </a:p>
          <a:p>
            <a:pPr marL="363538" indent="-363538">
              <a:spcBef>
                <a:spcPts val="0"/>
              </a:spcBef>
              <a:buNone/>
            </a:pPr>
            <a:r>
              <a:rPr lang="en-US" sz="1600" dirty="0" err="1" smtClean="0">
                <a:sym typeface="Wingdings" pitchFamily="2" charset="2"/>
              </a:rPr>
              <a:t>Leth</a:t>
            </a:r>
            <a:r>
              <a:rPr lang="en-US" sz="1600" dirty="0" smtClean="0">
                <a:sym typeface="Wingdings" pitchFamily="2" charset="2"/>
              </a:rPr>
              <a:t>, U., </a:t>
            </a:r>
            <a:r>
              <a:rPr lang="en-US" sz="1600" dirty="0" err="1" smtClean="0">
                <a:sym typeface="Wingdings" pitchFamily="2" charset="2"/>
              </a:rPr>
              <a:t>Shibayama</a:t>
            </a:r>
            <a:r>
              <a:rPr lang="en-US" sz="1600" dirty="0" smtClean="0">
                <a:sym typeface="Wingdings" pitchFamily="2" charset="2"/>
              </a:rPr>
              <a:t>, T., &amp; Brezina, T. (2017). Competition or supplement? Tracing the relationship of public transport and bike-sharing in Vienna. </a:t>
            </a:r>
            <a:r>
              <a:rPr lang="en-US" sz="1600" dirty="0" err="1" smtClean="0">
                <a:sym typeface="Wingdings" pitchFamily="2" charset="2"/>
              </a:rPr>
              <a:t>GI_Forum</a:t>
            </a:r>
            <a:r>
              <a:rPr lang="en-US" sz="1600" dirty="0" smtClean="0">
                <a:sym typeface="Wingdings" pitchFamily="2" charset="2"/>
              </a:rPr>
              <a:t> 2017 - Journal for Geographic Information Science, 2, pp. 137-151. doi:0.1553/giscience2017_02_s137.</a:t>
            </a:r>
            <a:endParaRPr lang="de-AT" sz="1600" dirty="0" smtClean="0">
              <a:sym typeface="Wingdings" pitchFamily="2" charset="2"/>
            </a:endParaRPr>
          </a:p>
          <a:p>
            <a:pPr marL="363538" indent="-363538">
              <a:spcBef>
                <a:spcPts val="0"/>
              </a:spcBef>
              <a:buNone/>
            </a:pPr>
            <a:r>
              <a:rPr lang="de-DE" altLang="de-DE" sz="1600" dirty="0" smtClean="0"/>
              <a:t>Mensik, K., Szeiler, M., Schuster, M., Steinacher, I., Tomschy, R. (2012); Fahrradfreundliche Wohnbauten – Forschungsbericht; Magistrat d. Stadt Wien, MA50 Referat Wohnbauforschung.</a:t>
            </a:r>
          </a:p>
          <a:p>
            <a:pPr marL="363538" indent="-363538">
              <a:spcBef>
                <a:spcPts val="0"/>
              </a:spcBef>
              <a:buNone/>
            </a:pPr>
            <a:r>
              <a:rPr lang="de-AT" altLang="de-DE" sz="1600" dirty="0">
                <a:sym typeface="Wingdings" pitchFamily="2" charset="2"/>
              </a:rPr>
              <a:t>Schopf, J.M. &amp; Brezina, T. (2015) Umweltfreundliches Parkraummanagement - Leitfaden für Länder, Städte, Gemeinden, Betriebe und Bauträger, Wien: BMLFUW.</a:t>
            </a:r>
            <a:endParaRPr lang="de-DE" altLang="de-DE" sz="1600" dirty="0" smtClean="0">
              <a:sym typeface="Wingdings" pitchFamily="2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79D3481-6FBE-4837-9728-5BA144AEB1B4}" type="slidenum">
              <a:rPr lang="de-AT" noProof="0" smtClean="0"/>
              <a:pPr>
                <a:defRPr/>
              </a:pPr>
              <a:t>23</a:t>
            </a:fld>
            <a:endParaRPr lang="de-AT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9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953628" y="2564904"/>
            <a:ext cx="1131530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AT" altLang="de-DE" sz="2200" b="1" dirty="0"/>
              <a:t>Tadej Brezina</a:t>
            </a:r>
          </a:p>
          <a:p>
            <a:pPr eaLnBrk="1" hangingPunct="1"/>
            <a:endParaRPr lang="de-AT" altLang="de-DE" sz="2200" dirty="0" smtClean="0"/>
          </a:p>
          <a:p>
            <a:pPr eaLnBrk="1" hangingPunct="1"/>
            <a:r>
              <a:rPr lang="de-AT" altLang="de-DE" sz="2200" dirty="0" smtClean="0"/>
              <a:t>Research </a:t>
            </a:r>
            <a:r>
              <a:rPr lang="de-AT" altLang="de-DE" sz="2200" dirty="0"/>
              <a:t>Center for Transport Planning and Traffic Engineering</a:t>
            </a:r>
          </a:p>
          <a:p>
            <a:pPr eaLnBrk="1" hangingPunct="1"/>
            <a:r>
              <a:rPr lang="de-AT" altLang="de-DE" sz="2200" dirty="0"/>
              <a:t>Institute for </a:t>
            </a:r>
            <a:r>
              <a:rPr lang="de-AT" altLang="de-DE" sz="2200" dirty="0" smtClean="0"/>
              <a:t>Transportation</a:t>
            </a:r>
          </a:p>
          <a:p>
            <a:pPr eaLnBrk="1" hangingPunct="1"/>
            <a:r>
              <a:rPr lang="de-AT" altLang="de-DE" sz="2200" dirty="0" smtClean="0"/>
              <a:t>Vienna </a:t>
            </a:r>
            <a:r>
              <a:rPr lang="de-AT" altLang="de-DE" sz="2200" dirty="0"/>
              <a:t>University of Technology</a:t>
            </a:r>
          </a:p>
          <a:p>
            <a:pPr eaLnBrk="1" hangingPunct="1"/>
            <a:r>
              <a:rPr lang="de-DE" altLang="de-DE" sz="2200" dirty="0"/>
              <a:t>Gußhausstraße </a:t>
            </a:r>
            <a:r>
              <a:rPr lang="de-DE" altLang="de-DE" sz="2200" dirty="0" smtClean="0"/>
              <a:t>30/230-1; A-1040 </a:t>
            </a:r>
            <a:r>
              <a:rPr lang="de-DE" altLang="de-DE" sz="2200" dirty="0"/>
              <a:t>Wien</a:t>
            </a:r>
            <a:endParaRPr lang="de-AT" altLang="de-DE" sz="2200" dirty="0"/>
          </a:p>
          <a:p>
            <a:pPr eaLnBrk="1" hangingPunct="1"/>
            <a:endParaRPr lang="de-AT" altLang="de-DE" sz="2200" dirty="0"/>
          </a:p>
          <a:p>
            <a:pPr eaLnBrk="1" hangingPunct="1"/>
            <a:r>
              <a:rPr lang="de-AT" altLang="de-DE" sz="2200" dirty="0"/>
              <a:t>Tel: +</a:t>
            </a:r>
            <a:r>
              <a:rPr lang="de-AT" altLang="de-DE" sz="2200" dirty="0" smtClean="0"/>
              <a:t>43-1-58801-23127; Fax</a:t>
            </a:r>
            <a:r>
              <a:rPr lang="de-AT" altLang="de-DE" sz="2200" dirty="0"/>
              <a:t>: +43-1-58801-23199</a:t>
            </a:r>
          </a:p>
          <a:p>
            <a:pPr eaLnBrk="1" hangingPunct="1"/>
            <a:r>
              <a:rPr lang="de-AT" altLang="de-DE" sz="2200" dirty="0"/>
              <a:t>Mail: tadej.brezina@tuwien.ac.at</a:t>
            </a:r>
          </a:p>
          <a:p>
            <a:pPr eaLnBrk="1" hangingPunct="1"/>
            <a:r>
              <a:rPr lang="de-AT" altLang="de-DE" sz="2200" dirty="0"/>
              <a:t>Web: www.fvv.tuwien.ac.at</a:t>
            </a:r>
          </a:p>
          <a:p>
            <a:pPr eaLnBrk="1" hangingPunct="1"/>
            <a:r>
              <a:rPr lang="de-AT" altLang="de-DE" sz="2200" dirty="0"/>
              <a:t>FB: www.facebook.com/FVV.TUW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8620" y="3212976"/>
            <a:ext cx="28820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911919" y="1338535"/>
            <a:ext cx="3023841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Kontakt</a:t>
            </a:r>
            <a:endParaRPr kumimoji="0" lang="de-AT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249" y="243588"/>
            <a:ext cx="1638345" cy="5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de-AT" b="1" dirty="0" smtClean="0"/>
              <a:t>JPP </a:t>
            </a:r>
            <a:r>
              <a:rPr lang="de-AT" b="1" dirty="0"/>
              <a:t>v </a:t>
            </a:r>
            <a:r>
              <a:rPr lang="de-AT" b="1" dirty="0" err="1"/>
              <a:t>prostoru</a:t>
            </a:r>
            <a:r>
              <a:rPr lang="de-AT" b="1" dirty="0"/>
              <a:t> in </a:t>
            </a:r>
            <a:r>
              <a:rPr lang="de-AT" b="1" dirty="0" err="1" smtClean="0"/>
              <a:t>času</a:t>
            </a:r>
            <a:endParaRPr lang="de-A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Viri</a:t>
            </a:r>
            <a:r>
              <a:rPr lang="nb-NO" dirty="0"/>
              <a:t>: Amtmann et al. 2009</a:t>
            </a:r>
            <a:endParaRPr lang="de-AT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de-AT" dirty="0" smtClean="0">
              <a:sym typeface="Wingdings" pitchFamily="2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79D3481-6FBE-4837-9728-5BA144AEB1B4}" type="slidenum">
              <a:rPr lang="de-AT" noProof="0" smtClean="0"/>
              <a:pPr>
                <a:defRPr/>
              </a:pPr>
              <a:t>25</a:t>
            </a:fld>
            <a:endParaRPr lang="de-AT" noProof="0" dirty="0"/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1909763" y="1781175"/>
            <a:ext cx="7234237" cy="4319588"/>
            <a:chOff x="1203" y="1122"/>
            <a:chExt cx="4557" cy="2721"/>
          </a:xfrm>
        </p:grpSpPr>
        <p:pic>
          <p:nvPicPr>
            <p:cNvPr id="9" name="Picture 4" descr="abb0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1122"/>
              <a:ext cx="4557" cy="2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991" y="1150"/>
              <a:ext cx="296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sl-SI" altLang="de-DE" sz="1400">
                  <a:latin typeface="Arial" panose="020B0604020202020204" pitchFamily="34" charset="0"/>
                </a:rPr>
                <a:t>Razvoj </a:t>
              </a:r>
              <a:r>
                <a:rPr lang="de-DE" altLang="de-DE" sz="1400">
                  <a:latin typeface="Arial" panose="020B0604020202020204" pitchFamily="34" charset="0"/>
                </a:rPr>
                <a:t>M</a:t>
              </a:r>
              <a:r>
                <a:rPr lang="sl-SI" altLang="de-DE" sz="1400">
                  <a:latin typeface="Arial" panose="020B0604020202020204" pitchFamily="34" charset="0"/>
                </a:rPr>
                <a:t>odal </a:t>
              </a:r>
              <a:r>
                <a:rPr lang="de-DE" altLang="de-DE" sz="1400">
                  <a:latin typeface="Arial" panose="020B0604020202020204" pitchFamily="34" charset="0"/>
                </a:rPr>
                <a:t>S</a:t>
              </a:r>
              <a:r>
                <a:rPr lang="sl-SI" altLang="de-DE" sz="1400">
                  <a:latin typeface="Arial" panose="020B0604020202020204" pitchFamily="34" charset="0"/>
                </a:rPr>
                <a:t>plita JPP dnevnih migrantov v Dunaj po razdalji od Dunaja od leta 1971 do 2001</a:t>
              </a:r>
              <a:endParaRPr lang="de-DE" altLang="de-DE" sz="1400">
                <a:latin typeface="Arial" panose="020B0604020202020204" pitchFamily="34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1664" y="1917"/>
              <a:ext cx="1152" cy="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l-SI" altLang="de-DE" sz="1200">
                  <a:latin typeface="Arial" panose="020B0604020202020204" pitchFamily="34" charset="0"/>
                </a:rPr>
                <a:t>JPP pri</a:t>
              </a:r>
              <a:r>
                <a:rPr lang="de-DE" altLang="de-DE" sz="1200">
                  <a:latin typeface="Arial" panose="020B0604020202020204" pitchFamily="34" charset="0"/>
                </a:rPr>
                <a:t> </a:t>
              </a:r>
              <a:r>
                <a:rPr lang="sl-SI" altLang="de-DE" sz="1200">
                  <a:latin typeface="Arial" panose="020B0604020202020204" pitchFamily="34" charset="0"/>
                </a:rPr>
                <a:t>migrantih</a:t>
              </a:r>
              <a:r>
                <a:rPr lang="de-DE" altLang="de-DE" sz="1200">
                  <a:latin typeface="Arial" panose="020B0604020202020204" pitchFamily="34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sl-SI" altLang="de-DE" sz="1200">
                  <a:latin typeface="Arial" panose="020B0604020202020204" pitchFamily="34" charset="0"/>
                </a:rPr>
                <a:t>popularen v</a:t>
              </a:r>
              <a:r>
                <a:rPr lang="de-DE" altLang="de-DE" sz="1200">
                  <a:latin typeface="Arial" panose="020B0604020202020204" pitchFamily="34" charset="0"/>
                </a:rPr>
                <a:t> </a:t>
              </a:r>
              <a:r>
                <a:rPr lang="sl-SI" altLang="de-DE" sz="1200">
                  <a:latin typeface="Arial" panose="020B0604020202020204" pitchFamily="34" charset="0"/>
                </a:rPr>
                <a:t>notranjem</a:t>
              </a:r>
              <a:endParaRPr lang="de-DE" altLang="de-DE" sz="1200"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sl-SI" altLang="de-DE" sz="1200">
                  <a:latin typeface="Arial" panose="020B0604020202020204" pitchFamily="34" charset="0"/>
                </a:rPr>
                <a:t>prometu ...</a:t>
              </a:r>
              <a:endParaRPr lang="de-DE" altLang="de-DE" sz="1200">
                <a:latin typeface="Arial" panose="020B0604020202020204" pitchFamily="34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198" y="2736"/>
              <a:ext cx="1084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sl-SI" altLang="de-DE" sz="1200">
                  <a:latin typeface="Arial" panose="020B0604020202020204" pitchFamily="34" charset="0"/>
                </a:rPr>
                <a:t>... manj pa v regiji</a:t>
              </a:r>
              <a:endParaRPr lang="de-DE" altLang="de-DE" sz="1200">
                <a:latin typeface="Arial" panose="020B0604020202020204" pitchFamily="34" charset="0"/>
              </a:endParaRPr>
            </a:p>
          </p:txBody>
        </p:sp>
      </p:grp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2692400" y="3886200"/>
            <a:ext cx="0" cy="303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6640513" y="3048000"/>
            <a:ext cx="0" cy="9382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AT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4413250" y="5262563"/>
            <a:ext cx="4465638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853363" y="4795838"/>
            <a:ext cx="722312" cy="357187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  <a:latin typeface="Arial" panose="020B0604020202020204" pitchFamily="34" charset="0"/>
              </a:rPr>
              <a:t>regija</a:t>
            </a:r>
            <a:endParaRPr lang="de-DE" alt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3394075" y="3889375"/>
            <a:ext cx="311150" cy="309563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AT" altLang="de-DE" sz="2000"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4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9855" y="671152"/>
            <a:ext cx="7869381" cy="610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AT" b="1" dirty="0" err="1" smtClean="0"/>
              <a:t>Fiz</a:t>
            </a:r>
            <a:r>
              <a:rPr lang="de-AT" dirty="0" err="1" smtClean="0"/>
              <a:t>ične</a:t>
            </a:r>
            <a:r>
              <a:rPr lang="de-AT" b="1" dirty="0" smtClean="0"/>
              <a:t> </a:t>
            </a:r>
            <a:r>
              <a:rPr lang="de-AT" dirty="0" err="1"/>
              <a:t>s</a:t>
            </a:r>
            <a:r>
              <a:rPr lang="de-AT" b="1" dirty="0" err="1" smtClean="0"/>
              <a:t>trukt</a:t>
            </a:r>
            <a:r>
              <a:rPr lang="de-AT" b="1" dirty="0" smtClean="0"/>
              <a:t>.: </a:t>
            </a:r>
            <a:r>
              <a:rPr lang="de-AT" dirty="0" err="1" smtClean="0"/>
              <a:t>Orodje</a:t>
            </a:r>
            <a:r>
              <a:rPr lang="de-AT" dirty="0" smtClean="0"/>
              <a:t> </a:t>
            </a:r>
            <a:r>
              <a:rPr lang="de-AT" dirty="0" err="1" smtClean="0"/>
              <a:t>p</a:t>
            </a:r>
            <a:r>
              <a:rPr lang="de-AT" b="1" dirty="0" err="1" smtClean="0"/>
              <a:t>arkirišče</a:t>
            </a:r>
            <a:endParaRPr lang="de-A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Viri: Emberger &amp; Knoflacher 1995</a:t>
            </a:r>
            <a:endParaRPr lang="de-AT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AT" dirty="0" smtClean="0">
              <a:sym typeface="Wingdings" pitchFamily="2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noProof="0" dirty="0" smtClean="0"/>
              <a:t>Primeri dobrih praks</a:t>
            </a:r>
            <a:endParaRPr lang="de-A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79D3481-6FBE-4837-9728-5BA144AEB1B4}" type="slidenum">
              <a:rPr lang="de-AT" noProof="0" smtClean="0"/>
              <a:pPr>
                <a:defRPr/>
              </a:pPr>
              <a:t>26</a:t>
            </a:fld>
            <a:endParaRPr lang="de-AT" noProof="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031596" y="1414895"/>
            <a:ext cx="1431059" cy="565146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de-AT" altLang="de-DE" sz="1600" b="1" dirty="0" smtClean="0">
                <a:solidFill>
                  <a:schemeClr val="bg1"/>
                </a:solidFill>
                <a:cs typeface="Times New Roman" pitchFamily="18" charset="0"/>
              </a:rPr>
              <a:t>23 Dunajskih </a:t>
            </a:r>
            <a:endParaRPr lang="de-AT" altLang="de-DE" sz="16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de-AT" altLang="de-DE" sz="1600" b="1" dirty="0" smtClean="0">
                <a:solidFill>
                  <a:schemeClr val="bg1"/>
                </a:solidFill>
                <a:cs typeface="Times New Roman" pitchFamily="18" charset="0"/>
              </a:rPr>
              <a:t>okrajov</a:t>
            </a:r>
            <a:endParaRPr lang="de-AT" altLang="de-DE" sz="1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249757" y="2795876"/>
            <a:ext cx="0" cy="2041525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rot="5400000">
            <a:off x="6205538" y="4761057"/>
            <a:ext cx="0" cy="2041525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203739" y="2744792"/>
            <a:ext cx="0" cy="2039937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997527" y="3444009"/>
            <a:ext cx="1099982" cy="811367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r"/>
            <a:r>
              <a:rPr lang="de-AT" altLang="de-DE" sz="1600" b="1" dirty="0" smtClean="0">
                <a:solidFill>
                  <a:schemeClr val="bg1"/>
                </a:solidFill>
                <a:cs typeface="Times New Roman" pitchFamily="18" charset="0"/>
              </a:rPr>
              <a:t>Druga prometna sredstva</a:t>
            </a:r>
            <a:endParaRPr lang="de-AT" altLang="de-DE" sz="1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19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2" name="Picture 11" descr="d_ö-unterwegs_trip-length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3512" y="764704"/>
            <a:ext cx="8780468" cy="5719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AT" b="1" dirty="0" smtClean="0"/>
              <a:t>Dnevni/-e migranti/-ke</a:t>
            </a:r>
            <a:endParaRPr lang="de-A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Viri: BMVIT 2016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79D3481-6FBE-4837-9728-5BA144AEB1B4}" type="slidenum">
              <a:rPr lang="de-AT" noProof="0" smtClean="0"/>
              <a:pPr>
                <a:defRPr/>
              </a:pPr>
              <a:t>27</a:t>
            </a:fld>
            <a:endParaRPr lang="de-AT" noProof="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79776" y="3574473"/>
            <a:ext cx="1656006" cy="12398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100945" y="3616032"/>
            <a:ext cx="0" cy="2286003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5708072" y="3602180"/>
            <a:ext cx="0" cy="2286002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960255" y="6175551"/>
            <a:ext cx="2498435" cy="38048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>
              <a:buClr>
                <a:srgbClr val="006699"/>
              </a:buClr>
              <a:buSzPct val="110000"/>
              <a:buFont typeface="Wingdings" pitchFamily="2" charset="2"/>
              <a:buNone/>
            </a:pPr>
            <a:r>
              <a:rPr lang="de-DE" altLang="de-DE" sz="2000" b="1" dirty="0" smtClean="0">
                <a:solidFill>
                  <a:schemeClr val="bg1"/>
                </a:solidFill>
              </a:rPr>
              <a:t>d*</a:t>
            </a:r>
            <a:r>
              <a:rPr lang="de-DE" altLang="de-DE" sz="2000" b="1" baseline="-25000" dirty="0" smtClean="0">
                <a:solidFill>
                  <a:schemeClr val="bg1"/>
                </a:solidFill>
              </a:rPr>
              <a:t>mig</a:t>
            </a:r>
            <a:r>
              <a:rPr lang="de-DE" altLang="de-DE" sz="2000" b="1" dirty="0" smtClean="0">
                <a:solidFill>
                  <a:schemeClr val="bg1"/>
                </a:solidFill>
              </a:rPr>
              <a:t> = 4,5 – 8,5 km 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29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2252663" y="4400550"/>
            <a:ext cx="838200" cy="838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4411663" y="4400550"/>
            <a:ext cx="838200" cy="838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6507163" y="4400550"/>
            <a:ext cx="838200" cy="838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8805863" y="4229100"/>
            <a:ext cx="1181100" cy="11811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3086100" y="4819650"/>
            <a:ext cx="134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V="1">
            <a:off x="5257800" y="4819650"/>
            <a:ext cx="123190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7339014" y="4806950"/>
            <a:ext cx="1476375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2460625" y="35194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A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9153525" y="3532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D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6677025" y="3532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C</a:t>
            </a: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4606925" y="35194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B</a:t>
            </a:r>
          </a:p>
        </p:txBody>
      </p:sp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2608264" y="4618038"/>
            <a:ext cx="211137" cy="1825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4699000" y="4597400"/>
            <a:ext cx="165100" cy="1651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5316" name="Oval 20"/>
          <p:cNvSpPr>
            <a:spLocks noChangeArrowheads="1"/>
          </p:cNvSpPr>
          <p:nvPr/>
        </p:nvSpPr>
        <p:spPr bwMode="auto">
          <a:xfrm>
            <a:off x="2552700" y="4857750"/>
            <a:ext cx="1905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6794500" y="4610100"/>
            <a:ext cx="165100" cy="1651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9283700" y="4406900"/>
            <a:ext cx="165100" cy="1651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9309100" y="4838700"/>
            <a:ext cx="165100" cy="1651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5320" name="Oval 24"/>
          <p:cNvSpPr>
            <a:spLocks noChangeArrowheads="1"/>
          </p:cNvSpPr>
          <p:nvPr/>
        </p:nvSpPr>
        <p:spPr bwMode="auto">
          <a:xfrm>
            <a:off x="6908800" y="4806950"/>
            <a:ext cx="1905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5321" name="Oval 25"/>
          <p:cNvSpPr>
            <a:spLocks noChangeArrowheads="1"/>
          </p:cNvSpPr>
          <p:nvPr/>
        </p:nvSpPr>
        <p:spPr bwMode="auto">
          <a:xfrm>
            <a:off x="9436100" y="4578350"/>
            <a:ext cx="1905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5322" name="Oval 26"/>
          <p:cNvSpPr>
            <a:spLocks noChangeArrowheads="1"/>
          </p:cNvSpPr>
          <p:nvPr/>
        </p:nvSpPr>
        <p:spPr bwMode="auto">
          <a:xfrm>
            <a:off x="9080500" y="4806950"/>
            <a:ext cx="1905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5323" name="AutoShape 27"/>
          <p:cNvSpPr>
            <a:spLocks noChangeArrowheads="1"/>
          </p:cNvSpPr>
          <p:nvPr/>
        </p:nvSpPr>
        <p:spPr bwMode="auto">
          <a:xfrm>
            <a:off x="4792664" y="4808538"/>
            <a:ext cx="211137" cy="1825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5324" name="AutoShape 28"/>
          <p:cNvSpPr>
            <a:spLocks noChangeArrowheads="1"/>
          </p:cNvSpPr>
          <p:nvPr/>
        </p:nvSpPr>
        <p:spPr bwMode="auto">
          <a:xfrm>
            <a:off x="9123364" y="4554538"/>
            <a:ext cx="211137" cy="1825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5325" name="AutoShape 29"/>
          <p:cNvSpPr>
            <a:spLocks noChangeArrowheads="1"/>
          </p:cNvSpPr>
          <p:nvPr/>
        </p:nvSpPr>
        <p:spPr bwMode="auto">
          <a:xfrm>
            <a:off x="9529764" y="4846638"/>
            <a:ext cx="211137" cy="1825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grpSp>
        <p:nvGrpSpPr>
          <p:cNvPr id="55356" name="Group 60"/>
          <p:cNvGrpSpPr>
            <a:grpSpLocks/>
          </p:cNvGrpSpPr>
          <p:nvPr/>
        </p:nvGrpSpPr>
        <p:grpSpPr bwMode="auto">
          <a:xfrm>
            <a:off x="7188200" y="3913192"/>
            <a:ext cx="1689100" cy="544513"/>
            <a:chOff x="3568" y="2465"/>
            <a:chExt cx="1064" cy="343"/>
          </a:xfrm>
        </p:grpSpPr>
        <p:sp>
          <p:nvSpPr>
            <p:cNvPr id="55334" name="Line 38"/>
            <p:cNvSpPr>
              <a:spLocks noChangeShapeType="1"/>
            </p:cNvSpPr>
            <p:nvPr/>
          </p:nvSpPr>
          <p:spPr bwMode="auto">
            <a:xfrm flipH="1">
              <a:off x="3568" y="2808"/>
              <a:ext cx="1064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5337" name="Text Box 41"/>
            <p:cNvSpPr txBox="1">
              <a:spLocks noChangeArrowheads="1"/>
            </p:cNvSpPr>
            <p:nvPr/>
          </p:nvSpPr>
          <p:spPr bwMode="auto">
            <a:xfrm>
              <a:off x="3974" y="2465"/>
              <a:ext cx="32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AT" altLang="de-DE" sz="2800" b="1" dirty="0">
                  <a:solidFill>
                    <a:srgbClr val="00CC00"/>
                  </a:solidFill>
                </a:rPr>
                <a:t>v</a:t>
              </a:r>
              <a:r>
                <a:rPr lang="de-AT" altLang="de-DE" sz="2800" b="1" baseline="-25000" dirty="0">
                  <a:solidFill>
                    <a:srgbClr val="00CC00"/>
                  </a:solidFill>
                </a:rPr>
                <a:t>2</a:t>
              </a:r>
            </a:p>
          </p:txBody>
        </p:sp>
      </p:grpSp>
      <p:grpSp>
        <p:nvGrpSpPr>
          <p:cNvPr id="55358" name="Group 62"/>
          <p:cNvGrpSpPr>
            <a:grpSpLocks/>
          </p:cNvGrpSpPr>
          <p:nvPr/>
        </p:nvGrpSpPr>
        <p:grpSpPr bwMode="auto">
          <a:xfrm>
            <a:off x="7251700" y="5085184"/>
            <a:ext cx="1612900" cy="525461"/>
            <a:chOff x="3608" y="3248"/>
            <a:chExt cx="1016" cy="331"/>
          </a:xfrm>
        </p:grpSpPr>
        <p:sp>
          <p:nvSpPr>
            <p:cNvPr id="55335" name="Line 39"/>
            <p:cNvSpPr>
              <a:spLocks noChangeShapeType="1"/>
            </p:cNvSpPr>
            <p:nvPr/>
          </p:nvSpPr>
          <p:spPr bwMode="auto">
            <a:xfrm>
              <a:off x="3608" y="3248"/>
              <a:ext cx="101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5336" name="Text Box 40"/>
            <p:cNvSpPr txBox="1">
              <a:spLocks noChangeArrowheads="1"/>
            </p:cNvSpPr>
            <p:nvPr/>
          </p:nvSpPr>
          <p:spPr bwMode="auto">
            <a:xfrm>
              <a:off x="3969" y="3249"/>
              <a:ext cx="32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AT" altLang="de-DE" sz="2800" b="1" dirty="0">
                  <a:solidFill>
                    <a:srgbClr val="00CC00"/>
                  </a:solidFill>
                </a:rPr>
                <a:t>v</a:t>
              </a:r>
              <a:r>
                <a:rPr lang="de-AT" altLang="de-DE" sz="2800" b="1" baseline="-25000" dirty="0">
                  <a:solidFill>
                    <a:srgbClr val="00CC00"/>
                  </a:solidFill>
                </a:rPr>
                <a:t>2</a:t>
              </a:r>
            </a:p>
          </p:txBody>
        </p:sp>
      </p:grp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2230438" y="1916833"/>
            <a:ext cx="39164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AT" altLang="de-DE" b="1" u="sng" dirty="0" smtClean="0">
                <a:solidFill>
                  <a:schemeClr val="accent1"/>
                </a:solidFill>
              </a:rPr>
              <a:t>Faza 2:</a:t>
            </a:r>
            <a:r>
              <a:rPr lang="de-AT" altLang="de-DE" b="1" dirty="0" smtClean="0">
                <a:solidFill>
                  <a:schemeClr val="accent1"/>
                </a:solidFill>
              </a:rPr>
              <a:t> Izgradnja/širitev ceste </a:t>
            </a:r>
            <a:r>
              <a:rPr lang="de-AT" altLang="de-DE" b="1" dirty="0">
                <a:solidFill>
                  <a:schemeClr val="accent1"/>
                </a:solidFill>
              </a:rPr>
              <a:t>C-D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altLang="de-DE" b="1" dirty="0" smtClean="0">
                <a:solidFill>
                  <a:schemeClr val="accent1"/>
                </a:solidFill>
              </a:rPr>
              <a:t>„Dostopnost“ se poveča</a:t>
            </a:r>
          </a:p>
        </p:txBody>
      </p:sp>
      <p:sp>
        <p:nvSpPr>
          <p:cNvPr id="46" name="Title 2"/>
          <p:cNvSpPr txBox="1">
            <a:spLocks/>
          </p:cNvSpPr>
          <p:nvPr/>
        </p:nvSpPr>
        <p:spPr>
          <a:xfrm>
            <a:off x="2381224" y="1285860"/>
            <a:ext cx="7429552" cy="114300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de-A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Uvodoma</a:t>
            </a:r>
            <a:r>
              <a:rPr lang="de-AT" dirty="0"/>
              <a:t>: </a:t>
            </a:r>
            <a:r>
              <a:rPr lang="de-AT" dirty="0" err="1"/>
              <a:t>Prostor</a:t>
            </a:r>
            <a:r>
              <a:rPr lang="de-AT" dirty="0" smtClean="0"/>
              <a:t>, struktura in čas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1BE37-8BEE-41D2-8357-D273E888057B}" type="slidenum">
              <a:rPr lang="de-AT" noProof="0" smtClean="0"/>
              <a:pPr>
                <a:defRPr/>
              </a:pPr>
              <a:t>3</a:t>
            </a:fld>
            <a:endParaRPr lang="de-A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pl-PL" noProof="0" smtClean="0"/>
              <a:t>Primeri dobrih praks</a:t>
            </a:r>
            <a:endParaRPr lang="de-AT" noProof="0" dirty="0"/>
          </a:p>
        </p:txBody>
      </p:sp>
      <p:sp>
        <p:nvSpPr>
          <p:cNvPr id="37" name="Text Placeholder 2"/>
          <p:cNvSpPr txBox="1">
            <a:spLocks/>
          </p:cNvSpPr>
          <p:nvPr/>
        </p:nvSpPr>
        <p:spPr>
          <a:xfrm>
            <a:off x="11435127" y="1125538"/>
            <a:ext cx="409213" cy="5183187"/>
          </a:xfrm>
          <a:prstGeom prst="rect">
            <a:avLst/>
          </a:prstGeom>
        </p:spPr>
        <p:txBody>
          <a:bodyPr vert="vert270" lIns="91440" tIns="45720" rIns="91440" bIns="45720"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Viri: Knoflacher 1996</a:t>
            </a:r>
            <a:endParaRPr kumimoji="0" lang="de-AT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41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2252663" y="4400550"/>
            <a:ext cx="838200" cy="838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4411663" y="4400550"/>
            <a:ext cx="838200" cy="838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7353" name="Oval 9" descr="Diagonal hell nach oben"/>
          <p:cNvSpPr>
            <a:spLocks noChangeArrowheads="1"/>
          </p:cNvSpPr>
          <p:nvPr/>
        </p:nvSpPr>
        <p:spPr bwMode="auto">
          <a:xfrm>
            <a:off x="6507163" y="4400550"/>
            <a:ext cx="838200" cy="838200"/>
          </a:xfrm>
          <a:prstGeom prst="ellipse">
            <a:avLst/>
          </a:prstGeom>
          <a:pattFill prst="ltUpDiag">
            <a:fgClr>
              <a:srgbClr val="000000"/>
            </a:fgClr>
            <a:bgClr>
              <a:srgbClr val="FFFFFF"/>
            </a:bgClr>
          </a:patt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7354" name="Oval 10" descr="Diagonal hell nach unten"/>
          <p:cNvSpPr>
            <a:spLocks noChangeArrowheads="1"/>
          </p:cNvSpPr>
          <p:nvPr/>
        </p:nvSpPr>
        <p:spPr bwMode="auto">
          <a:xfrm>
            <a:off x="8805863" y="4229100"/>
            <a:ext cx="1181100" cy="1181100"/>
          </a:xfrm>
          <a:prstGeom prst="ellipse">
            <a:avLst/>
          </a:prstGeom>
          <a:pattFill prst="ltDnDiag">
            <a:fgClr>
              <a:srgbClr val="000000"/>
            </a:fgClr>
            <a:bgClr>
              <a:srgbClr val="FFFFFF"/>
            </a:bgClr>
          </a:patt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3086100" y="4819650"/>
            <a:ext cx="134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7353300" y="4819650"/>
            <a:ext cx="14478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2460625" y="35194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A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9153525" y="3532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D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6677025" y="3532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C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4606925" y="35194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B</a:t>
            </a:r>
          </a:p>
        </p:txBody>
      </p:sp>
      <p:sp>
        <p:nvSpPr>
          <p:cNvPr id="57362" name="AutoShape 18"/>
          <p:cNvSpPr>
            <a:spLocks noChangeArrowheads="1"/>
          </p:cNvSpPr>
          <p:nvPr/>
        </p:nvSpPr>
        <p:spPr bwMode="auto">
          <a:xfrm>
            <a:off x="2608264" y="4618038"/>
            <a:ext cx="211137" cy="1825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4699000" y="4597400"/>
            <a:ext cx="165100" cy="1651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7364" name="Oval 20"/>
          <p:cNvSpPr>
            <a:spLocks noChangeArrowheads="1"/>
          </p:cNvSpPr>
          <p:nvPr/>
        </p:nvSpPr>
        <p:spPr bwMode="auto">
          <a:xfrm>
            <a:off x="2552700" y="4857750"/>
            <a:ext cx="1905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7371" name="AutoShape 27"/>
          <p:cNvSpPr>
            <a:spLocks noChangeArrowheads="1"/>
          </p:cNvSpPr>
          <p:nvPr/>
        </p:nvSpPr>
        <p:spPr bwMode="auto">
          <a:xfrm>
            <a:off x="4792664" y="4808538"/>
            <a:ext cx="211137" cy="1825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grpSp>
        <p:nvGrpSpPr>
          <p:cNvPr id="57420" name="Group 76"/>
          <p:cNvGrpSpPr>
            <a:grpSpLocks/>
          </p:cNvGrpSpPr>
          <p:nvPr/>
        </p:nvGrpSpPr>
        <p:grpSpPr bwMode="auto">
          <a:xfrm>
            <a:off x="9080500" y="4406900"/>
            <a:ext cx="660400" cy="622300"/>
            <a:chOff x="4760" y="2776"/>
            <a:chExt cx="416" cy="392"/>
          </a:xfrm>
        </p:grpSpPr>
        <p:sp>
          <p:nvSpPr>
            <p:cNvPr id="57366" name="Rectangle 22"/>
            <p:cNvSpPr>
              <a:spLocks noChangeArrowheads="1"/>
            </p:cNvSpPr>
            <p:nvPr/>
          </p:nvSpPr>
          <p:spPr bwMode="auto">
            <a:xfrm>
              <a:off x="4888" y="2776"/>
              <a:ext cx="104" cy="10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7367" name="Rectangle 23"/>
            <p:cNvSpPr>
              <a:spLocks noChangeArrowheads="1"/>
            </p:cNvSpPr>
            <p:nvPr/>
          </p:nvSpPr>
          <p:spPr bwMode="auto">
            <a:xfrm>
              <a:off x="4904" y="3048"/>
              <a:ext cx="104" cy="10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7369" name="Oval 25"/>
            <p:cNvSpPr>
              <a:spLocks noChangeArrowheads="1"/>
            </p:cNvSpPr>
            <p:nvPr/>
          </p:nvSpPr>
          <p:spPr bwMode="auto">
            <a:xfrm>
              <a:off x="4984" y="2884"/>
              <a:ext cx="120" cy="12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7370" name="Oval 26"/>
            <p:cNvSpPr>
              <a:spLocks noChangeArrowheads="1"/>
            </p:cNvSpPr>
            <p:nvPr/>
          </p:nvSpPr>
          <p:spPr bwMode="auto">
            <a:xfrm>
              <a:off x="4760" y="3028"/>
              <a:ext cx="120" cy="12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7372" name="AutoShape 28"/>
            <p:cNvSpPr>
              <a:spLocks noChangeArrowheads="1"/>
            </p:cNvSpPr>
            <p:nvPr/>
          </p:nvSpPr>
          <p:spPr bwMode="auto">
            <a:xfrm>
              <a:off x="4787" y="2869"/>
              <a:ext cx="133" cy="1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7373" name="AutoShape 29"/>
            <p:cNvSpPr>
              <a:spLocks noChangeArrowheads="1"/>
            </p:cNvSpPr>
            <p:nvPr/>
          </p:nvSpPr>
          <p:spPr bwMode="auto">
            <a:xfrm>
              <a:off x="5043" y="3053"/>
              <a:ext cx="133" cy="1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grpSp>
        <p:nvGrpSpPr>
          <p:cNvPr id="57415" name="Group 71"/>
          <p:cNvGrpSpPr>
            <a:grpSpLocks/>
          </p:cNvGrpSpPr>
          <p:nvPr/>
        </p:nvGrpSpPr>
        <p:grpSpPr bwMode="auto">
          <a:xfrm>
            <a:off x="6146800" y="3949700"/>
            <a:ext cx="1549400" cy="1790700"/>
            <a:chOff x="2912" y="2488"/>
            <a:chExt cx="976" cy="1128"/>
          </a:xfrm>
        </p:grpSpPr>
        <p:sp>
          <p:nvSpPr>
            <p:cNvPr id="57389" name="Freeform 45"/>
            <p:cNvSpPr>
              <a:spLocks/>
            </p:cNvSpPr>
            <p:nvPr/>
          </p:nvSpPr>
          <p:spPr bwMode="auto">
            <a:xfrm>
              <a:off x="2928" y="3144"/>
              <a:ext cx="296" cy="296"/>
            </a:xfrm>
            <a:custGeom>
              <a:avLst/>
              <a:gdLst>
                <a:gd name="T0" fmla="*/ 224 w 296"/>
                <a:gd name="T1" fmla="*/ 0 h 296"/>
                <a:gd name="T2" fmla="*/ 108 w 296"/>
                <a:gd name="T3" fmla="*/ 88 h 296"/>
                <a:gd name="T4" fmla="*/ 20 w 296"/>
                <a:gd name="T5" fmla="*/ 180 h 296"/>
                <a:gd name="T6" fmla="*/ 0 w 296"/>
                <a:gd name="T7" fmla="*/ 252 h 296"/>
                <a:gd name="T8" fmla="*/ 24 w 296"/>
                <a:gd name="T9" fmla="*/ 280 h 296"/>
                <a:gd name="T10" fmla="*/ 68 w 296"/>
                <a:gd name="T11" fmla="*/ 296 h 296"/>
                <a:gd name="T12" fmla="*/ 120 w 296"/>
                <a:gd name="T13" fmla="*/ 280 h 296"/>
                <a:gd name="T14" fmla="*/ 192 w 296"/>
                <a:gd name="T15" fmla="*/ 208 h 296"/>
                <a:gd name="T16" fmla="*/ 296 w 296"/>
                <a:gd name="T17" fmla="*/ 92 h 296"/>
                <a:gd name="T18" fmla="*/ 224 w 296"/>
                <a:gd name="T19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" h="296">
                  <a:moveTo>
                    <a:pt x="224" y="0"/>
                  </a:moveTo>
                  <a:lnTo>
                    <a:pt x="108" y="88"/>
                  </a:lnTo>
                  <a:lnTo>
                    <a:pt x="20" y="180"/>
                  </a:lnTo>
                  <a:lnTo>
                    <a:pt x="0" y="252"/>
                  </a:lnTo>
                  <a:lnTo>
                    <a:pt x="24" y="280"/>
                  </a:lnTo>
                  <a:lnTo>
                    <a:pt x="68" y="296"/>
                  </a:lnTo>
                  <a:lnTo>
                    <a:pt x="120" y="280"/>
                  </a:lnTo>
                  <a:lnTo>
                    <a:pt x="192" y="208"/>
                  </a:lnTo>
                  <a:lnTo>
                    <a:pt x="296" y="92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7390" name="Freeform 46"/>
            <p:cNvSpPr>
              <a:spLocks/>
            </p:cNvSpPr>
            <p:nvPr/>
          </p:nvSpPr>
          <p:spPr bwMode="auto">
            <a:xfrm>
              <a:off x="3376" y="3300"/>
              <a:ext cx="164" cy="316"/>
            </a:xfrm>
            <a:custGeom>
              <a:avLst/>
              <a:gdLst>
                <a:gd name="T0" fmla="*/ 28 w 184"/>
                <a:gd name="T1" fmla="*/ 0 h 264"/>
                <a:gd name="T2" fmla="*/ 8 w 184"/>
                <a:gd name="T3" fmla="*/ 76 h 264"/>
                <a:gd name="T4" fmla="*/ 0 w 184"/>
                <a:gd name="T5" fmla="*/ 136 h 264"/>
                <a:gd name="T6" fmla="*/ 20 w 184"/>
                <a:gd name="T7" fmla="*/ 204 h 264"/>
                <a:gd name="T8" fmla="*/ 52 w 184"/>
                <a:gd name="T9" fmla="*/ 248 h 264"/>
                <a:gd name="T10" fmla="*/ 124 w 184"/>
                <a:gd name="T11" fmla="*/ 264 h 264"/>
                <a:gd name="T12" fmla="*/ 184 w 184"/>
                <a:gd name="T13" fmla="*/ 188 h 264"/>
                <a:gd name="T14" fmla="*/ 160 w 184"/>
                <a:gd name="T15" fmla="*/ 96 h 264"/>
                <a:gd name="T16" fmla="*/ 120 w 184"/>
                <a:gd name="T17" fmla="*/ 40 h 264"/>
                <a:gd name="T18" fmla="*/ 92 w 184"/>
                <a:gd name="T19" fmla="*/ 0 h 264"/>
                <a:gd name="T20" fmla="*/ 28 w 184"/>
                <a:gd name="T2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264">
                  <a:moveTo>
                    <a:pt x="28" y="0"/>
                  </a:moveTo>
                  <a:lnTo>
                    <a:pt x="8" y="76"/>
                  </a:lnTo>
                  <a:lnTo>
                    <a:pt x="0" y="136"/>
                  </a:lnTo>
                  <a:lnTo>
                    <a:pt x="20" y="204"/>
                  </a:lnTo>
                  <a:lnTo>
                    <a:pt x="52" y="248"/>
                  </a:lnTo>
                  <a:lnTo>
                    <a:pt x="124" y="264"/>
                  </a:lnTo>
                  <a:lnTo>
                    <a:pt x="184" y="188"/>
                  </a:lnTo>
                  <a:lnTo>
                    <a:pt x="160" y="96"/>
                  </a:lnTo>
                  <a:lnTo>
                    <a:pt x="120" y="40"/>
                  </a:lnTo>
                  <a:lnTo>
                    <a:pt x="9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7391" name="Freeform 47"/>
            <p:cNvSpPr>
              <a:spLocks/>
            </p:cNvSpPr>
            <p:nvPr/>
          </p:nvSpPr>
          <p:spPr bwMode="auto">
            <a:xfrm>
              <a:off x="2912" y="2628"/>
              <a:ext cx="292" cy="284"/>
            </a:xfrm>
            <a:custGeom>
              <a:avLst/>
              <a:gdLst>
                <a:gd name="T0" fmla="*/ 260 w 292"/>
                <a:gd name="T1" fmla="*/ 284 h 284"/>
                <a:gd name="T2" fmla="*/ 200 w 292"/>
                <a:gd name="T3" fmla="*/ 272 h 284"/>
                <a:gd name="T4" fmla="*/ 112 w 292"/>
                <a:gd name="T5" fmla="*/ 232 h 284"/>
                <a:gd name="T6" fmla="*/ 8 w 292"/>
                <a:gd name="T7" fmla="*/ 144 h 284"/>
                <a:gd name="T8" fmla="*/ 0 w 292"/>
                <a:gd name="T9" fmla="*/ 80 h 284"/>
                <a:gd name="T10" fmla="*/ 36 w 292"/>
                <a:gd name="T11" fmla="*/ 20 h 284"/>
                <a:gd name="T12" fmla="*/ 72 w 292"/>
                <a:gd name="T13" fmla="*/ 0 h 284"/>
                <a:gd name="T14" fmla="*/ 152 w 292"/>
                <a:gd name="T15" fmla="*/ 28 h 284"/>
                <a:gd name="T16" fmla="*/ 244 w 292"/>
                <a:gd name="T17" fmla="*/ 120 h 284"/>
                <a:gd name="T18" fmla="*/ 276 w 292"/>
                <a:gd name="T19" fmla="*/ 192 h 284"/>
                <a:gd name="T20" fmla="*/ 292 w 292"/>
                <a:gd name="T21" fmla="*/ 236 h 284"/>
                <a:gd name="T22" fmla="*/ 260 w 292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2" h="284">
                  <a:moveTo>
                    <a:pt x="260" y="284"/>
                  </a:moveTo>
                  <a:lnTo>
                    <a:pt x="200" y="272"/>
                  </a:lnTo>
                  <a:lnTo>
                    <a:pt x="112" y="232"/>
                  </a:lnTo>
                  <a:lnTo>
                    <a:pt x="8" y="144"/>
                  </a:lnTo>
                  <a:lnTo>
                    <a:pt x="0" y="80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152" y="28"/>
                  </a:lnTo>
                  <a:lnTo>
                    <a:pt x="244" y="120"/>
                  </a:lnTo>
                  <a:lnTo>
                    <a:pt x="276" y="192"/>
                  </a:lnTo>
                  <a:lnTo>
                    <a:pt x="292" y="236"/>
                  </a:lnTo>
                  <a:lnTo>
                    <a:pt x="260" y="284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7392" name="Freeform 48"/>
            <p:cNvSpPr>
              <a:spLocks/>
            </p:cNvSpPr>
            <p:nvPr/>
          </p:nvSpPr>
          <p:spPr bwMode="auto">
            <a:xfrm>
              <a:off x="3316" y="2488"/>
              <a:ext cx="132" cy="284"/>
            </a:xfrm>
            <a:custGeom>
              <a:avLst/>
              <a:gdLst>
                <a:gd name="T0" fmla="*/ 44 w 132"/>
                <a:gd name="T1" fmla="*/ 284 h 284"/>
                <a:gd name="T2" fmla="*/ 8 w 132"/>
                <a:gd name="T3" fmla="*/ 236 h 284"/>
                <a:gd name="T4" fmla="*/ 0 w 132"/>
                <a:gd name="T5" fmla="*/ 152 h 284"/>
                <a:gd name="T6" fmla="*/ 8 w 132"/>
                <a:gd name="T7" fmla="*/ 28 h 284"/>
                <a:gd name="T8" fmla="*/ 48 w 132"/>
                <a:gd name="T9" fmla="*/ 4 h 284"/>
                <a:gd name="T10" fmla="*/ 116 w 132"/>
                <a:gd name="T11" fmla="*/ 0 h 284"/>
                <a:gd name="T12" fmla="*/ 124 w 132"/>
                <a:gd name="T13" fmla="*/ 28 h 284"/>
                <a:gd name="T14" fmla="*/ 132 w 132"/>
                <a:gd name="T15" fmla="*/ 100 h 284"/>
                <a:gd name="T16" fmla="*/ 112 w 132"/>
                <a:gd name="T17" fmla="*/ 212 h 284"/>
                <a:gd name="T18" fmla="*/ 96 w 132"/>
                <a:gd name="T19" fmla="*/ 276 h 284"/>
                <a:gd name="T20" fmla="*/ 44 w 132"/>
                <a:gd name="T21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284">
                  <a:moveTo>
                    <a:pt x="44" y="284"/>
                  </a:moveTo>
                  <a:lnTo>
                    <a:pt x="8" y="236"/>
                  </a:lnTo>
                  <a:lnTo>
                    <a:pt x="0" y="152"/>
                  </a:lnTo>
                  <a:lnTo>
                    <a:pt x="8" y="28"/>
                  </a:lnTo>
                  <a:lnTo>
                    <a:pt x="48" y="4"/>
                  </a:lnTo>
                  <a:lnTo>
                    <a:pt x="116" y="0"/>
                  </a:lnTo>
                  <a:lnTo>
                    <a:pt x="124" y="28"/>
                  </a:lnTo>
                  <a:lnTo>
                    <a:pt x="132" y="100"/>
                  </a:lnTo>
                  <a:lnTo>
                    <a:pt x="112" y="212"/>
                  </a:lnTo>
                  <a:lnTo>
                    <a:pt x="96" y="276"/>
                  </a:lnTo>
                  <a:lnTo>
                    <a:pt x="44" y="284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7394" name="Freeform 50"/>
            <p:cNvSpPr>
              <a:spLocks/>
            </p:cNvSpPr>
            <p:nvPr/>
          </p:nvSpPr>
          <p:spPr bwMode="auto">
            <a:xfrm>
              <a:off x="3576" y="2616"/>
              <a:ext cx="312" cy="264"/>
            </a:xfrm>
            <a:custGeom>
              <a:avLst/>
              <a:gdLst>
                <a:gd name="T0" fmla="*/ 0 w 312"/>
                <a:gd name="T1" fmla="*/ 216 h 264"/>
                <a:gd name="T2" fmla="*/ 32 w 312"/>
                <a:gd name="T3" fmla="*/ 120 h 264"/>
                <a:gd name="T4" fmla="*/ 104 w 312"/>
                <a:gd name="T5" fmla="*/ 44 h 264"/>
                <a:gd name="T6" fmla="*/ 168 w 312"/>
                <a:gd name="T7" fmla="*/ 0 h 264"/>
                <a:gd name="T8" fmla="*/ 244 w 312"/>
                <a:gd name="T9" fmla="*/ 0 h 264"/>
                <a:gd name="T10" fmla="*/ 308 w 312"/>
                <a:gd name="T11" fmla="*/ 40 h 264"/>
                <a:gd name="T12" fmla="*/ 312 w 312"/>
                <a:gd name="T13" fmla="*/ 88 h 264"/>
                <a:gd name="T14" fmla="*/ 248 w 312"/>
                <a:gd name="T15" fmla="*/ 144 h 264"/>
                <a:gd name="T16" fmla="*/ 172 w 312"/>
                <a:gd name="T17" fmla="*/ 200 h 264"/>
                <a:gd name="T18" fmla="*/ 116 w 312"/>
                <a:gd name="T19" fmla="*/ 256 h 264"/>
                <a:gd name="T20" fmla="*/ 40 w 312"/>
                <a:gd name="T21" fmla="*/ 264 h 264"/>
                <a:gd name="T22" fmla="*/ 0 w 312"/>
                <a:gd name="T23" fmla="*/ 21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264">
                  <a:moveTo>
                    <a:pt x="0" y="216"/>
                  </a:moveTo>
                  <a:lnTo>
                    <a:pt x="32" y="120"/>
                  </a:lnTo>
                  <a:lnTo>
                    <a:pt x="104" y="44"/>
                  </a:lnTo>
                  <a:lnTo>
                    <a:pt x="168" y="0"/>
                  </a:lnTo>
                  <a:lnTo>
                    <a:pt x="244" y="0"/>
                  </a:lnTo>
                  <a:lnTo>
                    <a:pt x="308" y="40"/>
                  </a:lnTo>
                  <a:lnTo>
                    <a:pt x="312" y="88"/>
                  </a:lnTo>
                  <a:lnTo>
                    <a:pt x="248" y="144"/>
                  </a:lnTo>
                  <a:lnTo>
                    <a:pt x="172" y="200"/>
                  </a:lnTo>
                  <a:lnTo>
                    <a:pt x="116" y="256"/>
                  </a:lnTo>
                  <a:lnTo>
                    <a:pt x="40" y="26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grpSp>
        <p:nvGrpSpPr>
          <p:cNvPr id="57416" name="Group 72"/>
          <p:cNvGrpSpPr>
            <a:grpSpLocks/>
          </p:cNvGrpSpPr>
          <p:nvPr/>
        </p:nvGrpSpPr>
        <p:grpSpPr bwMode="auto">
          <a:xfrm>
            <a:off x="6051553" y="5400678"/>
            <a:ext cx="1644651" cy="928688"/>
            <a:chOff x="2852" y="3306"/>
            <a:chExt cx="1036" cy="585"/>
          </a:xfrm>
        </p:grpSpPr>
        <p:sp>
          <p:nvSpPr>
            <p:cNvPr id="57385" name="Text Box 41"/>
            <p:cNvSpPr txBox="1">
              <a:spLocks noChangeArrowheads="1"/>
            </p:cNvSpPr>
            <p:nvPr/>
          </p:nvSpPr>
          <p:spPr bwMode="auto">
            <a:xfrm>
              <a:off x="2852" y="3678"/>
              <a:ext cx="1036" cy="2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AT" altLang="de-DE" sz="1600" b="1" dirty="0" smtClean="0"/>
                <a:t>Naselja okoli C</a:t>
              </a:r>
              <a:endParaRPr lang="de-AT" altLang="de-DE" sz="1600" b="1" dirty="0"/>
            </a:p>
          </p:txBody>
        </p:sp>
        <p:sp>
          <p:nvSpPr>
            <p:cNvPr id="57399" name="Line 55"/>
            <p:cNvSpPr>
              <a:spLocks noChangeShapeType="1"/>
            </p:cNvSpPr>
            <p:nvPr/>
          </p:nvSpPr>
          <p:spPr bwMode="auto">
            <a:xfrm flipH="1" flipV="1">
              <a:off x="3464" y="3520"/>
              <a:ext cx="40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7408" name="Line 64"/>
            <p:cNvSpPr>
              <a:spLocks noChangeShapeType="1"/>
            </p:cNvSpPr>
            <p:nvPr/>
          </p:nvSpPr>
          <p:spPr bwMode="auto">
            <a:xfrm flipH="1" flipV="1">
              <a:off x="3054" y="3306"/>
              <a:ext cx="449" cy="3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57395" name="Freeform 51"/>
          <p:cNvSpPr>
            <a:spLocks/>
          </p:cNvSpPr>
          <p:nvPr/>
        </p:nvSpPr>
        <p:spPr bwMode="auto">
          <a:xfrm>
            <a:off x="7042150" y="5041900"/>
            <a:ext cx="2095500" cy="230188"/>
          </a:xfrm>
          <a:custGeom>
            <a:avLst/>
            <a:gdLst>
              <a:gd name="T0" fmla="*/ 0 w 1320"/>
              <a:gd name="T1" fmla="*/ 0 h 145"/>
              <a:gd name="T2" fmla="*/ 336 w 1320"/>
              <a:gd name="T3" fmla="*/ 124 h 145"/>
              <a:gd name="T4" fmla="*/ 896 w 1320"/>
              <a:gd name="T5" fmla="*/ 128 h 145"/>
              <a:gd name="T6" fmla="*/ 1320 w 1320"/>
              <a:gd name="T7" fmla="*/ 3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0" h="145">
                <a:moveTo>
                  <a:pt x="0" y="0"/>
                </a:moveTo>
                <a:cubicBezTo>
                  <a:pt x="93" y="51"/>
                  <a:pt x="187" y="103"/>
                  <a:pt x="336" y="124"/>
                </a:cubicBezTo>
                <a:cubicBezTo>
                  <a:pt x="485" y="145"/>
                  <a:pt x="732" y="143"/>
                  <a:pt x="896" y="128"/>
                </a:cubicBezTo>
                <a:cubicBezTo>
                  <a:pt x="1060" y="113"/>
                  <a:pt x="1234" y="55"/>
                  <a:pt x="1320" y="32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7396" name="Freeform 52"/>
          <p:cNvSpPr>
            <a:spLocks/>
          </p:cNvSpPr>
          <p:nvPr/>
        </p:nvSpPr>
        <p:spPr bwMode="auto">
          <a:xfrm>
            <a:off x="7537450" y="4025900"/>
            <a:ext cx="1663700" cy="469900"/>
          </a:xfrm>
          <a:custGeom>
            <a:avLst/>
            <a:gdLst>
              <a:gd name="T0" fmla="*/ 1048 w 1048"/>
              <a:gd name="T1" fmla="*/ 296 h 296"/>
              <a:gd name="T2" fmla="*/ 884 w 1048"/>
              <a:gd name="T3" fmla="*/ 152 h 296"/>
              <a:gd name="T4" fmla="*/ 636 w 1048"/>
              <a:gd name="T5" fmla="*/ 48 h 296"/>
              <a:gd name="T6" fmla="*/ 336 w 1048"/>
              <a:gd name="T7" fmla="*/ 4 h 296"/>
              <a:gd name="T8" fmla="*/ 0 w 1048"/>
              <a:gd name="T9" fmla="*/ 72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8" h="296">
                <a:moveTo>
                  <a:pt x="1048" y="296"/>
                </a:moveTo>
                <a:cubicBezTo>
                  <a:pt x="1000" y="244"/>
                  <a:pt x="953" y="193"/>
                  <a:pt x="884" y="152"/>
                </a:cubicBezTo>
                <a:cubicBezTo>
                  <a:pt x="815" y="111"/>
                  <a:pt x="727" y="73"/>
                  <a:pt x="636" y="48"/>
                </a:cubicBezTo>
                <a:cubicBezTo>
                  <a:pt x="545" y="23"/>
                  <a:pt x="442" y="0"/>
                  <a:pt x="336" y="4"/>
                </a:cubicBezTo>
                <a:cubicBezTo>
                  <a:pt x="230" y="8"/>
                  <a:pt x="49" y="70"/>
                  <a:pt x="0" y="72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auto">
          <a:xfrm>
            <a:off x="2230438" y="1916833"/>
            <a:ext cx="77187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 u="sng" dirty="0" smtClean="0">
                <a:solidFill>
                  <a:schemeClr val="accent1"/>
                </a:solidFill>
              </a:rPr>
              <a:t>Faza </a:t>
            </a:r>
            <a:r>
              <a:rPr lang="de-AT" altLang="de-DE" b="1" u="sng" dirty="0">
                <a:solidFill>
                  <a:schemeClr val="accent1"/>
                </a:solidFill>
              </a:rPr>
              <a:t>2</a:t>
            </a:r>
            <a:r>
              <a:rPr lang="de-AT" altLang="de-DE" b="1" u="sng" dirty="0" smtClean="0">
                <a:solidFill>
                  <a:schemeClr val="accent1"/>
                </a:solidFill>
              </a:rPr>
              <a:t>:</a:t>
            </a:r>
            <a:r>
              <a:rPr lang="de-AT" altLang="de-DE" b="1" dirty="0" smtClean="0">
                <a:solidFill>
                  <a:schemeClr val="accent1"/>
                </a:solidFill>
              </a:rPr>
              <a:t> Izgradnja/širitev ceste </a:t>
            </a:r>
            <a:r>
              <a:rPr lang="de-AT" altLang="de-DE" b="1" dirty="0">
                <a:solidFill>
                  <a:schemeClr val="accent1"/>
                </a:solidFill>
              </a:rPr>
              <a:t>C-D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altLang="de-DE" b="1" dirty="0" smtClean="0">
                <a:solidFill>
                  <a:schemeClr val="accent1"/>
                </a:solidFill>
              </a:rPr>
              <a:t>„Dostopnost“ povečana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altLang="de-DE" b="1" dirty="0" smtClean="0">
                <a:solidFill>
                  <a:schemeClr val="accent1"/>
                </a:solidFill>
              </a:rPr>
              <a:t>Bivališča „se premaknejo“ v </a:t>
            </a:r>
            <a:r>
              <a:rPr lang="de-AT" altLang="de-DE" b="1" dirty="0">
                <a:solidFill>
                  <a:schemeClr val="accent1"/>
                </a:solidFill>
              </a:rPr>
              <a:t>C, </a:t>
            </a:r>
            <a:r>
              <a:rPr lang="de-AT" altLang="de-DE" b="1" dirty="0" smtClean="0">
                <a:solidFill>
                  <a:schemeClr val="accent1"/>
                </a:solidFill>
              </a:rPr>
              <a:t>zaradi nižjih cen parcel kakor v D</a:t>
            </a:r>
            <a:endParaRPr lang="de-AT" altLang="de-DE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altLang="de-DE" b="1" dirty="0" smtClean="0">
                <a:solidFill>
                  <a:schemeClr val="accent1"/>
                </a:solidFill>
              </a:rPr>
              <a:t>Delovna mesta „se premaknejo“ v center od D, ker bolje dostopen</a:t>
            </a:r>
            <a:endParaRPr lang="de-AT" altLang="de-DE" b="1" dirty="0">
              <a:solidFill>
                <a:schemeClr val="accent1"/>
              </a:solidFill>
            </a:endParaRPr>
          </a:p>
        </p:txBody>
      </p:sp>
      <p:sp>
        <p:nvSpPr>
          <p:cNvPr id="67" name="Title 2"/>
          <p:cNvSpPr txBox="1">
            <a:spLocks/>
          </p:cNvSpPr>
          <p:nvPr/>
        </p:nvSpPr>
        <p:spPr>
          <a:xfrm>
            <a:off x="2381224" y="1285860"/>
            <a:ext cx="7429552" cy="114300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de-AT" dirty="0"/>
          </a:p>
        </p:txBody>
      </p:sp>
      <p:sp>
        <p:nvSpPr>
          <p:cNvPr id="69" name="Line 12"/>
          <p:cNvSpPr>
            <a:spLocks noChangeShapeType="1"/>
          </p:cNvSpPr>
          <p:nvPr/>
        </p:nvSpPr>
        <p:spPr bwMode="auto">
          <a:xfrm flipV="1">
            <a:off x="5257800" y="4819650"/>
            <a:ext cx="123190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Uvodoma</a:t>
            </a:r>
            <a:r>
              <a:rPr lang="de-AT" dirty="0"/>
              <a:t>: </a:t>
            </a:r>
            <a:r>
              <a:rPr lang="de-AT" dirty="0" err="1"/>
              <a:t>Prostor</a:t>
            </a:r>
            <a:r>
              <a:rPr lang="de-AT" dirty="0" smtClean="0"/>
              <a:t>, struktura in čas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1BE37-8BEE-41D2-8357-D273E888057B}" type="slidenum">
              <a:rPr lang="de-AT" noProof="0" smtClean="0"/>
              <a:pPr>
                <a:defRPr/>
              </a:pPr>
              <a:t>4</a:t>
            </a:fld>
            <a:endParaRPr lang="de-A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pl-PL" noProof="0" smtClean="0"/>
              <a:t>Primeri dobrih praks</a:t>
            </a:r>
            <a:endParaRPr lang="de-AT" noProof="0" dirty="0"/>
          </a:p>
        </p:txBody>
      </p:sp>
      <p:sp>
        <p:nvSpPr>
          <p:cNvPr id="43" name="Text Placeholder 2"/>
          <p:cNvSpPr txBox="1">
            <a:spLocks/>
          </p:cNvSpPr>
          <p:nvPr/>
        </p:nvSpPr>
        <p:spPr>
          <a:xfrm>
            <a:off x="11435127" y="1125538"/>
            <a:ext cx="409213" cy="5183187"/>
          </a:xfrm>
          <a:prstGeom prst="rect">
            <a:avLst/>
          </a:prstGeom>
        </p:spPr>
        <p:txBody>
          <a:bodyPr vert="vert270" lIns="91440" tIns="45720" rIns="91440" bIns="45720"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Viri: Knoflacher 1996</a:t>
            </a:r>
            <a:endParaRPr kumimoji="0" lang="de-AT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52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2252663" y="4400550"/>
            <a:ext cx="838200" cy="838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4411663" y="4400550"/>
            <a:ext cx="838200" cy="838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7353" name="Oval 9" descr="Diagonal hell nach oben"/>
          <p:cNvSpPr>
            <a:spLocks noChangeArrowheads="1"/>
          </p:cNvSpPr>
          <p:nvPr/>
        </p:nvSpPr>
        <p:spPr bwMode="auto">
          <a:xfrm>
            <a:off x="6507163" y="4400550"/>
            <a:ext cx="838200" cy="838200"/>
          </a:xfrm>
          <a:prstGeom prst="ellipse">
            <a:avLst/>
          </a:prstGeom>
          <a:pattFill prst="ltUpDiag">
            <a:fgClr>
              <a:srgbClr val="000000"/>
            </a:fgClr>
            <a:bgClr>
              <a:srgbClr val="FFFFFF"/>
            </a:bgClr>
          </a:patt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7354" name="Oval 10" descr="Diagonal hell nach unten"/>
          <p:cNvSpPr>
            <a:spLocks noChangeArrowheads="1"/>
          </p:cNvSpPr>
          <p:nvPr/>
        </p:nvSpPr>
        <p:spPr bwMode="auto">
          <a:xfrm>
            <a:off x="8805863" y="4229100"/>
            <a:ext cx="1181100" cy="1181100"/>
          </a:xfrm>
          <a:prstGeom prst="ellipse">
            <a:avLst/>
          </a:prstGeom>
          <a:pattFill prst="ltDnDiag">
            <a:fgClr>
              <a:srgbClr val="000000"/>
            </a:fgClr>
            <a:bgClr>
              <a:srgbClr val="FFFFFF"/>
            </a:bgClr>
          </a:patt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3086100" y="4819650"/>
            <a:ext cx="134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V="1">
            <a:off x="5257800" y="4819650"/>
            <a:ext cx="1263650" cy="635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7353300" y="4819650"/>
            <a:ext cx="14478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2460625" y="35194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A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9153525" y="3532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D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6677025" y="3532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C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4606925" y="35194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B</a:t>
            </a:r>
          </a:p>
        </p:txBody>
      </p:sp>
      <p:sp>
        <p:nvSpPr>
          <p:cNvPr id="57362" name="AutoShape 18"/>
          <p:cNvSpPr>
            <a:spLocks noChangeArrowheads="1"/>
          </p:cNvSpPr>
          <p:nvPr/>
        </p:nvSpPr>
        <p:spPr bwMode="auto">
          <a:xfrm>
            <a:off x="2608264" y="4618038"/>
            <a:ext cx="211137" cy="1825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4699000" y="4597400"/>
            <a:ext cx="165100" cy="1651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7364" name="Oval 20"/>
          <p:cNvSpPr>
            <a:spLocks noChangeArrowheads="1"/>
          </p:cNvSpPr>
          <p:nvPr/>
        </p:nvSpPr>
        <p:spPr bwMode="auto">
          <a:xfrm>
            <a:off x="2552700" y="4857750"/>
            <a:ext cx="1905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7371" name="AutoShape 27"/>
          <p:cNvSpPr>
            <a:spLocks noChangeArrowheads="1"/>
          </p:cNvSpPr>
          <p:nvPr/>
        </p:nvSpPr>
        <p:spPr bwMode="auto">
          <a:xfrm>
            <a:off x="4792664" y="4808538"/>
            <a:ext cx="211137" cy="1825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grpSp>
        <p:nvGrpSpPr>
          <p:cNvPr id="57420" name="Group 76"/>
          <p:cNvGrpSpPr>
            <a:grpSpLocks/>
          </p:cNvGrpSpPr>
          <p:nvPr/>
        </p:nvGrpSpPr>
        <p:grpSpPr bwMode="auto">
          <a:xfrm>
            <a:off x="9080500" y="4406900"/>
            <a:ext cx="660400" cy="622300"/>
            <a:chOff x="4760" y="2776"/>
            <a:chExt cx="416" cy="392"/>
          </a:xfrm>
        </p:grpSpPr>
        <p:sp>
          <p:nvSpPr>
            <p:cNvPr id="57366" name="Rectangle 22"/>
            <p:cNvSpPr>
              <a:spLocks noChangeArrowheads="1"/>
            </p:cNvSpPr>
            <p:nvPr/>
          </p:nvSpPr>
          <p:spPr bwMode="auto">
            <a:xfrm>
              <a:off x="4888" y="2776"/>
              <a:ext cx="104" cy="10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7367" name="Rectangle 23"/>
            <p:cNvSpPr>
              <a:spLocks noChangeArrowheads="1"/>
            </p:cNvSpPr>
            <p:nvPr/>
          </p:nvSpPr>
          <p:spPr bwMode="auto">
            <a:xfrm>
              <a:off x="4904" y="3048"/>
              <a:ext cx="104" cy="10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7369" name="Oval 25"/>
            <p:cNvSpPr>
              <a:spLocks noChangeArrowheads="1"/>
            </p:cNvSpPr>
            <p:nvPr/>
          </p:nvSpPr>
          <p:spPr bwMode="auto">
            <a:xfrm>
              <a:off x="4984" y="2884"/>
              <a:ext cx="120" cy="12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7370" name="Oval 26"/>
            <p:cNvSpPr>
              <a:spLocks noChangeArrowheads="1"/>
            </p:cNvSpPr>
            <p:nvPr/>
          </p:nvSpPr>
          <p:spPr bwMode="auto">
            <a:xfrm>
              <a:off x="4760" y="3028"/>
              <a:ext cx="120" cy="12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7372" name="AutoShape 28"/>
            <p:cNvSpPr>
              <a:spLocks noChangeArrowheads="1"/>
            </p:cNvSpPr>
            <p:nvPr/>
          </p:nvSpPr>
          <p:spPr bwMode="auto">
            <a:xfrm>
              <a:off x="4787" y="2869"/>
              <a:ext cx="133" cy="1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7373" name="AutoShape 29"/>
            <p:cNvSpPr>
              <a:spLocks noChangeArrowheads="1"/>
            </p:cNvSpPr>
            <p:nvPr/>
          </p:nvSpPr>
          <p:spPr bwMode="auto">
            <a:xfrm>
              <a:off x="5043" y="3053"/>
              <a:ext cx="133" cy="1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grpSp>
        <p:nvGrpSpPr>
          <p:cNvPr id="57415" name="Group 71"/>
          <p:cNvGrpSpPr>
            <a:grpSpLocks/>
          </p:cNvGrpSpPr>
          <p:nvPr/>
        </p:nvGrpSpPr>
        <p:grpSpPr bwMode="auto">
          <a:xfrm>
            <a:off x="6146800" y="3949700"/>
            <a:ext cx="1549400" cy="1790700"/>
            <a:chOff x="2912" y="2488"/>
            <a:chExt cx="976" cy="1128"/>
          </a:xfrm>
        </p:grpSpPr>
        <p:sp>
          <p:nvSpPr>
            <p:cNvPr id="57389" name="Freeform 45"/>
            <p:cNvSpPr>
              <a:spLocks/>
            </p:cNvSpPr>
            <p:nvPr/>
          </p:nvSpPr>
          <p:spPr bwMode="auto">
            <a:xfrm>
              <a:off x="2928" y="3144"/>
              <a:ext cx="296" cy="296"/>
            </a:xfrm>
            <a:custGeom>
              <a:avLst/>
              <a:gdLst>
                <a:gd name="T0" fmla="*/ 224 w 296"/>
                <a:gd name="T1" fmla="*/ 0 h 296"/>
                <a:gd name="T2" fmla="*/ 108 w 296"/>
                <a:gd name="T3" fmla="*/ 88 h 296"/>
                <a:gd name="T4" fmla="*/ 20 w 296"/>
                <a:gd name="T5" fmla="*/ 180 h 296"/>
                <a:gd name="T6" fmla="*/ 0 w 296"/>
                <a:gd name="T7" fmla="*/ 252 h 296"/>
                <a:gd name="T8" fmla="*/ 24 w 296"/>
                <a:gd name="T9" fmla="*/ 280 h 296"/>
                <a:gd name="T10" fmla="*/ 68 w 296"/>
                <a:gd name="T11" fmla="*/ 296 h 296"/>
                <a:gd name="T12" fmla="*/ 120 w 296"/>
                <a:gd name="T13" fmla="*/ 280 h 296"/>
                <a:gd name="T14" fmla="*/ 192 w 296"/>
                <a:gd name="T15" fmla="*/ 208 h 296"/>
                <a:gd name="T16" fmla="*/ 296 w 296"/>
                <a:gd name="T17" fmla="*/ 92 h 296"/>
                <a:gd name="T18" fmla="*/ 224 w 296"/>
                <a:gd name="T19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" h="296">
                  <a:moveTo>
                    <a:pt x="224" y="0"/>
                  </a:moveTo>
                  <a:lnTo>
                    <a:pt x="108" y="88"/>
                  </a:lnTo>
                  <a:lnTo>
                    <a:pt x="20" y="180"/>
                  </a:lnTo>
                  <a:lnTo>
                    <a:pt x="0" y="252"/>
                  </a:lnTo>
                  <a:lnTo>
                    <a:pt x="24" y="280"/>
                  </a:lnTo>
                  <a:lnTo>
                    <a:pt x="68" y="296"/>
                  </a:lnTo>
                  <a:lnTo>
                    <a:pt x="120" y="280"/>
                  </a:lnTo>
                  <a:lnTo>
                    <a:pt x="192" y="208"/>
                  </a:lnTo>
                  <a:lnTo>
                    <a:pt x="296" y="92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7390" name="Freeform 46"/>
            <p:cNvSpPr>
              <a:spLocks/>
            </p:cNvSpPr>
            <p:nvPr/>
          </p:nvSpPr>
          <p:spPr bwMode="auto">
            <a:xfrm>
              <a:off x="3376" y="3300"/>
              <a:ext cx="164" cy="316"/>
            </a:xfrm>
            <a:custGeom>
              <a:avLst/>
              <a:gdLst>
                <a:gd name="T0" fmla="*/ 28 w 184"/>
                <a:gd name="T1" fmla="*/ 0 h 264"/>
                <a:gd name="T2" fmla="*/ 8 w 184"/>
                <a:gd name="T3" fmla="*/ 76 h 264"/>
                <a:gd name="T4" fmla="*/ 0 w 184"/>
                <a:gd name="T5" fmla="*/ 136 h 264"/>
                <a:gd name="T6" fmla="*/ 20 w 184"/>
                <a:gd name="T7" fmla="*/ 204 h 264"/>
                <a:gd name="T8" fmla="*/ 52 w 184"/>
                <a:gd name="T9" fmla="*/ 248 h 264"/>
                <a:gd name="T10" fmla="*/ 124 w 184"/>
                <a:gd name="T11" fmla="*/ 264 h 264"/>
                <a:gd name="T12" fmla="*/ 184 w 184"/>
                <a:gd name="T13" fmla="*/ 188 h 264"/>
                <a:gd name="T14" fmla="*/ 160 w 184"/>
                <a:gd name="T15" fmla="*/ 96 h 264"/>
                <a:gd name="T16" fmla="*/ 120 w 184"/>
                <a:gd name="T17" fmla="*/ 40 h 264"/>
                <a:gd name="T18" fmla="*/ 92 w 184"/>
                <a:gd name="T19" fmla="*/ 0 h 264"/>
                <a:gd name="T20" fmla="*/ 28 w 184"/>
                <a:gd name="T2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264">
                  <a:moveTo>
                    <a:pt x="28" y="0"/>
                  </a:moveTo>
                  <a:lnTo>
                    <a:pt x="8" y="76"/>
                  </a:lnTo>
                  <a:lnTo>
                    <a:pt x="0" y="136"/>
                  </a:lnTo>
                  <a:lnTo>
                    <a:pt x="20" y="204"/>
                  </a:lnTo>
                  <a:lnTo>
                    <a:pt x="52" y="248"/>
                  </a:lnTo>
                  <a:lnTo>
                    <a:pt x="124" y="264"/>
                  </a:lnTo>
                  <a:lnTo>
                    <a:pt x="184" y="188"/>
                  </a:lnTo>
                  <a:lnTo>
                    <a:pt x="160" y="96"/>
                  </a:lnTo>
                  <a:lnTo>
                    <a:pt x="120" y="40"/>
                  </a:lnTo>
                  <a:lnTo>
                    <a:pt x="9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7391" name="Freeform 47"/>
            <p:cNvSpPr>
              <a:spLocks/>
            </p:cNvSpPr>
            <p:nvPr/>
          </p:nvSpPr>
          <p:spPr bwMode="auto">
            <a:xfrm>
              <a:off x="2912" y="2628"/>
              <a:ext cx="292" cy="284"/>
            </a:xfrm>
            <a:custGeom>
              <a:avLst/>
              <a:gdLst>
                <a:gd name="T0" fmla="*/ 260 w 292"/>
                <a:gd name="T1" fmla="*/ 284 h 284"/>
                <a:gd name="T2" fmla="*/ 200 w 292"/>
                <a:gd name="T3" fmla="*/ 272 h 284"/>
                <a:gd name="T4" fmla="*/ 112 w 292"/>
                <a:gd name="T5" fmla="*/ 232 h 284"/>
                <a:gd name="T6" fmla="*/ 8 w 292"/>
                <a:gd name="T7" fmla="*/ 144 h 284"/>
                <a:gd name="T8" fmla="*/ 0 w 292"/>
                <a:gd name="T9" fmla="*/ 80 h 284"/>
                <a:gd name="T10" fmla="*/ 36 w 292"/>
                <a:gd name="T11" fmla="*/ 20 h 284"/>
                <a:gd name="T12" fmla="*/ 72 w 292"/>
                <a:gd name="T13" fmla="*/ 0 h 284"/>
                <a:gd name="T14" fmla="*/ 152 w 292"/>
                <a:gd name="T15" fmla="*/ 28 h 284"/>
                <a:gd name="T16" fmla="*/ 244 w 292"/>
                <a:gd name="T17" fmla="*/ 120 h 284"/>
                <a:gd name="T18" fmla="*/ 276 w 292"/>
                <a:gd name="T19" fmla="*/ 192 h 284"/>
                <a:gd name="T20" fmla="*/ 292 w 292"/>
                <a:gd name="T21" fmla="*/ 236 h 284"/>
                <a:gd name="T22" fmla="*/ 260 w 292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2" h="284">
                  <a:moveTo>
                    <a:pt x="260" y="284"/>
                  </a:moveTo>
                  <a:lnTo>
                    <a:pt x="200" y="272"/>
                  </a:lnTo>
                  <a:lnTo>
                    <a:pt x="112" y="232"/>
                  </a:lnTo>
                  <a:lnTo>
                    <a:pt x="8" y="144"/>
                  </a:lnTo>
                  <a:lnTo>
                    <a:pt x="0" y="80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152" y="28"/>
                  </a:lnTo>
                  <a:lnTo>
                    <a:pt x="244" y="120"/>
                  </a:lnTo>
                  <a:lnTo>
                    <a:pt x="276" y="192"/>
                  </a:lnTo>
                  <a:lnTo>
                    <a:pt x="292" y="236"/>
                  </a:lnTo>
                  <a:lnTo>
                    <a:pt x="260" y="284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7392" name="Freeform 48"/>
            <p:cNvSpPr>
              <a:spLocks/>
            </p:cNvSpPr>
            <p:nvPr/>
          </p:nvSpPr>
          <p:spPr bwMode="auto">
            <a:xfrm>
              <a:off x="3316" y="2488"/>
              <a:ext cx="132" cy="284"/>
            </a:xfrm>
            <a:custGeom>
              <a:avLst/>
              <a:gdLst>
                <a:gd name="T0" fmla="*/ 44 w 132"/>
                <a:gd name="T1" fmla="*/ 284 h 284"/>
                <a:gd name="T2" fmla="*/ 8 w 132"/>
                <a:gd name="T3" fmla="*/ 236 h 284"/>
                <a:gd name="T4" fmla="*/ 0 w 132"/>
                <a:gd name="T5" fmla="*/ 152 h 284"/>
                <a:gd name="T6" fmla="*/ 8 w 132"/>
                <a:gd name="T7" fmla="*/ 28 h 284"/>
                <a:gd name="T8" fmla="*/ 48 w 132"/>
                <a:gd name="T9" fmla="*/ 4 h 284"/>
                <a:gd name="T10" fmla="*/ 116 w 132"/>
                <a:gd name="T11" fmla="*/ 0 h 284"/>
                <a:gd name="T12" fmla="*/ 124 w 132"/>
                <a:gd name="T13" fmla="*/ 28 h 284"/>
                <a:gd name="T14" fmla="*/ 132 w 132"/>
                <a:gd name="T15" fmla="*/ 100 h 284"/>
                <a:gd name="T16" fmla="*/ 112 w 132"/>
                <a:gd name="T17" fmla="*/ 212 h 284"/>
                <a:gd name="T18" fmla="*/ 96 w 132"/>
                <a:gd name="T19" fmla="*/ 276 h 284"/>
                <a:gd name="T20" fmla="*/ 44 w 132"/>
                <a:gd name="T21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284">
                  <a:moveTo>
                    <a:pt x="44" y="284"/>
                  </a:moveTo>
                  <a:lnTo>
                    <a:pt x="8" y="236"/>
                  </a:lnTo>
                  <a:lnTo>
                    <a:pt x="0" y="152"/>
                  </a:lnTo>
                  <a:lnTo>
                    <a:pt x="8" y="28"/>
                  </a:lnTo>
                  <a:lnTo>
                    <a:pt x="48" y="4"/>
                  </a:lnTo>
                  <a:lnTo>
                    <a:pt x="116" y="0"/>
                  </a:lnTo>
                  <a:lnTo>
                    <a:pt x="124" y="28"/>
                  </a:lnTo>
                  <a:lnTo>
                    <a:pt x="132" y="100"/>
                  </a:lnTo>
                  <a:lnTo>
                    <a:pt x="112" y="212"/>
                  </a:lnTo>
                  <a:lnTo>
                    <a:pt x="96" y="276"/>
                  </a:lnTo>
                  <a:lnTo>
                    <a:pt x="44" y="284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7394" name="Freeform 50"/>
            <p:cNvSpPr>
              <a:spLocks/>
            </p:cNvSpPr>
            <p:nvPr/>
          </p:nvSpPr>
          <p:spPr bwMode="auto">
            <a:xfrm>
              <a:off x="3576" y="2616"/>
              <a:ext cx="312" cy="264"/>
            </a:xfrm>
            <a:custGeom>
              <a:avLst/>
              <a:gdLst>
                <a:gd name="T0" fmla="*/ 0 w 312"/>
                <a:gd name="T1" fmla="*/ 216 h 264"/>
                <a:gd name="T2" fmla="*/ 32 w 312"/>
                <a:gd name="T3" fmla="*/ 120 h 264"/>
                <a:gd name="T4" fmla="*/ 104 w 312"/>
                <a:gd name="T5" fmla="*/ 44 h 264"/>
                <a:gd name="T6" fmla="*/ 168 w 312"/>
                <a:gd name="T7" fmla="*/ 0 h 264"/>
                <a:gd name="T8" fmla="*/ 244 w 312"/>
                <a:gd name="T9" fmla="*/ 0 h 264"/>
                <a:gd name="T10" fmla="*/ 308 w 312"/>
                <a:gd name="T11" fmla="*/ 40 h 264"/>
                <a:gd name="T12" fmla="*/ 312 w 312"/>
                <a:gd name="T13" fmla="*/ 88 h 264"/>
                <a:gd name="T14" fmla="*/ 248 w 312"/>
                <a:gd name="T15" fmla="*/ 144 h 264"/>
                <a:gd name="T16" fmla="*/ 172 w 312"/>
                <a:gd name="T17" fmla="*/ 200 h 264"/>
                <a:gd name="T18" fmla="*/ 116 w 312"/>
                <a:gd name="T19" fmla="*/ 256 h 264"/>
                <a:gd name="T20" fmla="*/ 40 w 312"/>
                <a:gd name="T21" fmla="*/ 264 h 264"/>
                <a:gd name="T22" fmla="*/ 0 w 312"/>
                <a:gd name="T23" fmla="*/ 21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264">
                  <a:moveTo>
                    <a:pt x="0" y="216"/>
                  </a:moveTo>
                  <a:lnTo>
                    <a:pt x="32" y="120"/>
                  </a:lnTo>
                  <a:lnTo>
                    <a:pt x="104" y="44"/>
                  </a:lnTo>
                  <a:lnTo>
                    <a:pt x="168" y="0"/>
                  </a:lnTo>
                  <a:lnTo>
                    <a:pt x="244" y="0"/>
                  </a:lnTo>
                  <a:lnTo>
                    <a:pt x="308" y="40"/>
                  </a:lnTo>
                  <a:lnTo>
                    <a:pt x="312" y="88"/>
                  </a:lnTo>
                  <a:lnTo>
                    <a:pt x="248" y="144"/>
                  </a:lnTo>
                  <a:lnTo>
                    <a:pt x="172" y="200"/>
                  </a:lnTo>
                  <a:lnTo>
                    <a:pt x="116" y="256"/>
                  </a:lnTo>
                  <a:lnTo>
                    <a:pt x="40" y="26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grpSp>
        <p:nvGrpSpPr>
          <p:cNvPr id="57418" name="Group 74"/>
          <p:cNvGrpSpPr>
            <a:grpSpLocks/>
          </p:cNvGrpSpPr>
          <p:nvPr/>
        </p:nvGrpSpPr>
        <p:grpSpPr bwMode="auto">
          <a:xfrm>
            <a:off x="8248655" y="5416555"/>
            <a:ext cx="2362202" cy="665163"/>
            <a:chOff x="4236" y="3304"/>
            <a:chExt cx="1488" cy="419"/>
          </a:xfrm>
          <a:solidFill>
            <a:schemeClr val="bg1"/>
          </a:solidFill>
        </p:grpSpPr>
        <p:sp>
          <p:nvSpPr>
            <p:cNvPr id="57397" name="Text Box 53"/>
            <p:cNvSpPr txBox="1">
              <a:spLocks noChangeArrowheads="1"/>
            </p:cNvSpPr>
            <p:nvPr/>
          </p:nvSpPr>
          <p:spPr bwMode="auto">
            <a:xfrm>
              <a:off x="4236" y="3510"/>
              <a:ext cx="1488" cy="21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AT" altLang="de-DE" sz="1600" b="1" dirty="0" smtClean="0"/>
                <a:t>Ekološke obremenitve</a:t>
              </a:r>
              <a:endParaRPr lang="de-AT" altLang="de-DE" sz="1600" b="1" dirty="0"/>
            </a:p>
          </p:txBody>
        </p:sp>
        <p:sp>
          <p:nvSpPr>
            <p:cNvPr id="57398" name="Line 54"/>
            <p:cNvSpPr>
              <a:spLocks noChangeShapeType="1"/>
            </p:cNvSpPr>
            <p:nvPr/>
          </p:nvSpPr>
          <p:spPr bwMode="auto">
            <a:xfrm flipV="1">
              <a:off x="4908" y="3304"/>
              <a:ext cx="92" cy="21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57402" name="Freeform 58"/>
          <p:cNvSpPr>
            <a:spLocks/>
          </p:cNvSpPr>
          <p:nvPr/>
        </p:nvSpPr>
        <p:spPr bwMode="auto">
          <a:xfrm>
            <a:off x="8639176" y="4222750"/>
            <a:ext cx="752475" cy="1187450"/>
          </a:xfrm>
          <a:custGeom>
            <a:avLst/>
            <a:gdLst>
              <a:gd name="T0" fmla="*/ 474 w 474"/>
              <a:gd name="T1" fmla="*/ 748 h 748"/>
              <a:gd name="T2" fmla="*/ 150 w 474"/>
              <a:gd name="T3" fmla="*/ 664 h 748"/>
              <a:gd name="T4" fmla="*/ 2 w 474"/>
              <a:gd name="T5" fmla="*/ 372 h 748"/>
              <a:gd name="T6" fmla="*/ 162 w 474"/>
              <a:gd name="T7" fmla="*/ 68 h 748"/>
              <a:gd name="T8" fmla="*/ 470 w 474"/>
              <a:gd name="T9" fmla="*/ 0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4" h="748">
                <a:moveTo>
                  <a:pt x="474" y="748"/>
                </a:moveTo>
                <a:cubicBezTo>
                  <a:pt x="351" y="737"/>
                  <a:pt x="229" y="727"/>
                  <a:pt x="150" y="664"/>
                </a:cubicBezTo>
                <a:cubicBezTo>
                  <a:pt x="71" y="601"/>
                  <a:pt x="0" y="471"/>
                  <a:pt x="2" y="372"/>
                </a:cubicBezTo>
                <a:cubicBezTo>
                  <a:pt x="4" y="273"/>
                  <a:pt x="84" y="130"/>
                  <a:pt x="162" y="68"/>
                </a:cubicBezTo>
                <a:cubicBezTo>
                  <a:pt x="240" y="6"/>
                  <a:pt x="410" y="18"/>
                  <a:pt x="470" y="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grpSp>
        <p:nvGrpSpPr>
          <p:cNvPr id="57412" name="Group 68"/>
          <p:cNvGrpSpPr>
            <a:grpSpLocks/>
          </p:cNvGrpSpPr>
          <p:nvPr/>
        </p:nvGrpSpPr>
        <p:grpSpPr bwMode="auto">
          <a:xfrm>
            <a:off x="3479801" y="4857750"/>
            <a:ext cx="2036763" cy="1158875"/>
            <a:chOff x="1336" y="3048"/>
            <a:chExt cx="1283" cy="730"/>
          </a:xfrm>
          <a:solidFill>
            <a:schemeClr val="bg1"/>
          </a:solidFill>
        </p:grpSpPr>
        <p:sp>
          <p:nvSpPr>
            <p:cNvPr id="57403" name="Text Box 59"/>
            <p:cNvSpPr txBox="1">
              <a:spLocks noChangeArrowheads="1"/>
            </p:cNvSpPr>
            <p:nvPr/>
          </p:nvSpPr>
          <p:spPr bwMode="auto">
            <a:xfrm>
              <a:off x="1336" y="3410"/>
              <a:ext cx="1283" cy="36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AT" altLang="de-DE" sz="1600" b="1" dirty="0" smtClean="0"/>
                <a:t>Širitev ceste pelje </a:t>
              </a:r>
              <a:r>
                <a:rPr lang="de-AT" altLang="de-DE" sz="1600" b="1" dirty="0"/>
                <a:t/>
              </a:r>
              <a:br>
                <a:rPr lang="de-AT" altLang="de-DE" sz="1600" b="1" dirty="0"/>
              </a:br>
              <a:r>
                <a:rPr lang="de-AT" altLang="de-DE" sz="1600" b="1" dirty="0" smtClean="0"/>
                <a:t>do večje „potrebe“</a:t>
              </a:r>
              <a:endParaRPr lang="de-AT" altLang="de-DE" sz="1600" b="1" dirty="0"/>
            </a:p>
          </p:txBody>
        </p:sp>
        <p:sp>
          <p:nvSpPr>
            <p:cNvPr id="57405" name="Line 61"/>
            <p:cNvSpPr>
              <a:spLocks noChangeShapeType="1"/>
            </p:cNvSpPr>
            <p:nvPr/>
          </p:nvSpPr>
          <p:spPr bwMode="auto">
            <a:xfrm flipV="1">
              <a:off x="2460" y="3048"/>
              <a:ext cx="132" cy="36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grpSp>
        <p:nvGrpSpPr>
          <p:cNvPr id="57417" name="Group 73"/>
          <p:cNvGrpSpPr>
            <a:grpSpLocks/>
          </p:cNvGrpSpPr>
          <p:nvPr/>
        </p:nvGrpSpPr>
        <p:grpSpPr bwMode="auto">
          <a:xfrm>
            <a:off x="7081839" y="3381375"/>
            <a:ext cx="2044700" cy="846138"/>
            <a:chOff x="3501" y="2142"/>
            <a:chExt cx="1288" cy="533"/>
          </a:xfrm>
          <a:solidFill>
            <a:schemeClr val="bg1"/>
          </a:solidFill>
        </p:grpSpPr>
        <p:sp>
          <p:nvSpPr>
            <p:cNvPr id="57406" name="Text Box 62"/>
            <p:cNvSpPr txBox="1">
              <a:spLocks noChangeArrowheads="1"/>
            </p:cNvSpPr>
            <p:nvPr/>
          </p:nvSpPr>
          <p:spPr bwMode="auto">
            <a:xfrm>
              <a:off x="3501" y="2142"/>
              <a:ext cx="1028" cy="21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AT" altLang="de-DE" sz="1600" b="1" dirty="0" smtClean="0">
                  <a:solidFill>
                    <a:sysClr val="windowText" lastClr="000000"/>
                  </a:solidFill>
                </a:rPr>
                <a:t>Obvozna cesta</a:t>
              </a:r>
              <a:endParaRPr lang="de-AT" altLang="de-DE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407" name="Line 63"/>
            <p:cNvSpPr>
              <a:spLocks noChangeShapeType="1"/>
            </p:cNvSpPr>
            <p:nvPr/>
          </p:nvSpPr>
          <p:spPr bwMode="auto">
            <a:xfrm>
              <a:off x="4498" y="2367"/>
              <a:ext cx="291" cy="3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7409" name="Line 65"/>
          <p:cNvSpPr>
            <a:spLocks noChangeShapeType="1"/>
          </p:cNvSpPr>
          <p:nvPr/>
        </p:nvSpPr>
        <p:spPr bwMode="auto">
          <a:xfrm flipV="1">
            <a:off x="5257800" y="4819650"/>
            <a:ext cx="123190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grpSp>
        <p:nvGrpSpPr>
          <p:cNvPr id="57423" name="Group 79"/>
          <p:cNvGrpSpPr>
            <a:grpSpLocks/>
          </p:cNvGrpSpPr>
          <p:nvPr/>
        </p:nvGrpSpPr>
        <p:grpSpPr bwMode="auto">
          <a:xfrm>
            <a:off x="5168900" y="3919542"/>
            <a:ext cx="3778250" cy="538163"/>
            <a:chOff x="2296" y="2469"/>
            <a:chExt cx="2380" cy="339"/>
          </a:xfrm>
        </p:grpSpPr>
        <p:sp>
          <p:nvSpPr>
            <p:cNvPr id="57383" name="Text Box 39"/>
            <p:cNvSpPr txBox="1">
              <a:spLocks noChangeArrowheads="1"/>
            </p:cNvSpPr>
            <p:nvPr/>
          </p:nvSpPr>
          <p:spPr bwMode="auto">
            <a:xfrm>
              <a:off x="2490" y="2469"/>
              <a:ext cx="32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AT" altLang="de-DE" sz="2800" b="1" dirty="0">
                  <a:solidFill>
                    <a:srgbClr val="00CC00"/>
                  </a:solidFill>
                </a:rPr>
                <a:t>v</a:t>
              </a:r>
              <a:r>
                <a:rPr lang="de-AT" altLang="de-DE" sz="2800" b="1" baseline="-25000" dirty="0">
                  <a:solidFill>
                    <a:srgbClr val="00CC00"/>
                  </a:solidFill>
                </a:rPr>
                <a:t>3</a:t>
              </a:r>
            </a:p>
          </p:txBody>
        </p:sp>
        <p:sp>
          <p:nvSpPr>
            <p:cNvPr id="57380" name="Line 36"/>
            <p:cNvSpPr>
              <a:spLocks noChangeShapeType="1"/>
            </p:cNvSpPr>
            <p:nvPr/>
          </p:nvSpPr>
          <p:spPr bwMode="auto">
            <a:xfrm flipH="1">
              <a:off x="2296" y="2808"/>
              <a:ext cx="2380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66" name="Text Box 30"/>
          <p:cNvSpPr txBox="1">
            <a:spLocks noChangeArrowheads="1"/>
          </p:cNvSpPr>
          <p:nvPr/>
        </p:nvSpPr>
        <p:spPr bwMode="auto">
          <a:xfrm>
            <a:off x="2230438" y="1916832"/>
            <a:ext cx="66351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 u="sng" dirty="0" smtClean="0">
                <a:solidFill>
                  <a:schemeClr val="accent1"/>
                </a:solidFill>
              </a:rPr>
              <a:t>Faza 3:</a:t>
            </a:r>
            <a:r>
              <a:rPr lang="de-AT" altLang="de-DE" b="1" dirty="0" smtClean="0">
                <a:solidFill>
                  <a:schemeClr val="accent1"/>
                </a:solidFill>
              </a:rPr>
              <a:t> Izgradnja/širitev ceste B-C, obvoznica v </a:t>
            </a:r>
            <a:r>
              <a:rPr lang="de-AT" altLang="de-DE" b="1" dirty="0">
                <a:solidFill>
                  <a:schemeClr val="accent1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altLang="de-DE" b="1" dirty="0" smtClean="0">
                <a:solidFill>
                  <a:schemeClr val="accent1"/>
                </a:solidFill>
              </a:rPr>
              <a:t>„Dostopnost“ raste naprej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altLang="de-DE" b="1" dirty="0" smtClean="0">
                <a:solidFill>
                  <a:schemeClr val="accent1"/>
                </a:solidFill>
              </a:rPr>
              <a:t>Proces se razširi na B</a:t>
            </a:r>
            <a:endParaRPr lang="de-AT" altLang="de-DE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altLang="de-DE" b="1" dirty="0" smtClean="0">
                <a:solidFill>
                  <a:schemeClr val="accent1"/>
                </a:solidFill>
              </a:rPr>
              <a:t>Struktura razpada v C (nobena preskrba v bližini, itd.)</a:t>
            </a:r>
            <a:endParaRPr lang="de-AT" altLang="de-DE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altLang="de-DE" b="1" dirty="0" smtClean="0">
                <a:solidFill>
                  <a:schemeClr val="accent1"/>
                </a:solidFill>
              </a:rPr>
              <a:t>Prebivalci v D trpijo pod „prometno lavino“ &gt; obvoznice</a:t>
            </a:r>
          </a:p>
        </p:txBody>
      </p:sp>
      <p:sp>
        <p:nvSpPr>
          <p:cNvPr id="67" name="Title 2"/>
          <p:cNvSpPr txBox="1">
            <a:spLocks/>
          </p:cNvSpPr>
          <p:nvPr/>
        </p:nvSpPr>
        <p:spPr>
          <a:xfrm>
            <a:off x="2381224" y="1285860"/>
            <a:ext cx="7429552" cy="114300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de-A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Uvodoma</a:t>
            </a:r>
            <a:r>
              <a:rPr lang="de-AT" dirty="0"/>
              <a:t>: </a:t>
            </a:r>
            <a:r>
              <a:rPr lang="de-AT" dirty="0" err="1"/>
              <a:t>Prostor</a:t>
            </a:r>
            <a:r>
              <a:rPr lang="de-AT" dirty="0" smtClean="0"/>
              <a:t>, struktura in čas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1BE37-8BEE-41D2-8357-D273E888057B}" type="slidenum">
              <a:rPr lang="de-AT" noProof="0" smtClean="0"/>
              <a:pPr>
                <a:defRPr/>
              </a:pPr>
              <a:t>5</a:t>
            </a:fld>
            <a:endParaRPr lang="de-A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pl-PL" noProof="0" smtClean="0"/>
              <a:t>Primeri dobrih praks</a:t>
            </a:r>
            <a:endParaRPr lang="de-AT" noProof="0" dirty="0"/>
          </a:p>
        </p:txBody>
      </p:sp>
      <p:sp>
        <p:nvSpPr>
          <p:cNvPr id="51" name="Text Placeholder 2"/>
          <p:cNvSpPr txBox="1">
            <a:spLocks/>
          </p:cNvSpPr>
          <p:nvPr/>
        </p:nvSpPr>
        <p:spPr>
          <a:xfrm>
            <a:off x="11435127" y="1125538"/>
            <a:ext cx="409213" cy="5183187"/>
          </a:xfrm>
          <a:prstGeom prst="rect">
            <a:avLst/>
          </a:prstGeom>
        </p:spPr>
        <p:txBody>
          <a:bodyPr vert="vert270" lIns="91440" tIns="45720" rIns="91440" bIns="45720"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Viri: Knoflacher 1996</a:t>
            </a:r>
            <a:endParaRPr kumimoji="0" lang="de-AT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27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0" animBg="1"/>
      <p:bldP spid="574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2252663" y="4400550"/>
            <a:ext cx="838200" cy="838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4411663" y="4400550"/>
            <a:ext cx="838200" cy="838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9402" name="Oval 10" descr="Diagonal hell nach oben"/>
          <p:cNvSpPr>
            <a:spLocks noChangeArrowheads="1"/>
          </p:cNvSpPr>
          <p:nvPr/>
        </p:nvSpPr>
        <p:spPr bwMode="auto">
          <a:xfrm>
            <a:off x="6507163" y="4400550"/>
            <a:ext cx="838200" cy="838200"/>
          </a:xfrm>
          <a:prstGeom prst="ellipse">
            <a:avLst/>
          </a:prstGeom>
          <a:pattFill prst="ltUpDiag">
            <a:fgClr>
              <a:srgbClr val="000000"/>
            </a:fgClr>
            <a:bgClr>
              <a:srgbClr val="FFFFFF"/>
            </a:bgClr>
          </a:patt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9403" name="Oval 11" descr="Diagonal hell nach unten"/>
          <p:cNvSpPr>
            <a:spLocks noChangeArrowheads="1"/>
          </p:cNvSpPr>
          <p:nvPr/>
        </p:nvSpPr>
        <p:spPr bwMode="auto">
          <a:xfrm>
            <a:off x="8805863" y="4229100"/>
            <a:ext cx="1181100" cy="1181100"/>
          </a:xfrm>
          <a:prstGeom prst="ellipse">
            <a:avLst/>
          </a:prstGeom>
          <a:pattFill prst="ltDnDiag">
            <a:fgClr>
              <a:srgbClr val="000000"/>
            </a:fgClr>
            <a:bgClr>
              <a:srgbClr val="FFFFFF"/>
            </a:bgClr>
          </a:patt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3086100" y="4819650"/>
            <a:ext cx="1346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 flipV="1">
            <a:off x="5257800" y="4819650"/>
            <a:ext cx="1257300" cy="6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7359650" y="4819650"/>
            <a:ext cx="14414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2460625" y="35194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A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9153525" y="3532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D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6677025" y="3532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C</a:t>
            </a: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4606925" y="35194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B</a:t>
            </a:r>
          </a:p>
        </p:txBody>
      </p:sp>
      <p:sp>
        <p:nvSpPr>
          <p:cNvPr id="59411" name="AutoShape 19"/>
          <p:cNvSpPr>
            <a:spLocks noChangeArrowheads="1"/>
          </p:cNvSpPr>
          <p:nvPr/>
        </p:nvSpPr>
        <p:spPr bwMode="auto">
          <a:xfrm>
            <a:off x="2608264" y="4618038"/>
            <a:ext cx="211137" cy="1825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9413" name="Oval 21"/>
          <p:cNvSpPr>
            <a:spLocks noChangeArrowheads="1"/>
          </p:cNvSpPr>
          <p:nvPr/>
        </p:nvSpPr>
        <p:spPr bwMode="auto">
          <a:xfrm>
            <a:off x="2552700" y="4857750"/>
            <a:ext cx="190500" cy="190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9419" name="AutoShape 27"/>
          <p:cNvSpPr>
            <a:spLocks noChangeArrowheads="1"/>
          </p:cNvSpPr>
          <p:nvPr/>
        </p:nvSpPr>
        <p:spPr bwMode="auto">
          <a:xfrm>
            <a:off x="4792664" y="4808538"/>
            <a:ext cx="211137" cy="1825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9426" name="Freeform 34"/>
          <p:cNvSpPr>
            <a:spLocks/>
          </p:cNvSpPr>
          <p:nvPr/>
        </p:nvSpPr>
        <p:spPr bwMode="auto">
          <a:xfrm>
            <a:off x="6172200" y="4991100"/>
            <a:ext cx="469900" cy="469900"/>
          </a:xfrm>
          <a:custGeom>
            <a:avLst/>
            <a:gdLst>
              <a:gd name="T0" fmla="*/ 224 w 296"/>
              <a:gd name="T1" fmla="*/ 0 h 296"/>
              <a:gd name="T2" fmla="*/ 108 w 296"/>
              <a:gd name="T3" fmla="*/ 88 h 296"/>
              <a:gd name="T4" fmla="*/ 20 w 296"/>
              <a:gd name="T5" fmla="*/ 180 h 296"/>
              <a:gd name="T6" fmla="*/ 0 w 296"/>
              <a:gd name="T7" fmla="*/ 252 h 296"/>
              <a:gd name="T8" fmla="*/ 24 w 296"/>
              <a:gd name="T9" fmla="*/ 280 h 296"/>
              <a:gd name="T10" fmla="*/ 68 w 296"/>
              <a:gd name="T11" fmla="*/ 296 h 296"/>
              <a:gd name="T12" fmla="*/ 120 w 296"/>
              <a:gd name="T13" fmla="*/ 280 h 296"/>
              <a:gd name="T14" fmla="*/ 192 w 296"/>
              <a:gd name="T15" fmla="*/ 208 h 296"/>
              <a:gd name="T16" fmla="*/ 296 w 296"/>
              <a:gd name="T17" fmla="*/ 92 h 296"/>
              <a:gd name="T18" fmla="*/ 224 w 296"/>
              <a:gd name="T19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6" h="296">
                <a:moveTo>
                  <a:pt x="224" y="0"/>
                </a:moveTo>
                <a:lnTo>
                  <a:pt x="108" y="88"/>
                </a:lnTo>
                <a:lnTo>
                  <a:pt x="20" y="180"/>
                </a:lnTo>
                <a:lnTo>
                  <a:pt x="0" y="252"/>
                </a:lnTo>
                <a:lnTo>
                  <a:pt x="24" y="280"/>
                </a:lnTo>
                <a:lnTo>
                  <a:pt x="68" y="296"/>
                </a:lnTo>
                <a:lnTo>
                  <a:pt x="120" y="280"/>
                </a:lnTo>
                <a:lnTo>
                  <a:pt x="192" y="208"/>
                </a:lnTo>
                <a:lnTo>
                  <a:pt x="296" y="92"/>
                </a:lnTo>
                <a:lnTo>
                  <a:pt x="224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9427" name="Freeform 35"/>
          <p:cNvSpPr>
            <a:spLocks/>
          </p:cNvSpPr>
          <p:nvPr/>
        </p:nvSpPr>
        <p:spPr bwMode="auto">
          <a:xfrm>
            <a:off x="6883400" y="5238750"/>
            <a:ext cx="260350" cy="501650"/>
          </a:xfrm>
          <a:custGeom>
            <a:avLst/>
            <a:gdLst>
              <a:gd name="T0" fmla="*/ 28 w 184"/>
              <a:gd name="T1" fmla="*/ 0 h 264"/>
              <a:gd name="T2" fmla="*/ 8 w 184"/>
              <a:gd name="T3" fmla="*/ 76 h 264"/>
              <a:gd name="T4" fmla="*/ 0 w 184"/>
              <a:gd name="T5" fmla="*/ 136 h 264"/>
              <a:gd name="T6" fmla="*/ 20 w 184"/>
              <a:gd name="T7" fmla="*/ 204 h 264"/>
              <a:gd name="T8" fmla="*/ 52 w 184"/>
              <a:gd name="T9" fmla="*/ 248 h 264"/>
              <a:gd name="T10" fmla="*/ 124 w 184"/>
              <a:gd name="T11" fmla="*/ 264 h 264"/>
              <a:gd name="T12" fmla="*/ 184 w 184"/>
              <a:gd name="T13" fmla="*/ 188 h 264"/>
              <a:gd name="T14" fmla="*/ 160 w 184"/>
              <a:gd name="T15" fmla="*/ 96 h 264"/>
              <a:gd name="T16" fmla="*/ 120 w 184"/>
              <a:gd name="T17" fmla="*/ 40 h 264"/>
              <a:gd name="T18" fmla="*/ 92 w 184"/>
              <a:gd name="T19" fmla="*/ 0 h 264"/>
              <a:gd name="T20" fmla="*/ 28 w 184"/>
              <a:gd name="T21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4" h="264">
                <a:moveTo>
                  <a:pt x="28" y="0"/>
                </a:moveTo>
                <a:lnTo>
                  <a:pt x="8" y="76"/>
                </a:lnTo>
                <a:lnTo>
                  <a:pt x="0" y="136"/>
                </a:lnTo>
                <a:lnTo>
                  <a:pt x="20" y="204"/>
                </a:lnTo>
                <a:lnTo>
                  <a:pt x="52" y="248"/>
                </a:lnTo>
                <a:lnTo>
                  <a:pt x="124" y="264"/>
                </a:lnTo>
                <a:lnTo>
                  <a:pt x="184" y="188"/>
                </a:lnTo>
                <a:lnTo>
                  <a:pt x="160" y="96"/>
                </a:lnTo>
                <a:lnTo>
                  <a:pt x="120" y="40"/>
                </a:lnTo>
                <a:lnTo>
                  <a:pt x="92" y="0"/>
                </a:lnTo>
                <a:lnTo>
                  <a:pt x="28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9428" name="Freeform 36"/>
          <p:cNvSpPr>
            <a:spLocks/>
          </p:cNvSpPr>
          <p:nvPr/>
        </p:nvSpPr>
        <p:spPr bwMode="auto">
          <a:xfrm>
            <a:off x="6146800" y="4171950"/>
            <a:ext cx="463550" cy="450850"/>
          </a:xfrm>
          <a:custGeom>
            <a:avLst/>
            <a:gdLst>
              <a:gd name="T0" fmla="*/ 260 w 292"/>
              <a:gd name="T1" fmla="*/ 284 h 284"/>
              <a:gd name="T2" fmla="*/ 200 w 292"/>
              <a:gd name="T3" fmla="*/ 272 h 284"/>
              <a:gd name="T4" fmla="*/ 112 w 292"/>
              <a:gd name="T5" fmla="*/ 232 h 284"/>
              <a:gd name="T6" fmla="*/ 8 w 292"/>
              <a:gd name="T7" fmla="*/ 144 h 284"/>
              <a:gd name="T8" fmla="*/ 0 w 292"/>
              <a:gd name="T9" fmla="*/ 80 h 284"/>
              <a:gd name="T10" fmla="*/ 36 w 292"/>
              <a:gd name="T11" fmla="*/ 20 h 284"/>
              <a:gd name="T12" fmla="*/ 72 w 292"/>
              <a:gd name="T13" fmla="*/ 0 h 284"/>
              <a:gd name="T14" fmla="*/ 152 w 292"/>
              <a:gd name="T15" fmla="*/ 28 h 284"/>
              <a:gd name="T16" fmla="*/ 244 w 292"/>
              <a:gd name="T17" fmla="*/ 120 h 284"/>
              <a:gd name="T18" fmla="*/ 276 w 292"/>
              <a:gd name="T19" fmla="*/ 192 h 284"/>
              <a:gd name="T20" fmla="*/ 292 w 292"/>
              <a:gd name="T21" fmla="*/ 236 h 284"/>
              <a:gd name="T22" fmla="*/ 260 w 292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2" h="284">
                <a:moveTo>
                  <a:pt x="260" y="284"/>
                </a:moveTo>
                <a:lnTo>
                  <a:pt x="200" y="272"/>
                </a:lnTo>
                <a:lnTo>
                  <a:pt x="112" y="232"/>
                </a:lnTo>
                <a:lnTo>
                  <a:pt x="8" y="144"/>
                </a:lnTo>
                <a:lnTo>
                  <a:pt x="0" y="80"/>
                </a:lnTo>
                <a:lnTo>
                  <a:pt x="36" y="20"/>
                </a:lnTo>
                <a:lnTo>
                  <a:pt x="72" y="0"/>
                </a:lnTo>
                <a:lnTo>
                  <a:pt x="152" y="28"/>
                </a:lnTo>
                <a:lnTo>
                  <a:pt x="244" y="120"/>
                </a:lnTo>
                <a:lnTo>
                  <a:pt x="276" y="192"/>
                </a:lnTo>
                <a:lnTo>
                  <a:pt x="292" y="236"/>
                </a:lnTo>
                <a:lnTo>
                  <a:pt x="260" y="284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9429" name="Freeform 37"/>
          <p:cNvSpPr>
            <a:spLocks/>
          </p:cNvSpPr>
          <p:nvPr/>
        </p:nvSpPr>
        <p:spPr bwMode="auto">
          <a:xfrm>
            <a:off x="6788150" y="3949700"/>
            <a:ext cx="209550" cy="450850"/>
          </a:xfrm>
          <a:custGeom>
            <a:avLst/>
            <a:gdLst>
              <a:gd name="T0" fmla="*/ 44 w 132"/>
              <a:gd name="T1" fmla="*/ 284 h 284"/>
              <a:gd name="T2" fmla="*/ 8 w 132"/>
              <a:gd name="T3" fmla="*/ 236 h 284"/>
              <a:gd name="T4" fmla="*/ 0 w 132"/>
              <a:gd name="T5" fmla="*/ 152 h 284"/>
              <a:gd name="T6" fmla="*/ 8 w 132"/>
              <a:gd name="T7" fmla="*/ 28 h 284"/>
              <a:gd name="T8" fmla="*/ 48 w 132"/>
              <a:gd name="T9" fmla="*/ 4 h 284"/>
              <a:gd name="T10" fmla="*/ 116 w 132"/>
              <a:gd name="T11" fmla="*/ 0 h 284"/>
              <a:gd name="T12" fmla="*/ 124 w 132"/>
              <a:gd name="T13" fmla="*/ 28 h 284"/>
              <a:gd name="T14" fmla="*/ 132 w 132"/>
              <a:gd name="T15" fmla="*/ 100 h 284"/>
              <a:gd name="T16" fmla="*/ 112 w 132"/>
              <a:gd name="T17" fmla="*/ 212 h 284"/>
              <a:gd name="T18" fmla="*/ 96 w 132"/>
              <a:gd name="T19" fmla="*/ 276 h 284"/>
              <a:gd name="T20" fmla="*/ 44 w 132"/>
              <a:gd name="T21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2" h="284">
                <a:moveTo>
                  <a:pt x="44" y="284"/>
                </a:moveTo>
                <a:lnTo>
                  <a:pt x="8" y="236"/>
                </a:lnTo>
                <a:lnTo>
                  <a:pt x="0" y="152"/>
                </a:lnTo>
                <a:lnTo>
                  <a:pt x="8" y="28"/>
                </a:lnTo>
                <a:lnTo>
                  <a:pt x="48" y="4"/>
                </a:lnTo>
                <a:lnTo>
                  <a:pt x="116" y="0"/>
                </a:lnTo>
                <a:lnTo>
                  <a:pt x="124" y="28"/>
                </a:lnTo>
                <a:lnTo>
                  <a:pt x="132" y="100"/>
                </a:lnTo>
                <a:lnTo>
                  <a:pt x="112" y="212"/>
                </a:lnTo>
                <a:lnTo>
                  <a:pt x="96" y="276"/>
                </a:lnTo>
                <a:lnTo>
                  <a:pt x="44" y="284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9430" name="Freeform 38"/>
          <p:cNvSpPr>
            <a:spLocks/>
          </p:cNvSpPr>
          <p:nvPr/>
        </p:nvSpPr>
        <p:spPr bwMode="auto">
          <a:xfrm>
            <a:off x="7200900" y="4152900"/>
            <a:ext cx="495300" cy="419100"/>
          </a:xfrm>
          <a:custGeom>
            <a:avLst/>
            <a:gdLst>
              <a:gd name="T0" fmla="*/ 0 w 312"/>
              <a:gd name="T1" fmla="*/ 216 h 264"/>
              <a:gd name="T2" fmla="*/ 32 w 312"/>
              <a:gd name="T3" fmla="*/ 120 h 264"/>
              <a:gd name="T4" fmla="*/ 104 w 312"/>
              <a:gd name="T5" fmla="*/ 44 h 264"/>
              <a:gd name="T6" fmla="*/ 168 w 312"/>
              <a:gd name="T7" fmla="*/ 0 h 264"/>
              <a:gd name="T8" fmla="*/ 244 w 312"/>
              <a:gd name="T9" fmla="*/ 0 h 264"/>
              <a:gd name="T10" fmla="*/ 308 w 312"/>
              <a:gd name="T11" fmla="*/ 40 h 264"/>
              <a:gd name="T12" fmla="*/ 312 w 312"/>
              <a:gd name="T13" fmla="*/ 88 h 264"/>
              <a:gd name="T14" fmla="*/ 248 w 312"/>
              <a:gd name="T15" fmla="*/ 144 h 264"/>
              <a:gd name="T16" fmla="*/ 172 w 312"/>
              <a:gd name="T17" fmla="*/ 200 h 264"/>
              <a:gd name="T18" fmla="*/ 116 w 312"/>
              <a:gd name="T19" fmla="*/ 256 h 264"/>
              <a:gd name="T20" fmla="*/ 40 w 312"/>
              <a:gd name="T21" fmla="*/ 264 h 264"/>
              <a:gd name="T22" fmla="*/ 0 w 312"/>
              <a:gd name="T23" fmla="*/ 216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264">
                <a:moveTo>
                  <a:pt x="0" y="216"/>
                </a:moveTo>
                <a:lnTo>
                  <a:pt x="32" y="120"/>
                </a:lnTo>
                <a:lnTo>
                  <a:pt x="104" y="44"/>
                </a:lnTo>
                <a:lnTo>
                  <a:pt x="168" y="0"/>
                </a:lnTo>
                <a:lnTo>
                  <a:pt x="244" y="0"/>
                </a:lnTo>
                <a:lnTo>
                  <a:pt x="308" y="40"/>
                </a:lnTo>
                <a:lnTo>
                  <a:pt x="312" y="88"/>
                </a:lnTo>
                <a:lnTo>
                  <a:pt x="248" y="144"/>
                </a:lnTo>
                <a:lnTo>
                  <a:pt x="172" y="200"/>
                </a:lnTo>
                <a:lnTo>
                  <a:pt x="116" y="256"/>
                </a:lnTo>
                <a:lnTo>
                  <a:pt x="40" y="264"/>
                </a:lnTo>
                <a:lnTo>
                  <a:pt x="0" y="216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grpSp>
        <p:nvGrpSpPr>
          <p:cNvPr id="59453" name="Group 61"/>
          <p:cNvGrpSpPr>
            <a:grpSpLocks/>
          </p:cNvGrpSpPr>
          <p:nvPr/>
        </p:nvGrpSpPr>
        <p:grpSpPr bwMode="auto">
          <a:xfrm>
            <a:off x="6437313" y="5021264"/>
            <a:ext cx="1295400" cy="714375"/>
            <a:chOff x="3095" y="3163"/>
            <a:chExt cx="816" cy="450"/>
          </a:xfrm>
        </p:grpSpPr>
        <p:sp>
          <p:nvSpPr>
            <p:cNvPr id="59441" name="Freeform 49"/>
            <p:cNvSpPr>
              <a:spLocks/>
            </p:cNvSpPr>
            <p:nvPr/>
          </p:nvSpPr>
          <p:spPr bwMode="auto">
            <a:xfrm>
              <a:off x="3585" y="3163"/>
              <a:ext cx="326" cy="285"/>
            </a:xfrm>
            <a:custGeom>
              <a:avLst/>
              <a:gdLst>
                <a:gd name="T0" fmla="*/ 51 w 326"/>
                <a:gd name="T1" fmla="*/ 9 h 285"/>
                <a:gd name="T2" fmla="*/ 131 w 326"/>
                <a:gd name="T3" fmla="*/ 9 h 285"/>
                <a:gd name="T4" fmla="*/ 187 w 326"/>
                <a:gd name="T5" fmla="*/ 41 h 285"/>
                <a:gd name="T6" fmla="*/ 307 w 326"/>
                <a:gd name="T7" fmla="*/ 149 h 285"/>
                <a:gd name="T8" fmla="*/ 303 w 326"/>
                <a:gd name="T9" fmla="*/ 229 h 285"/>
                <a:gd name="T10" fmla="*/ 279 w 326"/>
                <a:gd name="T11" fmla="*/ 277 h 285"/>
                <a:gd name="T12" fmla="*/ 223 w 326"/>
                <a:gd name="T13" fmla="*/ 277 h 285"/>
                <a:gd name="T14" fmla="*/ 167 w 326"/>
                <a:gd name="T15" fmla="*/ 233 h 285"/>
                <a:gd name="T16" fmla="*/ 91 w 326"/>
                <a:gd name="T17" fmla="*/ 153 h 285"/>
                <a:gd name="T18" fmla="*/ 7 w 326"/>
                <a:gd name="T19" fmla="*/ 65 h 285"/>
                <a:gd name="T20" fmla="*/ 51 w 326"/>
                <a:gd name="T21" fmla="*/ 9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6" h="285">
                  <a:moveTo>
                    <a:pt x="51" y="9"/>
                  </a:moveTo>
                  <a:cubicBezTo>
                    <a:pt x="72" y="0"/>
                    <a:pt x="108" y="4"/>
                    <a:pt x="131" y="9"/>
                  </a:cubicBezTo>
                  <a:cubicBezTo>
                    <a:pt x="154" y="14"/>
                    <a:pt x="158" y="18"/>
                    <a:pt x="187" y="41"/>
                  </a:cubicBezTo>
                  <a:cubicBezTo>
                    <a:pt x="216" y="64"/>
                    <a:pt x="288" y="118"/>
                    <a:pt x="307" y="149"/>
                  </a:cubicBezTo>
                  <a:cubicBezTo>
                    <a:pt x="326" y="180"/>
                    <a:pt x="308" y="208"/>
                    <a:pt x="303" y="229"/>
                  </a:cubicBezTo>
                  <a:cubicBezTo>
                    <a:pt x="298" y="250"/>
                    <a:pt x="292" y="269"/>
                    <a:pt x="279" y="277"/>
                  </a:cubicBezTo>
                  <a:cubicBezTo>
                    <a:pt x="266" y="285"/>
                    <a:pt x="242" y="284"/>
                    <a:pt x="223" y="277"/>
                  </a:cubicBezTo>
                  <a:cubicBezTo>
                    <a:pt x="204" y="270"/>
                    <a:pt x="189" y="254"/>
                    <a:pt x="167" y="233"/>
                  </a:cubicBezTo>
                  <a:cubicBezTo>
                    <a:pt x="145" y="212"/>
                    <a:pt x="118" y="181"/>
                    <a:pt x="91" y="153"/>
                  </a:cubicBezTo>
                  <a:cubicBezTo>
                    <a:pt x="64" y="125"/>
                    <a:pt x="14" y="89"/>
                    <a:pt x="7" y="65"/>
                  </a:cubicBezTo>
                  <a:cubicBezTo>
                    <a:pt x="0" y="41"/>
                    <a:pt x="30" y="18"/>
                    <a:pt x="51" y="9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9442" name="Freeform 50"/>
            <p:cNvSpPr>
              <a:spLocks/>
            </p:cNvSpPr>
            <p:nvPr/>
          </p:nvSpPr>
          <p:spPr bwMode="auto">
            <a:xfrm>
              <a:off x="3095" y="3245"/>
              <a:ext cx="222" cy="368"/>
            </a:xfrm>
            <a:custGeom>
              <a:avLst/>
              <a:gdLst>
                <a:gd name="T0" fmla="*/ 169 w 222"/>
                <a:gd name="T1" fmla="*/ 27 h 368"/>
                <a:gd name="T2" fmla="*/ 125 w 222"/>
                <a:gd name="T3" fmla="*/ 39 h 368"/>
                <a:gd name="T4" fmla="*/ 21 w 222"/>
                <a:gd name="T5" fmla="*/ 259 h 368"/>
                <a:gd name="T6" fmla="*/ 17 w 222"/>
                <a:gd name="T7" fmla="*/ 347 h 368"/>
                <a:gd name="T8" fmla="*/ 121 w 222"/>
                <a:gd name="T9" fmla="*/ 319 h 368"/>
                <a:gd name="T10" fmla="*/ 209 w 222"/>
                <a:gd name="T11" fmla="*/ 55 h 368"/>
                <a:gd name="T12" fmla="*/ 197 w 222"/>
                <a:gd name="T13" fmla="*/ 31 h 368"/>
                <a:gd name="T14" fmla="*/ 169 w 222"/>
                <a:gd name="T15" fmla="*/ 2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368">
                  <a:moveTo>
                    <a:pt x="169" y="27"/>
                  </a:moveTo>
                  <a:cubicBezTo>
                    <a:pt x="157" y="28"/>
                    <a:pt x="150" y="0"/>
                    <a:pt x="125" y="39"/>
                  </a:cubicBezTo>
                  <a:cubicBezTo>
                    <a:pt x="100" y="78"/>
                    <a:pt x="39" y="208"/>
                    <a:pt x="21" y="259"/>
                  </a:cubicBezTo>
                  <a:cubicBezTo>
                    <a:pt x="3" y="310"/>
                    <a:pt x="0" y="337"/>
                    <a:pt x="17" y="347"/>
                  </a:cubicBezTo>
                  <a:cubicBezTo>
                    <a:pt x="34" y="357"/>
                    <a:pt x="89" y="368"/>
                    <a:pt x="121" y="319"/>
                  </a:cubicBezTo>
                  <a:cubicBezTo>
                    <a:pt x="153" y="270"/>
                    <a:pt x="196" y="103"/>
                    <a:pt x="209" y="55"/>
                  </a:cubicBezTo>
                  <a:cubicBezTo>
                    <a:pt x="222" y="7"/>
                    <a:pt x="204" y="39"/>
                    <a:pt x="197" y="31"/>
                  </a:cubicBezTo>
                  <a:cubicBezTo>
                    <a:pt x="190" y="23"/>
                    <a:pt x="181" y="26"/>
                    <a:pt x="169" y="2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59443" name="Freeform 51"/>
          <p:cNvSpPr>
            <a:spLocks/>
          </p:cNvSpPr>
          <p:nvPr/>
        </p:nvSpPr>
        <p:spPr bwMode="auto">
          <a:xfrm>
            <a:off x="6388100" y="4278314"/>
            <a:ext cx="1073150" cy="534987"/>
          </a:xfrm>
          <a:custGeom>
            <a:avLst/>
            <a:gdLst>
              <a:gd name="T0" fmla="*/ 0 w 676"/>
              <a:gd name="T1" fmla="*/ 337 h 337"/>
              <a:gd name="T2" fmla="*/ 52 w 676"/>
              <a:gd name="T3" fmla="*/ 141 h 337"/>
              <a:gd name="T4" fmla="*/ 212 w 676"/>
              <a:gd name="T5" fmla="*/ 25 h 337"/>
              <a:gd name="T6" fmla="*/ 356 w 676"/>
              <a:gd name="T7" fmla="*/ 5 h 337"/>
              <a:gd name="T8" fmla="*/ 552 w 676"/>
              <a:gd name="T9" fmla="*/ 57 h 337"/>
              <a:gd name="T10" fmla="*/ 648 w 676"/>
              <a:gd name="T11" fmla="*/ 173 h 337"/>
              <a:gd name="T12" fmla="*/ 676 w 676"/>
              <a:gd name="T13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6" h="337">
                <a:moveTo>
                  <a:pt x="0" y="337"/>
                </a:moveTo>
                <a:cubicBezTo>
                  <a:pt x="8" y="265"/>
                  <a:pt x="17" y="193"/>
                  <a:pt x="52" y="141"/>
                </a:cubicBezTo>
                <a:cubicBezTo>
                  <a:pt x="87" y="89"/>
                  <a:pt x="161" y="48"/>
                  <a:pt x="212" y="25"/>
                </a:cubicBezTo>
                <a:cubicBezTo>
                  <a:pt x="263" y="2"/>
                  <a:pt x="299" y="0"/>
                  <a:pt x="356" y="5"/>
                </a:cubicBezTo>
                <a:cubicBezTo>
                  <a:pt x="413" y="10"/>
                  <a:pt x="503" y="29"/>
                  <a:pt x="552" y="57"/>
                </a:cubicBezTo>
                <a:cubicBezTo>
                  <a:pt x="601" y="85"/>
                  <a:pt x="627" y="126"/>
                  <a:pt x="648" y="173"/>
                </a:cubicBezTo>
                <a:cubicBezTo>
                  <a:pt x="669" y="220"/>
                  <a:pt x="669" y="297"/>
                  <a:pt x="676" y="337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9444" name="Line 52"/>
          <p:cNvSpPr>
            <a:spLocks noChangeShapeType="1"/>
          </p:cNvSpPr>
          <p:nvPr/>
        </p:nvSpPr>
        <p:spPr bwMode="auto">
          <a:xfrm flipH="1">
            <a:off x="7131050" y="3752850"/>
            <a:ext cx="26035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grpSp>
        <p:nvGrpSpPr>
          <p:cNvPr id="59459" name="Group 67"/>
          <p:cNvGrpSpPr>
            <a:grpSpLocks/>
          </p:cNvGrpSpPr>
          <p:nvPr/>
        </p:nvGrpSpPr>
        <p:grpSpPr bwMode="auto">
          <a:xfrm>
            <a:off x="4130675" y="3976688"/>
            <a:ext cx="1543050" cy="1695450"/>
            <a:chOff x="1642" y="2505"/>
            <a:chExt cx="972" cy="1068"/>
          </a:xfrm>
        </p:grpSpPr>
        <p:sp>
          <p:nvSpPr>
            <p:cNvPr id="59445" name="Freeform 53"/>
            <p:cNvSpPr>
              <a:spLocks/>
            </p:cNvSpPr>
            <p:nvPr/>
          </p:nvSpPr>
          <p:spPr bwMode="auto">
            <a:xfrm>
              <a:off x="1642" y="2737"/>
              <a:ext cx="259" cy="198"/>
            </a:xfrm>
            <a:custGeom>
              <a:avLst/>
              <a:gdLst>
                <a:gd name="T0" fmla="*/ 258 w 259"/>
                <a:gd name="T1" fmla="*/ 111 h 198"/>
                <a:gd name="T2" fmla="*/ 230 w 259"/>
                <a:gd name="T3" fmla="*/ 59 h 198"/>
                <a:gd name="T4" fmla="*/ 174 w 259"/>
                <a:gd name="T5" fmla="*/ 7 h 198"/>
                <a:gd name="T6" fmla="*/ 54 w 259"/>
                <a:gd name="T7" fmla="*/ 19 h 198"/>
                <a:gd name="T8" fmla="*/ 6 w 259"/>
                <a:gd name="T9" fmla="*/ 71 h 198"/>
                <a:gd name="T10" fmla="*/ 18 w 259"/>
                <a:gd name="T11" fmla="*/ 135 h 198"/>
                <a:gd name="T12" fmla="*/ 66 w 259"/>
                <a:gd name="T13" fmla="*/ 179 h 198"/>
                <a:gd name="T14" fmla="*/ 142 w 259"/>
                <a:gd name="T15" fmla="*/ 195 h 198"/>
                <a:gd name="T16" fmla="*/ 206 w 259"/>
                <a:gd name="T17" fmla="*/ 191 h 198"/>
                <a:gd name="T18" fmla="*/ 222 w 259"/>
                <a:gd name="T19" fmla="*/ 151 h 198"/>
                <a:gd name="T20" fmla="*/ 258 w 259"/>
                <a:gd name="T21" fmla="*/ 11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198">
                  <a:moveTo>
                    <a:pt x="258" y="111"/>
                  </a:moveTo>
                  <a:cubicBezTo>
                    <a:pt x="259" y="96"/>
                    <a:pt x="244" y="76"/>
                    <a:pt x="230" y="59"/>
                  </a:cubicBezTo>
                  <a:cubicBezTo>
                    <a:pt x="216" y="42"/>
                    <a:pt x="203" y="14"/>
                    <a:pt x="174" y="7"/>
                  </a:cubicBezTo>
                  <a:cubicBezTo>
                    <a:pt x="145" y="0"/>
                    <a:pt x="82" y="8"/>
                    <a:pt x="54" y="19"/>
                  </a:cubicBezTo>
                  <a:cubicBezTo>
                    <a:pt x="26" y="30"/>
                    <a:pt x="12" y="52"/>
                    <a:pt x="6" y="71"/>
                  </a:cubicBezTo>
                  <a:cubicBezTo>
                    <a:pt x="0" y="90"/>
                    <a:pt x="8" y="117"/>
                    <a:pt x="18" y="135"/>
                  </a:cubicBezTo>
                  <a:cubicBezTo>
                    <a:pt x="28" y="153"/>
                    <a:pt x="45" y="169"/>
                    <a:pt x="66" y="179"/>
                  </a:cubicBezTo>
                  <a:cubicBezTo>
                    <a:pt x="87" y="189"/>
                    <a:pt x="119" y="193"/>
                    <a:pt x="142" y="195"/>
                  </a:cubicBezTo>
                  <a:cubicBezTo>
                    <a:pt x="165" y="197"/>
                    <a:pt x="193" y="198"/>
                    <a:pt x="206" y="191"/>
                  </a:cubicBezTo>
                  <a:cubicBezTo>
                    <a:pt x="219" y="184"/>
                    <a:pt x="213" y="163"/>
                    <a:pt x="222" y="151"/>
                  </a:cubicBezTo>
                  <a:cubicBezTo>
                    <a:pt x="231" y="139"/>
                    <a:pt x="257" y="126"/>
                    <a:pt x="258" y="11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9446" name="Freeform 54"/>
            <p:cNvSpPr>
              <a:spLocks/>
            </p:cNvSpPr>
            <p:nvPr/>
          </p:nvSpPr>
          <p:spPr bwMode="auto">
            <a:xfrm>
              <a:off x="2039" y="2505"/>
              <a:ext cx="106" cy="283"/>
            </a:xfrm>
            <a:custGeom>
              <a:avLst/>
              <a:gdLst>
                <a:gd name="T0" fmla="*/ 21 w 106"/>
                <a:gd name="T1" fmla="*/ 267 h 283"/>
                <a:gd name="T2" fmla="*/ 5 w 106"/>
                <a:gd name="T3" fmla="*/ 163 h 283"/>
                <a:gd name="T4" fmla="*/ 5 w 106"/>
                <a:gd name="T5" fmla="*/ 63 h 283"/>
                <a:gd name="T6" fmla="*/ 37 w 106"/>
                <a:gd name="T7" fmla="*/ 15 h 283"/>
                <a:gd name="T8" fmla="*/ 93 w 106"/>
                <a:gd name="T9" fmla="*/ 11 h 283"/>
                <a:gd name="T10" fmla="*/ 105 w 106"/>
                <a:gd name="T11" fmla="*/ 83 h 283"/>
                <a:gd name="T12" fmla="*/ 101 w 106"/>
                <a:gd name="T13" fmla="*/ 195 h 283"/>
                <a:gd name="T14" fmla="*/ 89 w 106"/>
                <a:gd name="T15" fmla="*/ 259 h 283"/>
                <a:gd name="T16" fmla="*/ 21 w 106"/>
                <a:gd name="T17" fmla="*/ 26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83">
                  <a:moveTo>
                    <a:pt x="21" y="267"/>
                  </a:moveTo>
                  <a:cubicBezTo>
                    <a:pt x="7" y="251"/>
                    <a:pt x="8" y="197"/>
                    <a:pt x="5" y="163"/>
                  </a:cubicBezTo>
                  <a:cubicBezTo>
                    <a:pt x="2" y="129"/>
                    <a:pt x="0" y="88"/>
                    <a:pt x="5" y="63"/>
                  </a:cubicBezTo>
                  <a:cubicBezTo>
                    <a:pt x="10" y="38"/>
                    <a:pt x="22" y="24"/>
                    <a:pt x="37" y="15"/>
                  </a:cubicBezTo>
                  <a:cubicBezTo>
                    <a:pt x="52" y="6"/>
                    <a:pt x="82" y="0"/>
                    <a:pt x="93" y="11"/>
                  </a:cubicBezTo>
                  <a:cubicBezTo>
                    <a:pt x="104" y="22"/>
                    <a:pt x="104" y="52"/>
                    <a:pt x="105" y="83"/>
                  </a:cubicBezTo>
                  <a:cubicBezTo>
                    <a:pt x="106" y="114"/>
                    <a:pt x="104" y="166"/>
                    <a:pt x="101" y="195"/>
                  </a:cubicBezTo>
                  <a:cubicBezTo>
                    <a:pt x="98" y="224"/>
                    <a:pt x="100" y="246"/>
                    <a:pt x="89" y="259"/>
                  </a:cubicBezTo>
                  <a:cubicBezTo>
                    <a:pt x="78" y="272"/>
                    <a:pt x="35" y="283"/>
                    <a:pt x="21" y="26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9447" name="Freeform 55"/>
            <p:cNvSpPr>
              <a:spLocks/>
            </p:cNvSpPr>
            <p:nvPr/>
          </p:nvSpPr>
          <p:spPr bwMode="auto">
            <a:xfrm rot="17410265">
              <a:off x="2309" y="2667"/>
              <a:ext cx="326" cy="285"/>
            </a:xfrm>
            <a:custGeom>
              <a:avLst/>
              <a:gdLst>
                <a:gd name="T0" fmla="*/ 51 w 326"/>
                <a:gd name="T1" fmla="*/ 9 h 285"/>
                <a:gd name="T2" fmla="*/ 131 w 326"/>
                <a:gd name="T3" fmla="*/ 9 h 285"/>
                <a:gd name="T4" fmla="*/ 187 w 326"/>
                <a:gd name="T5" fmla="*/ 41 h 285"/>
                <a:gd name="T6" fmla="*/ 307 w 326"/>
                <a:gd name="T7" fmla="*/ 149 h 285"/>
                <a:gd name="T8" fmla="*/ 303 w 326"/>
                <a:gd name="T9" fmla="*/ 229 h 285"/>
                <a:gd name="T10" fmla="*/ 279 w 326"/>
                <a:gd name="T11" fmla="*/ 277 h 285"/>
                <a:gd name="T12" fmla="*/ 223 w 326"/>
                <a:gd name="T13" fmla="*/ 277 h 285"/>
                <a:gd name="T14" fmla="*/ 167 w 326"/>
                <a:gd name="T15" fmla="*/ 233 h 285"/>
                <a:gd name="T16" fmla="*/ 91 w 326"/>
                <a:gd name="T17" fmla="*/ 153 h 285"/>
                <a:gd name="T18" fmla="*/ 7 w 326"/>
                <a:gd name="T19" fmla="*/ 65 h 285"/>
                <a:gd name="T20" fmla="*/ 51 w 326"/>
                <a:gd name="T21" fmla="*/ 9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6" h="285">
                  <a:moveTo>
                    <a:pt x="51" y="9"/>
                  </a:moveTo>
                  <a:cubicBezTo>
                    <a:pt x="72" y="0"/>
                    <a:pt x="108" y="4"/>
                    <a:pt x="131" y="9"/>
                  </a:cubicBezTo>
                  <a:cubicBezTo>
                    <a:pt x="154" y="14"/>
                    <a:pt x="158" y="18"/>
                    <a:pt x="187" y="41"/>
                  </a:cubicBezTo>
                  <a:cubicBezTo>
                    <a:pt x="216" y="64"/>
                    <a:pt x="288" y="118"/>
                    <a:pt x="307" y="149"/>
                  </a:cubicBezTo>
                  <a:cubicBezTo>
                    <a:pt x="326" y="180"/>
                    <a:pt x="308" y="208"/>
                    <a:pt x="303" y="229"/>
                  </a:cubicBezTo>
                  <a:cubicBezTo>
                    <a:pt x="298" y="250"/>
                    <a:pt x="292" y="269"/>
                    <a:pt x="279" y="277"/>
                  </a:cubicBezTo>
                  <a:cubicBezTo>
                    <a:pt x="266" y="285"/>
                    <a:pt x="242" y="284"/>
                    <a:pt x="223" y="277"/>
                  </a:cubicBezTo>
                  <a:cubicBezTo>
                    <a:pt x="204" y="270"/>
                    <a:pt x="189" y="254"/>
                    <a:pt x="167" y="233"/>
                  </a:cubicBezTo>
                  <a:cubicBezTo>
                    <a:pt x="145" y="212"/>
                    <a:pt x="118" y="181"/>
                    <a:pt x="91" y="153"/>
                  </a:cubicBezTo>
                  <a:cubicBezTo>
                    <a:pt x="64" y="125"/>
                    <a:pt x="14" y="89"/>
                    <a:pt x="7" y="65"/>
                  </a:cubicBezTo>
                  <a:cubicBezTo>
                    <a:pt x="0" y="41"/>
                    <a:pt x="30" y="18"/>
                    <a:pt x="51" y="9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9448" name="Freeform 56"/>
            <p:cNvSpPr>
              <a:spLocks/>
            </p:cNvSpPr>
            <p:nvPr/>
          </p:nvSpPr>
          <p:spPr bwMode="auto">
            <a:xfrm rot="-2646671">
              <a:off x="2215" y="3205"/>
              <a:ext cx="222" cy="368"/>
            </a:xfrm>
            <a:custGeom>
              <a:avLst/>
              <a:gdLst>
                <a:gd name="T0" fmla="*/ 169 w 222"/>
                <a:gd name="T1" fmla="*/ 27 h 368"/>
                <a:gd name="T2" fmla="*/ 125 w 222"/>
                <a:gd name="T3" fmla="*/ 39 h 368"/>
                <a:gd name="T4" fmla="*/ 21 w 222"/>
                <a:gd name="T5" fmla="*/ 259 h 368"/>
                <a:gd name="T6" fmla="*/ 17 w 222"/>
                <a:gd name="T7" fmla="*/ 347 h 368"/>
                <a:gd name="T8" fmla="*/ 121 w 222"/>
                <a:gd name="T9" fmla="*/ 319 h 368"/>
                <a:gd name="T10" fmla="*/ 209 w 222"/>
                <a:gd name="T11" fmla="*/ 55 h 368"/>
                <a:gd name="T12" fmla="*/ 197 w 222"/>
                <a:gd name="T13" fmla="*/ 31 h 368"/>
                <a:gd name="T14" fmla="*/ 169 w 222"/>
                <a:gd name="T15" fmla="*/ 2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368">
                  <a:moveTo>
                    <a:pt x="169" y="27"/>
                  </a:moveTo>
                  <a:cubicBezTo>
                    <a:pt x="157" y="28"/>
                    <a:pt x="150" y="0"/>
                    <a:pt x="125" y="39"/>
                  </a:cubicBezTo>
                  <a:cubicBezTo>
                    <a:pt x="100" y="78"/>
                    <a:pt x="39" y="208"/>
                    <a:pt x="21" y="259"/>
                  </a:cubicBezTo>
                  <a:cubicBezTo>
                    <a:pt x="3" y="310"/>
                    <a:pt x="0" y="337"/>
                    <a:pt x="17" y="347"/>
                  </a:cubicBezTo>
                  <a:cubicBezTo>
                    <a:pt x="34" y="357"/>
                    <a:pt x="89" y="368"/>
                    <a:pt x="121" y="319"/>
                  </a:cubicBezTo>
                  <a:cubicBezTo>
                    <a:pt x="153" y="270"/>
                    <a:pt x="196" y="103"/>
                    <a:pt x="209" y="55"/>
                  </a:cubicBezTo>
                  <a:cubicBezTo>
                    <a:pt x="222" y="7"/>
                    <a:pt x="204" y="39"/>
                    <a:pt x="197" y="31"/>
                  </a:cubicBezTo>
                  <a:cubicBezTo>
                    <a:pt x="190" y="23"/>
                    <a:pt x="181" y="26"/>
                    <a:pt x="169" y="2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9449" name="Freeform 57"/>
            <p:cNvSpPr>
              <a:spLocks/>
            </p:cNvSpPr>
            <p:nvPr/>
          </p:nvSpPr>
          <p:spPr bwMode="auto">
            <a:xfrm rot="9643804">
              <a:off x="1696" y="3280"/>
              <a:ext cx="312" cy="264"/>
            </a:xfrm>
            <a:custGeom>
              <a:avLst/>
              <a:gdLst>
                <a:gd name="T0" fmla="*/ 0 w 312"/>
                <a:gd name="T1" fmla="*/ 216 h 264"/>
                <a:gd name="T2" fmla="*/ 32 w 312"/>
                <a:gd name="T3" fmla="*/ 120 h 264"/>
                <a:gd name="T4" fmla="*/ 104 w 312"/>
                <a:gd name="T5" fmla="*/ 44 h 264"/>
                <a:gd name="T6" fmla="*/ 168 w 312"/>
                <a:gd name="T7" fmla="*/ 0 h 264"/>
                <a:gd name="T8" fmla="*/ 244 w 312"/>
                <a:gd name="T9" fmla="*/ 0 h 264"/>
                <a:gd name="T10" fmla="*/ 308 w 312"/>
                <a:gd name="T11" fmla="*/ 40 h 264"/>
                <a:gd name="T12" fmla="*/ 312 w 312"/>
                <a:gd name="T13" fmla="*/ 88 h 264"/>
                <a:gd name="T14" fmla="*/ 248 w 312"/>
                <a:gd name="T15" fmla="*/ 144 h 264"/>
                <a:gd name="T16" fmla="*/ 172 w 312"/>
                <a:gd name="T17" fmla="*/ 200 h 264"/>
                <a:gd name="T18" fmla="*/ 116 w 312"/>
                <a:gd name="T19" fmla="*/ 256 h 264"/>
                <a:gd name="T20" fmla="*/ 40 w 312"/>
                <a:gd name="T21" fmla="*/ 264 h 264"/>
                <a:gd name="T22" fmla="*/ 0 w 312"/>
                <a:gd name="T23" fmla="*/ 21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264">
                  <a:moveTo>
                    <a:pt x="0" y="216"/>
                  </a:moveTo>
                  <a:lnTo>
                    <a:pt x="32" y="120"/>
                  </a:lnTo>
                  <a:lnTo>
                    <a:pt x="104" y="44"/>
                  </a:lnTo>
                  <a:lnTo>
                    <a:pt x="168" y="0"/>
                  </a:lnTo>
                  <a:lnTo>
                    <a:pt x="244" y="0"/>
                  </a:lnTo>
                  <a:lnTo>
                    <a:pt x="308" y="40"/>
                  </a:lnTo>
                  <a:lnTo>
                    <a:pt x="312" y="88"/>
                  </a:lnTo>
                  <a:lnTo>
                    <a:pt x="248" y="144"/>
                  </a:lnTo>
                  <a:lnTo>
                    <a:pt x="172" y="200"/>
                  </a:lnTo>
                  <a:lnTo>
                    <a:pt x="116" y="256"/>
                  </a:lnTo>
                  <a:lnTo>
                    <a:pt x="40" y="26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59436" name="Freeform 44"/>
          <p:cNvSpPr>
            <a:spLocks/>
          </p:cNvSpPr>
          <p:nvPr/>
        </p:nvSpPr>
        <p:spPr bwMode="auto">
          <a:xfrm>
            <a:off x="8639176" y="4222750"/>
            <a:ext cx="752475" cy="1187450"/>
          </a:xfrm>
          <a:custGeom>
            <a:avLst/>
            <a:gdLst>
              <a:gd name="T0" fmla="*/ 474 w 474"/>
              <a:gd name="T1" fmla="*/ 748 h 748"/>
              <a:gd name="T2" fmla="*/ 150 w 474"/>
              <a:gd name="T3" fmla="*/ 664 h 748"/>
              <a:gd name="T4" fmla="*/ 2 w 474"/>
              <a:gd name="T5" fmla="*/ 372 h 748"/>
              <a:gd name="T6" fmla="*/ 162 w 474"/>
              <a:gd name="T7" fmla="*/ 68 h 748"/>
              <a:gd name="T8" fmla="*/ 470 w 474"/>
              <a:gd name="T9" fmla="*/ 0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4" h="748">
                <a:moveTo>
                  <a:pt x="474" y="748"/>
                </a:moveTo>
                <a:cubicBezTo>
                  <a:pt x="351" y="737"/>
                  <a:pt x="229" y="727"/>
                  <a:pt x="150" y="664"/>
                </a:cubicBezTo>
                <a:cubicBezTo>
                  <a:pt x="71" y="601"/>
                  <a:pt x="0" y="471"/>
                  <a:pt x="2" y="372"/>
                </a:cubicBezTo>
                <a:cubicBezTo>
                  <a:pt x="4" y="273"/>
                  <a:pt x="84" y="130"/>
                  <a:pt x="162" y="68"/>
                </a:cubicBezTo>
                <a:cubicBezTo>
                  <a:pt x="240" y="6"/>
                  <a:pt x="410" y="18"/>
                  <a:pt x="470" y="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grpSp>
        <p:nvGrpSpPr>
          <p:cNvPr id="59460" name="Group 68"/>
          <p:cNvGrpSpPr>
            <a:grpSpLocks/>
          </p:cNvGrpSpPr>
          <p:nvPr/>
        </p:nvGrpSpPr>
        <p:grpSpPr bwMode="auto">
          <a:xfrm>
            <a:off x="8477250" y="4127500"/>
            <a:ext cx="958850" cy="1371600"/>
            <a:chOff x="4380" y="2600"/>
            <a:chExt cx="604" cy="864"/>
          </a:xfrm>
        </p:grpSpPr>
        <p:sp>
          <p:nvSpPr>
            <p:cNvPr id="59415" name="Rectangle 23"/>
            <p:cNvSpPr>
              <a:spLocks noChangeArrowheads="1"/>
            </p:cNvSpPr>
            <p:nvPr/>
          </p:nvSpPr>
          <p:spPr bwMode="auto">
            <a:xfrm>
              <a:off x="4548" y="2600"/>
              <a:ext cx="104" cy="10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9417" name="Oval 25"/>
            <p:cNvSpPr>
              <a:spLocks noChangeArrowheads="1"/>
            </p:cNvSpPr>
            <p:nvPr/>
          </p:nvSpPr>
          <p:spPr bwMode="auto">
            <a:xfrm>
              <a:off x="4656" y="3056"/>
              <a:ext cx="120" cy="12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9420" name="AutoShape 28"/>
            <p:cNvSpPr>
              <a:spLocks noChangeArrowheads="1"/>
            </p:cNvSpPr>
            <p:nvPr/>
          </p:nvSpPr>
          <p:spPr bwMode="auto">
            <a:xfrm>
              <a:off x="4595" y="2753"/>
              <a:ext cx="133" cy="1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9421" name="AutoShape 29"/>
            <p:cNvSpPr>
              <a:spLocks noChangeArrowheads="1"/>
            </p:cNvSpPr>
            <p:nvPr/>
          </p:nvSpPr>
          <p:spPr bwMode="auto">
            <a:xfrm>
              <a:off x="4851" y="3169"/>
              <a:ext cx="133" cy="1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9418" name="Oval 26"/>
            <p:cNvSpPr>
              <a:spLocks noChangeArrowheads="1"/>
            </p:cNvSpPr>
            <p:nvPr/>
          </p:nvSpPr>
          <p:spPr bwMode="auto">
            <a:xfrm>
              <a:off x="4380" y="3084"/>
              <a:ext cx="120" cy="12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9416" name="Rectangle 24"/>
            <p:cNvSpPr>
              <a:spLocks noChangeArrowheads="1"/>
            </p:cNvSpPr>
            <p:nvPr/>
          </p:nvSpPr>
          <p:spPr bwMode="auto">
            <a:xfrm>
              <a:off x="4756" y="3360"/>
              <a:ext cx="104" cy="10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grpSp>
        <p:nvGrpSpPr>
          <p:cNvPr id="59471" name="Group 79"/>
          <p:cNvGrpSpPr>
            <a:grpSpLocks/>
          </p:cNvGrpSpPr>
          <p:nvPr/>
        </p:nvGrpSpPr>
        <p:grpSpPr bwMode="auto">
          <a:xfrm>
            <a:off x="4857756" y="5478469"/>
            <a:ext cx="1624014" cy="1090613"/>
            <a:chOff x="2100" y="3451"/>
            <a:chExt cx="1023" cy="687"/>
          </a:xfrm>
          <a:solidFill>
            <a:schemeClr val="bg1"/>
          </a:solidFill>
        </p:grpSpPr>
        <p:sp>
          <p:nvSpPr>
            <p:cNvPr id="59425" name="Text Box 33"/>
            <p:cNvSpPr txBox="1">
              <a:spLocks noChangeArrowheads="1"/>
            </p:cNvSpPr>
            <p:nvPr/>
          </p:nvSpPr>
          <p:spPr bwMode="auto">
            <a:xfrm>
              <a:off x="2100" y="3770"/>
              <a:ext cx="1023" cy="36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AT" altLang="de-DE" sz="1600" b="1" dirty="0" smtClean="0"/>
                <a:t>Širjenje naselji</a:t>
              </a:r>
              <a:br>
                <a:rPr lang="de-AT" altLang="de-DE" sz="1600" b="1" dirty="0" smtClean="0"/>
              </a:br>
              <a:r>
                <a:rPr lang="de-AT" altLang="de-DE" sz="1600" b="1" dirty="0" smtClean="0"/>
                <a:t>v periferiji</a:t>
              </a:r>
              <a:endParaRPr lang="de-AT" altLang="de-DE" sz="1600" b="1" dirty="0"/>
            </a:p>
          </p:txBody>
        </p:sp>
        <p:sp>
          <p:nvSpPr>
            <p:cNvPr id="59450" name="Line 58"/>
            <p:cNvSpPr>
              <a:spLocks noChangeShapeType="1"/>
            </p:cNvSpPr>
            <p:nvPr/>
          </p:nvSpPr>
          <p:spPr bwMode="auto">
            <a:xfrm flipH="1" flipV="1">
              <a:off x="2426" y="3578"/>
              <a:ext cx="444" cy="20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9451" name="Line 59"/>
            <p:cNvSpPr>
              <a:spLocks noChangeShapeType="1"/>
            </p:cNvSpPr>
            <p:nvPr/>
          </p:nvSpPr>
          <p:spPr bwMode="auto">
            <a:xfrm flipV="1">
              <a:off x="2864" y="3451"/>
              <a:ext cx="90" cy="32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9435" name="Line 43"/>
            <p:cNvSpPr>
              <a:spLocks noChangeShapeType="1"/>
            </p:cNvSpPr>
            <p:nvPr/>
          </p:nvSpPr>
          <p:spPr bwMode="auto">
            <a:xfrm flipV="1">
              <a:off x="2855" y="3614"/>
              <a:ext cx="241" cy="16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grpSp>
        <p:nvGrpSpPr>
          <p:cNvPr id="59455" name="Group 63"/>
          <p:cNvGrpSpPr>
            <a:grpSpLocks/>
          </p:cNvGrpSpPr>
          <p:nvPr/>
        </p:nvGrpSpPr>
        <p:grpSpPr bwMode="auto">
          <a:xfrm>
            <a:off x="8083560" y="5130805"/>
            <a:ext cx="1990728" cy="1165226"/>
            <a:chOff x="4132" y="3232"/>
            <a:chExt cx="1254" cy="734"/>
          </a:xfrm>
          <a:solidFill>
            <a:schemeClr val="bg1"/>
          </a:solidFill>
        </p:grpSpPr>
        <p:sp>
          <p:nvSpPr>
            <p:cNvPr id="59433" name="Text Box 41"/>
            <p:cNvSpPr txBox="1">
              <a:spLocks noChangeArrowheads="1"/>
            </p:cNvSpPr>
            <p:nvPr/>
          </p:nvSpPr>
          <p:spPr bwMode="auto">
            <a:xfrm>
              <a:off x="4132" y="3598"/>
              <a:ext cx="1254" cy="36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AT" altLang="de-DE" sz="1600" b="1" dirty="0" smtClean="0"/>
                <a:t>Strukture se</a:t>
              </a:r>
              <a:br>
                <a:rPr lang="de-AT" altLang="de-DE" sz="1600" b="1" dirty="0" smtClean="0"/>
              </a:br>
              <a:r>
                <a:rPr lang="de-AT" altLang="de-DE" sz="1600" b="1" dirty="0" smtClean="0"/>
                <a:t>naselijo v periferiji</a:t>
              </a:r>
              <a:endParaRPr lang="de-AT" altLang="de-DE" sz="1600" b="1" dirty="0"/>
            </a:p>
          </p:txBody>
        </p:sp>
        <p:sp>
          <p:nvSpPr>
            <p:cNvPr id="59434" name="Line 42"/>
            <p:cNvSpPr>
              <a:spLocks noChangeShapeType="1"/>
            </p:cNvSpPr>
            <p:nvPr/>
          </p:nvSpPr>
          <p:spPr bwMode="auto">
            <a:xfrm flipH="1" flipV="1">
              <a:off x="4460" y="3232"/>
              <a:ext cx="161" cy="3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59452" name="Line 60"/>
            <p:cNvSpPr>
              <a:spLocks noChangeShapeType="1"/>
            </p:cNvSpPr>
            <p:nvPr/>
          </p:nvSpPr>
          <p:spPr bwMode="auto">
            <a:xfrm flipV="1">
              <a:off x="4624" y="3464"/>
              <a:ext cx="126" cy="14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59457" name="Text Box 65"/>
          <p:cNvSpPr txBox="1">
            <a:spLocks noChangeArrowheads="1"/>
          </p:cNvSpPr>
          <p:nvPr/>
        </p:nvSpPr>
        <p:spPr bwMode="auto">
          <a:xfrm>
            <a:off x="7081839" y="3400423"/>
            <a:ext cx="1632178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l"/>
            <a:r>
              <a:rPr lang="de-AT" altLang="de-DE" sz="1600" b="1" dirty="0" smtClean="0"/>
              <a:t>Obvozna cesta</a:t>
            </a:r>
            <a:endParaRPr lang="de-AT" altLang="de-DE" sz="1600" b="1" dirty="0"/>
          </a:p>
        </p:txBody>
      </p:sp>
      <p:sp>
        <p:nvSpPr>
          <p:cNvPr id="59461" name="Line 69"/>
          <p:cNvSpPr>
            <a:spLocks noChangeShapeType="1"/>
          </p:cNvSpPr>
          <p:nvPr/>
        </p:nvSpPr>
        <p:spPr bwMode="auto">
          <a:xfrm>
            <a:off x="3100388" y="4810125"/>
            <a:ext cx="134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grpSp>
        <p:nvGrpSpPr>
          <p:cNvPr id="59482" name="Group 90"/>
          <p:cNvGrpSpPr>
            <a:grpSpLocks/>
          </p:cNvGrpSpPr>
          <p:nvPr/>
        </p:nvGrpSpPr>
        <p:grpSpPr bwMode="auto">
          <a:xfrm>
            <a:off x="6419850" y="4819650"/>
            <a:ext cx="1016000" cy="6350"/>
            <a:chOff x="3084" y="3036"/>
            <a:chExt cx="640" cy="4"/>
          </a:xfrm>
        </p:grpSpPr>
        <p:sp>
          <p:nvSpPr>
            <p:cNvPr id="59480" name="Line 88"/>
            <p:cNvSpPr>
              <a:spLocks noChangeShapeType="1"/>
            </p:cNvSpPr>
            <p:nvPr/>
          </p:nvSpPr>
          <p:spPr bwMode="auto">
            <a:xfrm flipV="1">
              <a:off x="3084" y="3040"/>
              <a:ext cx="5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59481" name="Line 89"/>
            <p:cNvSpPr>
              <a:spLocks noChangeShapeType="1"/>
            </p:cNvSpPr>
            <p:nvPr/>
          </p:nvSpPr>
          <p:spPr bwMode="auto">
            <a:xfrm flipV="1">
              <a:off x="3676" y="3036"/>
              <a:ext cx="4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230438" y="1916832"/>
            <a:ext cx="805220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 u="sng" dirty="0" smtClean="0">
                <a:solidFill>
                  <a:schemeClr val="accent1"/>
                </a:solidFill>
              </a:rPr>
              <a:t>Faza 4:</a:t>
            </a:r>
            <a:r>
              <a:rPr lang="de-AT" altLang="de-DE" b="1" dirty="0" smtClean="0">
                <a:solidFill>
                  <a:schemeClr val="accent1"/>
                </a:solidFill>
              </a:rPr>
              <a:t> Izgradnja/širitev ceste B-C, obvoznica v C</a:t>
            </a:r>
            <a:endParaRPr lang="de-AT" altLang="de-DE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altLang="de-DE" b="1" dirty="0" smtClean="0">
                <a:solidFill>
                  <a:schemeClr val="accent1"/>
                </a:solidFill>
              </a:rPr>
              <a:t>„Dostopnost“ raste naprej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altLang="de-DE" b="1" dirty="0" smtClean="0">
                <a:solidFill>
                  <a:schemeClr val="accent1"/>
                </a:solidFill>
              </a:rPr>
              <a:t>Stanovanjska območja okoli B </a:t>
            </a:r>
            <a:r>
              <a:rPr lang="de-AT" altLang="de-DE" b="1" dirty="0">
                <a:solidFill>
                  <a:schemeClr val="accent1"/>
                </a:solidFill>
              </a:rPr>
              <a:t>und C, </a:t>
            </a:r>
            <a:r>
              <a:rPr lang="de-AT" altLang="de-DE" b="1" dirty="0" smtClean="0">
                <a:solidFill>
                  <a:schemeClr val="accent1"/>
                </a:solidFill>
              </a:rPr>
              <a:t>zaradi cenejših parcel</a:t>
            </a:r>
            <a:endParaRPr lang="de-AT" altLang="de-DE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altLang="de-DE" b="1" dirty="0" smtClean="0">
                <a:solidFill>
                  <a:schemeClr val="accent1"/>
                </a:solidFill>
              </a:rPr>
              <a:t>Prometni „problemi“ v D: periferne strukture (nakup, prosti čas, itd.)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altLang="de-DE" b="1" dirty="0" smtClean="0">
                <a:solidFill>
                  <a:schemeClr val="accent1"/>
                </a:solidFill>
              </a:rPr>
              <a:t>Razpad notranjih struktur v </a:t>
            </a:r>
            <a:r>
              <a:rPr lang="de-AT" altLang="de-DE" b="1" dirty="0">
                <a:solidFill>
                  <a:schemeClr val="accent1"/>
                </a:solidFill>
              </a:rPr>
              <a:t>B, C </a:t>
            </a:r>
            <a:r>
              <a:rPr lang="de-AT" altLang="de-DE" b="1" dirty="0" smtClean="0">
                <a:solidFill>
                  <a:schemeClr val="accent1"/>
                </a:solidFill>
              </a:rPr>
              <a:t>in </a:t>
            </a:r>
            <a:r>
              <a:rPr lang="de-AT" altLang="de-DE" b="1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69" name="Title 2"/>
          <p:cNvSpPr txBox="1">
            <a:spLocks/>
          </p:cNvSpPr>
          <p:nvPr/>
        </p:nvSpPr>
        <p:spPr>
          <a:xfrm>
            <a:off x="2381224" y="1285860"/>
            <a:ext cx="7429552" cy="114300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de-A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Uvodoma</a:t>
            </a:r>
            <a:r>
              <a:rPr lang="de-AT" dirty="0"/>
              <a:t>: </a:t>
            </a:r>
            <a:r>
              <a:rPr lang="de-AT" dirty="0" err="1"/>
              <a:t>Prostor</a:t>
            </a:r>
            <a:r>
              <a:rPr lang="de-AT" dirty="0" smtClean="0"/>
              <a:t>, struktura in čas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1BE37-8BEE-41D2-8357-D273E888057B}" type="slidenum">
              <a:rPr lang="de-AT" noProof="0" smtClean="0"/>
              <a:pPr>
                <a:defRPr/>
              </a:pPr>
              <a:t>6</a:t>
            </a:fld>
            <a:endParaRPr lang="de-A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pl-PL" noProof="0" dirty="0" smtClean="0"/>
              <a:t>Primeri dobrih praks</a:t>
            </a:r>
            <a:endParaRPr lang="de-AT" noProof="0" dirty="0"/>
          </a:p>
        </p:txBody>
      </p:sp>
      <p:sp>
        <p:nvSpPr>
          <p:cNvPr id="60" name="Text Placeholder 2"/>
          <p:cNvSpPr txBox="1">
            <a:spLocks/>
          </p:cNvSpPr>
          <p:nvPr/>
        </p:nvSpPr>
        <p:spPr>
          <a:xfrm>
            <a:off x="11435127" y="1125538"/>
            <a:ext cx="409213" cy="5183187"/>
          </a:xfrm>
          <a:prstGeom prst="rect">
            <a:avLst/>
          </a:prstGeom>
        </p:spPr>
        <p:txBody>
          <a:bodyPr vert="vert270" lIns="91440" tIns="45720" rIns="91440" bIns="45720"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Viri: Knoflacher 1996</a:t>
            </a:r>
            <a:endParaRPr kumimoji="0" lang="de-AT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54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4" grpId="0" animBg="1"/>
      <p:bldP spid="59443" grpId="0" animBg="1"/>
      <p:bldP spid="59444" grpId="0" animBg="1"/>
      <p:bldP spid="594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4" name="Freeform 94"/>
          <p:cNvSpPr>
            <a:spLocks/>
          </p:cNvSpPr>
          <p:nvPr/>
        </p:nvSpPr>
        <p:spPr bwMode="auto">
          <a:xfrm>
            <a:off x="6388100" y="4278314"/>
            <a:ext cx="1073150" cy="534987"/>
          </a:xfrm>
          <a:custGeom>
            <a:avLst/>
            <a:gdLst>
              <a:gd name="T0" fmla="*/ 0 w 676"/>
              <a:gd name="T1" fmla="*/ 337 h 337"/>
              <a:gd name="T2" fmla="*/ 52 w 676"/>
              <a:gd name="T3" fmla="*/ 141 h 337"/>
              <a:gd name="T4" fmla="*/ 212 w 676"/>
              <a:gd name="T5" fmla="*/ 25 h 337"/>
              <a:gd name="T6" fmla="*/ 356 w 676"/>
              <a:gd name="T7" fmla="*/ 5 h 337"/>
              <a:gd name="T8" fmla="*/ 552 w 676"/>
              <a:gd name="T9" fmla="*/ 57 h 337"/>
              <a:gd name="T10" fmla="*/ 648 w 676"/>
              <a:gd name="T11" fmla="*/ 173 h 337"/>
              <a:gd name="T12" fmla="*/ 676 w 676"/>
              <a:gd name="T13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6" h="337">
                <a:moveTo>
                  <a:pt x="0" y="337"/>
                </a:moveTo>
                <a:cubicBezTo>
                  <a:pt x="8" y="265"/>
                  <a:pt x="17" y="193"/>
                  <a:pt x="52" y="141"/>
                </a:cubicBezTo>
                <a:cubicBezTo>
                  <a:pt x="87" y="89"/>
                  <a:pt x="161" y="48"/>
                  <a:pt x="212" y="25"/>
                </a:cubicBezTo>
                <a:cubicBezTo>
                  <a:pt x="263" y="2"/>
                  <a:pt x="299" y="0"/>
                  <a:pt x="356" y="5"/>
                </a:cubicBezTo>
                <a:cubicBezTo>
                  <a:pt x="413" y="10"/>
                  <a:pt x="503" y="29"/>
                  <a:pt x="552" y="57"/>
                </a:cubicBezTo>
                <a:cubicBezTo>
                  <a:pt x="601" y="85"/>
                  <a:pt x="627" y="126"/>
                  <a:pt x="648" y="173"/>
                </a:cubicBezTo>
                <a:cubicBezTo>
                  <a:pt x="669" y="220"/>
                  <a:pt x="669" y="297"/>
                  <a:pt x="676" y="337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535" name="Freeform 95"/>
          <p:cNvSpPr>
            <a:spLocks/>
          </p:cNvSpPr>
          <p:nvPr/>
        </p:nvSpPr>
        <p:spPr bwMode="auto">
          <a:xfrm>
            <a:off x="4292600" y="4278314"/>
            <a:ext cx="1073150" cy="534987"/>
          </a:xfrm>
          <a:custGeom>
            <a:avLst/>
            <a:gdLst>
              <a:gd name="T0" fmla="*/ 0 w 676"/>
              <a:gd name="T1" fmla="*/ 337 h 337"/>
              <a:gd name="T2" fmla="*/ 52 w 676"/>
              <a:gd name="T3" fmla="*/ 141 h 337"/>
              <a:gd name="T4" fmla="*/ 212 w 676"/>
              <a:gd name="T5" fmla="*/ 25 h 337"/>
              <a:gd name="T6" fmla="*/ 356 w 676"/>
              <a:gd name="T7" fmla="*/ 5 h 337"/>
              <a:gd name="T8" fmla="*/ 552 w 676"/>
              <a:gd name="T9" fmla="*/ 57 h 337"/>
              <a:gd name="T10" fmla="*/ 648 w 676"/>
              <a:gd name="T11" fmla="*/ 173 h 337"/>
              <a:gd name="T12" fmla="*/ 676 w 676"/>
              <a:gd name="T13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6" h="337">
                <a:moveTo>
                  <a:pt x="0" y="337"/>
                </a:moveTo>
                <a:cubicBezTo>
                  <a:pt x="8" y="265"/>
                  <a:pt x="17" y="193"/>
                  <a:pt x="52" y="141"/>
                </a:cubicBezTo>
                <a:cubicBezTo>
                  <a:pt x="87" y="89"/>
                  <a:pt x="161" y="48"/>
                  <a:pt x="212" y="25"/>
                </a:cubicBezTo>
                <a:cubicBezTo>
                  <a:pt x="263" y="2"/>
                  <a:pt x="299" y="0"/>
                  <a:pt x="356" y="5"/>
                </a:cubicBezTo>
                <a:cubicBezTo>
                  <a:pt x="413" y="10"/>
                  <a:pt x="503" y="29"/>
                  <a:pt x="552" y="57"/>
                </a:cubicBezTo>
                <a:cubicBezTo>
                  <a:pt x="601" y="85"/>
                  <a:pt x="627" y="126"/>
                  <a:pt x="648" y="173"/>
                </a:cubicBezTo>
                <a:cubicBezTo>
                  <a:pt x="669" y="220"/>
                  <a:pt x="669" y="297"/>
                  <a:pt x="676" y="337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47" name="Oval 7" descr="Diagonal hell nach oben"/>
          <p:cNvSpPr>
            <a:spLocks noChangeArrowheads="1"/>
          </p:cNvSpPr>
          <p:nvPr/>
        </p:nvSpPr>
        <p:spPr bwMode="auto">
          <a:xfrm>
            <a:off x="2252663" y="4400550"/>
            <a:ext cx="838200" cy="838200"/>
          </a:xfrm>
          <a:prstGeom prst="ellipse">
            <a:avLst/>
          </a:prstGeom>
          <a:pattFill prst="ltUpDiag">
            <a:fgClr>
              <a:srgbClr val="000000"/>
            </a:fgClr>
            <a:bgClr>
              <a:srgbClr val="FFFFFF"/>
            </a:bgClr>
          </a:patt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48" name="Oval 8" descr="Diagonal hell nach oben"/>
          <p:cNvSpPr>
            <a:spLocks noChangeArrowheads="1"/>
          </p:cNvSpPr>
          <p:nvPr/>
        </p:nvSpPr>
        <p:spPr bwMode="auto">
          <a:xfrm>
            <a:off x="4411663" y="4400550"/>
            <a:ext cx="838200" cy="838200"/>
          </a:xfrm>
          <a:prstGeom prst="ellipse">
            <a:avLst/>
          </a:prstGeom>
          <a:pattFill prst="ltUpDiag">
            <a:fgClr>
              <a:srgbClr val="000000"/>
            </a:fgClr>
            <a:bgClr>
              <a:srgbClr val="FFFFFF"/>
            </a:bgClr>
          </a:patt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49" name="Oval 9" descr="Diagonal hell nach oben"/>
          <p:cNvSpPr>
            <a:spLocks noChangeArrowheads="1"/>
          </p:cNvSpPr>
          <p:nvPr/>
        </p:nvSpPr>
        <p:spPr bwMode="auto">
          <a:xfrm>
            <a:off x="6507163" y="4400550"/>
            <a:ext cx="838200" cy="838200"/>
          </a:xfrm>
          <a:prstGeom prst="ellipse">
            <a:avLst/>
          </a:prstGeom>
          <a:pattFill prst="ltUpDiag">
            <a:fgClr>
              <a:srgbClr val="000000"/>
            </a:fgClr>
            <a:bgClr>
              <a:srgbClr val="FFFFFF"/>
            </a:bgClr>
          </a:patt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50" name="Oval 10" descr="Diagonal hell nach unten"/>
          <p:cNvSpPr>
            <a:spLocks noChangeArrowheads="1"/>
          </p:cNvSpPr>
          <p:nvPr/>
        </p:nvSpPr>
        <p:spPr bwMode="auto">
          <a:xfrm>
            <a:off x="8805863" y="4229100"/>
            <a:ext cx="1181100" cy="1181100"/>
          </a:xfrm>
          <a:prstGeom prst="ellipse">
            <a:avLst/>
          </a:prstGeom>
          <a:pattFill prst="ltDnDiag">
            <a:fgClr>
              <a:srgbClr val="000000"/>
            </a:fgClr>
            <a:bgClr>
              <a:srgbClr val="FFFFFF"/>
            </a:bgClr>
          </a:patt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3086100" y="4819650"/>
            <a:ext cx="12065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V="1">
            <a:off x="5384800" y="4819650"/>
            <a:ext cx="1022350" cy="6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7442200" y="4819650"/>
            <a:ext cx="1358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2460625" y="35194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A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9153525" y="3532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D</a:t>
            </a: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6677025" y="35321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C</a:t>
            </a: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4606925" y="3519488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b="1"/>
              <a:t>B</a:t>
            </a:r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2908300" y="5705476"/>
            <a:ext cx="2731838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l"/>
            <a:r>
              <a:rPr lang="de-AT" altLang="de-DE" sz="1600" b="1" dirty="0" smtClean="0"/>
              <a:t>Vsi </a:t>
            </a:r>
            <a:r>
              <a:rPr lang="de-AT" altLang="de-DE" sz="1600" b="1" dirty="0" err="1" smtClean="0"/>
              <a:t>kraji</a:t>
            </a:r>
            <a:r>
              <a:rPr lang="de-AT" altLang="de-DE" sz="1600" b="1" dirty="0" smtClean="0"/>
              <a:t> </a:t>
            </a:r>
            <a:r>
              <a:rPr lang="de-AT" altLang="de-DE" sz="1600" b="1" dirty="0" err="1" smtClean="0"/>
              <a:t>izgubijo</a:t>
            </a:r>
            <a:r>
              <a:rPr lang="de-AT" altLang="de-DE" sz="1600" b="1" dirty="0" smtClean="0"/>
              <a:t> notranje,</a:t>
            </a:r>
            <a:br>
              <a:rPr lang="de-AT" altLang="de-DE" sz="1600" b="1" dirty="0" smtClean="0"/>
            </a:br>
            <a:r>
              <a:rPr lang="de-AT" altLang="de-DE" sz="1600" b="1" dirty="0" smtClean="0"/>
              <a:t>samostojne strukture</a:t>
            </a:r>
            <a:endParaRPr lang="de-AT" altLang="de-DE" sz="1600" b="1" dirty="0"/>
          </a:p>
        </p:txBody>
      </p:sp>
      <p:sp>
        <p:nvSpPr>
          <p:cNvPr id="61467" name="Freeform 27" descr="Diagonal hell nach oben"/>
          <p:cNvSpPr>
            <a:spLocks/>
          </p:cNvSpPr>
          <p:nvPr/>
        </p:nvSpPr>
        <p:spPr bwMode="auto">
          <a:xfrm>
            <a:off x="6172200" y="4991100"/>
            <a:ext cx="469900" cy="469900"/>
          </a:xfrm>
          <a:custGeom>
            <a:avLst/>
            <a:gdLst>
              <a:gd name="T0" fmla="*/ 224 w 296"/>
              <a:gd name="T1" fmla="*/ 0 h 296"/>
              <a:gd name="T2" fmla="*/ 108 w 296"/>
              <a:gd name="T3" fmla="*/ 88 h 296"/>
              <a:gd name="T4" fmla="*/ 20 w 296"/>
              <a:gd name="T5" fmla="*/ 180 h 296"/>
              <a:gd name="T6" fmla="*/ 0 w 296"/>
              <a:gd name="T7" fmla="*/ 252 h 296"/>
              <a:gd name="T8" fmla="*/ 24 w 296"/>
              <a:gd name="T9" fmla="*/ 280 h 296"/>
              <a:gd name="T10" fmla="*/ 68 w 296"/>
              <a:gd name="T11" fmla="*/ 296 h 296"/>
              <a:gd name="T12" fmla="*/ 120 w 296"/>
              <a:gd name="T13" fmla="*/ 280 h 296"/>
              <a:gd name="T14" fmla="*/ 192 w 296"/>
              <a:gd name="T15" fmla="*/ 208 h 296"/>
              <a:gd name="T16" fmla="*/ 296 w 296"/>
              <a:gd name="T17" fmla="*/ 92 h 296"/>
              <a:gd name="T18" fmla="*/ 224 w 296"/>
              <a:gd name="T19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6" h="296">
                <a:moveTo>
                  <a:pt x="224" y="0"/>
                </a:moveTo>
                <a:lnTo>
                  <a:pt x="108" y="88"/>
                </a:lnTo>
                <a:lnTo>
                  <a:pt x="20" y="180"/>
                </a:lnTo>
                <a:lnTo>
                  <a:pt x="0" y="252"/>
                </a:lnTo>
                <a:lnTo>
                  <a:pt x="24" y="280"/>
                </a:lnTo>
                <a:lnTo>
                  <a:pt x="68" y="296"/>
                </a:lnTo>
                <a:lnTo>
                  <a:pt x="120" y="280"/>
                </a:lnTo>
                <a:lnTo>
                  <a:pt x="192" y="208"/>
                </a:lnTo>
                <a:lnTo>
                  <a:pt x="296" y="92"/>
                </a:lnTo>
                <a:lnTo>
                  <a:pt x="224" y="0"/>
                </a:lnTo>
                <a:close/>
              </a:path>
            </a:pathLst>
          </a:custGeom>
          <a:pattFill prst="ltUpDiag">
            <a:fgClr>
              <a:srgbClr val="000000"/>
            </a:fgClr>
            <a:bgClr>
              <a:srgbClr val="FFFFFF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68" name="Freeform 28" descr="Diagonal hell nach oben"/>
          <p:cNvSpPr>
            <a:spLocks/>
          </p:cNvSpPr>
          <p:nvPr/>
        </p:nvSpPr>
        <p:spPr bwMode="auto">
          <a:xfrm>
            <a:off x="6883400" y="5238750"/>
            <a:ext cx="260350" cy="501650"/>
          </a:xfrm>
          <a:custGeom>
            <a:avLst/>
            <a:gdLst>
              <a:gd name="T0" fmla="*/ 28 w 184"/>
              <a:gd name="T1" fmla="*/ 0 h 264"/>
              <a:gd name="T2" fmla="*/ 8 w 184"/>
              <a:gd name="T3" fmla="*/ 76 h 264"/>
              <a:gd name="T4" fmla="*/ 0 w 184"/>
              <a:gd name="T5" fmla="*/ 136 h 264"/>
              <a:gd name="T6" fmla="*/ 20 w 184"/>
              <a:gd name="T7" fmla="*/ 204 h 264"/>
              <a:gd name="T8" fmla="*/ 52 w 184"/>
              <a:gd name="T9" fmla="*/ 248 h 264"/>
              <a:gd name="T10" fmla="*/ 124 w 184"/>
              <a:gd name="T11" fmla="*/ 264 h 264"/>
              <a:gd name="T12" fmla="*/ 184 w 184"/>
              <a:gd name="T13" fmla="*/ 188 h 264"/>
              <a:gd name="T14" fmla="*/ 160 w 184"/>
              <a:gd name="T15" fmla="*/ 96 h 264"/>
              <a:gd name="T16" fmla="*/ 120 w 184"/>
              <a:gd name="T17" fmla="*/ 40 h 264"/>
              <a:gd name="T18" fmla="*/ 92 w 184"/>
              <a:gd name="T19" fmla="*/ 0 h 264"/>
              <a:gd name="T20" fmla="*/ 28 w 184"/>
              <a:gd name="T21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4" h="264">
                <a:moveTo>
                  <a:pt x="28" y="0"/>
                </a:moveTo>
                <a:lnTo>
                  <a:pt x="8" y="76"/>
                </a:lnTo>
                <a:lnTo>
                  <a:pt x="0" y="136"/>
                </a:lnTo>
                <a:lnTo>
                  <a:pt x="20" y="204"/>
                </a:lnTo>
                <a:lnTo>
                  <a:pt x="52" y="248"/>
                </a:lnTo>
                <a:lnTo>
                  <a:pt x="124" y="264"/>
                </a:lnTo>
                <a:lnTo>
                  <a:pt x="184" y="188"/>
                </a:lnTo>
                <a:lnTo>
                  <a:pt x="160" y="96"/>
                </a:lnTo>
                <a:lnTo>
                  <a:pt x="120" y="40"/>
                </a:lnTo>
                <a:lnTo>
                  <a:pt x="92" y="0"/>
                </a:lnTo>
                <a:lnTo>
                  <a:pt x="28" y="0"/>
                </a:lnTo>
                <a:close/>
              </a:path>
            </a:pathLst>
          </a:custGeom>
          <a:pattFill prst="ltUpDiag">
            <a:fgClr>
              <a:srgbClr val="000000"/>
            </a:fgClr>
            <a:bgClr>
              <a:srgbClr val="FFFFFF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69" name="Freeform 29" descr="Diagonal hell nach oben"/>
          <p:cNvSpPr>
            <a:spLocks/>
          </p:cNvSpPr>
          <p:nvPr/>
        </p:nvSpPr>
        <p:spPr bwMode="auto">
          <a:xfrm>
            <a:off x="6146800" y="4171950"/>
            <a:ext cx="463550" cy="450850"/>
          </a:xfrm>
          <a:custGeom>
            <a:avLst/>
            <a:gdLst>
              <a:gd name="T0" fmla="*/ 260 w 292"/>
              <a:gd name="T1" fmla="*/ 284 h 284"/>
              <a:gd name="T2" fmla="*/ 200 w 292"/>
              <a:gd name="T3" fmla="*/ 272 h 284"/>
              <a:gd name="T4" fmla="*/ 112 w 292"/>
              <a:gd name="T5" fmla="*/ 232 h 284"/>
              <a:gd name="T6" fmla="*/ 8 w 292"/>
              <a:gd name="T7" fmla="*/ 144 h 284"/>
              <a:gd name="T8" fmla="*/ 0 w 292"/>
              <a:gd name="T9" fmla="*/ 80 h 284"/>
              <a:gd name="T10" fmla="*/ 36 w 292"/>
              <a:gd name="T11" fmla="*/ 20 h 284"/>
              <a:gd name="T12" fmla="*/ 72 w 292"/>
              <a:gd name="T13" fmla="*/ 0 h 284"/>
              <a:gd name="T14" fmla="*/ 152 w 292"/>
              <a:gd name="T15" fmla="*/ 28 h 284"/>
              <a:gd name="T16" fmla="*/ 244 w 292"/>
              <a:gd name="T17" fmla="*/ 120 h 284"/>
              <a:gd name="T18" fmla="*/ 276 w 292"/>
              <a:gd name="T19" fmla="*/ 192 h 284"/>
              <a:gd name="T20" fmla="*/ 292 w 292"/>
              <a:gd name="T21" fmla="*/ 236 h 284"/>
              <a:gd name="T22" fmla="*/ 260 w 292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2" h="284">
                <a:moveTo>
                  <a:pt x="260" y="284"/>
                </a:moveTo>
                <a:lnTo>
                  <a:pt x="200" y="272"/>
                </a:lnTo>
                <a:lnTo>
                  <a:pt x="112" y="232"/>
                </a:lnTo>
                <a:lnTo>
                  <a:pt x="8" y="144"/>
                </a:lnTo>
                <a:lnTo>
                  <a:pt x="0" y="80"/>
                </a:lnTo>
                <a:lnTo>
                  <a:pt x="36" y="20"/>
                </a:lnTo>
                <a:lnTo>
                  <a:pt x="72" y="0"/>
                </a:lnTo>
                <a:lnTo>
                  <a:pt x="152" y="28"/>
                </a:lnTo>
                <a:lnTo>
                  <a:pt x="244" y="120"/>
                </a:lnTo>
                <a:lnTo>
                  <a:pt x="276" y="192"/>
                </a:lnTo>
                <a:lnTo>
                  <a:pt x="292" y="236"/>
                </a:lnTo>
                <a:lnTo>
                  <a:pt x="260" y="284"/>
                </a:lnTo>
                <a:close/>
              </a:path>
            </a:pathLst>
          </a:custGeom>
          <a:pattFill prst="ltUpDiag">
            <a:fgClr>
              <a:srgbClr val="000000"/>
            </a:fgClr>
            <a:bgClr>
              <a:srgbClr val="FFFFFF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70" name="Freeform 30" descr="Diagonal hell nach oben"/>
          <p:cNvSpPr>
            <a:spLocks/>
          </p:cNvSpPr>
          <p:nvPr/>
        </p:nvSpPr>
        <p:spPr bwMode="auto">
          <a:xfrm>
            <a:off x="6788150" y="3949700"/>
            <a:ext cx="209550" cy="450850"/>
          </a:xfrm>
          <a:custGeom>
            <a:avLst/>
            <a:gdLst>
              <a:gd name="T0" fmla="*/ 44 w 132"/>
              <a:gd name="T1" fmla="*/ 284 h 284"/>
              <a:gd name="T2" fmla="*/ 8 w 132"/>
              <a:gd name="T3" fmla="*/ 236 h 284"/>
              <a:gd name="T4" fmla="*/ 0 w 132"/>
              <a:gd name="T5" fmla="*/ 152 h 284"/>
              <a:gd name="T6" fmla="*/ 8 w 132"/>
              <a:gd name="T7" fmla="*/ 28 h 284"/>
              <a:gd name="T8" fmla="*/ 48 w 132"/>
              <a:gd name="T9" fmla="*/ 4 h 284"/>
              <a:gd name="T10" fmla="*/ 116 w 132"/>
              <a:gd name="T11" fmla="*/ 0 h 284"/>
              <a:gd name="T12" fmla="*/ 124 w 132"/>
              <a:gd name="T13" fmla="*/ 28 h 284"/>
              <a:gd name="T14" fmla="*/ 132 w 132"/>
              <a:gd name="T15" fmla="*/ 100 h 284"/>
              <a:gd name="T16" fmla="*/ 112 w 132"/>
              <a:gd name="T17" fmla="*/ 212 h 284"/>
              <a:gd name="T18" fmla="*/ 96 w 132"/>
              <a:gd name="T19" fmla="*/ 276 h 284"/>
              <a:gd name="T20" fmla="*/ 44 w 132"/>
              <a:gd name="T21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2" h="284">
                <a:moveTo>
                  <a:pt x="44" y="284"/>
                </a:moveTo>
                <a:lnTo>
                  <a:pt x="8" y="236"/>
                </a:lnTo>
                <a:lnTo>
                  <a:pt x="0" y="152"/>
                </a:lnTo>
                <a:lnTo>
                  <a:pt x="8" y="28"/>
                </a:lnTo>
                <a:lnTo>
                  <a:pt x="48" y="4"/>
                </a:lnTo>
                <a:lnTo>
                  <a:pt x="116" y="0"/>
                </a:lnTo>
                <a:lnTo>
                  <a:pt x="124" y="28"/>
                </a:lnTo>
                <a:lnTo>
                  <a:pt x="132" y="100"/>
                </a:lnTo>
                <a:lnTo>
                  <a:pt x="112" y="212"/>
                </a:lnTo>
                <a:lnTo>
                  <a:pt x="96" y="276"/>
                </a:lnTo>
                <a:lnTo>
                  <a:pt x="44" y="284"/>
                </a:lnTo>
                <a:close/>
              </a:path>
            </a:pathLst>
          </a:custGeom>
          <a:pattFill prst="ltUpDiag">
            <a:fgClr>
              <a:srgbClr val="000000"/>
            </a:fgClr>
            <a:bgClr>
              <a:srgbClr val="FFFFFF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71" name="Freeform 31" descr="Diagonal hell nach oben"/>
          <p:cNvSpPr>
            <a:spLocks/>
          </p:cNvSpPr>
          <p:nvPr/>
        </p:nvSpPr>
        <p:spPr bwMode="auto">
          <a:xfrm>
            <a:off x="7200900" y="4152900"/>
            <a:ext cx="495300" cy="419100"/>
          </a:xfrm>
          <a:custGeom>
            <a:avLst/>
            <a:gdLst>
              <a:gd name="T0" fmla="*/ 0 w 312"/>
              <a:gd name="T1" fmla="*/ 216 h 264"/>
              <a:gd name="T2" fmla="*/ 32 w 312"/>
              <a:gd name="T3" fmla="*/ 120 h 264"/>
              <a:gd name="T4" fmla="*/ 104 w 312"/>
              <a:gd name="T5" fmla="*/ 44 h 264"/>
              <a:gd name="T6" fmla="*/ 168 w 312"/>
              <a:gd name="T7" fmla="*/ 0 h 264"/>
              <a:gd name="T8" fmla="*/ 244 w 312"/>
              <a:gd name="T9" fmla="*/ 0 h 264"/>
              <a:gd name="T10" fmla="*/ 308 w 312"/>
              <a:gd name="T11" fmla="*/ 40 h 264"/>
              <a:gd name="T12" fmla="*/ 312 w 312"/>
              <a:gd name="T13" fmla="*/ 88 h 264"/>
              <a:gd name="T14" fmla="*/ 248 w 312"/>
              <a:gd name="T15" fmla="*/ 144 h 264"/>
              <a:gd name="T16" fmla="*/ 172 w 312"/>
              <a:gd name="T17" fmla="*/ 200 h 264"/>
              <a:gd name="T18" fmla="*/ 116 w 312"/>
              <a:gd name="T19" fmla="*/ 256 h 264"/>
              <a:gd name="T20" fmla="*/ 40 w 312"/>
              <a:gd name="T21" fmla="*/ 264 h 264"/>
              <a:gd name="T22" fmla="*/ 0 w 312"/>
              <a:gd name="T23" fmla="*/ 216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264">
                <a:moveTo>
                  <a:pt x="0" y="216"/>
                </a:moveTo>
                <a:lnTo>
                  <a:pt x="32" y="120"/>
                </a:lnTo>
                <a:lnTo>
                  <a:pt x="104" y="44"/>
                </a:lnTo>
                <a:lnTo>
                  <a:pt x="168" y="0"/>
                </a:lnTo>
                <a:lnTo>
                  <a:pt x="244" y="0"/>
                </a:lnTo>
                <a:lnTo>
                  <a:pt x="308" y="40"/>
                </a:lnTo>
                <a:lnTo>
                  <a:pt x="312" y="88"/>
                </a:lnTo>
                <a:lnTo>
                  <a:pt x="248" y="144"/>
                </a:lnTo>
                <a:lnTo>
                  <a:pt x="172" y="200"/>
                </a:lnTo>
                <a:lnTo>
                  <a:pt x="116" y="256"/>
                </a:lnTo>
                <a:lnTo>
                  <a:pt x="40" y="264"/>
                </a:lnTo>
                <a:lnTo>
                  <a:pt x="0" y="216"/>
                </a:lnTo>
                <a:close/>
              </a:path>
            </a:pathLst>
          </a:custGeom>
          <a:pattFill prst="ltUpDiag">
            <a:fgClr>
              <a:srgbClr val="000000"/>
            </a:fgClr>
            <a:bgClr>
              <a:srgbClr val="FFFFFF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75" name="Text Box 35"/>
          <p:cNvSpPr txBox="1">
            <a:spLocks noChangeArrowheads="1"/>
          </p:cNvSpPr>
          <p:nvPr/>
        </p:nvSpPr>
        <p:spPr bwMode="auto">
          <a:xfrm>
            <a:off x="7145338" y="3489326"/>
            <a:ext cx="2361544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l"/>
            <a:r>
              <a:rPr lang="de-AT" altLang="de-DE" sz="1600" b="1" dirty="0" smtClean="0"/>
              <a:t>Ekološka obremenitev</a:t>
            </a:r>
            <a:br>
              <a:rPr lang="de-AT" altLang="de-DE" sz="1600" b="1" dirty="0" smtClean="0"/>
            </a:br>
            <a:r>
              <a:rPr lang="de-AT" altLang="de-DE" sz="1600" b="1" dirty="0" smtClean="0"/>
              <a:t>povsod</a:t>
            </a:r>
            <a:endParaRPr lang="de-AT" altLang="de-DE" sz="1600" b="1" dirty="0"/>
          </a:p>
        </p:txBody>
      </p:sp>
      <p:sp>
        <p:nvSpPr>
          <p:cNvPr id="61477" name="Freeform 37" descr="Diagonal hell nach oben"/>
          <p:cNvSpPr>
            <a:spLocks/>
          </p:cNvSpPr>
          <p:nvPr/>
        </p:nvSpPr>
        <p:spPr bwMode="auto">
          <a:xfrm>
            <a:off x="7215189" y="5021264"/>
            <a:ext cx="517525" cy="452437"/>
          </a:xfrm>
          <a:custGeom>
            <a:avLst/>
            <a:gdLst>
              <a:gd name="T0" fmla="*/ 51 w 326"/>
              <a:gd name="T1" fmla="*/ 9 h 285"/>
              <a:gd name="T2" fmla="*/ 131 w 326"/>
              <a:gd name="T3" fmla="*/ 9 h 285"/>
              <a:gd name="T4" fmla="*/ 187 w 326"/>
              <a:gd name="T5" fmla="*/ 41 h 285"/>
              <a:gd name="T6" fmla="*/ 307 w 326"/>
              <a:gd name="T7" fmla="*/ 149 h 285"/>
              <a:gd name="T8" fmla="*/ 303 w 326"/>
              <a:gd name="T9" fmla="*/ 229 h 285"/>
              <a:gd name="T10" fmla="*/ 279 w 326"/>
              <a:gd name="T11" fmla="*/ 277 h 285"/>
              <a:gd name="T12" fmla="*/ 223 w 326"/>
              <a:gd name="T13" fmla="*/ 277 h 285"/>
              <a:gd name="T14" fmla="*/ 167 w 326"/>
              <a:gd name="T15" fmla="*/ 233 h 285"/>
              <a:gd name="T16" fmla="*/ 91 w 326"/>
              <a:gd name="T17" fmla="*/ 153 h 285"/>
              <a:gd name="T18" fmla="*/ 7 w 326"/>
              <a:gd name="T19" fmla="*/ 65 h 285"/>
              <a:gd name="T20" fmla="*/ 51 w 326"/>
              <a:gd name="T21" fmla="*/ 9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6" h="285">
                <a:moveTo>
                  <a:pt x="51" y="9"/>
                </a:moveTo>
                <a:cubicBezTo>
                  <a:pt x="72" y="0"/>
                  <a:pt x="108" y="4"/>
                  <a:pt x="131" y="9"/>
                </a:cubicBezTo>
                <a:cubicBezTo>
                  <a:pt x="154" y="14"/>
                  <a:pt x="158" y="18"/>
                  <a:pt x="187" y="41"/>
                </a:cubicBezTo>
                <a:cubicBezTo>
                  <a:pt x="216" y="64"/>
                  <a:pt x="288" y="118"/>
                  <a:pt x="307" y="149"/>
                </a:cubicBezTo>
                <a:cubicBezTo>
                  <a:pt x="326" y="180"/>
                  <a:pt x="308" y="208"/>
                  <a:pt x="303" y="229"/>
                </a:cubicBezTo>
                <a:cubicBezTo>
                  <a:pt x="298" y="250"/>
                  <a:pt x="292" y="269"/>
                  <a:pt x="279" y="277"/>
                </a:cubicBezTo>
                <a:cubicBezTo>
                  <a:pt x="266" y="285"/>
                  <a:pt x="242" y="284"/>
                  <a:pt x="223" y="277"/>
                </a:cubicBezTo>
                <a:cubicBezTo>
                  <a:pt x="204" y="270"/>
                  <a:pt x="189" y="254"/>
                  <a:pt x="167" y="233"/>
                </a:cubicBezTo>
                <a:cubicBezTo>
                  <a:pt x="145" y="212"/>
                  <a:pt x="118" y="181"/>
                  <a:pt x="91" y="153"/>
                </a:cubicBezTo>
                <a:cubicBezTo>
                  <a:pt x="64" y="125"/>
                  <a:pt x="14" y="89"/>
                  <a:pt x="7" y="65"/>
                </a:cubicBezTo>
                <a:cubicBezTo>
                  <a:pt x="0" y="41"/>
                  <a:pt x="30" y="18"/>
                  <a:pt x="51" y="9"/>
                </a:cubicBezTo>
                <a:close/>
              </a:path>
            </a:pathLst>
          </a:custGeom>
          <a:pattFill prst="ltUpDiag">
            <a:fgClr>
              <a:srgbClr val="000000"/>
            </a:fgClr>
            <a:bgClr>
              <a:srgbClr val="FFFFFF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78" name="Freeform 38" descr="Diagonal hell nach oben"/>
          <p:cNvSpPr>
            <a:spLocks/>
          </p:cNvSpPr>
          <p:nvPr/>
        </p:nvSpPr>
        <p:spPr bwMode="auto">
          <a:xfrm>
            <a:off x="6437314" y="5151438"/>
            <a:ext cx="352425" cy="584200"/>
          </a:xfrm>
          <a:custGeom>
            <a:avLst/>
            <a:gdLst>
              <a:gd name="T0" fmla="*/ 169 w 222"/>
              <a:gd name="T1" fmla="*/ 27 h 368"/>
              <a:gd name="T2" fmla="*/ 125 w 222"/>
              <a:gd name="T3" fmla="*/ 39 h 368"/>
              <a:gd name="T4" fmla="*/ 21 w 222"/>
              <a:gd name="T5" fmla="*/ 259 h 368"/>
              <a:gd name="T6" fmla="*/ 17 w 222"/>
              <a:gd name="T7" fmla="*/ 347 h 368"/>
              <a:gd name="T8" fmla="*/ 121 w 222"/>
              <a:gd name="T9" fmla="*/ 319 h 368"/>
              <a:gd name="T10" fmla="*/ 209 w 222"/>
              <a:gd name="T11" fmla="*/ 55 h 368"/>
              <a:gd name="T12" fmla="*/ 197 w 222"/>
              <a:gd name="T13" fmla="*/ 31 h 368"/>
              <a:gd name="T14" fmla="*/ 169 w 222"/>
              <a:gd name="T15" fmla="*/ 27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2" h="368">
                <a:moveTo>
                  <a:pt x="169" y="27"/>
                </a:moveTo>
                <a:cubicBezTo>
                  <a:pt x="157" y="28"/>
                  <a:pt x="150" y="0"/>
                  <a:pt x="125" y="39"/>
                </a:cubicBezTo>
                <a:cubicBezTo>
                  <a:pt x="100" y="78"/>
                  <a:pt x="39" y="208"/>
                  <a:pt x="21" y="259"/>
                </a:cubicBezTo>
                <a:cubicBezTo>
                  <a:pt x="3" y="310"/>
                  <a:pt x="0" y="337"/>
                  <a:pt x="17" y="347"/>
                </a:cubicBezTo>
                <a:cubicBezTo>
                  <a:pt x="34" y="357"/>
                  <a:pt x="89" y="368"/>
                  <a:pt x="121" y="319"/>
                </a:cubicBezTo>
                <a:cubicBezTo>
                  <a:pt x="153" y="270"/>
                  <a:pt x="196" y="103"/>
                  <a:pt x="209" y="55"/>
                </a:cubicBezTo>
                <a:cubicBezTo>
                  <a:pt x="222" y="7"/>
                  <a:pt x="204" y="39"/>
                  <a:pt x="197" y="31"/>
                </a:cubicBezTo>
                <a:cubicBezTo>
                  <a:pt x="190" y="23"/>
                  <a:pt x="181" y="26"/>
                  <a:pt x="169" y="27"/>
                </a:cubicBezTo>
                <a:close/>
              </a:path>
            </a:pathLst>
          </a:custGeom>
          <a:pattFill prst="ltUpDiag">
            <a:fgClr>
              <a:srgbClr val="000000"/>
            </a:fgClr>
            <a:bgClr>
              <a:srgbClr val="FFFFFF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81" name="Freeform 41" descr="Diagonal hell nach oben"/>
          <p:cNvSpPr>
            <a:spLocks/>
          </p:cNvSpPr>
          <p:nvPr/>
        </p:nvSpPr>
        <p:spPr bwMode="auto">
          <a:xfrm>
            <a:off x="4130676" y="4344989"/>
            <a:ext cx="411163" cy="314325"/>
          </a:xfrm>
          <a:custGeom>
            <a:avLst/>
            <a:gdLst>
              <a:gd name="T0" fmla="*/ 258 w 259"/>
              <a:gd name="T1" fmla="*/ 111 h 198"/>
              <a:gd name="T2" fmla="*/ 230 w 259"/>
              <a:gd name="T3" fmla="*/ 59 h 198"/>
              <a:gd name="T4" fmla="*/ 174 w 259"/>
              <a:gd name="T5" fmla="*/ 7 h 198"/>
              <a:gd name="T6" fmla="*/ 54 w 259"/>
              <a:gd name="T7" fmla="*/ 19 h 198"/>
              <a:gd name="T8" fmla="*/ 6 w 259"/>
              <a:gd name="T9" fmla="*/ 71 h 198"/>
              <a:gd name="T10" fmla="*/ 18 w 259"/>
              <a:gd name="T11" fmla="*/ 135 h 198"/>
              <a:gd name="T12" fmla="*/ 66 w 259"/>
              <a:gd name="T13" fmla="*/ 179 h 198"/>
              <a:gd name="T14" fmla="*/ 142 w 259"/>
              <a:gd name="T15" fmla="*/ 195 h 198"/>
              <a:gd name="T16" fmla="*/ 206 w 259"/>
              <a:gd name="T17" fmla="*/ 191 h 198"/>
              <a:gd name="T18" fmla="*/ 222 w 259"/>
              <a:gd name="T19" fmla="*/ 151 h 198"/>
              <a:gd name="T20" fmla="*/ 258 w 259"/>
              <a:gd name="T21" fmla="*/ 111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198">
                <a:moveTo>
                  <a:pt x="258" y="111"/>
                </a:moveTo>
                <a:cubicBezTo>
                  <a:pt x="259" y="96"/>
                  <a:pt x="244" y="76"/>
                  <a:pt x="230" y="59"/>
                </a:cubicBezTo>
                <a:cubicBezTo>
                  <a:pt x="216" y="42"/>
                  <a:pt x="203" y="14"/>
                  <a:pt x="174" y="7"/>
                </a:cubicBezTo>
                <a:cubicBezTo>
                  <a:pt x="145" y="0"/>
                  <a:pt x="82" y="8"/>
                  <a:pt x="54" y="19"/>
                </a:cubicBezTo>
                <a:cubicBezTo>
                  <a:pt x="26" y="30"/>
                  <a:pt x="12" y="52"/>
                  <a:pt x="6" y="71"/>
                </a:cubicBezTo>
                <a:cubicBezTo>
                  <a:pt x="0" y="90"/>
                  <a:pt x="8" y="117"/>
                  <a:pt x="18" y="135"/>
                </a:cubicBezTo>
                <a:cubicBezTo>
                  <a:pt x="28" y="153"/>
                  <a:pt x="45" y="169"/>
                  <a:pt x="66" y="179"/>
                </a:cubicBezTo>
                <a:cubicBezTo>
                  <a:pt x="87" y="189"/>
                  <a:pt x="119" y="193"/>
                  <a:pt x="142" y="195"/>
                </a:cubicBezTo>
                <a:cubicBezTo>
                  <a:pt x="165" y="197"/>
                  <a:pt x="193" y="198"/>
                  <a:pt x="206" y="191"/>
                </a:cubicBezTo>
                <a:cubicBezTo>
                  <a:pt x="219" y="184"/>
                  <a:pt x="213" y="163"/>
                  <a:pt x="222" y="151"/>
                </a:cubicBezTo>
                <a:cubicBezTo>
                  <a:pt x="231" y="139"/>
                  <a:pt x="257" y="126"/>
                  <a:pt x="258" y="111"/>
                </a:cubicBezTo>
                <a:close/>
              </a:path>
            </a:pathLst>
          </a:custGeom>
          <a:pattFill prst="ltUpDiag">
            <a:fgClr>
              <a:srgbClr val="000000"/>
            </a:fgClr>
            <a:bgClr>
              <a:srgbClr val="FFFFFF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82" name="Freeform 42" descr="Diagonal hell nach oben"/>
          <p:cNvSpPr>
            <a:spLocks/>
          </p:cNvSpPr>
          <p:nvPr/>
        </p:nvSpPr>
        <p:spPr bwMode="auto">
          <a:xfrm>
            <a:off x="4760914" y="3976688"/>
            <a:ext cx="168275" cy="449262"/>
          </a:xfrm>
          <a:custGeom>
            <a:avLst/>
            <a:gdLst>
              <a:gd name="T0" fmla="*/ 21 w 106"/>
              <a:gd name="T1" fmla="*/ 267 h 283"/>
              <a:gd name="T2" fmla="*/ 5 w 106"/>
              <a:gd name="T3" fmla="*/ 163 h 283"/>
              <a:gd name="T4" fmla="*/ 5 w 106"/>
              <a:gd name="T5" fmla="*/ 63 h 283"/>
              <a:gd name="T6" fmla="*/ 37 w 106"/>
              <a:gd name="T7" fmla="*/ 15 h 283"/>
              <a:gd name="T8" fmla="*/ 93 w 106"/>
              <a:gd name="T9" fmla="*/ 11 h 283"/>
              <a:gd name="T10" fmla="*/ 105 w 106"/>
              <a:gd name="T11" fmla="*/ 83 h 283"/>
              <a:gd name="T12" fmla="*/ 101 w 106"/>
              <a:gd name="T13" fmla="*/ 195 h 283"/>
              <a:gd name="T14" fmla="*/ 89 w 106"/>
              <a:gd name="T15" fmla="*/ 259 h 283"/>
              <a:gd name="T16" fmla="*/ 21 w 106"/>
              <a:gd name="T17" fmla="*/ 267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83">
                <a:moveTo>
                  <a:pt x="21" y="267"/>
                </a:moveTo>
                <a:cubicBezTo>
                  <a:pt x="7" y="251"/>
                  <a:pt x="8" y="197"/>
                  <a:pt x="5" y="163"/>
                </a:cubicBezTo>
                <a:cubicBezTo>
                  <a:pt x="2" y="129"/>
                  <a:pt x="0" y="88"/>
                  <a:pt x="5" y="63"/>
                </a:cubicBezTo>
                <a:cubicBezTo>
                  <a:pt x="10" y="38"/>
                  <a:pt x="22" y="24"/>
                  <a:pt x="37" y="15"/>
                </a:cubicBezTo>
                <a:cubicBezTo>
                  <a:pt x="52" y="6"/>
                  <a:pt x="82" y="0"/>
                  <a:pt x="93" y="11"/>
                </a:cubicBezTo>
                <a:cubicBezTo>
                  <a:pt x="104" y="22"/>
                  <a:pt x="104" y="52"/>
                  <a:pt x="105" y="83"/>
                </a:cubicBezTo>
                <a:cubicBezTo>
                  <a:pt x="106" y="114"/>
                  <a:pt x="104" y="166"/>
                  <a:pt x="101" y="195"/>
                </a:cubicBezTo>
                <a:cubicBezTo>
                  <a:pt x="98" y="224"/>
                  <a:pt x="100" y="246"/>
                  <a:pt x="89" y="259"/>
                </a:cubicBezTo>
                <a:cubicBezTo>
                  <a:pt x="78" y="272"/>
                  <a:pt x="35" y="283"/>
                  <a:pt x="21" y="267"/>
                </a:cubicBezTo>
                <a:close/>
              </a:path>
            </a:pathLst>
          </a:custGeom>
          <a:pattFill prst="ltUpDiag">
            <a:fgClr>
              <a:srgbClr val="000000"/>
            </a:fgClr>
            <a:bgClr>
              <a:srgbClr val="FFFFFF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83" name="Freeform 43" descr="Diagonal hell nach oben"/>
          <p:cNvSpPr>
            <a:spLocks/>
          </p:cNvSpPr>
          <p:nvPr/>
        </p:nvSpPr>
        <p:spPr bwMode="auto">
          <a:xfrm rot="17410265">
            <a:off x="5188745" y="4234658"/>
            <a:ext cx="517525" cy="452437"/>
          </a:xfrm>
          <a:custGeom>
            <a:avLst/>
            <a:gdLst>
              <a:gd name="T0" fmla="*/ 51 w 326"/>
              <a:gd name="T1" fmla="*/ 9 h 285"/>
              <a:gd name="T2" fmla="*/ 131 w 326"/>
              <a:gd name="T3" fmla="*/ 9 h 285"/>
              <a:gd name="T4" fmla="*/ 187 w 326"/>
              <a:gd name="T5" fmla="*/ 41 h 285"/>
              <a:gd name="T6" fmla="*/ 307 w 326"/>
              <a:gd name="T7" fmla="*/ 149 h 285"/>
              <a:gd name="T8" fmla="*/ 303 w 326"/>
              <a:gd name="T9" fmla="*/ 229 h 285"/>
              <a:gd name="T10" fmla="*/ 279 w 326"/>
              <a:gd name="T11" fmla="*/ 277 h 285"/>
              <a:gd name="T12" fmla="*/ 223 w 326"/>
              <a:gd name="T13" fmla="*/ 277 h 285"/>
              <a:gd name="T14" fmla="*/ 167 w 326"/>
              <a:gd name="T15" fmla="*/ 233 h 285"/>
              <a:gd name="T16" fmla="*/ 91 w 326"/>
              <a:gd name="T17" fmla="*/ 153 h 285"/>
              <a:gd name="T18" fmla="*/ 7 w 326"/>
              <a:gd name="T19" fmla="*/ 65 h 285"/>
              <a:gd name="T20" fmla="*/ 51 w 326"/>
              <a:gd name="T21" fmla="*/ 9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6" h="285">
                <a:moveTo>
                  <a:pt x="51" y="9"/>
                </a:moveTo>
                <a:cubicBezTo>
                  <a:pt x="72" y="0"/>
                  <a:pt x="108" y="4"/>
                  <a:pt x="131" y="9"/>
                </a:cubicBezTo>
                <a:cubicBezTo>
                  <a:pt x="154" y="14"/>
                  <a:pt x="158" y="18"/>
                  <a:pt x="187" y="41"/>
                </a:cubicBezTo>
                <a:cubicBezTo>
                  <a:pt x="216" y="64"/>
                  <a:pt x="288" y="118"/>
                  <a:pt x="307" y="149"/>
                </a:cubicBezTo>
                <a:cubicBezTo>
                  <a:pt x="326" y="180"/>
                  <a:pt x="308" y="208"/>
                  <a:pt x="303" y="229"/>
                </a:cubicBezTo>
                <a:cubicBezTo>
                  <a:pt x="298" y="250"/>
                  <a:pt x="292" y="269"/>
                  <a:pt x="279" y="277"/>
                </a:cubicBezTo>
                <a:cubicBezTo>
                  <a:pt x="266" y="285"/>
                  <a:pt x="242" y="284"/>
                  <a:pt x="223" y="277"/>
                </a:cubicBezTo>
                <a:cubicBezTo>
                  <a:pt x="204" y="270"/>
                  <a:pt x="189" y="254"/>
                  <a:pt x="167" y="233"/>
                </a:cubicBezTo>
                <a:cubicBezTo>
                  <a:pt x="145" y="212"/>
                  <a:pt x="118" y="181"/>
                  <a:pt x="91" y="153"/>
                </a:cubicBezTo>
                <a:cubicBezTo>
                  <a:pt x="64" y="125"/>
                  <a:pt x="14" y="89"/>
                  <a:pt x="7" y="65"/>
                </a:cubicBezTo>
                <a:cubicBezTo>
                  <a:pt x="0" y="41"/>
                  <a:pt x="30" y="18"/>
                  <a:pt x="51" y="9"/>
                </a:cubicBezTo>
                <a:close/>
              </a:path>
            </a:pathLst>
          </a:custGeom>
          <a:pattFill prst="ltUpDiag">
            <a:fgClr>
              <a:srgbClr val="000000"/>
            </a:fgClr>
            <a:bgClr>
              <a:srgbClr val="FFFFFF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84" name="Freeform 44" descr="Diagonal hell nach oben"/>
          <p:cNvSpPr>
            <a:spLocks/>
          </p:cNvSpPr>
          <p:nvPr/>
        </p:nvSpPr>
        <p:spPr bwMode="auto">
          <a:xfrm rot="-2646671">
            <a:off x="5040314" y="5087938"/>
            <a:ext cx="352425" cy="584200"/>
          </a:xfrm>
          <a:custGeom>
            <a:avLst/>
            <a:gdLst>
              <a:gd name="T0" fmla="*/ 169 w 222"/>
              <a:gd name="T1" fmla="*/ 27 h 368"/>
              <a:gd name="T2" fmla="*/ 125 w 222"/>
              <a:gd name="T3" fmla="*/ 39 h 368"/>
              <a:gd name="T4" fmla="*/ 21 w 222"/>
              <a:gd name="T5" fmla="*/ 259 h 368"/>
              <a:gd name="T6" fmla="*/ 17 w 222"/>
              <a:gd name="T7" fmla="*/ 347 h 368"/>
              <a:gd name="T8" fmla="*/ 121 w 222"/>
              <a:gd name="T9" fmla="*/ 319 h 368"/>
              <a:gd name="T10" fmla="*/ 209 w 222"/>
              <a:gd name="T11" fmla="*/ 55 h 368"/>
              <a:gd name="T12" fmla="*/ 197 w 222"/>
              <a:gd name="T13" fmla="*/ 31 h 368"/>
              <a:gd name="T14" fmla="*/ 169 w 222"/>
              <a:gd name="T15" fmla="*/ 27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2" h="368">
                <a:moveTo>
                  <a:pt x="169" y="27"/>
                </a:moveTo>
                <a:cubicBezTo>
                  <a:pt x="157" y="28"/>
                  <a:pt x="150" y="0"/>
                  <a:pt x="125" y="39"/>
                </a:cubicBezTo>
                <a:cubicBezTo>
                  <a:pt x="100" y="78"/>
                  <a:pt x="39" y="208"/>
                  <a:pt x="21" y="259"/>
                </a:cubicBezTo>
                <a:cubicBezTo>
                  <a:pt x="3" y="310"/>
                  <a:pt x="0" y="337"/>
                  <a:pt x="17" y="347"/>
                </a:cubicBezTo>
                <a:cubicBezTo>
                  <a:pt x="34" y="357"/>
                  <a:pt x="89" y="368"/>
                  <a:pt x="121" y="319"/>
                </a:cubicBezTo>
                <a:cubicBezTo>
                  <a:pt x="153" y="270"/>
                  <a:pt x="196" y="103"/>
                  <a:pt x="209" y="55"/>
                </a:cubicBezTo>
                <a:cubicBezTo>
                  <a:pt x="222" y="7"/>
                  <a:pt x="204" y="39"/>
                  <a:pt x="197" y="31"/>
                </a:cubicBezTo>
                <a:cubicBezTo>
                  <a:pt x="190" y="23"/>
                  <a:pt x="181" y="26"/>
                  <a:pt x="169" y="27"/>
                </a:cubicBezTo>
                <a:close/>
              </a:path>
            </a:pathLst>
          </a:custGeom>
          <a:pattFill prst="ltUpDiag">
            <a:fgClr>
              <a:srgbClr val="000000"/>
            </a:fgClr>
            <a:bgClr>
              <a:srgbClr val="FFFFFF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85" name="Freeform 45" descr="Diagonal hell nach oben"/>
          <p:cNvSpPr>
            <a:spLocks/>
          </p:cNvSpPr>
          <p:nvPr/>
        </p:nvSpPr>
        <p:spPr bwMode="auto">
          <a:xfrm rot="9643804">
            <a:off x="4216400" y="5207000"/>
            <a:ext cx="495300" cy="419100"/>
          </a:xfrm>
          <a:custGeom>
            <a:avLst/>
            <a:gdLst>
              <a:gd name="T0" fmla="*/ 0 w 312"/>
              <a:gd name="T1" fmla="*/ 216 h 264"/>
              <a:gd name="T2" fmla="*/ 32 w 312"/>
              <a:gd name="T3" fmla="*/ 120 h 264"/>
              <a:gd name="T4" fmla="*/ 104 w 312"/>
              <a:gd name="T5" fmla="*/ 44 h 264"/>
              <a:gd name="T6" fmla="*/ 168 w 312"/>
              <a:gd name="T7" fmla="*/ 0 h 264"/>
              <a:gd name="T8" fmla="*/ 244 w 312"/>
              <a:gd name="T9" fmla="*/ 0 h 264"/>
              <a:gd name="T10" fmla="*/ 308 w 312"/>
              <a:gd name="T11" fmla="*/ 40 h 264"/>
              <a:gd name="T12" fmla="*/ 312 w 312"/>
              <a:gd name="T13" fmla="*/ 88 h 264"/>
              <a:gd name="T14" fmla="*/ 248 w 312"/>
              <a:gd name="T15" fmla="*/ 144 h 264"/>
              <a:gd name="T16" fmla="*/ 172 w 312"/>
              <a:gd name="T17" fmla="*/ 200 h 264"/>
              <a:gd name="T18" fmla="*/ 116 w 312"/>
              <a:gd name="T19" fmla="*/ 256 h 264"/>
              <a:gd name="T20" fmla="*/ 40 w 312"/>
              <a:gd name="T21" fmla="*/ 264 h 264"/>
              <a:gd name="T22" fmla="*/ 0 w 312"/>
              <a:gd name="T23" fmla="*/ 216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2" h="264">
                <a:moveTo>
                  <a:pt x="0" y="216"/>
                </a:moveTo>
                <a:lnTo>
                  <a:pt x="32" y="120"/>
                </a:lnTo>
                <a:lnTo>
                  <a:pt x="104" y="44"/>
                </a:lnTo>
                <a:lnTo>
                  <a:pt x="168" y="0"/>
                </a:lnTo>
                <a:lnTo>
                  <a:pt x="244" y="0"/>
                </a:lnTo>
                <a:lnTo>
                  <a:pt x="308" y="40"/>
                </a:lnTo>
                <a:lnTo>
                  <a:pt x="312" y="88"/>
                </a:lnTo>
                <a:lnTo>
                  <a:pt x="248" y="144"/>
                </a:lnTo>
                <a:lnTo>
                  <a:pt x="172" y="200"/>
                </a:lnTo>
                <a:lnTo>
                  <a:pt x="116" y="256"/>
                </a:lnTo>
                <a:lnTo>
                  <a:pt x="40" y="264"/>
                </a:lnTo>
                <a:lnTo>
                  <a:pt x="0" y="216"/>
                </a:lnTo>
                <a:close/>
              </a:path>
            </a:pathLst>
          </a:custGeom>
          <a:pattFill prst="ltUpDiag">
            <a:fgClr>
              <a:srgbClr val="000000"/>
            </a:fgClr>
            <a:bgClr>
              <a:srgbClr val="FFFFFF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90" name="Oval 50"/>
          <p:cNvSpPr>
            <a:spLocks noChangeArrowheads="1"/>
          </p:cNvSpPr>
          <p:nvPr/>
        </p:nvSpPr>
        <p:spPr bwMode="auto">
          <a:xfrm>
            <a:off x="8680450" y="4100513"/>
            <a:ext cx="1435100" cy="14351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95" name="Freeform 55" descr="Diagonal hell nach oben"/>
          <p:cNvSpPr>
            <a:spLocks/>
          </p:cNvSpPr>
          <p:nvPr/>
        </p:nvSpPr>
        <p:spPr bwMode="auto">
          <a:xfrm>
            <a:off x="3981450" y="4900613"/>
            <a:ext cx="534988" cy="247650"/>
          </a:xfrm>
          <a:custGeom>
            <a:avLst/>
            <a:gdLst>
              <a:gd name="T0" fmla="*/ 276 w 337"/>
              <a:gd name="T1" fmla="*/ 13 h 156"/>
              <a:gd name="T2" fmla="*/ 96 w 337"/>
              <a:gd name="T3" fmla="*/ 9 h 156"/>
              <a:gd name="T4" fmla="*/ 12 w 337"/>
              <a:gd name="T5" fmla="*/ 53 h 156"/>
              <a:gd name="T6" fmla="*/ 24 w 337"/>
              <a:gd name="T7" fmla="*/ 129 h 156"/>
              <a:gd name="T8" fmla="*/ 136 w 337"/>
              <a:gd name="T9" fmla="*/ 149 h 156"/>
              <a:gd name="T10" fmla="*/ 312 w 337"/>
              <a:gd name="T11" fmla="*/ 89 h 156"/>
              <a:gd name="T12" fmla="*/ 276 w 337"/>
              <a:gd name="T13" fmla="*/ 13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7" h="156">
                <a:moveTo>
                  <a:pt x="276" y="13"/>
                </a:moveTo>
                <a:cubicBezTo>
                  <a:pt x="240" y="0"/>
                  <a:pt x="140" y="2"/>
                  <a:pt x="96" y="9"/>
                </a:cubicBezTo>
                <a:cubicBezTo>
                  <a:pt x="52" y="16"/>
                  <a:pt x="24" y="33"/>
                  <a:pt x="12" y="53"/>
                </a:cubicBezTo>
                <a:cubicBezTo>
                  <a:pt x="0" y="73"/>
                  <a:pt x="3" y="113"/>
                  <a:pt x="24" y="129"/>
                </a:cubicBezTo>
                <a:cubicBezTo>
                  <a:pt x="45" y="145"/>
                  <a:pt x="88" y="156"/>
                  <a:pt x="136" y="149"/>
                </a:cubicBezTo>
                <a:cubicBezTo>
                  <a:pt x="184" y="142"/>
                  <a:pt x="287" y="110"/>
                  <a:pt x="312" y="89"/>
                </a:cubicBezTo>
                <a:cubicBezTo>
                  <a:pt x="337" y="68"/>
                  <a:pt x="312" y="26"/>
                  <a:pt x="276" y="13"/>
                </a:cubicBezTo>
                <a:close/>
              </a:path>
            </a:pathLst>
          </a:custGeom>
          <a:pattFill prst="ltUpDiag">
            <a:fgClr>
              <a:srgbClr val="000000"/>
            </a:fgClr>
            <a:bgClr>
              <a:srgbClr val="FFFFFF"/>
            </a:bgClr>
          </a:patt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grpSp>
        <p:nvGrpSpPr>
          <p:cNvPr id="61508" name="Group 68"/>
          <p:cNvGrpSpPr>
            <a:grpSpLocks/>
          </p:cNvGrpSpPr>
          <p:nvPr/>
        </p:nvGrpSpPr>
        <p:grpSpPr bwMode="auto">
          <a:xfrm>
            <a:off x="1860550" y="4025900"/>
            <a:ext cx="1608138" cy="1644650"/>
            <a:chOff x="212" y="2536"/>
            <a:chExt cx="1013" cy="1036"/>
          </a:xfrm>
        </p:grpSpPr>
        <p:sp>
          <p:nvSpPr>
            <p:cNvPr id="61491" name="Freeform 51" descr="Diagonal hell nach oben"/>
            <p:cNvSpPr>
              <a:spLocks/>
            </p:cNvSpPr>
            <p:nvPr/>
          </p:nvSpPr>
          <p:spPr bwMode="auto">
            <a:xfrm>
              <a:off x="643" y="3289"/>
              <a:ext cx="106" cy="283"/>
            </a:xfrm>
            <a:custGeom>
              <a:avLst/>
              <a:gdLst>
                <a:gd name="T0" fmla="*/ 21 w 106"/>
                <a:gd name="T1" fmla="*/ 267 h 283"/>
                <a:gd name="T2" fmla="*/ 5 w 106"/>
                <a:gd name="T3" fmla="*/ 163 h 283"/>
                <a:gd name="T4" fmla="*/ 5 w 106"/>
                <a:gd name="T5" fmla="*/ 63 h 283"/>
                <a:gd name="T6" fmla="*/ 37 w 106"/>
                <a:gd name="T7" fmla="*/ 15 h 283"/>
                <a:gd name="T8" fmla="*/ 93 w 106"/>
                <a:gd name="T9" fmla="*/ 11 h 283"/>
                <a:gd name="T10" fmla="*/ 105 w 106"/>
                <a:gd name="T11" fmla="*/ 83 h 283"/>
                <a:gd name="T12" fmla="*/ 101 w 106"/>
                <a:gd name="T13" fmla="*/ 195 h 283"/>
                <a:gd name="T14" fmla="*/ 89 w 106"/>
                <a:gd name="T15" fmla="*/ 259 h 283"/>
                <a:gd name="T16" fmla="*/ 21 w 106"/>
                <a:gd name="T17" fmla="*/ 26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83">
                  <a:moveTo>
                    <a:pt x="21" y="267"/>
                  </a:moveTo>
                  <a:cubicBezTo>
                    <a:pt x="7" y="251"/>
                    <a:pt x="8" y="197"/>
                    <a:pt x="5" y="163"/>
                  </a:cubicBezTo>
                  <a:cubicBezTo>
                    <a:pt x="2" y="129"/>
                    <a:pt x="0" y="88"/>
                    <a:pt x="5" y="63"/>
                  </a:cubicBezTo>
                  <a:cubicBezTo>
                    <a:pt x="10" y="38"/>
                    <a:pt x="22" y="24"/>
                    <a:pt x="37" y="15"/>
                  </a:cubicBezTo>
                  <a:cubicBezTo>
                    <a:pt x="52" y="6"/>
                    <a:pt x="82" y="0"/>
                    <a:pt x="93" y="11"/>
                  </a:cubicBezTo>
                  <a:cubicBezTo>
                    <a:pt x="104" y="22"/>
                    <a:pt x="104" y="52"/>
                    <a:pt x="105" y="83"/>
                  </a:cubicBezTo>
                  <a:cubicBezTo>
                    <a:pt x="106" y="114"/>
                    <a:pt x="104" y="166"/>
                    <a:pt x="101" y="195"/>
                  </a:cubicBezTo>
                  <a:cubicBezTo>
                    <a:pt x="98" y="224"/>
                    <a:pt x="100" y="246"/>
                    <a:pt x="89" y="259"/>
                  </a:cubicBezTo>
                  <a:cubicBezTo>
                    <a:pt x="78" y="272"/>
                    <a:pt x="35" y="283"/>
                    <a:pt x="21" y="267"/>
                  </a:cubicBezTo>
                  <a:close/>
                </a:path>
              </a:pathLst>
            </a:custGeom>
            <a:pattFill prst="ltUpDiag">
              <a:fgClr>
                <a:srgbClr val="000000"/>
              </a:fgClr>
              <a:bgClr>
                <a:srgbClr val="FFFFFF"/>
              </a:bgClr>
            </a:patt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1492" name="Freeform 52" descr="Diagonal hell nach oben"/>
            <p:cNvSpPr>
              <a:spLocks/>
            </p:cNvSpPr>
            <p:nvPr/>
          </p:nvSpPr>
          <p:spPr bwMode="auto">
            <a:xfrm rot="-1840523">
              <a:off x="419" y="2588"/>
              <a:ext cx="132" cy="284"/>
            </a:xfrm>
            <a:custGeom>
              <a:avLst/>
              <a:gdLst>
                <a:gd name="T0" fmla="*/ 44 w 132"/>
                <a:gd name="T1" fmla="*/ 284 h 284"/>
                <a:gd name="T2" fmla="*/ 8 w 132"/>
                <a:gd name="T3" fmla="*/ 236 h 284"/>
                <a:gd name="T4" fmla="*/ 0 w 132"/>
                <a:gd name="T5" fmla="*/ 152 h 284"/>
                <a:gd name="T6" fmla="*/ 8 w 132"/>
                <a:gd name="T7" fmla="*/ 28 h 284"/>
                <a:gd name="T8" fmla="*/ 48 w 132"/>
                <a:gd name="T9" fmla="*/ 4 h 284"/>
                <a:gd name="T10" fmla="*/ 116 w 132"/>
                <a:gd name="T11" fmla="*/ 0 h 284"/>
                <a:gd name="T12" fmla="*/ 124 w 132"/>
                <a:gd name="T13" fmla="*/ 28 h 284"/>
                <a:gd name="T14" fmla="*/ 132 w 132"/>
                <a:gd name="T15" fmla="*/ 100 h 284"/>
                <a:gd name="T16" fmla="*/ 112 w 132"/>
                <a:gd name="T17" fmla="*/ 212 h 284"/>
                <a:gd name="T18" fmla="*/ 96 w 132"/>
                <a:gd name="T19" fmla="*/ 276 h 284"/>
                <a:gd name="T20" fmla="*/ 44 w 132"/>
                <a:gd name="T21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284">
                  <a:moveTo>
                    <a:pt x="44" y="284"/>
                  </a:moveTo>
                  <a:lnTo>
                    <a:pt x="8" y="236"/>
                  </a:lnTo>
                  <a:lnTo>
                    <a:pt x="0" y="152"/>
                  </a:lnTo>
                  <a:lnTo>
                    <a:pt x="8" y="28"/>
                  </a:lnTo>
                  <a:lnTo>
                    <a:pt x="48" y="4"/>
                  </a:lnTo>
                  <a:lnTo>
                    <a:pt x="116" y="0"/>
                  </a:lnTo>
                  <a:lnTo>
                    <a:pt x="124" y="28"/>
                  </a:lnTo>
                  <a:lnTo>
                    <a:pt x="132" y="100"/>
                  </a:lnTo>
                  <a:lnTo>
                    <a:pt x="112" y="212"/>
                  </a:lnTo>
                  <a:lnTo>
                    <a:pt x="96" y="276"/>
                  </a:lnTo>
                  <a:lnTo>
                    <a:pt x="44" y="284"/>
                  </a:lnTo>
                  <a:close/>
                </a:path>
              </a:pathLst>
            </a:custGeom>
            <a:pattFill prst="ltUpDiag">
              <a:fgClr>
                <a:srgbClr val="000000"/>
              </a:fgClr>
              <a:bgClr>
                <a:srgbClr val="FFFFFF"/>
              </a:bgClr>
            </a:patt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1493" name="Freeform 53" descr="Diagonal hell nach oben"/>
            <p:cNvSpPr>
              <a:spLocks/>
            </p:cNvSpPr>
            <p:nvPr/>
          </p:nvSpPr>
          <p:spPr bwMode="auto">
            <a:xfrm rot="-8469632">
              <a:off x="876" y="2536"/>
              <a:ext cx="164" cy="316"/>
            </a:xfrm>
            <a:custGeom>
              <a:avLst/>
              <a:gdLst>
                <a:gd name="T0" fmla="*/ 28 w 184"/>
                <a:gd name="T1" fmla="*/ 0 h 264"/>
                <a:gd name="T2" fmla="*/ 8 w 184"/>
                <a:gd name="T3" fmla="*/ 76 h 264"/>
                <a:gd name="T4" fmla="*/ 0 w 184"/>
                <a:gd name="T5" fmla="*/ 136 h 264"/>
                <a:gd name="T6" fmla="*/ 20 w 184"/>
                <a:gd name="T7" fmla="*/ 204 h 264"/>
                <a:gd name="T8" fmla="*/ 52 w 184"/>
                <a:gd name="T9" fmla="*/ 248 h 264"/>
                <a:gd name="T10" fmla="*/ 124 w 184"/>
                <a:gd name="T11" fmla="*/ 264 h 264"/>
                <a:gd name="T12" fmla="*/ 184 w 184"/>
                <a:gd name="T13" fmla="*/ 188 h 264"/>
                <a:gd name="T14" fmla="*/ 160 w 184"/>
                <a:gd name="T15" fmla="*/ 96 h 264"/>
                <a:gd name="T16" fmla="*/ 120 w 184"/>
                <a:gd name="T17" fmla="*/ 40 h 264"/>
                <a:gd name="T18" fmla="*/ 92 w 184"/>
                <a:gd name="T19" fmla="*/ 0 h 264"/>
                <a:gd name="T20" fmla="*/ 28 w 184"/>
                <a:gd name="T2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264">
                  <a:moveTo>
                    <a:pt x="28" y="0"/>
                  </a:moveTo>
                  <a:lnTo>
                    <a:pt x="8" y="76"/>
                  </a:lnTo>
                  <a:lnTo>
                    <a:pt x="0" y="136"/>
                  </a:lnTo>
                  <a:lnTo>
                    <a:pt x="20" y="204"/>
                  </a:lnTo>
                  <a:lnTo>
                    <a:pt x="52" y="248"/>
                  </a:lnTo>
                  <a:lnTo>
                    <a:pt x="124" y="264"/>
                  </a:lnTo>
                  <a:lnTo>
                    <a:pt x="184" y="188"/>
                  </a:lnTo>
                  <a:lnTo>
                    <a:pt x="160" y="96"/>
                  </a:lnTo>
                  <a:lnTo>
                    <a:pt x="120" y="40"/>
                  </a:lnTo>
                  <a:lnTo>
                    <a:pt x="92" y="0"/>
                  </a:lnTo>
                  <a:lnTo>
                    <a:pt x="28" y="0"/>
                  </a:lnTo>
                  <a:close/>
                </a:path>
              </a:pathLst>
            </a:custGeom>
            <a:pattFill prst="ltUpDiag">
              <a:fgClr>
                <a:srgbClr val="000000"/>
              </a:fgClr>
              <a:bgClr>
                <a:srgbClr val="FFFFFF"/>
              </a:bgClr>
            </a:patt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1494" name="Freeform 54" descr="Diagonal hell nach oben"/>
            <p:cNvSpPr>
              <a:spLocks/>
            </p:cNvSpPr>
            <p:nvPr/>
          </p:nvSpPr>
          <p:spPr bwMode="auto">
            <a:xfrm rot="-10253493">
              <a:off x="212" y="3176"/>
              <a:ext cx="312" cy="264"/>
            </a:xfrm>
            <a:custGeom>
              <a:avLst/>
              <a:gdLst>
                <a:gd name="T0" fmla="*/ 0 w 312"/>
                <a:gd name="T1" fmla="*/ 216 h 264"/>
                <a:gd name="T2" fmla="*/ 32 w 312"/>
                <a:gd name="T3" fmla="*/ 120 h 264"/>
                <a:gd name="T4" fmla="*/ 104 w 312"/>
                <a:gd name="T5" fmla="*/ 44 h 264"/>
                <a:gd name="T6" fmla="*/ 168 w 312"/>
                <a:gd name="T7" fmla="*/ 0 h 264"/>
                <a:gd name="T8" fmla="*/ 244 w 312"/>
                <a:gd name="T9" fmla="*/ 0 h 264"/>
                <a:gd name="T10" fmla="*/ 308 w 312"/>
                <a:gd name="T11" fmla="*/ 40 h 264"/>
                <a:gd name="T12" fmla="*/ 312 w 312"/>
                <a:gd name="T13" fmla="*/ 88 h 264"/>
                <a:gd name="T14" fmla="*/ 248 w 312"/>
                <a:gd name="T15" fmla="*/ 144 h 264"/>
                <a:gd name="T16" fmla="*/ 172 w 312"/>
                <a:gd name="T17" fmla="*/ 200 h 264"/>
                <a:gd name="T18" fmla="*/ 116 w 312"/>
                <a:gd name="T19" fmla="*/ 256 h 264"/>
                <a:gd name="T20" fmla="*/ 40 w 312"/>
                <a:gd name="T21" fmla="*/ 264 h 264"/>
                <a:gd name="T22" fmla="*/ 0 w 312"/>
                <a:gd name="T23" fmla="*/ 21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264">
                  <a:moveTo>
                    <a:pt x="0" y="216"/>
                  </a:moveTo>
                  <a:lnTo>
                    <a:pt x="32" y="120"/>
                  </a:lnTo>
                  <a:lnTo>
                    <a:pt x="104" y="44"/>
                  </a:lnTo>
                  <a:lnTo>
                    <a:pt x="168" y="0"/>
                  </a:lnTo>
                  <a:lnTo>
                    <a:pt x="244" y="0"/>
                  </a:lnTo>
                  <a:lnTo>
                    <a:pt x="308" y="40"/>
                  </a:lnTo>
                  <a:lnTo>
                    <a:pt x="312" y="88"/>
                  </a:lnTo>
                  <a:lnTo>
                    <a:pt x="248" y="144"/>
                  </a:lnTo>
                  <a:lnTo>
                    <a:pt x="172" y="200"/>
                  </a:lnTo>
                  <a:lnTo>
                    <a:pt x="116" y="256"/>
                  </a:lnTo>
                  <a:lnTo>
                    <a:pt x="40" y="264"/>
                  </a:lnTo>
                  <a:lnTo>
                    <a:pt x="0" y="216"/>
                  </a:lnTo>
                  <a:close/>
                </a:path>
              </a:pathLst>
            </a:custGeom>
            <a:pattFill prst="ltUpDiag">
              <a:fgClr>
                <a:srgbClr val="000000"/>
              </a:fgClr>
              <a:bgClr>
                <a:srgbClr val="FFFFFF"/>
              </a:bgClr>
            </a:patt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1496" name="Freeform 56" descr="Diagonal hell nach oben"/>
            <p:cNvSpPr>
              <a:spLocks/>
            </p:cNvSpPr>
            <p:nvPr/>
          </p:nvSpPr>
          <p:spPr bwMode="auto">
            <a:xfrm rot="1977479">
              <a:off x="888" y="3219"/>
              <a:ext cx="337" cy="156"/>
            </a:xfrm>
            <a:custGeom>
              <a:avLst/>
              <a:gdLst>
                <a:gd name="T0" fmla="*/ 276 w 337"/>
                <a:gd name="T1" fmla="*/ 13 h 156"/>
                <a:gd name="T2" fmla="*/ 96 w 337"/>
                <a:gd name="T3" fmla="*/ 9 h 156"/>
                <a:gd name="T4" fmla="*/ 12 w 337"/>
                <a:gd name="T5" fmla="*/ 53 h 156"/>
                <a:gd name="T6" fmla="*/ 24 w 337"/>
                <a:gd name="T7" fmla="*/ 129 h 156"/>
                <a:gd name="T8" fmla="*/ 136 w 337"/>
                <a:gd name="T9" fmla="*/ 149 h 156"/>
                <a:gd name="T10" fmla="*/ 312 w 337"/>
                <a:gd name="T11" fmla="*/ 89 h 156"/>
                <a:gd name="T12" fmla="*/ 276 w 337"/>
                <a:gd name="T13" fmla="*/ 1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156">
                  <a:moveTo>
                    <a:pt x="276" y="13"/>
                  </a:moveTo>
                  <a:cubicBezTo>
                    <a:pt x="240" y="0"/>
                    <a:pt x="140" y="2"/>
                    <a:pt x="96" y="9"/>
                  </a:cubicBezTo>
                  <a:cubicBezTo>
                    <a:pt x="52" y="16"/>
                    <a:pt x="24" y="33"/>
                    <a:pt x="12" y="53"/>
                  </a:cubicBezTo>
                  <a:cubicBezTo>
                    <a:pt x="0" y="73"/>
                    <a:pt x="3" y="113"/>
                    <a:pt x="24" y="129"/>
                  </a:cubicBezTo>
                  <a:cubicBezTo>
                    <a:pt x="45" y="145"/>
                    <a:pt x="88" y="156"/>
                    <a:pt x="136" y="149"/>
                  </a:cubicBezTo>
                  <a:cubicBezTo>
                    <a:pt x="184" y="142"/>
                    <a:pt x="287" y="110"/>
                    <a:pt x="312" y="89"/>
                  </a:cubicBezTo>
                  <a:cubicBezTo>
                    <a:pt x="337" y="68"/>
                    <a:pt x="312" y="26"/>
                    <a:pt x="276" y="13"/>
                  </a:cubicBezTo>
                  <a:close/>
                </a:path>
              </a:pathLst>
            </a:custGeom>
            <a:pattFill prst="ltUpDiag">
              <a:fgClr>
                <a:srgbClr val="000000"/>
              </a:fgClr>
              <a:bgClr>
                <a:srgbClr val="FFFFFF"/>
              </a:bgClr>
            </a:patt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61497" name="Oval 57"/>
          <p:cNvSpPr>
            <a:spLocks noChangeArrowheads="1"/>
          </p:cNvSpPr>
          <p:nvPr/>
        </p:nvSpPr>
        <p:spPr bwMode="auto">
          <a:xfrm>
            <a:off x="6369050" y="4278313"/>
            <a:ext cx="1098550" cy="10985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98" name="Oval 58"/>
          <p:cNvSpPr>
            <a:spLocks noChangeArrowheads="1"/>
          </p:cNvSpPr>
          <p:nvPr/>
        </p:nvSpPr>
        <p:spPr bwMode="auto">
          <a:xfrm>
            <a:off x="4281488" y="4271963"/>
            <a:ext cx="1098550" cy="10985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grpSp>
        <p:nvGrpSpPr>
          <p:cNvPr id="61509" name="Group 69"/>
          <p:cNvGrpSpPr>
            <a:grpSpLocks/>
          </p:cNvGrpSpPr>
          <p:nvPr/>
        </p:nvGrpSpPr>
        <p:grpSpPr bwMode="auto">
          <a:xfrm>
            <a:off x="6311900" y="4565650"/>
            <a:ext cx="1308100" cy="438150"/>
            <a:chOff x="3016" y="2876"/>
            <a:chExt cx="824" cy="276"/>
          </a:xfrm>
        </p:grpSpPr>
        <p:sp>
          <p:nvSpPr>
            <p:cNvPr id="61499" name="Rectangle 59"/>
            <p:cNvSpPr>
              <a:spLocks noChangeArrowheads="1"/>
            </p:cNvSpPr>
            <p:nvPr/>
          </p:nvSpPr>
          <p:spPr bwMode="auto">
            <a:xfrm>
              <a:off x="3708" y="2900"/>
              <a:ext cx="104" cy="10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1501" name="Oval 61"/>
            <p:cNvSpPr>
              <a:spLocks noChangeArrowheads="1"/>
            </p:cNvSpPr>
            <p:nvPr/>
          </p:nvSpPr>
          <p:spPr bwMode="auto">
            <a:xfrm>
              <a:off x="3016" y="2876"/>
              <a:ext cx="120" cy="12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1503" name="Rectangle 63"/>
            <p:cNvSpPr>
              <a:spLocks noChangeArrowheads="1"/>
            </p:cNvSpPr>
            <p:nvPr/>
          </p:nvSpPr>
          <p:spPr bwMode="auto">
            <a:xfrm>
              <a:off x="3016" y="3048"/>
              <a:ext cx="104" cy="10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1505" name="AutoShape 65"/>
            <p:cNvSpPr>
              <a:spLocks noChangeArrowheads="1"/>
            </p:cNvSpPr>
            <p:nvPr/>
          </p:nvSpPr>
          <p:spPr bwMode="auto">
            <a:xfrm>
              <a:off x="3707" y="3009"/>
              <a:ext cx="133" cy="1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grpSp>
        <p:nvGrpSpPr>
          <p:cNvPr id="61507" name="Group 67"/>
          <p:cNvGrpSpPr>
            <a:grpSpLocks/>
          </p:cNvGrpSpPr>
          <p:nvPr/>
        </p:nvGrpSpPr>
        <p:grpSpPr bwMode="auto">
          <a:xfrm>
            <a:off x="7258050" y="4984757"/>
            <a:ext cx="3170238" cy="1133476"/>
            <a:chOff x="3612" y="3164"/>
            <a:chExt cx="1997" cy="714"/>
          </a:xfrm>
          <a:solidFill>
            <a:schemeClr val="bg1"/>
          </a:solidFill>
        </p:grpSpPr>
        <p:sp>
          <p:nvSpPr>
            <p:cNvPr id="61472" name="Text Box 32"/>
            <p:cNvSpPr txBox="1">
              <a:spLocks noChangeArrowheads="1"/>
            </p:cNvSpPr>
            <p:nvPr/>
          </p:nvSpPr>
          <p:spPr bwMode="auto">
            <a:xfrm>
              <a:off x="3612" y="3510"/>
              <a:ext cx="1997" cy="36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de-AT" altLang="de-DE" sz="1600" b="1" dirty="0" smtClean="0"/>
                <a:t>Koncentracija delavnih mest in trgovin na obvoznih cestah</a:t>
              </a:r>
              <a:endParaRPr lang="de-AT" altLang="de-DE" sz="1600" b="1" dirty="0"/>
            </a:p>
          </p:txBody>
        </p:sp>
        <p:sp>
          <p:nvSpPr>
            <p:cNvPr id="61473" name="Line 33"/>
            <p:cNvSpPr>
              <a:spLocks noChangeShapeType="1"/>
            </p:cNvSpPr>
            <p:nvPr/>
          </p:nvSpPr>
          <p:spPr bwMode="auto">
            <a:xfrm flipV="1">
              <a:off x="4321" y="3232"/>
              <a:ext cx="139" cy="27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1506" name="Line 66"/>
            <p:cNvSpPr>
              <a:spLocks noChangeShapeType="1"/>
            </p:cNvSpPr>
            <p:nvPr/>
          </p:nvSpPr>
          <p:spPr bwMode="auto">
            <a:xfrm flipH="1" flipV="1">
              <a:off x="3858" y="3164"/>
              <a:ext cx="300" cy="3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grpSp>
        <p:nvGrpSpPr>
          <p:cNvPr id="61510" name="Group 70"/>
          <p:cNvGrpSpPr>
            <a:grpSpLocks/>
          </p:cNvGrpSpPr>
          <p:nvPr/>
        </p:nvGrpSpPr>
        <p:grpSpPr bwMode="auto">
          <a:xfrm>
            <a:off x="8553450" y="3981450"/>
            <a:ext cx="1562100" cy="1524000"/>
            <a:chOff x="4428" y="2508"/>
            <a:chExt cx="984" cy="960"/>
          </a:xfrm>
        </p:grpSpPr>
        <p:sp>
          <p:nvSpPr>
            <p:cNvPr id="61489" name="Rectangle 49"/>
            <p:cNvSpPr>
              <a:spLocks noChangeArrowheads="1"/>
            </p:cNvSpPr>
            <p:nvPr/>
          </p:nvSpPr>
          <p:spPr bwMode="auto">
            <a:xfrm>
              <a:off x="4656" y="3364"/>
              <a:ext cx="104" cy="10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1464" name="AutoShape 24"/>
            <p:cNvSpPr>
              <a:spLocks noChangeArrowheads="1"/>
            </p:cNvSpPr>
            <p:nvPr/>
          </p:nvSpPr>
          <p:spPr bwMode="auto">
            <a:xfrm>
              <a:off x="5191" y="3321"/>
              <a:ext cx="133" cy="1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1461" name="Oval 21"/>
            <p:cNvSpPr>
              <a:spLocks noChangeArrowheads="1"/>
            </p:cNvSpPr>
            <p:nvPr/>
          </p:nvSpPr>
          <p:spPr bwMode="auto">
            <a:xfrm>
              <a:off x="4864" y="2508"/>
              <a:ext cx="120" cy="12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1463" name="AutoShape 23"/>
            <p:cNvSpPr>
              <a:spLocks noChangeArrowheads="1"/>
            </p:cNvSpPr>
            <p:nvPr/>
          </p:nvSpPr>
          <p:spPr bwMode="auto">
            <a:xfrm>
              <a:off x="4467" y="2801"/>
              <a:ext cx="133" cy="1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1488" name="Oval 48"/>
            <p:cNvSpPr>
              <a:spLocks noChangeArrowheads="1"/>
            </p:cNvSpPr>
            <p:nvPr/>
          </p:nvSpPr>
          <p:spPr bwMode="auto">
            <a:xfrm>
              <a:off x="4428" y="3100"/>
              <a:ext cx="120" cy="12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1500" name="Oval 60"/>
            <p:cNvSpPr>
              <a:spLocks noChangeArrowheads="1"/>
            </p:cNvSpPr>
            <p:nvPr/>
          </p:nvSpPr>
          <p:spPr bwMode="auto">
            <a:xfrm>
              <a:off x="5232" y="2636"/>
              <a:ext cx="120" cy="12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1502" name="Rectangle 62"/>
            <p:cNvSpPr>
              <a:spLocks noChangeArrowheads="1"/>
            </p:cNvSpPr>
            <p:nvPr/>
          </p:nvSpPr>
          <p:spPr bwMode="auto">
            <a:xfrm>
              <a:off x="5308" y="3236"/>
              <a:ext cx="104" cy="10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1504" name="AutoShape 64"/>
            <p:cNvSpPr>
              <a:spLocks noChangeArrowheads="1"/>
            </p:cNvSpPr>
            <p:nvPr/>
          </p:nvSpPr>
          <p:spPr bwMode="auto">
            <a:xfrm>
              <a:off x="5067" y="2541"/>
              <a:ext cx="133" cy="1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1460" name="Rectangle 20"/>
            <p:cNvSpPr>
              <a:spLocks noChangeArrowheads="1"/>
            </p:cNvSpPr>
            <p:nvPr/>
          </p:nvSpPr>
          <p:spPr bwMode="auto">
            <a:xfrm>
              <a:off x="4548" y="2600"/>
              <a:ext cx="104" cy="10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grpSp>
        <p:nvGrpSpPr>
          <p:cNvPr id="61540" name="Group 100"/>
          <p:cNvGrpSpPr>
            <a:grpSpLocks/>
          </p:cNvGrpSpPr>
          <p:nvPr/>
        </p:nvGrpSpPr>
        <p:grpSpPr bwMode="auto">
          <a:xfrm rot="10800000">
            <a:off x="4165600" y="4603750"/>
            <a:ext cx="1308100" cy="438150"/>
            <a:chOff x="3016" y="2876"/>
            <a:chExt cx="824" cy="276"/>
          </a:xfrm>
        </p:grpSpPr>
        <p:sp>
          <p:nvSpPr>
            <p:cNvPr id="61541" name="Rectangle 101"/>
            <p:cNvSpPr>
              <a:spLocks noChangeArrowheads="1"/>
            </p:cNvSpPr>
            <p:nvPr/>
          </p:nvSpPr>
          <p:spPr bwMode="auto">
            <a:xfrm>
              <a:off x="3708" y="2900"/>
              <a:ext cx="104" cy="10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1542" name="Oval 102"/>
            <p:cNvSpPr>
              <a:spLocks noChangeArrowheads="1"/>
            </p:cNvSpPr>
            <p:nvPr/>
          </p:nvSpPr>
          <p:spPr bwMode="auto">
            <a:xfrm>
              <a:off x="3016" y="2876"/>
              <a:ext cx="120" cy="12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1543" name="Rectangle 103"/>
            <p:cNvSpPr>
              <a:spLocks noChangeArrowheads="1"/>
            </p:cNvSpPr>
            <p:nvPr/>
          </p:nvSpPr>
          <p:spPr bwMode="auto">
            <a:xfrm>
              <a:off x="3016" y="3048"/>
              <a:ext cx="104" cy="10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61544" name="AutoShape 104"/>
            <p:cNvSpPr>
              <a:spLocks noChangeArrowheads="1"/>
            </p:cNvSpPr>
            <p:nvPr/>
          </p:nvSpPr>
          <p:spPr bwMode="auto">
            <a:xfrm>
              <a:off x="3707" y="3009"/>
              <a:ext cx="133" cy="11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79" name="Text Box 30"/>
          <p:cNvSpPr txBox="1">
            <a:spLocks noChangeArrowheads="1"/>
          </p:cNvSpPr>
          <p:nvPr/>
        </p:nvSpPr>
        <p:spPr bwMode="auto">
          <a:xfrm>
            <a:off x="2230439" y="1916832"/>
            <a:ext cx="444865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AT" altLang="de-DE" b="1" u="sng" dirty="0" smtClean="0">
                <a:solidFill>
                  <a:schemeClr val="accent1"/>
                </a:solidFill>
              </a:rPr>
              <a:t>Faza 5:</a:t>
            </a:r>
            <a:r>
              <a:rPr lang="de-AT" altLang="de-DE" b="1" dirty="0" smtClean="0">
                <a:solidFill>
                  <a:schemeClr val="accent1"/>
                </a:solidFill>
              </a:rPr>
              <a:t> Obvozne ceste v B, C in D</a:t>
            </a:r>
            <a:endParaRPr lang="de-AT" altLang="de-DE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altLang="de-DE" b="1" dirty="0" smtClean="0">
                <a:solidFill>
                  <a:schemeClr val="accent1"/>
                </a:solidFill>
              </a:rPr>
              <a:t>A, B in C zgubijo „notranje funkcije“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altLang="de-DE" b="1" dirty="0" smtClean="0">
                <a:solidFill>
                  <a:schemeClr val="accent1"/>
                </a:solidFill>
              </a:rPr>
              <a:t>Periferne strukture na obvoznicah</a:t>
            </a:r>
            <a:endParaRPr lang="de-AT" altLang="de-DE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altLang="de-DE" b="1" dirty="0" smtClean="0">
                <a:solidFill>
                  <a:schemeClr val="accent1"/>
                </a:solidFill>
              </a:rPr>
              <a:t>Odvisnot od avtomobila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altLang="de-DE" b="1" dirty="0" smtClean="0">
                <a:solidFill>
                  <a:schemeClr val="accent1"/>
                </a:solidFill>
              </a:rPr>
              <a:t>Ekološka obremenitev povsod</a:t>
            </a:r>
            <a:endParaRPr lang="de-AT" altLang="de-DE" b="1" dirty="0">
              <a:solidFill>
                <a:schemeClr val="accent1"/>
              </a:solidFill>
            </a:endParaRPr>
          </a:p>
        </p:txBody>
      </p:sp>
      <p:sp>
        <p:nvSpPr>
          <p:cNvPr id="80" name="Title 2"/>
          <p:cNvSpPr txBox="1">
            <a:spLocks/>
          </p:cNvSpPr>
          <p:nvPr/>
        </p:nvSpPr>
        <p:spPr>
          <a:xfrm>
            <a:off x="2381224" y="1285860"/>
            <a:ext cx="7429552" cy="114300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de-A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Uvodoma</a:t>
            </a:r>
            <a:r>
              <a:rPr lang="de-AT" dirty="0"/>
              <a:t>: </a:t>
            </a:r>
            <a:r>
              <a:rPr lang="de-AT" dirty="0" err="1"/>
              <a:t>Prostor</a:t>
            </a:r>
            <a:r>
              <a:rPr lang="de-AT" dirty="0" smtClean="0"/>
              <a:t>, struktura in čas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1BE37-8BEE-41D2-8357-D273E888057B}" type="slidenum">
              <a:rPr lang="de-AT" noProof="0" smtClean="0"/>
              <a:pPr>
                <a:defRPr/>
              </a:pPr>
              <a:t>7</a:t>
            </a:fld>
            <a:endParaRPr lang="de-A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pl-PL" noProof="0" smtClean="0"/>
              <a:t>Primeri dobrih praks</a:t>
            </a:r>
            <a:endParaRPr lang="de-AT" noProof="0" dirty="0"/>
          </a:p>
        </p:txBody>
      </p:sp>
      <p:sp>
        <p:nvSpPr>
          <p:cNvPr id="69" name="Text Placeholder 2"/>
          <p:cNvSpPr txBox="1">
            <a:spLocks/>
          </p:cNvSpPr>
          <p:nvPr/>
        </p:nvSpPr>
        <p:spPr>
          <a:xfrm>
            <a:off x="11435127" y="1125538"/>
            <a:ext cx="409213" cy="5183187"/>
          </a:xfrm>
          <a:prstGeom prst="rect">
            <a:avLst/>
          </a:prstGeom>
        </p:spPr>
        <p:txBody>
          <a:bodyPr vert="vert270" lIns="91440" tIns="45720" rIns="91440" bIns="45720"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Viri: Knoflacher 1996</a:t>
            </a:r>
            <a:endParaRPr kumimoji="0" lang="de-AT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76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6" grpId="0" animBg="1" autoUpdateAnimBg="0"/>
      <p:bldP spid="61475" grpId="0" animBg="1"/>
      <p:bldP spid="61490" grpId="0" animBg="1"/>
      <p:bldP spid="61497" grpId="0" animBg="1"/>
      <p:bldP spid="614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AT" b="1" dirty="0" err="1" smtClean="0"/>
              <a:t>Naslov</a:t>
            </a:r>
            <a:endParaRPr lang="de-A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Viri: maps.google.com</a:t>
            </a:r>
            <a:endParaRPr lang="de-AT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de-AT" dirty="0" smtClean="0">
              <a:sym typeface="Wingdings" pitchFamily="2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79D3481-6FBE-4837-9728-5BA144AEB1B4}" type="slidenum">
              <a:rPr lang="de-AT" noProof="0" smtClean="0"/>
              <a:pPr>
                <a:defRPr/>
              </a:pPr>
              <a:t>8</a:t>
            </a:fld>
            <a:endParaRPr lang="de-AT" noProof="0" dirty="0"/>
          </a:p>
        </p:txBody>
      </p:sp>
      <p:pic>
        <p:nvPicPr>
          <p:cNvPr id="8" name="Picture 7" descr="map_koper-c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8299" y="0"/>
            <a:ext cx="10195401" cy="6858000"/>
          </a:xfrm>
          <a:prstGeom prst="rect">
            <a:avLst/>
          </a:prstGeom>
        </p:spPr>
      </p:pic>
      <p:pic>
        <p:nvPicPr>
          <p:cNvPr id="10" name="Picture 10" descr="Smiley lachend r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0242" y="2790474"/>
            <a:ext cx="719138" cy="719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1" name="Picture 10" descr="Smiley traurig bla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7528" y="5157192"/>
            <a:ext cx="719138" cy="719137"/>
          </a:xfrm>
          <a:prstGeom prst="rect">
            <a:avLst/>
          </a:prstGeom>
          <a:noFill/>
        </p:spPr>
      </p:pic>
      <p:pic>
        <p:nvPicPr>
          <p:cNvPr id="12" name="Picture 11" descr="Smiley traurig bla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3752" y="5877272"/>
            <a:ext cx="719138" cy="719137"/>
          </a:xfrm>
          <a:prstGeom prst="rect">
            <a:avLst/>
          </a:prstGeom>
          <a:noFill/>
        </p:spPr>
      </p:pic>
      <p:pic>
        <p:nvPicPr>
          <p:cNvPr id="13" name="Picture 12" descr="Smiley traurig bla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2184" y="6138863"/>
            <a:ext cx="719138" cy="719137"/>
          </a:xfrm>
          <a:prstGeom prst="rect">
            <a:avLst/>
          </a:prstGeom>
          <a:noFill/>
        </p:spPr>
      </p:pic>
      <p:pic>
        <p:nvPicPr>
          <p:cNvPr id="14" name="Picture 13" descr="Smiley traurig bla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96400" y="4653136"/>
            <a:ext cx="719138" cy="719137"/>
          </a:xfrm>
          <a:prstGeom prst="rect">
            <a:avLst/>
          </a:prstGeom>
          <a:noFill/>
        </p:spPr>
      </p:pic>
      <p:pic>
        <p:nvPicPr>
          <p:cNvPr id="16" name="Picture 10" descr="Smiley lachend r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67040" y="1468000"/>
            <a:ext cx="719138" cy="719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7" name="Picture 10" descr="Smiley lachend r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827569"/>
            <a:ext cx="719138" cy="719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8" name="Picture 10" descr="Smiley lachend r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7430" y="4261347"/>
            <a:ext cx="719138" cy="719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905870" y="1106601"/>
            <a:ext cx="4512110" cy="38048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AT" altLang="de-DE" sz="2000" b="1" u="sng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multi</a:t>
            </a:r>
            <a:r>
              <a:rPr lang="de-AT" altLang="de-DE" sz="20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funkcijonalnost</a:t>
            </a:r>
            <a:r>
              <a:rPr lang="de-AT" altLang="de-DE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 &amp; </a:t>
            </a:r>
            <a:r>
              <a:rPr lang="de-AT" altLang="de-DE" sz="20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visoka</a:t>
            </a:r>
            <a:r>
              <a:rPr lang="de-AT" altLang="de-DE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AT" altLang="de-DE" sz="20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gostota</a:t>
            </a:r>
            <a:endParaRPr lang="sl-SI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42" y="791080"/>
            <a:ext cx="1638345" cy="586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AT" b="1" dirty="0" err="1" smtClean="0"/>
              <a:t>Naslov</a:t>
            </a:r>
            <a:endParaRPr lang="de-AT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Viri: maps.google.com</a:t>
            </a:r>
            <a:endParaRPr lang="de-AT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de-AT" dirty="0" smtClean="0">
              <a:sym typeface="Wingdings" pitchFamily="2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29.11.2018</a:t>
            </a:r>
            <a:endParaRPr lang="de-A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noProof="0" smtClean="0"/>
              <a:t>Primeri dobrih praks</a:t>
            </a:r>
            <a:endParaRPr lang="de-AT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79D3481-6FBE-4837-9728-5BA144AEB1B4}" type="slidenum">
              <a:rPr lang="de-AT" noProof="0" smtClean="0"/>
              <a:pPr>
                <a:defRPr/>
              </a:pPr>
              <a:t>9</a:t>
            </a:fld>
            <a:endParaRPr lang="de-AT" noProof="0" dirty="0"/>
          </a:p>
        </p:txBody>
      </p:sp>
      <p:pic>
        <p:nvPicPr>
          <p:cNvPr id="9" name="Picture 8" descr="map_koper-periferij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0"/>
            <a:ext cx="10160000" cy="6858000"/>
          </a:xfrm>
          <a:prstGeom prst="rect">
            <a:avLst/>
          </a:prstGeom>
        </p:spPr>
      </p:pic>
      <p:pic>
        <p:nvPicPr>
          <p:cNvPr id="10" name="Picture 9" descr="Smiley traurig bl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9736" y="5445224"/>
            <a:ext cx="719138" cy="719137"/>
          </a:xfrm>
          <a:prstGeom prst="rect">
            <a:avLst/>
          </a:prstGeom>
          <a:noFill/>
        </p:spPr>
      </p:pic>
      <p:pic>
        <p:nvPicPr>
          <p:cNvPr id="11" name="Picture 10" descr="Smiley traurig bl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6240" y="836712"/>
            <a:ext cx="719138" cy="719137"/>
          </a:xfrm>
          <a:prstGeom prst="rect">
            <a:avLst/>
          </a:prstGeom>
          <a:noFill/>
        </p:spPr>
      </p:pic>
      <p:pic>
        <p:nvPicPr>
          <p:cNvPr id="12" name="Picture 11" descr="Smiley traurig bl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328" y="2132856"/>
            <a:ext cx="719138" cy="719137"/>
          </a:xfrm>
          <a:prstGeom prst="rect">
            <a:avLst/>
          </a:prstGeom>
          <a:noFill/>
        </p:spPr>
      </p:pic>
      <p:pic>
        <p:nvPicPr>
          <p:cNvPr id="13" name="Picture 12" descr="Smiley traurig bl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8048" y="3212976"/>
            <a:ext cx="719138" cy="719137"/>
          </a:xfrm>
          <a:prstGeom prst="rect">
            <a:avLst/>
          </a:prstGeom>
          <a:noFill/>
        </p:spPr>
      </p:pic>
      <p:pic>
        <p:nvPicPr>
          <p:cNvPr id="14" name="Picture 13" descr="Smiley traurig bl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5840" y="2276872"/>
            <a:ext cx="719138" cy="719137"/>
          </a:xfrm>
          <a:prstGeom prst="rect">
            <a:avLst/>
          </a:prstGeom>
          <a:noFill/>
        </p:spPr>
      </p:pic>
      <p:pic>
        <p:nvPicPr>
          <p:cNvPr id="15" name="Picture 14" descr="Smiley traurig bl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6080" y="1340768"/>
            <a:ext cx="719138" cy="719137"/>
          </a:xfrm>
          <a:prstGeom prst="rect">
            <a:avLst/>
          </a:prstGeom>
          <a:noFill/>
        </p:spPr>
      </p:pic>
      <p:pic>
        <p:nvPicPr>
          <p:cNvPr id="16" name="Picture 15" descr="Smiley traurig bl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56440" y="260648"/>
            <a:ext cx="719138" cy="719137"/>
          </a:xfrm>
          <a:prstGeom prst="rect">
            <a:avLst/>
          </a:prstGeom>
          <a:noFill/>
        </p:spPr>
      </p:pic>
      <p:pic>
        <p:nvPicPr>
          <p:cNvPr id="17" name="Picture 16" descr="Smiley traurig bl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3992" y="404664"/>
            <a:ext cx="719138" cy="719137"/>
          </a:xfrm>
          <a:prstGeom prst="rect">
            <a:avLst/>
          </a:prstGeom>
          <a:noFill/>
        </p:spPr>
      </p:pic>
      <p:pic>
        <p:nvPicPr>
          <p:cNvPr id="18" name="Picture 17" descr="Smiley traurig bl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1464" y="0"/>
            <a:ext cx="719138" cy="719137"/>
          </a:xfrm>
          <a:prstGeom prst="rect">
            <a:avLst/>
          </a:prstGeom>
          <a:noFill/>
        </p:spPr>
      </p:pic>
      <p:pic>
        <p:nvPicPr>
          <p:cNvPr id="19" name="Picture 18" descr="Smiley traurig bl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664" y="4365104"/>
            <a:ext cx="719138" cy="719137"/>
          </a:xfrm>
          <a:prstGeom prst="rect">
            <a:avLst/>
          </a:prstGeom>
          <a:noFill/>
        </p:spPr>
      </p:pic>
      <p:pic>
        <p:nvPicPr>
          <p:cNvPr id="21" name="Picture 20" descr="Smiley traurig bl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2411" y="5394359"/>
            <a:ext cx="719138" cy="719137"/>
          </a:xfrm>
          <a:prstGeom prst="rect">
            <a:avLst/>
          </a:prstGeom>
          <a:noFill/>
        </p:spPr>
      </p:pic>
      <p:pic>
        <p:nvPicPr>
          <p:cNvPr id="22" name="Picture 21" descr="Smiley traurig bl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5432" y="5868307"/>
            <a:ext cx="719138" cy="719137"/>
          </a:xfrm>
          <a:prstGeom prst="rect">
            <a:avLst/>
          </a:prstGeom>
          <a:noFill/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368530" y="1335574"/>
            <a:ext cx="4366488" cy="38048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de-DE" sz="2000" b="1" u="sng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mono</a:t>
            </a:r>
            <a:r>
              <a:rPr lang="de-AT" altLang="de-DE" sz="20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funkcijonalnost</a:t>
            </a:r>
            <a:r>
              <a:rPr lang="de-AT" altLang="de-DE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 &amp; </a:t>
            </a:r>
            <a:r>
              <a:rPr lang="de-AT" altLang="de-DE" sz="20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nizka</a:t>
            </a:r>
            <a:r>
              <a:rPr lang="de-AT" altLang="de-DE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AT" altLang="de-DE" sz="20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gostota</a:t>
            </a:r>
            <a:endParaRPr lang="sl-SI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5_Custom Design">
  <a:themeElements>
    <a:clrScheme name="FVV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006699"/>
      </a:accent1>
      <a:accent2>
        <a:srgbClr val="666666"/>
      </a:accent2>
      <a:accent3>
        <a:srgbClr val="FA7E7E"/>
      </a:accent3>
      <a:accent4>
        <a:srgbClr val="47B709"/>
      </a:accent4>
      <a:accent5>
        <a:srgbClr val="FFD44B"/>
      </a:accent5>
      <a:accent6>
        <a:srgbClr val="FFFFFF"/>
      </a:accent6>
      <a:hlink>
        <a:srgbClr val="006699"/>
      </a:hlink>
      <a:folHlink>
        <a:srgbClr val="FA7E7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TU_Powerpoint_Vorlage</Template>
  <TotalTime>0</TotalTime>
  <Words>988</Words>
  <Application>Microsoft Office PowerPoint</Application>
  <PresentationFormat>Širokozaslonsko</PresentationFormat>
  <Paragraphs>313</Paragraphs>
  <Slides>27</Slides>
  <Notes>23</Notes>
  <HiddenSlides>6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Cambria Math</vt:lpstr>
      <vt:lpstr>Times New Roman</vt:lpstr>
      <vt:lpstr>Wingdings</vt:lpstr>
      <vt:lpstr>5_Custom Design</vt:lpstr>
      <vt:lpstr>Primeri dobrih praks (ukrepi trajnostne mobilnosti za zmanjšanje uporabe osebnih vozil pri dnevnih migracijah)</vt:lpstr>
      <vt:lpstr>Uvodoma: Prostor, struktura in čas</vt:lpstr>
      <vt:lpstr>Uvodoma: Prostor, struktura in čas</vt:lpstr>
      <vt:lpstr>Uvodoma: Prostor, struktura in čas</vt:lpstr>
      <vt:lpstr>Uvodoma: Prostor, struktura in čas</vt:lpstr>
      <vt:lpstr>Uvodoma: Prostor, struktura in čas</vt:lpstr>
      <vt:lpstr>Uvodoma: Prostor, struktura in čas</vt:lpstr>
      <vt:lpstr>Naslov</vt:lpstr>
      <vt:lpstr>Naslov</vt:lpstr>
      <vt:lpstr>Investicije in učinki: Slovenija</vt:lpstr>
      <vt:lpstr>Točke vplivanja: Strukture</vt:lpstr>
      <vt:lpstr>Točke vplivanja: Gravitacija</vt:lpstr>
      <vt:lpstr>Fizične strukture: Investicije</vt:lpstr>
      <vt:lpstr>Fizične strukture: Oblike bivanja</vt:lpstr>
      <vt:lpstr>Fizične strukture: Oblike bivanja</vt:lpstr>
      <vt:lpstr>Fizične strukt.: Konkurenca </vt:lpstr>
      <vt:lpstr>Fizične strukt.: Konkurenca </vt:lpstr>
      <vt:lpstr>Organizacijske strukt.: Integracija</vt:lpstr>
      <vt:lpstr>Organizacijske in finančne strukt.</vt:lpstr>
      <vt:lpstr>Organizacijske in finančne strukt.</vt:lpstr>
      <vt:lpstr>Politične strukt.: Si predstavljati</vt:lpstr>
      <vt:lpstr>Povzetek</vt:lpstr>
      <vt:lpstr>Viri</vt:lpstr>
      <vt:lpstr>PowerPointova predstavitev</vt:lpstr>
      <vt:lpstr>JPP v prostoru in času</vt:lpstr>
      <vt:lpstr>Fizične strukt.: Orodje parkirišče</vt:lpstr>
      <vt:lpstr>Dnevni/-e migranti/-ke</vt:lpstr>
    </vt:vector>
  </TitlesOfParts>
  <Company>TU Wien - Campusversion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Schneider</dc:creator>
  <cp:lastModifiedBy>heidiolenik</cp:lastModifiedBy>
  <cp:revision>339</cp:revision>
  <cp:lastPrinted>2018-11-28T14:08:54Z</cp:lastPrinted>
  <dcterms:created xsi:type="dcterms:W3CDTF">2009-11-14T08:17:03Z</dcterms:created>
  <dcterms:modified xsi:type="dcterms:W3CDTF">2020-02-03T14:25:30Z</dcterms:modified>
</cp:coreProperties>
</file>