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81"/>
  </p:notesMasterIdLst>
  <p:sldIdLst>
    <p:sldId id="1665" r:id="rId2"/>
    <p:sldId id="1211" r:id="rId3"/>
    <p:sldId id="1662" r:id="rId4"/>
    <p:sldId id="4583" r:id="rId5"/>
    <p:sldId id="1671" r:id="rId6"/>
    <p:sldId id="1309" r:id="rId7"/>
    <p:sldId id="1663" r:id="rId8"/>
    <p:sldId id="1216" r:id="rId9"/>
    <p:sldId id="751" r:id="rId10"/>
    <p:sldId id="4528" r:id="rId11"/>
    <p:sldId id="1668" r:id="rId12"/>
    <p:sldId id="1279" r:id="rId13"/>
    <p:sldId id="1302" r:id="rId14"/>
    <p:sldId id="1303" r:id="rId15"/>
    <p:sldId id="690" r:id="rId16"/>
    <p:sldId id="695" r:id="rId17"/>
    <p:sldId id="4594" r:id="rId18"/>
    <p:sldId id="4559" r:id="rId19"/>
    <p:sldId id="1675" r:id="rId20"/>
    <p:sldId id="4593" r:id="rId21"/>
    <p:sldId id="4565" r:id="rId22"/>
    <p:sldId id="4504" r:id="rId23"/>
    <p:sldId id="1187" r:id="rId24"/>
    <p:sldId id="1188" r:id="rId25"/>
    <p:sldId id="1721" r:id="rId26"/>
    <p:sldId id="4503" r:id="rId27"/>
    <p:sldId id="4588" r:id="rId28"/>
    <p:sldId id="4589" r:id="rId29"/>
    <p:sldId id="4590" r:id="rId30"/>
    <p:sldId id="4591" r:id="rId31"/>
    <p:sldId id="4592" r:id="rId32"/>
    <p:sldId id="4560" r:id="rId33"/>
    <p:sldId id="4616" r:id="rId34"/>
    <p:sldId id="4536" r:id="rId35"/>
    <p:sldId id="4584" r:id="rId36"/>
    <p:sldId id="4541" r:id="rId37"/>
    <p:sldId id="4508" r:id="rId38"/>
    <p:sldId id="4509" r:id="rId39"/>
    <p:sldId id="4612" r:id="rId40"/>
    <p:sldId id="4611" r:id="rId41"/>
    <p:sldId id="4582" r:id="rId42"/>
    <p:sldId id="4585" r:id="rId43"/>
    <p:sldId id="4532" r:id="rId44"/>
    <p:sldId id="4507" r:id="rId45"/>
    <p:sldId id="4562" r:id="rId46"/>
    <p:sldId id="1691" r:id="rId47"/>
    <p:sldId id="4606" r:id="rId48"/>
    <p:sldId id="4607" r:id="rId49"/>
    <p:sldId id="1704" r:id="rId50"/>
    <p:sldId id="1701" r:id="rId51"/>
    <p:sldId id="1700" r:id="rId52"/>
    <p:sldId id="4542" r:id="rId53"/>
    <p:sldId id="4617" r:id="rId54"/>
    <p:sldId id="1702" r:id="rId55"/>
    <p:sldId id="1703" r:id="rId56"/>
    <p:sldId id="4610" r:id="rId57"/>
    <p:sldId id="4587" r:id="rId58"/>
    <p:sldId id="4614" r:id="rId59"/>
    <p:sldId id="1699" r:id="rId60"/>
    <p:sldId id="4613" r:id="rId61"/>
    <p:sldId id="4604" r:id="rId62"/>
    <p:sldId id="4526" r:id="rId63"/>
    <p:sldId id="4586" r:id="rId64"/>
    <p:sldId id="4549" r:id="rId65"/>
    <p:sldId id="4550" r:id="rId66"/>
    <p:sldId id="4570" r:id="rId67"/>
    <p:sldId id="4571" r:id="rId68"/>
    <p:sldId id="4572" r:id="rId69"/>
    <p:sldId id="4540" r:id="rId70"/>
    <p:sldId id="4574" r:id="rId71"/>
    <p:sldId id="4575" r:id="rId72"/>
    <p:sldId id="4576" r:id="rId73"/>
    <p:sldId id="4577" r:id="rId74"/>
    <p:sldId id="4511" r:id="rId75"/>
    <p:sldId id="4568" r:id="rId76"/>
    <p:sldId id="1660" r:id="rId77"/>
    <p:sldId id="1112" r:id="rId78"/>
    <p:sldId id="265" r:id="rId79"/>
    <p:sldId id="1666" r:id="rId80"/>
  </p:sldIdLst>
  <p:sldSz cx="12192000" cy="6858000"/>
  <p:notesSz cx="6858000" cy="9144000"/>
  <p:embeddedFontLst>
    <p:embeddedFont>
      <p:font typeface="Calibri" panose="020F0502020204030204" pitchFamily="34" charset="0"/>
      <p:regular r:id="rId82"/>
      <p:bold r:id="rId82"/>
      <p:italic r:id="rId82"/>
      <p:boldItalic r:id="rId82"/>
    </p:embeddedFont>
    <p:embeddedFont>
      <p:font typeface="Calibri Light" panose="020F0302020204030204" pitchFamily="34" charset="0"/>
      <p:regular r:id="rId82"/>
      <p:italic r:id="rId82"/>
    </p:embeddedFont>
    <p:embeddedFont>
      <p:font typeface="Lato" panose="020F0502020204030203"/>
      <p:regular r:id="rId82"/>
      <p:bold r:id="rId82"/>
      <p:italic r:id="rId82"/>
      <p:boldItalic r:id="rId82"/>
    </p:embeddedFont>
    <p:embeddedFont>
      <p:font typeface="Lato Light"/>
      <p:regular r:id="rId82"/>
      <p:italic r:id="rId82"/>
    </p:embeddedFont>
    <p:embeddedFont>
      <p:font typeface="Montserrat"/>
      <p:regular r:id="rId82"/>
      <p:bold r:id="rId82"/>
      <p:italic r:id="rId82"/>
      <p:boldItalic r:id="rId82"/>
    </p:embeddedFont>
    <p:embeddedFont>
      <p:font typeface="Source Sans Pro" panose="020B0503030403020204" pitchFamily="34" charset="0"/>
      <p:regular r:id="rId82"/>
      <p:bold r:id="rId82"/>
      <p:italic r:id="rId82"/>
      <p:boldItalic r:id="rId82"/>
    </p:embeddedFont>
  </p:embeddedFont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3DBED"/>
    <a:srgbClr val="F9106E"/>
    <a:srgbClr val="37FF8B"/>
    <a:srgbClr val="00B9F1"/>
    <a:srgbClr val="6BA3F6"/>
    <a:srgbClr val="00F2E6"/>
    <a:srgbClr val="D63AFF"/>
    <a:srgbClr val="0065B3"/>
    <a:srgbClr val="4372C4"/>
    <a:srgbClr val="67BF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8034E78-7F5D-4C2E-B375-FC64B27BC917}" styleName="Dunkle Formatvorlag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Dunkle Formatvorlage 1 - Akz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122" autoAdjust="0"/>
    <p:restoredTop sz="94660"/>
  </p:normalViewPr>
  <p:slideViewPr>
    <p:cSldViewPr snapToGrid="0">
      <p:cViewPr varScale="1">
        <p:scale>
          <a:sx n="164" d="100"/>
          <a:sy n="164" d="100"/>
        </p:scale>
        <p:origin x="624" y="1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4328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viewProps" Target="view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notesMaster" Target="notesMasters/notesMaster1.xml"/><Relationship Id="rId86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61" Type="http://schemas.openxmlformats.org/officeDocument/2006/relationships/slide" Target="slides/slide60.xml"/><Relationship Id="rId82" Type="http://schemas.openxmlformats.org/officeDocument/2006/relationships/font" Target="NUL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2-23T19:48:58.65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30 0 5843,'-8'2'21,"3"3"0,-3 3 1,0 6-1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2-23T19:55:14.36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44 1 7569,'-6'8'-54,"2"-1"190,-5-7-231,5 0 31,-2 0 1,6 1 141,0 4-304,0-3 211,0 4 1,0-4-373,0 3-46,0-3-71,0 4 504,0-6 0,-7 7 0,-1 1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2-23T19:55:14.80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74 0 7453,'-21'0'-288,"9"0"277,-2 0 45,9 0 0,-3 0 322,3 0-145,3 0-547,-5 0 235,7 0 0,0 2-312,0 3-79,0-4 43,0 13 449,0-13 0,0 12 0,0-5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2-23T19:55:16.22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15 0 7267,'-8'0'1723,"1"0"-1406,7 0-1945,0 0 1342,7 0 0,-4 0-294,7 0 580,-7 0 0,10 7 0,-5 1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62B517-032E-A94A-BC1A-3BD0ECE941AA}" type="datetimeFigureOut">
              <a:rPr lang="en-US" smtClean="0"/>
              <a:t>9/16/2020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2EE897-6D0B-6B4C-93E1-F27EE7BF3B9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187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47684" hangingPunct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789890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VR</a:t>
            </a:r>
          </a:p>
          <a:p>
            <a:r>
              <a:rPr lang="de-DE" dirty="0"/>
              <a:t>Von 10 </a:t>
            </a:r>
            <a:r>
              <a:rPr lang="de-DE" dirty="0" err="1"/>
              <a:t>Mio</a:t>
            </a:r>
            <a:r>
              <a:rPr lang="de-DE" dirty="0"/>
              <a:t> Geräten in 2016 auf 72 </a:t>
            </a:r>
            <a:r>
              <a:rPr lang="de-DE" dirty="0" err="1"/>
              <a:t>Mio</a:t>
            </a:r>
            <a:r>
              <a:rPr lang="de-DE" dirty="0"/>
              <a:t> innerhalb der nächsten 4 Jahre</a:t>
            </a:r>
          </a:p>
          <a:p>
            <a:r>
              <a:rPr lang="de-DE" dirty="0"/>
              <a:t>Anstieg des Umsatzes in diesem Zeitraum um über 880%</a:t>
            </a:r>
          </a:p>
          <a:p>
            <a:endParaRPr lang="de-DE" dirty="0"/>
          </a:p>
          <a:p>
            <a:r>
              <a:rPr lang="de-DE" dirty="0"/>
              <a:t>AR</a:t>
            </a:r>
          </a:p>
          <a:p>
            <a:r>
              <a:rPr lang="de-DE" dirty="0"/>
              <a:t>Geräte (ausgelassen die mobilen </a:t>
            </a:r>
            <a:r>
              <a:rPr lang="de-DE" dirty="0" err="1"/>
              <a:t>devices</a:t>
            </a:r>
            <a:r>
              <a:rPr lang="de-DE" dirty="0"/>
              <a:t> – Handy, Tablet – also rein VR-Brillen) von 100.000 Stück auf über 27Mio!</a:t>
            </a:r>
          </a:p>
          <a:p>
            <a:r>
              <a:rPr lang="de-DE" dirty="0"/>
              <a:t>Wichtiger: der Umsatz: soll um 24.350% steigen – in 5 Jahren!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427861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47684" hangingPunct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893857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47684" hangingPunct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869936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47684" hangingPunct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8766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2EE897-6D0B-6B4C-93E1-F27EE7BF3B9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8742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/>
              <a:t>zeigewas</a:t>
            </a:r>
            <a:r>
              <a:rPr lang="de-DE" dirty="0"/>
              <a:t> - Ihr Partner für Digitale-Innovationen.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r>
              <a:rPr lang="de-DE" dirty="0"/>
              <a:t>Wir vereinen Business mit Technologie-Kompetenzen und stehen seit über 20 Jahren für Leidenschaft und Qualität.</a:t>
            </a:r>
          </a:p>
          <a:p>
            <a:endParaRPr lang="de-DE" dirty="0"/>
          </a:p>
          <a:p>
            <a:r>
              <a:rPr lang="de-DE" dirty="0"/>
              <a:t>Neben der </a:t>
            </a:r>
            <a:r>
              <a:rPr lang="de-DE" dirty="0" err="1"/>
              <a:t>indivuellen</a:t>
            </a:r>
            <a:r>
              <a:rPr lang="de-DE" dirty="0"/>
              <a:t> Software Entwicklung für App, Cloud und Desktop Applikationen bieten wir Ihnen  fertige Lösungen an welche die Sie in ihrer täglichen Arbeit effizienter und wirtschaftlich agieren lassen</a:t>
            </a:r>
          </a:p>
        </p:txBody>
      </p:sp>
    </p:spTree>
    <p:extLst>
      <p:ext uri="{BB962C8B-B14F-4D97-AF65-F5344CB8AC3E}">
        <p14:creationId xmlns:p14="http://schemas.microsoft.com/office/powerpoint/2010/main" val="22550318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/>
              <a:t>zeigewas</a:t>
            </a:r>
            <a:r>
              <a:rPr lang="de-DE" dirty="0"/>
              <a:t> - Ihr Partner für Digitale-Innovationen.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r>
              <a:rPr lang="de-DE" dirty="0"/>
              <a:t>Wir vereinen Business mit Technologie-Kompetenzen und stehen seit über 20 Jahren für Leidenschaft und Qualität.</a:t>
            </a:r>
          </a:p>
          <a:p>
            <a:endParaRPr lang="de-DE" dirty="0"/>
          </a:p>
          <a:p>
            <a:r>
              <a:rPr lang="de-DE" dirty="0"/>
              <a:t>Neben der </a:t>
            </a:r>
            <a:r>
              <a:rPr lang="de-DE" dirty="0" err="1"/>
              <a:t>indivuellen</a:t>
            </a:r>
            <a:r>
              <a:rPr lang="de-DE" dirty="0"/>
              <a:t> Software Entwicklung für App, Cloud und Desktop Applikationen bieten wir Ihnen  fertige Lösungen an welche die Sie in ihrer täglichen Arbeit effizienter und wirtschaftlich agieren lassen</a:t>
            </a:r>
          </a:p>
        </p:txBody>
      </p:sp>
    </p:spTree>
    <p:extLst>
      <p:ext uri="{BB962C8B-B14F-4D97-AF65-F5344CB8AC3E}">
        <p14:creationId xmlns:p14="http://schemas.microsoft.com/office/powerpoint/2010/main" val="26025543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424E5-ACCF-4548-A01F-8C993A08750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787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2EE897-6D0B-6B4C-93E1-F27EE7BF3B91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7935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2EE897-6D0B-6B4C-93E1-F27EE7BF3B91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85391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Le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049A9AAC-E896-4554-8898-2D1E8AE3D08E}"/>
              </a:ext>
            </a:extLst>
          </p:cNvPr>
          <p:cNvSpPr/>
          <p:nvPr userDrawn="1"/>
        </p:nvSpPr>
        <p:spPr>
          <a:xfrm>
            <a:off x="0" y="6441141"/>
            <a:ext cx="12192000" cy="4168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CDEEF17C-0873-4138-8E2C-8EAE46E93250}"/>
              </a:ext>
            </a:extLst>
          </p:cNvPr>
          <p:cNvSpPr/>
          <p:nvPr userDrawn="1"/>
        </p:nvSpPr>
        <p:spPr>
          <a:xfrm>
            <a:off x="0" y="6409129"/>
            <a:ext cx="12192000" cy="45719"/>
          </a:xfrm>
          <a:prstGeom prst="rect">
            <a:avLst/>
          </a:prstGeom>
          <a:solidFill>
            <a:srgbClr val="F910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810D5F3F-11BD-C943-99D6-6919475D17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15465" y="6521800"/>
            <a:ext cx="212375" cy="277721"/>
          </a:xfrm>
          <a:prstGeom prst="rect">
            <a:avLst/>
          </a:prstGeom>
        </p:spPr>
      </p:pic>
      <p:pic>
        <p:nvPicPr>
          <p:cNvPr id="6" name="Grafik 5" descr="Ein Bild, das Schild, Essen enthält.&#10;&#10;Automatisch generierte Beschreibung">
            <a:extLst>
              <a:ext uri="{FF2B5EF4-FFF2-40B4-BE49-F238E27FC236}">
                <a16:creationId xmlns:a16="http://schemas.microsoft.com/office/drawing/2014/main" id="{2841E118-F30C-4D38-8C7B-5A4E857A6C2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22479"/>
            <a:ext cx="789656" cy="295574"/>
          </a:xfrm>
          <a:prstGeom prst="rect">
            <a:avLst/>
          </a:prstGeom>
        </p:spPr>
      </p:pic>
      <p:pic>
        <p:nvPicPr>
          <p:cNvPr id="8" name="Grafik 7" descr="Ein Bild, das Schild, Zeichnung enthält.&#10;&#10;Automatisch generierte Beschreibung">
            <a:extLst>
              <a:ext uri="{FF2B5EF4-FFF2-40B4-BE49-F238E27FC236}">
                <a16:creationId xmlns:a16="http://schemas.microsoft.com/office/drawing/2014/main" id="{555AA028-2D1D-47F6-9A46-091D4ACAF6F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3635" y="6466556"/>
            <a:ext cx="587165" cy="391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8337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Leer">
    <p:bg>
      <p:bgPr>
        <a:solidFill>
          <a:srgbClr val="D63A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810D5F3F-11BD-C943-99D6-6919475D17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52196" y="6336502"/>
            <a:ext cx="302823" cy="395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814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Le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EC3534E8-8540-4F69-98EB-50083A39690E}"/>
              </a:ext>
            </a:extLst>
          </p:cNvPr>
          <p:cNvSpPr/>
          <p:nvPr userDrawn="1"/>
        </p:nvSpPr>
        <p:spPr>
          <a:xfrm>
            <a:off x="0" y="6409129"/>
            <a:ext cx="12192000" cy="45719"/>
          </a:xfrm>
          <a:prstGeom prst="rect">
            <a:avLst/>
          </a:prstGeom>
          <a:solidFill>
            <a:srgbClr val="F910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3E8EBA63-9F55-4D12-948C-794F1FC554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15465" y="6521800"/>
            <a:ext cx="212375" cy="277721"/>
          </a:xfrm>
          <a:prstGeom prst="rect">
            <a:avLst/>
          </a:prstGeom>
        </p:spPr>
      </p:pic>
      <p:pic>
        <p:nvPicPr>
          <p:cNvPr id="7" name="Grafik 6" descr="Ein Bild, das Schild, Essen enthält.&#10;&#10;Automatisch generierte Beschreibung">
            <a:extLst>
              <a:ext uri="{FF2B5EF4-FFF2-40B4-BE49-F238E27FC236}">
                <a16:creationId xmlns:a16="http://schemas.microsoft.com/office/drawing/2014/main" id="{29DFAD5D-D7CC-4C2C-8D32-604722CCDB3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22479"/>
            <a:ext cx="789656" cy="295574"/>
          </a:xfrm>
          <a:prstGeom prst="rect">
            <a:avLst/>
          </a:prstGeom>
        </p:spPr>
      </p:pic>
      <p:pic>
        <p:nvPicPr>
          <p:cNvPr id="8" name="Grafik 7" descr="Ein Bild, das Schild, Zeichnung enthält.&#10;&#10;Automatisch generierte Beschreibung">
            <a:extLst>
              <a:ext uri="{FF2B5EF4-FFF2-40B4-BE49-F238E27FC236}">
                <a16:creationId xmlns:a16="http://schemas.microsoft.com/office/drawing/2014/main" id="{10F1A53C-88FA-4775-89AB-A642315B11D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3635" y="6466556"/>
            <a:ext cx="587165" cy="391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6858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Le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79C361F8-8615-304B-92E9-5D1F07BAB59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52196" y="6336502"/>
            <a:ext cx="302823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6297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Le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4583F1D2-5437-3E4B-AB92-DF804DD1D60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04623" y="6395483"/>
            <a:ext cx="251465" cy="331304"/>
          </a:xfrm>
          <a:prstGeom prst="rect">
            <a:avLst/>
          </a:prstGeom>
        </p:spPr>
      </p:pic>
      <p:sp>
        <p:nvSpPr>
          <p:cNvPr id="3" name="Rechteck 2">
            <a:extLst>
              <a:ext uri="{FF2B5EF4-FFF2-40B4-BE49-F238E27FC236}">
                <a16:creationId xmlns:a16="http://schemas.microsoft.com/office/drawing/2014/main" id="{74176C79-116A-442F-9D33-F311351D20A8}"/>
              </a:ext>
            </a:extLst>
          </p:cNvPr>
          <p:cNvSpPr/>
          <p:nvPr userDrawn="1"/>
        </p:nvSpPr>
        <p:spPr>
          <a:xfrm>
            <a:off x="0" y="6441141"/>
            <a:ext cx="12192000" cy="4168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4FC3D897-344E-4D96-B564-DEF6031A1482}"/>
              </a:ext>
            </a:extLst>
          </p:cNvPr>
          <p:cNvSpPr/>
          <p:nvPr userDrawn="1"/>
        </p:nvSpPr>
        <p:spPr>
          <a:xfrm>
            <a:off x="0" y="6409129"/>
            <a:ext cx="12192000" cy="45719"/>
          </a:xfrm>
          <a:prstGeom prst="rect">
            <a:avLst/>
          </a:prstGeom>
          <a:solidFill>
            <a:srgbClr val="F910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49A548BD-7A3E-4A76-8581-34DF2748AC3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15465" y="6521800"/>
            <a:ext cx="212375" cy="277721"/>
          </a:xfrm>
          <a:prstGeom prst="rect">
            <a:avLst/>
          </a:prstGeom>
        </p:spPr>
      </p:pic>
      <p:pic>
        <p:nvPicPr>
          <p:cNvPr id="7" name="Grafik 6" descr="Ein Bild, das Schild, Essen enthält.&#10;&#10;Automatisch generierte Beschreibung">
            <a:extLst>
              <a:ext uri="{FF2B5EF4-FFF2-40B4-BE49-F238E27FC236}">
                <a16:creationId xmlns:a16="http://schemas.microsoft.com/office/drawing/2014/main" id="{D4B30D64-A37B-418B-A8C6-6A5AED3F9FD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22479"/>
            <a:ext cx="789656" cy="295574"/>
          </a:xfrm>
          <a:prstGeom prst="rect">
            <a:avLst/>
          </a:prstGeom>
        </p:spPr>
      </p:pic>
      <p:pic>
        <p:nvPicPr>
          <p:cNvPr id="8" name="Grafik 7" descr="Ein Bild, das Schild, Zeichnung enthält.&#10;&#10;Automatisch generierte Beschreibung">
            <a:extLst>
              <a:ext uri="{FF2B5EF4-FFF2-40B4-BE49-F238E27FC236}">
                <a16:creationId xmlns:a16="http://schemas.microsoft.com/office/drawing/2014/main" id="{23773EAF-EF70-4E8B-973A-49020A4C077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3635" y="6466556"/>
            <a:ext cx="587165" cy="391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8098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Le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2D2F6CF1-E387-8340-A50C-9DA5D9ED947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0719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Standardfoli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2344DBE9-4F5A-4381-9381-9847E83987F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8566" y="6503355"/>
            <a:ext cx="595107" cy="222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761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F79A5B-C20F-4D6F-B695-635A857FF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EA005ED-A9E4-441F-B29D-5377E16971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8E286DF-EEAA-44B4-B6A9-BD1313861D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1B6DB-9ADD-43DF-9161-2ECFD9FA1A92}" type="datetimeFigureOut">
              <a:rPr lang="de-DE" smtClean="0"/>
              <a:t>16.09.2020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D4FFDA1-B587-41F2-8941-AD7E959545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314A966-A03C-437A-AAD4-4F9122C145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8875D-1CBF-439C-A3A0-50E5F117ED8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612318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image3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64214" y="6571605"/>
            <a:ext cx="1056328" cy="173552"/>
          </a:xfrm>
          <a:prstGeom prst="rect">
            <a:avLst/>
          </a:prstGeom>
          <a:ln w="12700">
            <a:miter lim="400000"/>
          </a:ln>
        </p:spPr>
      </p:pic>
      <p:sp>
        <p:nvSpPr>
          <p:cNvPr id="162" name="Shape 16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63" name="Shape 163"/>
          <p:cNvSpPr>
            <a:spLocks noGrp="1"/>
          </p:cNvSpPr>
          <p:nvPr>
            <p:ph type="sldNum" sz="quarter" idx="2"/>
          </p:nvPr>
        </p:nvSpPr>
        <p:spPr>
          <a:xfrm>
            <a:off x="235913" y="6561135"/>
            <a:ext cx="168090" cy="165101"/>
          </a:xfrm>
          <a:prstGeom prst="rect">
            <a:avLst/>
          </a:prstGeom>
        </p:spPr>
        <p:txBody>
          <a:bodyPr lIns="0" tIns="0" rIns="0" bIns="0"/>
          <a:lstStyle>
            <a:lvl1pPr>
              <a:defRPr sz="11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798845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Zwischentitel 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/>
          </p:cNvSpPr>
          <p:nvPr>
            <p:ph type="sldNum" sz="quarter" idx="2"/>
          </p:nvPr>
        </p:nvSpPr>
        <p:spPr>
          <a:xfrm>
            <a:off x="235912" y="6561135"/>
            <a:ext cx="168089" cy="165101"/>
          </a:xfrm>
          <a:prstGeom prst="rect">
            <a:avLst/>
          </a:prstGeom>
        </p:spPr>
        <p:txBody>
          <a:bodyPr lIns="0" tIns="0" rIns="0" bIns="0"/>
          <a:lstStyle>
            <a:lvl1pPr>
              <a:defRPr sz="1100">
                <a:solidFill>
                  <a:srgbClr val="969696"/>
                </a:solidFill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2F90B6BB-FB55-445B-81FE-8387374D164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04623" y="6395483"/>
            <a:ext cx="251465" cy="33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9814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Zwischentitel 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/>
          <p:nvPr/>
        </p:nvSpPr>
        <p:spPr>
          <a:xfrm>
            <a:off x="0" y="-2424"/>
            <a:ext cx="12192000" cy="6860424"/>
          </a:xfrm>
          <a:prstGeom prst="rect">
            <a:avLst/>
          </a:prstGeom>
          <a:solidFill>
            <a:srgbClr val="10141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pPr>
            <a:endParaRPr/>
          </a:p>
        </p:txBody>
      </p:sp>
      <p:sp>
        <p:nvSpPr>
          <p:cNvPr id="83" name="Shape 83"/>
          <p:cNvSpPr>
            <a:spLocks noGrp="1"/>
          </p:cNvSpPr>
          <p:nvPr>
            <p:ph type="sldNum" sz="quarter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C41F78D-39D0-423D-BBA2-FD48946CD160}" type="slidenum">
              <a:rPr lang="en-US" smtClean="0"/>
              <a:pPr/>
              <a:t>‹Nr.›</a:t>
            </a:fld>
            <a:endParaRPr/>
          </a:p>
        </p:txBody>
      </p:sp>
      <p:pic>
        <p:nvPicPr>
          <p:cNvPr id="5" name="image3.png">
            <a:extLst>
              <a:ext uri="{FF2B5EF4-FFF2-40B4-BE49-F238E27FC236}">
                <a16:creationId xmlns:a16="http://schemas.microsoft.com/office/drawing/2014/main" id="{DAE94A8F-968E-4B40-AA9A-906E7DAA7D2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40616" y="6442972"/>
            <a:ext cx="363827" cy="274163"/>
          </a:xfrm>
          <a:prstGeom prst="rect">
            <a:avLst/>
          </a:prstGeom>
          <a:noFill/>
          <a:ln w="12700">
            <a:miter lim="400000"/>
          </a:ln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F6F0C2AF-8ECE-478B-A8ED-53732EA87A4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69934" y="5757863"/>
            <a:ext cx="1223962" cy="1100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728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Le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810D5F3F-11BD-C943-99D6-6919475D17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52196" y="6336502"/>
            <a:ext cx="302823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8420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3F40AE7-E382-4091-92AF-1FC8DC3A7B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de-DE" dirty="0"/>
              <a:t>WORKSHOP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5470578-870D-47AE-8AF6-045D0C40C0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CDBD9FF9-D5C3-43EA-B1F9-CF90D5B6B4C7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8" name="Grafik 7" descr="Ein Bild, das Schild, Essen enthält.&#10;&#10;Automatisch generierte Beschreibung">
            <a:extLst>
              <a:ext uri="{FF2B5EF4-FFF2-40B4-BE49-F238E27FC236}">
                <a16:creationId xmlns:a16="http://schemas.microsoft.com/office/drawing/2014/main" id="{2CA3C73D-D4C7-4464-9095-5B2D1F4AF1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5265" y="187268"/>
            <a:ext cx="1009482" cy="377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955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Leer">
    <p:bg>
      <p:bgPr>
        <a:solidFill>
          <a:srgbClr val="00B9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extLst>
              <a:ext uri="{FF2B5EF4-FFF2-40B4-BE49-F238E27FC236}">
                <a16:creationId xmlns:a16="http://schemas.microsoft.com/office/drawing/2014/main" id="{19C71378-D32A-4DC1-BD7C-829064ABC27A}"/>
              </a:ext>
            </a:extLst>
          </p:cNvPr>
          <p:cNvSpPr/>
          <p:nvPr userDrawn="1"/>
        </p:nvSpPr>
        <p:spPr>
          <a:xfrm>
            <a:off x="0" y="6441141"/>
            <a:ext cx="12192000" cy="4168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CA8261D0-B2B0-4C5B-A065-423C2E4EC88D}"/>
              </a:ext>
            </a:extLst>
          </p:cNvPr>
          <p:cNvSpPr/>
          <p:nvPr userDrawn="1"/>
        </p:nvSpPr>
        <p:spPr>
          <a:xfrm>
            <a:off x="0" y="6409129"/>
            <a:ext cx="12192000" cy="45719"/>
          </a:xfrm>
          <a:prstGeom prst="rect">
            <a:avLst/>
          </a:prstGeom>
          <a:solidFill>
            <a:srgbClr val="F910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7177C2D8-41B0-4A26-998A-65B6FB8CCD2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15465" y="6521800"/>
            <a:ext cx="212375" cy="277721"/>
          </a:xfrm>
          <a:prstGeom prst="rect">
            <a:avLst/>
          </a:prstGeom>
        </p:spPr>
      </p:pic>
      <p:pic>
        <p:nvPicPr>
          <p:cNvPr id="7" name="Grafik 6" descr="Ein Bild, das Schild, Essen enthält.&#10;&#10;Automatisch generierte Beschreibung">
            <a:extLst>
              <a:ext uri="{FF2B5EF4-FFF2-40B4-BE49-F238E27FC236}">
                <a16:creationId xmlns:a16="http://schemas.microsoft.com/office/drawing/2014/main" id="{E6B0F7E0-34E9-4F08-9021-2F3071E932D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22479"/>
            <a:ext cx="789656" cy="295574"/>
          </a:xfrm>
          <a:prstGeom prst="rect">
            <a:avLst/>
          </a:prstGeom>
        </p:spPr>
      </p:pic>
      <p:pic>
        <p:nvPicPr>
          <p:cNvPr id="8" name="Grafik 7" descr="Ein Bild, das Schild, Zeichnung enthält.&#10;&#10;Automatisch generierte Beschreibung">
            <a:extLst>
              <a:ext uri="{FF2B5EF4-FFF2-40B4-BE49-F238E27FC236}">
                <a16:creationId xmlns:a16="http://schemas.microsoft.com/office/drawing/2014/main" id="{023ECCB9-0748-48DC-AB65-C137F04CD08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3635" y="6466556"/>
            <a:ext cx="587165" cy="391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6651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Leer">
    <p:bg>
      <p:bgPr>
        <a:solidFill>
          <a:srgbClr val="00B9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810D5F3F-11BD-C943-99D6-6919475D17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52196" y="6336502"/>
            <a:ext cx="302823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57535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Leer">
    <p:bg>
      <p:bgPr>
        <a:solidFill>
          <a:srgbClr val="00B9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810D5F3F-11BD-C943-99D6-6919475D17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52196" y="6336502"/>
            <a:ext cx="302823" cy="395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4044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Leer">
    <p:bg>
      <p:bgPr>
        <a:solidFill>
          <a:srgbClr val="00F2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810D5F3F-11BD-C943-99D6-6919475D17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52196" y="6336502"/>
            <a:ext cx="302824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6585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Leer">
    <p:bg>
      <p:bgPr>
        <a:solidFill>
          <a:srgbClr val="00F2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810D5F3F-11BD-C943-99D6-6919475D17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52196" y="6336502"/>
            <a:ext cx="302823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1187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Leer">
    <p:bg>
      <p:bgPr>
        <a:solidFill>
          <a:srgbClr val="00F2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810D5F3F-11BD-C943-99D6-6919475D17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52196" y="6336502"/>
            <a:ext cx="302823" cy="395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5660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Leer">
    <p:bg>
      <p:bgPr>
        <a:solidFill>
          <a:srgbClr val="D63A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810D5F3F-11BD-C943-99D6-6919475D17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52196" y="6336502"/>
            <a:ext cx="302823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0745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8438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88" r:id="rId2"/>
    <p:sldLayoutId id="2147483684" r:id="rId3"/>
    <p:sldLayoutId id="2147483689" r:id="rId4"/>
    <p:sldLayoutId id="2147483690" r:id="rId5"/>
    <p:sldLayoutId id="2147483685" r:id="rId6"/>
    <p:sldLayoutId id="2147483691" r:id="rId7"/>
    <p:sldLayoutId id="2147483692" r:id="rId8"/>
    <p:sldLayoutId id="2147483686" r:id="rId9"/>
    <p:sldLayoutId id="2147483693" r:id="rId10"/>
    <p:sldLayoutId id="2147483680" r:id="rId11"/>
    <p:sldLayoutId id="2147483687" r:id="rId12"/>
    <p:sldLayoutId id="2147483679" r:id="rId13"/>
    <p:sldLayoutId id="2147483682" r:id="rId14"/>
    <p:sldLayoutId id="2147483694" r:id="rId15"/>
    <p:sldLayoutId id="2147483696" r:id="rId16"/>
    <p:sldLayoutId id="2147483697" r:id="rId17"/>
    <p:sldLayoutId id="2147483699" r:id="rId18"/>
    <p:sldLayoutId id="2147483701" r:id="rId19"/>
    <p:sldLayoutId id="2147483702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1.svg"/><Relationship Id="rId18" Type="http://schemas.openxmlformats.org/officeDocument/2006/relationships/image" Target="../media/image36.png"/><Relationship Id="rId26" Type="http://schemas.openxmlformats.org/officeDocument/2006/relationships/image" Target="../media/image44.png"/><Relationship Id="rId39" Type="http://schemas.openxmlformats.org/officeDocument/2006/relationships/image" Target="../media/image57.svg"/><Relationship Id="rId21" Type="http://schemas.openxmlformats.org/officeDocument/2006/relationships/image" Target="../media/image39.svg"/><Relationship Id="rId34" Type="http://schemas.openxmlformats.org/officeDocument/2006/relationships/image" Target="../media/image52.png"/><Relationship Id="rId42" Type="http://schemas.openxmlformats.org/officeDocument/2006/relationships/image" Target="../media/image60.png"/><Relationship Id="rId47" Type="http://schemas.openxmlformats.org/officeDocument/2006/relationships/image" Target="../media/image65.svg"/><Relationship Id="rId50" Type="http://schemas.openxmlformats.org/officeDocument/2006/relationships/image" Target="../media/image68.png"/><Relationship Id="rId55" Type="http://schemas.openxmlformats.org/officeDocument/2006/relationships/image" Target="../media/image73.sv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34.png"/><Relationship Id="rId29" Type="http://schemas.openxmlformats.org/officeDocument/2006/relationships/image" Target="../media/image47.svg"/><Relationship Id="rId11" Type="http://schemas.openxmlformats.org/officeDocument/2006/relationships/image" Target="../media/image29.svg"/><Relationship Id="rId24" Type="http://schemas.openxmlformats.org/officeDocument/2006/relationships/image" Target="../media/image42.png"/><Relationship Id="rId32" Type="http://schemas.openxmlformats.org/officeDocument/2006/relationships/image" Target="../media/image50.png"/><Relationship Id="rId37" Type="http://schemas.openxmlformats.org/officeDocument/2006/relationships/image" Target="../media/image55.svg"/><Relationship Id="rId40" Type="http://schemas.openxmlformats.org/officeDocument/2006/relationships/image" Target="../media/image58.png"/><Relationship Id="rId45" Type="http://schemas.openxmlformats.org/officeDocument/2006/relationships/image" Target="../media/image63.svg"/><Relationship Id="rId53" Type="http://schemas.openxmlformats.org/officeDocument/2006/relationships/image" Target="../media/image71.svg"/><Relationship Id="rId58" Type="http://schemas.openxmlformats.org/officeDocument/2006/relationships/image" Target="../media/image76.png"/><Relationship Id="rId5" Type="http://schemas.openxmlformats.org/officeDocument/2006/relationships/image" Target="../media/image23.svg"/><Relationship Id="rId19" Type="http://schemas.openxmlformats.org/officeDocument/2006/relationships/image" Target="../media/image37.svg"/><Relationship Id="rId4" Type="http://schemas.openxmlformats.org/officeDocument/2006/relationships/image" Target="../media/image22.png"/><Relationship Id="rId9" Type="http://schemas.openxmlformats.org/officeDocument/2006/relationships/image" Target="../media/image27.svg"/><Relationship Id="rId14" Type="http://schemas.openxmlformats.org/officeDocument/2006/relationships/image" Target="../media/image32.png"/><Relationship Id="rId22" Type="http://schemas.openxmlformats.org/officeDocument/2006/relationships/image" Target="../media/image40.png"/><Relationship Id="rId27" Type="http://schemas.openxmlformats.org/officeDocument/2006/relationships/image" Target="../media/image45.svg"/><Relationship Id="rId30" Type="http://schemas.openxmlformats.org/officeDocument/2006/relationships/image" Target="../media/image48.png"/><Relationship Id="rId35" Type="http://schemas.openxmlformats.org/officeDocument/2006/relationships/image" Target="../media/image53.svg"/><Relationship Id="rId43" Type="http://schemas.openxmlformats.org/officeDocument/2006/relationships/image" Target="../media/image61.svg"/><Relationship Id="rId48" Type="http://schemas.openxmlformats.org/officeDocument/2006/relationships/image" Target="../media/image66.png"/><Relationship Id="rId56" Type="http://schemas.openxmlformats.org/officeDocument/2006/relationships/image" Target="../media/image74.png"/><Relationship Id="rId8" Type="http://schemas.openxmlformats.org/officeDocument/2006/relationships/image" Target="../media/image26.png"/><Relationship Id="rId51" Type="http://schemas.openxmlformats.org/officeDocument/2006/relationships/image" Target="../media/image69.svg"/><Relationship Id="rId3" Type="http://schemas.openxmlformats.org/officeDocument/2006/relationships/image" Target="../media/image21.png"/><Relationship Id="rId12" Type="http://schemas.openxmlformats.org/officeDocument/2006/relationships/image" Target="../media/image30.png"/><Relationship Id="rId17" Type="http://schemas.openxmlformats.org/officeDocument/2006/relationships/image" Target="../media/image35.svg"/><Relationship Id="rId25" Type="http://schemas.openxmlformats.org/officeDocument/2006/relationships/image" Target="../media/image43.svg"/><Relationship Id="rId33" Type="http://schemas.openxmlformats.org/officeDocument/2006/relationships/image" Target="../media/image51.svg"/><Relationship Id="rId38" Type="http://schemas.openxmlformats.org/officeDocument/2006/relationships/image" Target="../media/image56.png"/><Relationship Id="rId46" Type="http://schemas.openxmlformats.org/officeDocument/2006/relationships/image" Target="../media/image64.png"/><Relationship Id="rId59" Type="http://schemas.openxmlformats.org/officeDocument/2006/relationships/image" Target="../media/image77.svg"/><Relationship Id="rId20" Type="http://schemas.openxmlformats.org/officeDocument/2006/relationships/image" Target="../media/image38.png"/><Relationship Id="rId41" Type="http://schemas.openxmlformats.org/officeDocument/2006/relationships/image" Target="../media/image59.svg"/><Relationship Id="rId54" Type="http://schemas.openxmlformats.org/officeDocument/2006/relationships/image" Target="../media/image72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4.png"/><Relationship Id="rId15" Type="http://schemas.openxmlformats.org/officeDocument/2006/relationships/image" Target="../media/image33.svg"/><Relationship Id="rId23" Type="http://schemas.openxmlformats.org/officeDocument/2006/relationships/image" Target="../media/image41.svg"/><Relationship Id="rId28" Type="http://schemas.openxmlformats.org/officeDocument/2006/relationships/image" Target="../media/image46.png"/><Relationship Id="rId36" Type="http://schemas.openxmlformats.org/officeDocument/2006/relationships/image" Target="../media/image54.png"/><Relationship Id="rId49" Type="http://schemas.openxmlformats.org/officeDocument/2006/relationships/image" Target="../media/image67.svg"/><Relationship Id="rId57" Type="http://schemas.openxmlformats.org/officeDocument/2006/relationships/image" Target="../media/image75.svg"/><Relationship Id="rId10" Type="http://schemas.openxmlformats.org/officeDocument/2006/relationships/image" Target="../media/image28.png"/><Relationship Id="rId31" Type="http://schemas.openxmlformats.org/officeDocument/2006/relationships/image" Target="../media/image49.svg"/><Relationship Id="rId44" Type="http://schemas.openxmlformats.org/officeDocument/2006/relationships/image" Target="../media/image62.png"/><Relationship Id="rId52" Type="http://schemas.openxmlformats.org/officeDocument/2006/relationships/image" Target="../media/image70.png"/></Relationships>
</file>

<file path=ppt/slides/_rels/slide1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8.svg"/><Relationship Id="rId18" Type="http://schemas.openxmlformats.org/officeDocument/2006/relationships/image" Target="../media/image93.png"/><Relationship Id="rId26" Type="http://schemas.openxmlformats.org/officeDocument/2006/relationships/image" Target="../media/image101.png"/><Relationship Id="rId39" Type="http://schemas.openxmlformats.org/officeDocument/2006/relationships/image" Target="../media/image114.svg"/><Relationship Id="rId21" Type="http://schemas.openxmlformats.org/officeDocument/2006/relationships/image" Target="../media/image96.svg"/><Relationship Id="rId34" Type="http://schemas.openxmlformats.org/officeDocument/2006/relationships/image" Target="../media/image109.png"/><Relationship Id="rId42" Type="http://schemas.openxmlformats.org/officeDocument/2006/relationships/image" Target="../media/image117.png"/><Relationship Id="rId47" Type="http://schemas.openxmlformats.org/officeDocument/2006/relationships/image" Target="../media/image122.svg"/><Relationship Id="rId50" Type="http://schemas.openxmlformats.org/officeDocument/2006/relationships/image" Target="../media/image125.png"/><Relationship Id="rId55" Type="http://schemas.openxmlformats.org/officeDocument/2006/relationships/image" Target="../media/image130.svg"/><Relationship Id="rId7" Type="http://schemas.openxmlformats.org/officeDocument/2006/relationships/image" Target="../media/image82.sv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91.png"/><Relationship Id="rId29" Type="http://schemas.openxmlformats.org/officeDocument/2006/relationships/image" Target="../media/image104.svg"/><Relationship Id="rId11" Type="http://schemas.openxmlformats.org/officeDocument/2006/relationships/image" Target="../media/image86.svg"/><Relationship Id="rId24" Type="http://schemas.openxmlformats.org/officeDocument/2006/relationships/image" Target="../media/image99.png"/><Relationship Id="rId32" Type="http://schemas.openxmlformats.org/officeDocument/2006/relationships/image" Target="../media/image107.png"/><Relationship Id="rId37" Type="http://schemas.openxmlformats.org/officeDocument/2006/relationships/image" Target="../media/image112.svg"/><Relationship Id="rId40" Type="http://schemas.openxmlformats.org/officeDocument/2006/relationships/image" Target="../media/image115.png"/><Relationship Id="rId45" Type="http://schemas.openxmlformats.org/officeDocument/2006/relationships/image" Target="../media/image120.svg"/><Relationship Id="rId53" Type="http://schemas.openxmlformats.org/officeDocument/2006/relationships/image" Target="../media/image128.svg"/><Relationship Id="rId58" Type="http://schemas.openxmlformats.org/officeDocument/2006/relationships/image" Target="../media/image133.png"/><Relationship Id="rId5" Type="http://schemas.openxmlformats.org/officeDocument/2006/relationships/image" Target="../media/image80.svg"/><Relationship Id="rId61" Type="http://schemas.openxmlformats.org/officeDocument/2006/relationships/image" Target="../media/image136.svg"/><Relationship Id="rId19" Type="http://schemas.openxmlformats.org/officeDocument/2006/relationships/image" Target="../media/image94.svg"/><Relationship Id="rId14" Type="http://schemas.openxmlformats.org/officeDocument/2006/relationships/image" Target="../media/image89.png"/><Relationship Id="rId22" Type="http://schemas.openxmlformats.org/officeDocument/2006/relationships/image" Target="../media/image97.png"/><Relationship Id="rId27" Type="http://schemas.openxmlformats.org/officeDocument/2006/relationships/image" Target="../media/image102.svg"/><Relationship Id="rId30" Type="http://schemas.openxmlformats.org/officeDocument/2006/relationships/image" Target="../media/image105.png"/><Relationship Id="rId35" Type="http://schemas.openxmlformats.org/officeDocument/2006/relationships/image" Target="../media/image110.svg"/><Relationship Id="rId43" Type="http://schemas.openxmlformats.org/officeDocument/2006/relationships/image" Target="../media/image118.svg"/><Relationship Id="rId48" Type="http://schemas.openxmlformats.org/officeDocument/2006/relationships/image" Target="../media/image123.png"/><Relationship Id="rId56" Type="http://schemas.openxmlformats.org/officeDocument/2006/relationships/image" Target="../media/image131.png"/><Relationship Id="rId8" Type="http://schemas.openxmlformats.org/officeDocument/2006/relationships/image" Target="../media/image83.png"/><Relationship Id="rId51" Type="http://schemas.openxmlformats.org/officeDocument/2006/relationships/image" Target="../media/image126.svg"/><Relationship Id="rId3" Type="http://schemas.openxmlformats.org/officeDocument/2006/relationships/image" Target="../media/image78.jpeg"/><Relationship Id="rId12" Type="http://schemas.openxmlformats.org/officeDocument/2006/relationships/image" Target="../media/image87.png"/><Relationship Id="rId17" Type="http://schemas.openxmlformats.org/officeDocument/2006/relationships/image" Target="../media/image92.svg"/><Relationship Id="rId25" Type="http://schemas.openxmlformats.org/officeDocument/2006/relationships/image" Target="../media/image100.svg"/><Relationship Id="rId33" Type="http://schemas.openxmlformats.org/officeDocument/2006/relationships/image" Target="../media/image108.svg"/><Relationship Id="rId38" Type="http://schemas.openxmlformats.org/officeDocument/2006/relationships/image" Target="../media/image113.png"/><Relationship Id="rId46" Type="http://schemas.openxmlformats.org/officeDocument/2006/relationships/image" Target="../media/image121.png"/><Relationship Id="rId59" Type="http://schemas.openxmlformats.org/officeDocument/2006/relationships/image" Target="../media/image134.svg"/><Relationship Id="rId20" Type="http://schemas.openxmlformats.org/officeDocument/2006/relationships/image" Target="../media/image95.png"/><Relationship Id="rId41" Type="http://schemas.openxmlformats.org/officeDocument/2006/relationships/image" Target="../media/image116.svg"/><Relationship Id="rId54" Type="http://schemas.openxmlformats.org/officeDocument/2006/relationships/image" Target="../media/image129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1.png"/><Relationship Id="rId15" Type="http://schemas.openxmlformats.org/officeDocument/2006/relationships/image" Target="../media/image90.svg"/><Relationship Id="rId23" Type="http://schemas.openxmlformats.org/officeDocument/2006/relationships/image" Target="../media/image98.svg"/><Relationship Id="rId28" Type="http://schemas.openxmlformats.org/officeDocument/2006/relationships/image" Target="../media/image103.png"/><Relationship Id="rId36" Type="http://schemas.openxmlformats.org/officeDocument/2006/relationships/image" Target="../media/image111.png"/><Relationship Id="rId49" Type="http://schemas.openxmlformats.org/officeDocument/2006/relationships/image" Target="../media/image124.svg"/><Relationship Id="rId57" Type="http://schemas.openxmlformats.org/officeDocument/2006/relationships/image" Target="../media/image132.svg"/><Relationship Id="rId10" Type="http://schemas.openxmlformats.org/officeDocument/2006/relationships/image" Target="../media/image85.png"/><Relationship Id="rId31" Type="http://schemas.openxmlformats.org/officeDocument/2006/relationships/image" Target="../media/image106.svg"/><Relationship Id="rId44" Type="http://schemas.openxmlformats.org/officeDocument/2006/relationships/image" Target="../media/image119.png"/><Relationship Id="rId52" Type="http://schemas.openxmlformats.org/officeDocument/2006/relationships/image" Target="../media/image127.png"/><Relationship Id="rId60" Type="http://schemas.openxmlformats.org/officeDocument/2006/relationships/image" Target="../media/image135.png"/><Relationship Id="rId4" Type="http://schemas.openxmlformats.org/officeDocument/2006/relationships/image" Target="../media/image79.png"/><Relationship Id="rId9" Type="http://schemas.openxmlformats.org/officeDocument/2006/relationships/image" Target="../media/image84.sv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jpeg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customXml" Target="../ink/ink4.xml"/><Relationship Id="rId3" Type="http://schemas.openxmlformats.org/officeDocument/2006/relationships/image" Target="NULL"/><Relationship Id="rId7" Type="http://schemas.openxmlformats.org/officeDocument/2006/relationships/image" Target="NULL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3.xml"/><Relationship Id="rId5" Type="http://schemas.openxmlformats.org/officeDocument/2006/relationships/image" Target="NULL"/><Relationship Id="rId10" Type="http://schemas.openxmlformats.org/officeDocument/2006/relationships/image" Target="../media/image138.png"/><Relationship Id="rId4" Type="http://schemas.openxmlformats.org/officeDocument/2006/relationships/customXml" Target="../ink/ink2.xml"/><Relationship Id="rId9" Type="http://schemas.openxmlformats.org/officeDocument/2006/relationships/image" Target="NUL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sv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3.svg"/><Relationship Id="rId4" Type="http://schemas.openxmlformats.org/officeDocument/2006/relationships/image" Target="../media/image142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jpeg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jpg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jpg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svg"/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jpeg"/><Relationship Id="rId2" Type="http://schemas.openxmlformats.org/officeDocument/2006/relationships/image" Target="../media/image150.jpeg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jp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jpeg"/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5.jpeg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6.jp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jp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2.jpeg"/><Relationship Id="rId1" Type="http://schemas.openxmlformats.org/officeDocument/2006/relationships/slideLayout" Target="../slideLayouts/slideLayout1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hyperlink" Target="mailto:christoph.fuchs@gewerbebau-amberg.de" TargetMode="External"/><Relationship Id="rId2" Type="http://schemas.openxmlformats.org/officeDocument/2006/relationships/hyperlink" Target="http://www.gewerbebau-amberg.de/" TargetMode="External"/><Relationship Id="rId1" Type="http://schemas.openxmlformats.org/officeDocument/2006/relationships/slideLayout" Target="../slideLayouts/slideLayout1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hyperlink" Target="mailto:pirzer@regensburg.ihk.de" TargetMode="External"/><Relationship Id="rId2" Type="http://schemas.openxmlformats.org/officeDocument/2006/relationships/hyperlink" Target="https://www.ihk-regensburg.de/service/gruendung/bin-ich-ein-unternehmertyp/ihk-informationsmaterial-fuer-existenzgruender2-898970" TargetMode="External"/><Relationship Id="rId1" Type="http://schemas.openxmlformats.org/officeDocument/2006/relationships/slideLayout" Target="../slideLayouts/slideLayout11.xml"/><Relationship Id="rId4" Type="http://schemas.openxmlformats.org/officeDocument/2006/relationships/hyperlink" Target="mailto:sehling@regensburg.ihk.de" TargetMode="Externa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hyperlink" Target="mailto:info@Hans-Lindner-Stiftung.de" TargetMode="External"/><Relationship Id="rId2" Type="http://schemas.openxmlformats.org/officeDocument/2006/relationships/hyperlink" Target="https://www.hans-lindner-stiftung.de/beratung-und-coaching/" TargetMode="Externa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artothek.de/" TargetMode="External"/><Relationship Id="rId7" Type="http://schemas.openxmlformats.org/officeDocument/2006/relationships/hyperlink" Target="https://www.baystartup.de/" TargetMode="External"/><Relationship Id="rId2" Type="http://schemas.openxmlformats.org/officeDocument/2006/relationships/hyperlink" Target="https://bayern-kreativ.de/" TargetMode="Externa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s://www.gruenderland.bayern/" TargetMode="External"/><Relationship Id="rId5" Type="http://schemas.openxmlformats.org/officeDocument/2006/relationships/hyperlink" Target="https://www.hwkno.de/artikel/wir-beraten-existenzgruender-76,3307,293.html" TargetMode="External"/><Relationship Id="rId4" Type="http://schemas.openxmlformats.org/officeDocument/2006/relationships/hyperlink" Target="https://gruenderplattform.de/" TargetMode="Externa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hyperlink" Target="mailto:mr@marcusrebmann.de" TargetMode="External"/><Relationship Id="rId2" Type="http://schemas.openxmlformats.org/officeDocument/2006/relationships/hyperlink" Target="https://www.facebook.com/pg/KUKMittlereOberpfalz" TargetMode="External"/><Relationship Id="rId1" Type="http://schemas.openxmlformats.org/officeDocument/2006/relationships/slideLayout" Target="../slideLayouts/slideLayout1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65.png"/><Relationship Id="rId4" Type="http://schemas.openxmlformats.org/officeDocument/2006/relationships/image" Target="../media/image164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Screenshot, Monitor, Bildschirm, Anzeige enthält.&#10;&#10;Automatisch generierte Beschreibung">
            <a:extLst>
              <a:ext uri="{FF2B5EF4-FFF2-40B4-BE49-F238E27FC236}">
                <a16:creationId xmlns:a16="http://schemas.microsoft.com/office/drawing/2014/main" id="{C86FA361-47AF-9C43-B3A3-F6AD982959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0312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17"/>
          <p:cNvSpPr/>
          <p:nvPr/>
        </p:nvSpPr>
        <p:spPr>
          <a:xfrm>
            <a:off x="3305510" y="2641272"/>
            <a:ext cx="5581012" cy="9233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5000" b="1">
                <a:solidFill>
                  <a:srgbClr val="FFFFFF"/>
                </a:solidFill>
                <a:latin typeface="Gotham"/>
                <a:ea typeface="Gotham"/>
                <a:cs typeface="Gotham"/>
                <a:sym typeface="Gotham"/>
              </a:defRPr>
            </a:lvl1pPr>
          </a:lstStyle>
          <a:p>
            <a:pPr algn="ctr"/>
            <a:r>
              <a:rPr lang="de-DE" sz="54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Wie arbeiten wir?</a:t>
            </a:r>
          </a:p>
        </p:txBody>
      </p:sp>
    </p:spTree>
    <p:extLst>
      <p:ext uri="{BB962C8B-B14F-4D97-AF65-F5344CB8AC3E}">
        <p14:creationId xmlns:p14="http://schemas.microsoft.com/office/powerpoint/2010/main" val="39483202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BF9F861F-8F10-2943-90A3-D5E6C1FF29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4102" y="472109"/>
            <a:ext cx="1702628" cy="507966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B0C94414-73C2-4B4B-87F3-459EB7EE42D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6819" y="1194451"/>
            <a:ext cx="3083079" cy="3743739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6B5A770F-A201-E841-82A2-DF7B92F3F28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48252" y="1174572"/>
            <a:ext cx="3603487" cy="3891394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7F7A1611-D5B6-884B-A916-B1108B89035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48219" y="1174572"/>
            <a:ext cx="3442026" cy="3843130"/>
          </a:xfrm>
          <a:prstGeom prst="rect">
            <a:avLst/>
          </a:prstGeom>
        </p:spPr>
      </p:pic>
      <p:cxnSp>
        <p:nvCxnSpPr>
          <p:cNvPr id="13" name="Gerade Verbindung 12">
            <a:extLst>
              <a:ext uri="{FF2B5EF4-FFF2-40B4-BE49-F238E27FC236}">
                <a16:creationId xmlns:a16="http://schemas.microsoft.com/office/drawing/2014/main" id="{67DEA5BC-C3C6-614D-9671-8696BA07B60E}"/>
              </a:ext>
            </a:extLst>
          </p:cNvPr>
          <p:cNvCxnSpPr/>
          <p:nvPr/>
        </p:nvCxnSpPr>
        <p:spPr>
          <a:xfrm>
            <a:off x="3980857" y="1342467"/>
            <a:ext cx="0" cy="481550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13">
            <a:extLst>
              <a:ext uri="{FF2B5EF4-FFF2-40B4-BE49-F238E27FC236}">
                <a16:creationId xmlns:a16="http://schemas.microsoft.com/office/drawing/2014/main" id="{CA722075-8F7A-8E42-9B0D-498DAA3A80E9}"/>
              </a:ext>
            </a:extLst>
          </p:cNvPr>
          <p:cNvCxnSpPr/>
          <p:nvPr/>
        </p:nvCxnSpPr>
        <p:spPr>
          <a:xfrm>
            <a:off x="7861651" y="1342467"/>
            <a:ext cx="0" cy="481550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feld 1">
            <a:extLst>
              <a:ext uri="{FF2B5EF4-FFF2-40B4-BE49-F238E27FC236}">
                <a16:creationId xmlns:a16="http://schemas.microsoft.com/office/drawing/2014/main" id="{92C88CB7-C98F-DD41-9D33-8C664085FC39}"/>
              </a:ext>
            </a:extLst>
          </p:cNvPr>
          <p:cNvSpPr txBox="1"/>
          <p:nvPr/>
        </p:nvSpPr>
        <p:spPr>
          <a:xfrm>
            <a:off x="881201" y="5088178"/>
            <a:ext cx="2174313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600" dirty="0">
                <a:latin typeface="Lato" panose="020F0502020204030203" pitchFamily="34" charset="77"/>
              </a:rPr>
              <a:t>Focus Kostensenkung </a:t>
            </a:r>
          </a:p>
          <a:p>
            <a:pPr algn="ctr"/>
            <a:r>
              <a:rPr lang="de-DE" sz="1600" dirty="0">
                <a:latin typeface="Lato" panose="020F0502020204030203" pitchFamily="34" charset="77"/>
              </a:rPr>
              <a:t>„Cash </a:t>
            </a:r>
            <a:r>
              <a:rPr lang="de-DE" sz="1600" dirty="0" err="1">
                <a:latin typeface="Lato" panose="020F0502020204030203" pitchFamily="34" charset="77"/>
              </a:rPr>
              <a:t>is</a:t>
            </a:r>
            <a:r>
              <a:rPr lang="de-DE" sz="1600" dirty="0">
                <a:latin typeface="Lato" panose="020F0502020204030203" pitchFamily="34" charset="77"/>
              </a:rPr>
              <a:t> King“ </a:t>
            </a:r>
          </a:p>
          <a:p>
            <a:endParaRPr lang="de-DE" dirty="0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1C87722D-6F99-8C41-9A69-80C348DD22D9}"/>
              </a:ext>
            </a:extLst>
          </p:cNvPr>
          <p:cNvSpPr txBox="1"/>
          <p:nvPr/>
        </p:nvSpPr>
        <p:spPr>
          <a:xfrm>
            <a:off x="4850298" y="5106236"/>
            <a:ext cx="19993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latin typeface="Lato" panose="020F0502020204030203" pitchFamily="34" charset="77"/>
              </a:rPr>
              <a:t>Focus Regeneration </a:t>
            </a:r>
          </a:p>
          <a:p>
            <a:r>
              <a:rPr lang="de-DE" sz="1600" dirty="0">
                <a:latin typeface="Lato" panose="020F0502020204030203" pitchFamily="34" charset="77"/>
              </a:rPr>
              <a:t>„Customer </a:t>
            </a:r>
            <a:r>
              <a:rPr lang="de-DE" sz="1600" dirty="0" err="1">
                <a:latin typeface="Lato" panose="020F0502020204030203" pitchFamily="34" charset="77"/>
              </a:rPr>
              <a:t>Centric</a:t>
            </a:r>
            <a:r>
              <a:rPr lang="de-DE" sz="1600" dirty="0">
                <a:latin typeface="Lato" panose="020F0502020204030203" pitchFamily="34" charset="77"/>
              </a:rPr>
              <a:t>“</a:t>
            </a:r>
            <a:endParaRPr lang="de-DE" dirty="0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C21633C5-632E-9742-A043-22147D81167A}"/>
              </a:ext>
            </a:extLst>
          </p:cNvPr>
          <p:cNvSpPr txBox="1"/>
          <p:nvPr/>
        </p:nvSpPr>
        <p:spPr>
          <a:xfrm>
            <a:off x="8789486" y="5106236"/>
            <a:ext cx="23594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600" dirty="0">
                <a:latin typeface="Lato" panose="020F0502020204030203" pitchFamily="34" charset="77"/>
              </a:rPr>
              <a:t>Focus Stresstest </a:t>
            </a:r>
          </a:p>
          <a:p>
            <a:pPr algn="ctr"/>
            <a:r>
              <a:rPr lang="de-DE" sz="1600" dirty="0">
                <a:latin typeface="Lato" panose="020F0502020204030203" pitchFamily="34" charset="77"/>
              </a:rPr>
              <a:t>„Was macht uns stärker“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35270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17"/>
          <p:cNvSpPr/>
          <p:nvPr/>
        </p:nvSpPr>
        <p:spPr>
          <a:xfrm>
            <a:off x="2542476" y="2967337"/>
            <a:ext cx="7107071" cy="9233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5000" b="1">
                <a:solidFill>
                  <a:srgbClr val="FFFFFF"/>
                </a:solidFill>
                <a:latin typeface="Gotham"/>
                <a:ea typeface="Gotham"/>
                <a:cs typeface="Gotham"/>
                <a:sym typeface="Gotham"/>
              </a:defRPr>
            </a:lvl1pPr>
          </a:lstStyle>
          <a:p>
            <a:pPr algn="ctr"/>
            <a:r>
              <a:rPr lang="de-DE" sz="54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Weitere Kompetenzen</a:t>
            </a:r>
            <a:endParaRPr lang="de-DE" sz="54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03594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517">
            <a:extLst>
              <a:ext uri="{FF2B5EF4-FFF2-40B4-BE49-F238E27FC236}">
                <a16:creationId xmlns:a16="http://schemas.microsoft.com/office/drawing/2014/main" id="{22C11F36-A5EB-41FF-BF02-9F23ABA78F3A}"/>
              </a:ext>
            </a:extLst>
          </p:cNvPr>
          <p:cNvSpPr/>
          <p:nvPr/>
        </p:nvSpPr>
        <p:spPr>
          <a:xfrm>
            <a:off x="739711" y="250107"/>
            <a:ext cx="6185630" cy="6463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>
            <a:lvl1pPr>
              <a:defRPr sz="5000" b="1">
                <a:solidFill>
                  <a:srgbClr val="FFFFFF"/>
                </a:solidFill>
                <a:latin typeface="Gotham"/>
                <a:ea typeface="Gotham"/>
                <a:cs typeface="Gotham"/>
                <a:sym typeface="Gotham"/>
              </a:defRPr>
            </a:lvl1pPr>
          </a:lstStyle>
          <a:p>
            <a:r>
              <a:rPr lang="de-DE" sz="3600" dirty="0">
                <a:solidFill>
                  <a:srgbClr val="F9106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Begleitende Services</a:t>
            </a:r>
          </a:p>
        </p:txBody>
      </p:sp>
      <p:sp>
        <p:nvSpPr>
          <p:cNvPr id="8" name="Shape 517">
            <a:extLst>
              <a:ext uri="{FF2B5EF4-FFF2-40B4-BE49-F238E27FC236}">
                <a16:creationId xmlns:a16="http://schemas.microsoft.com/office/drawing/2014/main" id="{F0AC6A3C-CE1B-4841-A107-F32A56E43441}"/>
              </a:ext>
            </a:extLst>
          </p:cNvPr>
          <p:cNvSpPr/>
          <p:nvPr/>
        </p:nvSpPr>
        <p:spPr>
          <a:xfrm>
            <a:off x="746800" y="963866"/>
            <a:ext cx="8673648" cy="5005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>
            <a:lvl1pPr>
              <a:defRPr sz="5000" b="1">
                <a:solidFill>
                  <a:srgbClr val="FFFFFF"/>
                </a:solidFill>
                <a:latin typeface="Gotham"/>
                <a:ea typeface="Gotham"/>
                <a:cs typeface="Gotham"/>
                <a:sym typeface="Gotham"/>
              </a:defRPr>
            </a:lvl1pPr>
          </a:lstStyle>
          <a:p>
            <a:pPr>
              <a:lnSpc>
                <a:spcPct val="150000"/>
              </a:lnSpc>
            </a:pPr>
            <a:r>
              <a:rPr lang="de-DE" sz="24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Strategie – Geschäftsmodellentwicklung</a:t>
            </a:r>
          </a:p>
          <a:p>
            <a:pPr>
              <a:lnSpc>
                <a:spcPct val="150000"/>
              </a:lnSpc>
            </a:pPr>
            <a:r>
              <a:rPr lang="de-DE" sz="24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Management Beratung</a:t>
            </a:r>
          </a:p>
          <a:p>
            <a:pPr>
              <a:lnSpc>
                <a:spcPct val="150000"/>
              </a:lnSpc>
            </a:pPr>
            <a:r>
              <a:rPr lang="de-DE" sz="24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Marketing</a:t>
            </a:r>
          </a:p>
          <a:p>
            <a:pPr>
              <a:lnSpc>
                <a:spcPct val="150000"/>
              </a:lnSpc>
            </a:pPr>
            <a:r>
              <a:rPr lang="de-DE" sz="2400" dirty="0" err="1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Social</a:t>
            </a:r>
            <a:r>
              <a:rPr lang="de-DE" sz="24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de-DE" sz="2400" dirty="0" err="1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Selling</a:t>
            </a:r>
            <a:endParaRPr lang="de-DE" sz="2400" dirty="0">
              <a:solidFill>
                <a:schemeClr val="tx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>
              <a:lnSpc>
                <a:spcPct val="150000"/>
              </a:lnSpc>
            </a:pPr>
            <a:r>
              <a:rPr lang="de-DE" sz="24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Content Produktion Text, Bild, Audio, Video</a:t>
            </a:r>
          </a:p>
          <a:p>
            <a:pPr>
              <a:lnSpc>
                <a:spcPct val="150000"/>
              </a:lnSpc>
            </a:pPr>
            <a:r>
              <a:rPr lang="de-DE" sz="24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Software Entwicklung</a:t>
            </a:r>
          </a:p>
          <a:p>
            <a:pPr>
              <a:lnSpc>
                <a:spcPct val="150000"/>
              </a:lnSpc>
            </a:pPr>
            <a:r>
              <a:rPr lang="de-DE" sz="24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Training</a:t>
            </a:r>
          </a:p>
          <a:p>
            <a:pPr>
              <a:lnSpc>
                <a:spcPct val="150000"/>
              </a:lnSpc>
            </a:pPr>
            <a:r>
              <a:rPr lang="de-DE" sz="24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HR Recruiting</a:t>
            </a:r>
          </a:p>
          <a:p>
            <a:pPr>
              <a:lnSpc>
                <a:spcPct val="150000"/>
              </a:lnSpc>
            </a:pPr>
            <a:r>
              <a:rPr lang="de-DE" sz="24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Bereitstellung Infrastruktur</a:t>
            </a:r>
          </a:p>
        </p:txBody>
      </p:sp>
    </p:spTree>
    <p:extLst>
      <p:ext uri="{BB962C8B-B14F-4D97-AF65-F5344CB8AC3E}">
        <p14:creationId xmlns:p14="http://schemas.microsoft.com/office/powerpoint/2010/main" val="1622775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17"/>
          <p:cNvSpPr/>
          <p:nvPr/>
        </p:nvSpPr>
        <p:spPr>
          <a:xfrm>
            <a:off x="4480495" y="2767282"/>
            <a:ext cx="3231009" cy="13234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5000" b="1">
                <a:solidFill>
                  <a:srgbClr val="FFFFFF"/>
                </a:solidFill>
                <a:latin typeface="Gotham"/>
                <a:ea typeface="Gotham"/>
                <a:cs typeface="Gotham"/>
                <a:sym typeface="Gotham"/>
              </a:defRPr>
            </a:lvl1pPr>
          </a:lstStyle>
          <a:p>
            <a:pPr algn="ctr"/>
            <a:r>
              <a:rPr lang="de-DE" sz="4800" dirty="0">
                <a:solidFill>
                  <a:srgbClr val="F9106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Referenzen</a:t>
            </a:r>
            <a:endParaRPr lang="de-DE" sz="3200" dirty="0">
              <a:solidFill>
                <a:schemeClr val="tx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ctr"/>
            <a:endParaRPr lang="de-DE" sz="32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3587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Grafik 31">
            <a:extLst>
              <a:ext uri="{FF2B5EF4-FFF2-40B4-BE49-F238E27FC236}">
                <a16:creationId xmlns:a16="http://schemas.microsoft.com/office/drawing/2014/main" id="{59426B58-7969-4AFC-8EC7-1CBA010C31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050" y="4764942"/>
            <a:ext cx="2524167" cy="2524167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B36A7E7F-7531-46B2-B0B3-28D746038AA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656081" y="512826"/>
            <a:ext cx="1120785" cy="1104959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12757362-153E-4C70-9993-81F4A8A02DD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349" y="456969"/>
            <a:ext cx="1282470" cy="788720"/>
          </a:xfrm>
          <a:prstGeom prst="rect">
            <a:avLst/>
          </a:prstGeom>
        </p:spPr>
      </p:pic>
      <p:pic>
        <p:nvPicPr>
          <p:cNvPr id="36" name="Grafik 35">
            <a:extLst>
              <a:ext uri="{FF2B5EF4-FFF2-40B4-BE49-F238E27FC236}">
                <a16:creationId xmlns:a16="http://schemas.microsoft.com/office/drawing/2014/main" id="{FC8AA512-2AAC-4485-98BA-860EFEB1D45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5418" y="3272071"/>
            <a:ext cx="2397980" cy="452019"/>
          </a:xfrm>
          <a:prstGeom prst="rect">
            <a:avLst/>
          </a:prstGeom>
        </p:spPr>
      </p:pic>
      <p:pic>
        <p:nvPicPr>
          <p:cNvPr id="40" name="Grafik 39">
            <a:extLst>
              <a:ext uri="{FF2B5EF4-FFF2-40B4-BE49-F238E27FC236}">
                <a16:creationId xmlns:a16="http://schemas.microsoft.com/office/drawing/2014/main" id="{29636C0D-70BB-4E5A-9750-261902BD10F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70332" y="1115362"/>
            <a:ext cx="2040117" cy="1926777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29FA0F8C-BE49-4249-BB84-180172063E0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106454" y="0"/>
            <a:ext cx="1989546" cy="1879016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7FA5ACD3-AE8F-4FF3-B31F-D595846AF546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410449" y="3826095"/>
            <a:ext cx="2712379" cy="90412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D47160AF-B471-485C-A7DF-9D04CE2C3757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081094" y="4942665"/>
            <a:ext cx="1175602" cy="1110291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88EBFD00-BF1B-4F76-817B-47AF4489255A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3216473" y="2024421"/>
            <a:ext cx="974165" cy="920045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32644C49-E65A-4068-90E9-ED5180DF2169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31300" y="4096613"/>
            <a:ext cx="1385837" cy="1308846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10664BAA-FC9E-450D-8E75-3613A2AE6187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4428247" y="5109982"/>
            <a:ext cx="1385837" cy="1308846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13F100DB-3787-4D4F-AD5B-F84E2215957B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4713390" y="1281501"/>
            <a:ext cx="1788600" cy="1689233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59DE5BAB-275A-4A47-B861-6A5BDDAF2B70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4458884" y="2524905"/>
            <a:ext cx="1207239" cy="1140169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B910D03C-261A-40D4-92C0-EBB23FCD6FE2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5764254" y="3389472"/>
            <a:ext cx="1606305" cy="1517066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8D45229F-8B05-45EB-B222-778DAC4C0C9F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5516140" y="4310648"/>
            <a:ext cx="1788600" cy="1689233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920D3FBF-C2F5-43B6-AFDB-DDDA5869F285}"/>
              </a:ext>
            </a:extLst>
          </p:cNvPr>
          <p:cNvPicPr>
            <a:picLocks noChangeAspect="1"/>
          </p:cNvPicPr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6476259" y="389517"/>
            <a:ext cx="1788600" cy="1689233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6EDC8279-BDE1-4FE9-896D-D8A16E2348B0}"/>
              </a:ext>
            </a:extLst>
          </p:cNvPr>
          <p:cNvPicPr>
            <a:picLocks noChangeAspect="1"/>
          </p:cNvPicPr>
          <p:nvPr/>
        </p:nvPicPr>
        <p:blipFill>
          <a:blip r:embed="rId3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6043524" y="4871055"/>
            <a:ext cx="1788600" cy="1689233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300E48DC-E7D3-45A8-A599-E2E5610C6560}"/>
              </a:ext>
            </a:extLst>
          </p:cNvPr>
          <p:cNvPicPr>
            <a:picLocks noChangeAspect="1"/>
          </p:cNvPicPr>
          <p:nvPr/>
        </p:nvPicPr>
        <p:blipFill>
          <a:blip r:embed="rId3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7464583" y="4030614"/>
            <a:ext cx="1788600" cy="1689233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88C37576-D5DC-4530-B423-A41F9E0BD1C4}"/>
              </a:ext>
            </a:extLst>
          </p:cNvPr>
          <p:cNvPicPr>
            <a:picLocks noChangeAspect="1"/>
          </p:cNvPicPr>
          <p:nvPr/>
        </p:nvPicPr>
        <p:blipFill>
          <a:blip r:embed="rId3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8564113" y="1247402"/>
            <a:ext cx="1410855" cy="1332474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2BAFD74B-1E8A-4F60-9C78-E01F5D93D6CE}"/>
              </a:ext>
            </a:extLst>
          </p:cNvPr>
          <p:cNvPicPr>
            <a:picLocks noChangeAspect="1"/>
          </p:cNvPicPr>
          <p:nvPr/>
        </p:nvPicPr>
        <p:blipFill>
          <a:blip r:embed="rId3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8056526" y="3253834"/>
            <a:ext cx="1410855" cy="1332474"/>
          </a:xfrm>
          <a:prstGeom prst="rect">
            <a:avLst/>
          </a:prstGeom>
        </p:spPr>
      </p:pic>
      <p:pic>
        <p:nvPicPr>
          <p:cNvPr id="23" name="Grafik 22">
            <a:extLst>
              <a:ext uri="{FF2B5EF4-FFF2-40B4-BE49-F238E27FC236}">
                <a16:creationId xmlns:a16="http://schemas.microsoft.com/office/drawing/2014/main" id="{F2B9E00E-6763-4EAC-8077-4B95EDF39EC2}"/>
              </a:ext>
            </a:extLst>
          </p:cNvPr>
          <p:cNvPicPr>
            <a:picLocks noChangeAspect="1"/>
          </p:cNvPicPr>
          <p:nvPr/>
        </p:nvPicPr>
        <p:blipFill>
          <a:blip r:embed="rId4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8850483" y="5132318"/>
            <a:ext cx="1410855" cy="1332474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0973724F-1DD0-4609-AA7D-8A41C5D122BA}"/>
              </a:ext>
            </a:extLst>
          </p:cNvPr>
          <p:cNvPicPr>
            <a:picLocks noChangeAspect="1"/>
          </p:cNvPicPr>
          <p:nvPr/>
        </p:nvPicPr>
        <p:blipFill>
          <a:blip r:embed="rId4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6833908" y="1558519"/>
            <a:ext cx="1410855" cy="1332474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73B6FDED-ED80-458E-B6FA-679F29FA01D1}"/>
              </a:ext>
            </a:extLst>
          </p:cNvPr>
          <p:cNvPicPr>
            <a:picLocks noChangeAspect="1"/>
          </p:cNvPicPr>
          <p:nvPr/>
        </p:nvPicPr>
        <p:blipFill>
          <a:blip r:embed="rId4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6328699" y="2471099"/>
            <a:ext cx="1410855" cy="1332474"/>
          </a:xfrm>
          <a:prstGeom prst="rect">
            <a:avLst/>
          </a:prstGeom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4E57008B-082D-400A-9CB3-54EA086C7DCA}"/>
              </a:ext>
            </a:extLst>
          </p:cNvPr>
          <p:cNvPicPr>
            <a:picLocks noChangeAspect="1"/>
          </p:cNvPicPr>
          <p:nvPr/>
        </p:nvPicPr>
        <p:blipFill>
          <a:blip r:embed="rId4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9731117" y="4063985"/>
            <a:ext cx="1410855" cy="1332474"/>
          </a:xfrm>
          <a:prstGeom prst="rect">
            <a:avLst/>
          </a:prstGeom>
        </p:spPr>
      </p:pic>
      <p:pic>
        <p:nvPicPr>
          <p:cNvPr id="28" name="Grafik 27">
            <a:extLst>
              <a:ext uri="{FF2B5EF4-FFF2-40B4-BE49-F238E27FC236}">
                <a16:creationId xmlns:a16="http://schemas.microsoft.com/office/drawing/2014/main" id="{61E5A387-B2A0-4228-B91F-DC3DE4565C8D}"/>
              </a:ext>
            </a:extLst>
          </p:cNvPr>
          <p:cNvPicPr>
            <a:picLocks noChangeAspect="1"/>
          </p:cNvPicPr>
          <p:nvPr/>
        </p:nvPicPr>
        <p:blipFill>
          <a:blip r:embed="rId4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10487524" y="4993542"/>
            <a:ext cx="1355861" cy="1280535"/>
          </a:xfrm>
          <a:prstGeom prst="rect">
            <a:avLst/>
          </a:prstGeom>
        </p:spPr>
      </p:pic>
      <p:pic>
        <p:nvPicPr>
          <p:cNvPr id="29" name="Grafik 28">
            <a:extLst>
              <a:ext uri="{FF2B5EF4-FFF2-40B4-BE49-F238E27FC236}">
                <a16:creationId xmlns:a16="http://schemas.microsoft.com/office/drawing/2014/main" id="{00FC7724-2F0D-4EC5-937D-CA69672D6816}"/>
              </a:ext>
            </a:extLst>
          </p:cNvPr>
          <p:cNvPicPr>
            <a:picLocks noChangeAspect="1"/>
          </p:cNvPicPr>
          <p:nvPr/>
        </p:nvPicPr>
        <p:blipFill>
          <a:blip r:embed="rId5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8830491" y="2279010"/>
            <a:ext cx="1355861" cy="1280535"/>
          </a:xfrm>
          <a:prstGeom prst="rect">
            <a:avLst/>
          </a:prstGeom>
        </p:spPr>
      </p:pic>
      <p:pic>
        <p:nvPicPr>
          <p:cNvPr id="30" name="Grafik 29">
            <a:extLst>
              <a:ext uri="{FF2B5EF4-FFF2-40B4-BE49-F238E27FC236}">
                <a16:creationId xmlns:a16="http://schemas.microsoft.com/office/drawing/2014/main" id="{681E5637-2E8D-404E-83D8-7F0C1565BD48}"/>
              </a:ext>
            </a:extLst>
          </p:cNvPr>
          <p:cNvPicPr>
            <a:picLocks noChangeAspect="1"/>
          </p:cNvPicPr>
          <p:nvPr/>
        </p:nvPicPr>
        <p:blipFill>
          <a:blip r:embed="rId5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10321419" y="1374875"/>
            <a:ext cx="1355861" cy="1280535"/>
          </a:xfrm>
          <a:prstGeom prst="rect">
            <a:avLst/>
          </a:prstGeom>
        </p:spPr>
      </p:pic>
      <p:pic>
        <p:nvPicPr>
          <p:cNvPr id="31" name="Grafik 30">
            <a:extLst>
              <a:ext uri="{FF2B5EF4-FFF2-40B4-BE49-F238E27FC236}">
                <a16:creationId xmlns:a16="http://schemas.microsoft.com/office/drawing/2014/main" id="{8E4C6CFA-27E5-4560-9BFA-BC3F33F22F89}"/>
              </a:ext>
            </a:extLst>
          </p:cNvPr>
          <p:cNvPicPr>
            <a:picLocks noChangeAspect="1"/>
          </p:cNvPicPr>
          <p:nvPr/>
        </p:nvPicPr>
        <p:blipFill>
          <a:blip r:embed="rId5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5910627" y="213466"/>
            <a:ext cx="1700949" cy="538191"/>
          </a:xfrm>
          <a:prstGeom prst="rect">
            <a:avLst/>
          </a:prstGeom>
        </p:spPr>
      </p:pic>
      <p:pic>
        <p:nvPicPr>
          <p:cNvPr id="33" name="Grafik 32">
            <a:extLst>
              <a:ext uri="{FF2B5EF4-FFF2-40B4-BE49-F238E27FC236}">
                <a16:creationId xmlns:a16="http://schemas.microsoft.com/office/drawing/2014/main" id="{9FE42745-F924-4918-93DD-B5E8B569BBD1}"/>
              </a:ext>
            </a:extLst>
          </p:cNvPr>
          <p:cNvPicPr>
            <a:picLocks noChangeAspect="1"/>
          </p:cNvPicPr>
          <p:nvPr/>
        </p:nvPicPr>
        <p:blipFill>
          <a:blip r:embed="rId5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10558318" y="3305773"/>
            <a:ext cx="1355861" cy="1280535"/>
          </a:xfrm>
          <a:prstGeom prst="rect">
            <a:avLst/>
          </a:prstGeom>
        </p:spPr>
      </p:pic>
      <p:pic>
        <p:nvPicPr>
          <p:cNvPr id="34" name="Grafik 33">
            <a:extLst>
              <a:ext uri="{FF2B5EF4-FFF2-40B4-BE49-F238E27FC236}">
                <a16:creationId xmlns:a16="http://schemas.microsoft.com/office/drawing/2014/main" id="{EAB16A5D-79C2-4126-877F-F8EBEE0EDE5E}"/>
              </a:ext>
            </a:extLst>
          </p:cNvPr>
          <p:cNvPicPr>
            <a:picLocks noChangeAspect="1"/>
          </p:cNvPicPr>
          <p:nvPr/>
        </p:nvPicPr>
        <p:blipFill>
          <a:blip r:embed="rId5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8974761" y="315939"/>
            <a:ext cx="2259113" cy="871435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4F8579A3-AA41-2444-BA39-7B23A4190350}"/>
              </a:ext>
            </a:extLst>
          </p:cNvPr>
          <p:cNvSpPr/>
          <p:nvPr/>
        </p:nvSpPr>
        <p:spPr>
          <a:xfrm>
            <a:off x="5466377" y="4730222"/>
            <a:ext cx="2049057" cy="7423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57478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2EB3BCF6-293F-1240-BF8C-764E590E92F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3545" b="33420"/>
          <a:stretch/>
        </p:blipFill>
        <p:spPr>
          <a:xfrm>
            <a:off x="9173533" y="5863856"/>
            <a:ext cx="1805963" cy="446567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F4FF3C0A-1C05-4150-9995-6C66D1A6584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62651" y="-206788"/>
            <a:ext cx="1694329" cy="1600200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27001985-0781-4C3C-BFB4-4E1A0ADCCC6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57685" y="2235746"/>
            <a:ext cx="2285049" cy="2158102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53561994-C491-4A3D-99ED-BBAEEA78082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527768" y="134082"/>
            <a:ext cx="1694329" cy="1600200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9AA34BE0-56B9-4A8B-970C-2D0A621465C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42487" y="1053942"/>
            <a:ext cx="2583078" cy="2439574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F26BD80D-2B9B-4349-886B-CC95C5CF9116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883940" y="1455224"/>
            <a:ext cx="1694329" cy="1600200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7A50950B-70E2-4484-99F8-DB9DBBA3B5F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29358" y="3394822"/>
            <a:ext cx="2115584" cy="1998052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E27341FE-9123-4036-842F-DF1343CCF722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007528" y="4602676"/>
            <a:ext cx="1197997" cy="1131442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2DDD4B11-164A-4805-95CF-9CD846CB4816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843964" y="107046"/>
            <a:ext cx="1621249" cy="1531180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EAB2D3A4-EF76-47F7-90C0-A415056CF2D2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587965" y="5019506"/>
            <a:ext cx="2115584" cy="1998052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1718A3C2-3791-4246-987A-2D83D61E7418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3224070" y="5196254"/>
            <a:ext cx="1697588" cy="1603278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F0C39366-DD6E-4D99-B70F-B3F4D22A45A4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4286432" y="1286131"/>
            <a:ext cx="1912417" cy="1806172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3AC252D8-9516-4515-96B5-4D207B0E66EE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271113" y="872354"/>
            <a:ext cx="2342867" cy="2212708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FCD131E1-D347-4D0A-97A3-EF20EDBC130B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5866609" y="4971392"/>
            <a:ext cx="1605843" cy="1516630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9509AFC4-1CB2-4164-A555-D44593C9A8DD}"/>
              </a:ext>
            </a:extLst>
          </p:cNvPr>
          <p:cNvPicPr>
            <a:picLocks noChangeAspect="1"/>
          </p:cNvPicPr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2634895" y="3281900"/>
            <a:ext cx="1333020" cy="1258964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0AF6C427-048D-4B7C-93E3-41C854E19F4B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4029096" y="3653697"/>
            <a:ext cx="2342867" cy="2212708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DC116744-724C-439D-B882-927BBF82245D}"/>
              </a:ext>
            </a:extLst>
          </p:cNvPr>
          <p:cNvPicPr>
            <a:picLocks noChangeAspect="1"/>
          </p:cNvPicPr>
          <p:nvPr/>
        </p:nvPicPr>
        <p:blipFill>
          <a:blip r:embed="rId3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5377232" y="2821383"/>
            <a:ext cx="1697589" cy="1603278"/>
          </a:xfrm>
          <a:prstGeom prst="rect">
            <a:avLst/>
          </a:prstGeom>
        </p:spPr>
      </p:pic>
      <p:pic>
        <p:nvPicPr>
          <p:cNvPr id="23" name="Grafik 22">
            <a:extLst>
              <a:ext uri="{FF2B5EF4-FFF2-40B4-BE49-F238E27FC236}">
                <a16:creationId xmlns:a16="http://schemas.microsoft.com/office/drawing/2014/main" id="{F9E6135F-F58D-48C3-8ADD-4926D2842885}"/>
              </a:ext>
            </a:extLst>
          </p:cNvPr>
          <p:cNvPicPr>
            <a:picLocks noChangeAspect="1"/>
          </p:cNvPicPr>
          <p:nvPr/>
        </p:nvPicPr>
        <p:blipFill>
          <a:blip r:embed="rId3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6953054" y="3801037"/>
            <a:ext cx="1697589" cy="1603278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5CDB0183-3C6A-4457-9095-D5CA4F2D492B}"/>
              </a:ext>
            </a:extLst>
          </p:cNvPr>
          <p:cNvPicPr>
            <a:picLocks noChangeAspect="1"/>
          </p:cNvPicPr>
          <p:nvPr/>
        </p:nvPicPr>
        <p:blipFill>
          <a:blip r:embed="rId3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7013938" y="2246175"/>
            <a:ext cx="1697589" cy="1603278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1C5A78D5-0285-4412-B361-3AB6566B5969}"/>
              </a:ext>
            </a:extLst>
          </p:cNvPr>
          <p:cNvPicPr>
            <a:picLocks noChangeAspect="1"/>
          </p:cNvPicPr>
          <p:nvPr/>
        </p:nvPicPr>
        <p:blipFill>
          <a:blip r:embed="rId4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7897553" y="4713652"/>
            <a:ext cx="1697589" cy="1603278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B32E7F22-D6F4-4389-8B49-6D14F7B596E7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8896350" y="2837620"/>
            <a:ext cx="2040177" cy="1926834"/>
          </a:xfrm>
          <a:prstGeom prst="rect">
            <a:avLst/>
          </a:prstGeom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2A6A3ED7-AEB3-4777-BC5C-88F8DCFCABDC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7928043" y="-189835"/>
            <a:ext cx="2040177" cy="1926834"/>
          </a:xfrm>
          <a:prstGeom prst="rect">
            <a:avLst/>
          </a:prstGeom>
        </p:spPr>
      </p:pic>
      <p:pic>
        <p:nvPicPr>
          <p:cNvPr id="28" name="Grafik 27">
            <a:extLst>
              <a:ext uri="{FF2B5EF4-FFF2-40B4-BE49-F238E27FC236}">
                <a16:creationId xmlns:a16="http://schemas.microsoft.com/office/drawing/2014/main" id="{01A1E3C6-FD32-4088-A7C1-46E3C75EA71B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8572794" y="674809"/>
            <a:ext cx="2040177" cy="1926834"/>
          </a:xfrm>
          <a:prstGeom prst="rect">
            <a:avLst/>
          </a:prstGeom>
        </p:spPr>
      </p:pic>
      <p:pic>
        <p:nvPicPr>
          <p:cNvPr id="29" name="Grafik 28">
            <a:extLst>
              <a:ext uri="{FF2B5EF4-FFF2-40B4-BE49-F238E27FC236}">
                <a16:creationId xmlns:a16="http://schemas.microsoft.com/office/drawing/2014/main" id="{DFF3E541-E6A2-4C89-B574-DCB7130CD133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0" y="4169177"/>
            <a:ext cx="2040177" cy="1926834"/>
          </a:xfrm>
          <a:prstGeom prst="rect">
            <a:avLst/>
          </a:prstGeom>
        </p:spPr>
      </p:pic>
      <p:pic>
        <p:nvPicPr>
          <p:cNvPr id="30" name="Grafik 29">
            <a:extLst>
              <a:ext uri="{FF2B5EF4-FFF2-40B4-BE49-F238E27FC236}">
                <a16:creationId xmlns:a16="http://schemas.microsoft.com/office/drawing/2014/main" id="{C38DF7B1-84A3-4D3B-8B1C-81F61005E609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9152747" y="1734282"/>
            <a:ext cx="2040177" cy="1926834"/>
          </a:xfrm>
          <a:prstGeom prst="rect">
            <a:avLst/>
          </a:prstGeom>
        </p:spPr>
      </p:pic>
      <p:pic>
        <p:nvPicPr>
          <p:cNvPr id="31" name="Grafik 30">
            <a:extLst>
              <a:ext uri="{FF2B5EF4-FFF2-40B4-BE49-F238E27FC236}">
                <a16:creationId xmlns:a16="http://schemas.microsoft.com/office/drawing/2014/main" id="{20C61840-0423-4292-A288-85B8CC51934F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9760527" y="3429000"/>
            <a:ext cx="1969981" cy="1860538"/>
          </a:xfrm>
          <a:prstGeom prst="rect">
            <a:avLst/>
          </a:prstGeom>
        </p:spPr>
      </p:pic>
      <p:pic>
        <p:nvPicPr>
          <p:cNvPr id="32" name="Grafik 31">
            <a:extLst>
              <a:ext uri="{FF2B5EF4-FFF2-40B4-BE49-F238E27FC236}">
                <a16:creationId xmlns:a16="http://schemas.microsoft.com/office/drawing/2014/main" id="{38BBF7FF-0C1D-4CDB-B282-12E25BCD05DE}"/>
              </a:ext>
            </a:extLst>
          </p:cNvPr>
          <p:cNvPicPr>
            <a:picLocks noChangeAspect="1"/>
          </p:cNvPicPr>
          <p:nvPr/>
        </p:nvPicPr>
        <p:blipFill>
          <a:blip r:embed="rId5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566634" y="593312"/>
            <a:ext cx="1464946" cy="1383560"/>
          </a:xfrm>
          <a:prstGeom prst="rect">
            <a:avLst/>
          </a:prstGeom>
        </p:spPr>
      </p:pic>
      <p:pic>
        <p:nvPicPr>
          <p:cNvPr id="33" name="Grafik 32">
            <a:extLst>
              <a:ext uri="{FF2B5EF4-FFF2-40B4-BE49-F238E27FC236}">
                <a16:creationId xmlns:a16="http://schemas.microsoft.com/office/drawing/2014/main" id="{95423A4A-88AB-4FFA-BEA3-BC6436EE20F3}"/>
              </a:ext>
            </a:extLst>
          </p:cNvPr>
          <p:cNvPicPr>
            <a:picLocks noChangeAspect="1"/>
          </p:cNvPicPr>
          <p:nvPr/>
        </p:nvPicPr>
        <p:blipFill>
          <a:blip r:embed="rId5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4046657" y="3016131"/>
            <a:ext cx="1409155" cy="1330869"/>
          </a:xfrm>
          <a:prstGeom prst="rect">
            <a:avLst/>
          </a:prstGeom>
        </p:spPr>
      </p:pic>
      <p:pic>
        <p:nvPicPr>
          <p:cNvPr id="34" name="Grafik 33">
            <a:extLst>
              <a:ext uri="{FF2B5EF4-FFF2-40B4-BE49-F238E27FC236}">
                <a16:creationId xmlns:a16="http://schemas.microsoft.com/office/drawing/2014/main" id="{1AC60632-24E3-4ED8-B523-C401A4C9993C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9857300" y="41238"/>
            <a:ext cx="1969981" cy="1860538"/>
          </a:xfrm>
          <a:prstGeom prst="rect">
            <a:avLst/>
          </a:prstGeom>
        </p:spPr>
      </p:pic>
      <p:pic>
        <p:nvPicPr>
          <p:cNvPr id="35" name="Grafik 34">
            <a:extLst>
              <a:ext uri="{FF2B5EF4-FFF2-40B4-BE49-F238E27FC236}">
                <a16:creationId xmlns:a16="http://schemas.microsoft.com/office/drawing/2014/main" id="{061EF438-5D34-49ED-838C-A47E64C6C9AD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10079735" y="4294687"/>
            <a:ext cx="1969981" cy="1860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4036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17"/>
          <p:cNvSpPr/>
          <p:nvPr/>
        </p:nvSpPr>
        <p:spPr>
          <a:xfrm>
            <a:off x="1480991" y="1484215"/>
            <a:ext cx="9230022" cy="23083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5000" b="1">
                <a:solidFill>
                  <a:srgbClr val="FFFFFF"/>
                </a:solidFill>
                <a:latin typeface="Gotham"/>
                <a:ea typeface="Gotham"/>
                <a:cs typeface="Gotham"/>
                <a:sym typeface="Gotham"/>
              </a:defRPr>
            </a:lvl1pPr>
          </a:lstStyle>
          <a:p>
            <a:pPr algn="ctr"/>
            <a:r>
              <a:rPr lang="de-DE" sz="4800" dirty="0">
                <a:solidFill>
                  <a:srgbClr val="F9106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Thema des Workshops:</a:t>
            </a:r>
          </a:p>
          <a:p>
            <a:pPr algn="ctr"/>
            <a:endParaRPr lang="de-DE" sz="3200" dirty="0">
              <a:solidFill>
                <a:schemeClr val="tx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ctr"/>
            <a:r>
              <a:rPr lang="de-DE" sz="32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Wie kann ich mein Geschäftsmodell ausbauen? </a:t>
            </a:r>
          </a:p>
          <a:p>
            <a:pPr algn="ctr"/>
            <a:r>
              <a:rPr lang="de-DE" sz="32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Wie neue Einkommensmodelle entwickeln? </a:t>
            </a:r>
            <a:endParaRPr lang="de-DE" sz="32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087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17"/>
          <p:cNvSpPr/>
          <p:nvPr/>
        </p:nvSpPr>
        <p:spPr>
          <a:xfrm>
            <a:off x="1934253" y="1484215"/>
            <a:ext cx="8323493" cy="32932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5000" b="1">
                <a:solidFill>
                  <a:srgbClr val="FFFFFF"/>
                </a:solidFill>
                <a:latin typeface="Gotham"/>
                <a:ea typeface="Gotham"/>
                <a:cs typeface="Gotham"/>
                <a:sym typeface="Gotham"/>
              </a:defRPr>
            </a:lvl1pPr>
          </a:lstStyle>
          <a:p>
            <a:pPr algn="ctr"/>
            <a:r>
              <a:rPr lang="de-DE" sz="4800" dirty="0">
                <a:solidFill>
                  <a:srgbClr val="F9106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weitere Herausforderungen:</a:t>
            </a:r>
          </a:p>
          <a:p>
            <a:pPr algn="ctr"/>
            <a:endParaRPr lang="de-DE" sz="3200" dirty="0">
              <a:solidFill>
                <a:schemeClr val="tx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3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Fehlende Best Practices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3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Mangel an Partnern und Netzwerk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3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Fehlende Unterstützungsmöglichkeiten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3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Zeitmangel</a:t>
            </a:r>
          </a:p>
        </p:txBody>
      </p:sp>
    </p:spTree>
    <p:extLst>
      <p:ext uri="{BB962C8B-B14F-4D97-AF65-F5344CB8AC3E}">
        <p14:creationId xmlns:p14="http://schemas.microsoft.com/office/powerpoint/2010/main" val="412743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17"/>
          <p:cNvSpPr/>
          <p:nvPr/>
        </p:nvSpPr>
        <p:spPr>
          <a:xfrm>
            <a:off x="1176225" y="1867091"/>
            <a:ext cx="9839549" cy="31393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5000" b="1">
                <a:solidFill>
                  <a:srgbClr val="FFFFFF"/>
                </a:solidFill>
                <a:latin typeface="Gotham"/>
                <a:ea typeface="Gotham"/>
                <a:cs typeface="Gotham"/>
                <a:sym typeface="Gotham"/>
              </a:defRPr>
            </a:lvl1pPr>
          </a:lstStyle>
          <a:p>
            <a:pPr algn="ctr"/>
            <a:r>
              <a:rPr lang="de-DE" sz="54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Vorstellung der Teilnehmer</a:t>
            </a:r>
          </a:p>
          <a:p>
            <a:pPr algn="ctr"/>
            <a:endParaRPr lang="de-DE" sz="36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de-DE" sz="3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Name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de-DE" sz="3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Wirkungsbereich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de-DE" sz="3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Was sind Ihre aktuellen Herausforderungen?</a:t>
            </a:r>
          </a:p>
        </p:txBody>
      </p:sp>
    </p:spTree>
    <p:extLst>
      <p:ext uri="{BB962C8B-B14F-4D97-AF65-F5344CB8AC3E}">
        <p14:creationId xmlns:p14="http://schemas.microsoft.com/office/powerpoint/2010/main" val="31773428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17"/>
          <p:cNvSpPr/>
          <p:nvPr/>
        </p:nvSpPr>
        <p:spPr>
          <a:xfrm>
            <a:off x="3162099" y="740989"/>
            <a:ext cx="5768562" cy="39775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5000" b="1">
                <a:solidFill>
                  <a:srgbClr val="FFFFFF"/>
                </a:solidFill>
                <a:latin typeface="Gotham"/>
                <a:ea typeface="Gotham"/>
                <a:cs typeface="Gotham"/>
                <a:sym typeface="Gotham"/>
              </a:defRPr>
            </a:lvl1pPr>
          </a:lstStyle>
          <a:p>
            <a:pPr algn="ctr"/>
            <a:r>
              <a:rPr lang="de-DE" sz="54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Agenda</a:t>
            </a:r>
          </a:p>
          <a:p>
            <a:pPr algn="ctr"/>
            <a:endParaRPr lang="de-DE" sz="36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de-DE" sz="28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Vorstellung bewegewas</a:t>
            </a:r>
          </a:p>
          <a:p>
            <a:pPr algn="ctr">
              <a:lnSpc>
                <a:spcPct val="150000"/>
              </a:lnSpc>
            </a:pPr>
            <a:r>
              <a:rPr lang="de-DE" sz="28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Vorstellung der Teilnehmer </a:t>
            </a:r>
          </a:p>
          <a:p>
            <a:pPr algn="ctr">
              <a:lnSpc>
                <a:spcPct val="150000"/>
              </a:lnSpc>
            </a:pPr>
            <a:r>
              <a:rPr lang="de-DE" sz="28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Kursarbeit</a:t>
            </a:r>
          </a:p>
          <a:p>
            <a:pPr algn="ctr">
              <a:lnSpc>
                <a:spcPct val="150000"/>
              </a:lnSpc>
            </a:pPr>
            <a:r>
              <a:rPr lang="de-DE" sz="28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Diskussion und Aufgabenverteilung</a:t>
            </a:r>
          </a:p>
        </p:txBody>
      </p:sp>
    </p:spTree>
    <p:extLst>
      <p:ext uri="{BB962C8B-B14F-4D97-AF65-F5344CB8AC3E}">
        <p14:creationId xmlns:p14="http://schemas.microsoft.com/office/powerpoint/2010/main" val="17962536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17"/>
          <p:cNvSpPr/>
          <p:nvPr/>
        </p:nvSpPr>
        <p:spPr>
          <a:xfrm>
            <a:off x="3012958" y="2551839"/>
            <a:ext cx="6166108" cy="17543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5000" b="1">
                <a:solidFill>
                  <a:srgbClr val="FFFFFF"/>
                </a:solidFill>
                <a:latin typeface="Gotham"/>
                <a:ea typeface="Gotham"/>
                <a:cs typeface="Gotham"/>
                <a:sym typeface="Gotham"/>
              </a:defRPr>
            </a:lvl1pPr>
          </a:lstStyle>
          <a:p>
            <a:pPr algn="ctr"/>
            <a:r>
              <a:rPr lang="de-DE" sz="54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Darf´s ein bisschen </a:t>
            </a:r>
          </a:p>
          <a:p>
            <a:pPr algn="ctr"/>
            <a:r>
              <a:rPr lang="de-DE" sz="54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mehr sein? </a:t>
            </a:r>
          </a:p>
        </p:txBody>
      </p:sp>
    </p:spTree>
    <p:extLst>
      <p:ext uri="{BB962C8B-B14F-4D97-AF65-F5344CB8AC3E}">
        <p14:creationId xmlns:p14="http://schemas.microsoft.com/office/powerpoint/2010/main" val="11649785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draußen, Berg, Rock, fliegend enthält.&#10;&#10;Automatisch generierte Beschreibung">
            <a:extLst>
              <a:ext uri="{FF2B5EF4-FFF2-40B4-BE49-F238E27FC236}">
                <a16:creationId xmlns:a16="http://schemas.microsoft.com/office/drawing/2014/main" id="{54504E70-C660-4A09-8168-8713B0E4210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41454" r="1" b="15431"/>
          <a:stretch/>
        </p:blipFill>
        <p:spPr>
          <a:xfrm>
            <a:off x="0" y="-159488"/>
            <a:ext cx="12191999" cy="6570921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0EF8BD49-089E-4045-9824-96A5A0F26F7D}"/>
              </a:ext>
            </a:extLst>
          </p:cNvPr>
          <p:cNvSpPr txBox="1"/>
          <p:nvPr/>
        </p:nvSpPr>
        <p:spPr>
          <a:xfrm>
            <a:off x="549631" y="4845377"/>
            <a:ext cx="537982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0" b="1" dirty="0" err="1">
                <a:solidFill>
                  <a:schemeClr val="bg1"/>
                </a:solidFill>
                <a:highlight>
                  <a:srgbClr val="F9106E"/>
                </a:highlight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Let´s</a:t>
            </a:r>
            <a:r>
              <a:rPr lang="de-DE" sz="6000" b="1" dirty="0">
                <a:solidFill>
                  <a:schemeClr val="bg1"/>
                </a:solidFill>
                <a:highlight>
                  <a:srgbClr val="F9106E"/>
                </a:highlight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 </a:t>
            </a:r>
            <a:r>
              <a:rPr lang="de-DE" sz="6000" b="1" dirty="0" err="1">
                <a:solidFill>
                  <a:schemeClr val="bg1"/>
                </a:solidFill>
                <a:highlight>
                  <a:srgbClr val="F9106E"/>
                </a:highlight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start</a:t>
            </a:r>
            <a:r>
              <a:rPr lang="de-DE" sz="6000" b="1" dirty="0">
                <a:solidFill>
                  <a:schemeClr val="bg1"/>
                </a:solidFill>
                <a:highlight>
                  <a:srgbClr val="F9106E"/>
                </a:highlight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5070517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17"/>
          <p:cNvSpPr/>
          <p:nvPr/>
        </p:nvSpPr>
        <p:spPr>
          <a:xfrm>
            <a:off x="2334074" y="2551839"/>
            <a:ext cx="7523851" cy="17543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5000" b="1">
                <a:solidFill>
                  <a:srgbClr val="FFFFFF"/>
                </a:solidFill>
                <a:latin typeface="Gotham"/>
                <a:ea typeface="Gotham"/>
                <a:cs typeface="Gotham"/>
                <a:sym typeface="Gotham"/>
              </a:defRPr>
            </a:lvl1pPr>
          </a:lstStyle>
          <a:p>
            <a:pPr algn="ctr"/>
            <a:r>
              <a:rPr lang="de-DE" sz="54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Von der Idee zum Erfolg</a:t>
            </a:r>
          </a:p>
          <a:p>
            <a:pPr algn="ctr"/>
            <a:r>
              <a:rPr lang="de-DE" sz="54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oder eben auch nicht… </a:t>
            </a:r>
          </a:p>
        </p:txBody>
      </p:sp>
    </p:spTree>
    <p:extLst>
      <p:ext uri="{BB962C8B-B14F-4D97-AF65-F5344CB8AC3E}">
        <p14:creationId xmlns:p14="http://schemas.microsoft.com/office/powerpoint/2010/main" val="398749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1D5A4FA9-9C5A-E849-A8E4-B4DEE74F32C2}"/>
                  </a:ext>
                </a:extLst>
              </p14:cNvPr>
              <p14:cNvContentPartPr/>
              <p14:nvPr/>
            </p14:nvContentPartPr>
            <p14:xfrm>
              <a:off x="8529853" y="3571853"/>
              <a:ext cx="10800" cy="10800"/>
            </p14:xfrm>
          </p:contentPart>
        </mc:Choice>
        <mc:Fallback xmlns=""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1D5A4FA9-9C5A-E849-A8E4-B4DEE74F32C2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514373" y="3556373"/>
                <a:ext cx="41400" cy="41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7" name="Freihand 6">
                <a:extLst>
                  <a:ext uri="{FF2B5EF4-FFF2-40B4-BE49-F238E27FC236}">
                    <a16:creationId xmlns:a16="http://schemas.microsoft.com/office/drawing/2014/main" id="{011DD8A1-944C-8C4F-BEA8-2347CBA81598}"/>
                  </a:ext>
                </a:extLst>
              </p14:cNvPr>
              <p14:cNvContentPartPr/>
              <p14:nvPr/>
            </p14:nvContentPartPr>
            <p14:xfrm>
              <a:off x="6291733" y="2957693"/>
              <a:ext cx="16200" cy="21600"/>
            </p14:xfrm>
          </p:contentPart>
        </mc:Choice>
        <mc:Fallback xmlns="">
          <p:pic>
            <p:nvPicPr>
              <p:cNvPr id="7" name="Freihand 6">
                <a:extLst>
                  <a:ext uri="{FF2B5EF4-FFF2-40B4-BE49-F238E27FC236}">
                    <a16:creationId xmlns:a16="http://schemas.microsoft.com/office/drawing/2014/main" id="{011DD8A1-944C-8C4F-BEA8-2347CBA81598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276253" y="2942213"/>
                <a:ext cx="46800" cy="52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E976D85C-410F-3B41-A3F6-3220B5A0A639}"/>
                  </a:ext>
                </a:extLst>
              </p14:cNvPr>
              <p14:cNvContentPartPr/>
              <p14:nvPr/>
            </p14:nvContentPartPr>
            <p14:xfrm>
              <a:off x="6339253" y="2846813"/>
              <a:ext cx="26640" cy="16200"/>
            </p14:xfrm>
          </p:contentPart>
        </mc:Choice>
        <mc:Fallback xmlns=""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E976D85C-410F-3B41-A3F6-3220B5A0A639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323979" y="2831333"/>
                <a:ext cx="56832" cy="46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0" name="Freihand 9">
                <a:extLst>
                  <a:ext uri="{FF2B5EF4-FFF2-40B4-BE49-F238E27FC236}">
                    <a16:creationId xmlns:a16="http://schemas.microsoft.com/office/drawing/2014/main" id="{FE1F4876-3DE6-2245-958A-40D637C46FB3}"/>
                  </a:ext>
                </a:extLst>
              </p14:cNvPr>
              <p14:cNvContentPartPr/>
              <p14:nvPr/>
            </p14:nvContentPartPr>
            <p14:xfrm>
              <a:off x="6540493" y="4286093"/>
              <a:ext cx="16200" cy="5760"/>
            </p14:xfrm>
          </p:contentPart>
        </mc:Choice>
        <mc:Fallback xmlns="">
          <p:pic>
            <p:nvPicPr>
              <p:cNvPr id="10" name="Freihand 9">
                <a:extLst>
                  <a:ext uri="{FF2B5EF4-FFF2-40B4-BE49-F238E27FC236}">
                    <a16:creationId xmlns:a16="http://schemas.microsoft.com/office/drawing/2014/main" id="{FE1F4876-3DE6-2245-958A-40D637C46FB3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6525013" y="4270613"/>
                <a:ext cx="46800" cy="36360"/>
              </a:xfrm>
              <a:prstGeom prst="rect">
                <a:avLst/>
              </a:prstGeom>
            </p:spPr>
          </p:pic>
        </mc:Fallback>
      </mc:AlternateContent>
      <p:sp>
        <p:nvSpPr>
          <p:cNvPr id="6" name="Textfeld 5">
            <a:extLst>
              <a:ext uri="{FF2B5EF4-FFF2-40B4-BE49-F238E27FC236}">
                <a16:creationId xmlns:a16="http://schemas.microsoft.com/office/drawing/2014/main" id="{9F65A88B-5C70-5240-942C-6F73AE16BA28}"/>
              </a:ext>
            </a:extLst>
          </p:cNvPr>
          <p:cNvSpPr txBox="1"/>
          <p:nvPr/>
        </p:nvSpPr>
        <p:spPr>
          <a:xfrm>
            <a:off x="6096000" y="2551601"/>
            <a:ext cx="5737468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4800" b="1" dirty="0">
                <a:solidFill>
                  <a:srgbClr val="F9106E"/>
                </a:solidFill>
                <a:latin typeface="Lato" panose="020F0502020204030203" pitchFamily="34" charset="0"/>
                <a:sym typeface="Gotham"/>
              </a:rPr>
              <a:t>65.000</a:t>
            </a:r>
            <a:r>
              <a:rPr lang="de-DE" sz="3200" b="1" dirty="0">
                <a:latin typeface="Lato" panose="020F0502020204030203" pitchFamily="34" charset="0"/>
                <a:sym typeface="Gotham"/>
              </a:rPr>
              <a:t> sind es </a:t>
            </a:r>
            <a:r>
              <a:rPr lang="de-DE" sz="4800" b="1" dirty="0">
                <a:solidFill>
                  <a:srgbClr val="F9106E"/>
                </a:solidFill>
                <a:latin typeface="Lato" panose="020F0502020204030203" pitchFamily="34" charset="0"/>
                <a:sym typeface="Gotham"/>
              </a:rPr>
              <a:t>im Jahr</a:t>
            </a:r>
            <a:r>
              <a:rPr lang="de-DE" sz="3200" b="1" dirty="0">
                <a:latin typeface="Lato" panose="020F0502020204030203" pitchFamily="34" charset="0"/>
                <a:sym typeface="Gotham"/>
              </a:rPr>
              <a:t>, </a:t>
            </a:r>
          </a:p>
          <a:p>
            <a:pPr algn="ctr"/>
            <a:r>
              <a:rPr lang="de-DE" sz="3200" b="1" dirty="0">
                <a:latin typeface="Lato" panose="020F0502020204030203" pitchFamily="34" charset="0"/>
                <a:sym typeface="Gotham"/>
              </a:rPr>
              <a:t>durchschnittlich etwa </a:t>
            </a:r>
          </a:p>
          <a:p>
            <a:pPr algn="ctr"/>
            <a:r>
              <a:rPr lang="de-DE" sz="4800" b="1" dirty="0">
                <a:solidFill>
                  <a:srgbClr val="F9106E"/>
                </a:solidFill>
                <a:latin typeface="Lato" panose="020F0502020204030203" pitchFamily="34" charset="0"/>
                <a:sym typeface="Gotham"/>
              </a:rPr>
              <a:t>180 pro Tag</a:t>
            </a:r>
            <a:r>
              <a:rPr lang="de-DE" sz="3200" b="1" dirty="0">
                <a:latin typeface="Lato" panose="020F0502020204030203" pitchFamily="34" charset="0"/>
                <a:sym typeface="Gotham"/>
              </a:rPr>
              <a:t>.</a:t>
            </a:r>
          </a:p>
        </p:txBody>
      </p:sp>
      <p:pic>
        <p:nvPicPr>
          <p:cNvPr id="2" name="Grafik 3">
            <a:extLst>
              <a:ext uri="{FF2B5EF4-FFF2-40B4-BE49-F238E27FC236}">
                <a16:creationId xmlns:a16="http://schemas.microsoft.com/office/drawing/2014/main" id="{D06A9A9F-6D5D-2D42-A854-9136A83C602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198" y="753956"/>
            <a:ext cx="4908550" cy="5201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486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ounded Rectangle 49"/>
          <p:cNvSpPr/>
          <p:nvPr/>
        </p:nvSpPr>
        <p:spPr>
          <a:xfrm>
            <a:off x="4849659" y="1145275"/>
            <a:ext cx="2492682" cy="849589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panose="00000500000000000000" pitchFamily="2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1966369E-19A2-3F42-B49F-4F31A1FC412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43"/>
          <a:stretch/>
        </p:blipFill>
        <p:spPr>
          <a:xfrm>
            <a:off x="-478241" y="4046"/>
            <a:ext cx="12670241" cy="6438899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38519D6A-49D2-8947-A66B-9BA19200E08A}"/>
              </a:ext>
            </a:extLst>
          </p:cNvPr>
          <p:cNvSpPr/>
          <p:nvPr/>
        </p:nvSpPr>
        <p:spPr>
          <a:xfrm>
            <a:off x="4622445" y="4104622"/>
            <a:ext cx="1931106" cy="44457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3518B02F-CEF9-4940-A40C-B4844DF05CAF}"/>
              </a:ext>
            </a:extLst>
          </p:cNvPr>
          <p:cNvSpPr/>
          <p:nvPr/>
        </p:nvSpPr>
        <p:spPr>
          <a:xfrm>
            <a:off x="4322577" y="4764280"/>
            <a:ext cx="1931106" cy="44457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2D3F08E8-E572-4845-AA35-09F6C6FA8D2C}"/>
              </a:ext>
            </a:extLst>
          </p:cNvPr>
          <p:cNvSpPr/>
          <p:nvPr/>
        </p:nvSpPr>
        <p:spPr>
          <a:xfrm>
            <a:off x="4696694" y="5395585"/>
            <a:ext cx="1931106" cy="44457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BC0CC7C6-2EDB-470D-8FD2-A0A7A3AC67B0}"/>
              </a:ext>
            </a:extLst>
          </p:cNvPr>
          <p:cNvSpPr/>
          <p:nvPr/>
        </p:nvSpPr>
        <p:spPr>
          <a:xfrm>
            <a:off x="1517257" y="2055377"/>
            <a:ext cx="8140587" cy="44457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5C8FCE5B-2942-48AF-B4E9-90BBE2E1DAFE}"/>
              </a:ext>
            </a:extLst>
          </p:cNvPr>
          <p:cNvSpPr txBox="1"/>
          <p:nvPr/>
        </p:nvSpPr>
        <p:spPr>
          <a:xfrm>
            <a:off x="2934498" y="2034648"/>
            <a:ext cx="55242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b="1" dirty="0">
                <a:solidFill>
                  <a:schemeClr val="bg1"/>
                </a:solidFill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Wann setzt sich eine Idee durch? </a:t>
            </a:r>
          </a:p>
        </p:txBody>
      </p:sp>
    </p:spTree>
    <p:extLst>
      <p:ext uri="{BB962C8B-B14F-4D97-AF65-F5344CB8AC3E}">
        <p14:creationId xmlns:p14="http://schemas.microsoft.com/office/powerpoint/2010/main" val="2624296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17"/>
          <p:cNvSpPr/>
          <p:nvPr/>
        </p:nvSpPr>
        <p:spPr>
          <a:xfrm>
            <a:off x="2883109" y="943469"/>
            <a:ext cx="6425794" cy="8309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5000" b="1">
                <a:solidFill>
                  <a:srgbClr val="FFFFFF"/>
                </a:solidFill>
                <a:latin typeface="Gotham"/>
                <a:ea typeface="Gotham"/>
                <a:cs typeface="Gotham"/>
                <a:sym typeface="Gotham"/>
              </a:defRPr>
            </a:lvl1pPr>
          </a:lstStyle>
          <a:p>
            <a:pPr algn="ctr"/>
            <a:r>
              <a:rPr lang="de-DE" sz="48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Der Kunde entscheidet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1CA722E5-E999-4E2D-84FB-73D3789BF921}"/>
              </a:ext>
            </a:extLst>
          </p:cNvPr>
          <p:cNvSpPr txBox="1"/>
          <p:nvPr/>
        </p:nvSpPr>
        <p:spPr>
          <a:xfrm>
            <a:off x="1312075" y="2513125"/>
            <a:ext cx="3141373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4000" b="1" dirty="0">
                <a:solidFill>
                  <a:srgbClr val="F9106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Mehrnutzen </a:t>
            </a:r>
          </a:p>
          <a:p>
            <a:endParaRPr lang="de-DE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5553C3E1-DCFC-4E6D-89A2-EE1CDD3E6563}"/>
              </a:ext>
            </a:extLst>
          </p:cNvPr>
          <p:cNvSpPr txBox="1"/>
          <p:nvPr/>
        </p:nvSpPr>
        <p:spPr>
          <a:xfrm>
            <a:off x="7046761" y="2513125"/>
            <a:ext cx="2725426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4000" b="1" dirty="0">
                <a:solidFill>
                  <a:srgbClr val="F9106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Aufwand</a:t>
            </a:r>
            <a:r>
              <a:rPr lang="de-DE" sz="40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</a:p>
          <a:p>
            <a:endParaRPr lang="de-DE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4BE38908-1FF8-4C8B-8AC7-459D7128E8E0}"/>
              </a:ext>
            </a:extLst>
          </p:cNvPr>
          <p:cNvSpPr txBox="1"/>
          <p:nvPr/>
        </p:nvSpPr>
        <p:spPr>
          <a:xfrm>
            <a:off x="5566688" y="2386070"/>
            <a:ext cx="5293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5400" b="1" dirty="0"/>
              <a:t>&gt;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5D8015F7-7445-4DCB-B7C7-6FCC070A21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74138" y="4113563"/>
            <a:ext cx="1096664" cy="2133509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F361EA17-DC74-4620-85FF-2BC3C70DDA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104046" y="4067454"/>
            <a:ext cx="1557429" cy="2179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501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17"/>
          <p:cNvSpPr/>
          <p:nvPr/>
        </p:nvSpPr>
        <p:spPr>
          <a:xfrm>
            <a:off x="721681" y="1720842"/>
            <a:ext cx="10748644" cy="25853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5000" b="1">
                <a:solidFill>
                  <a:srgbClr val="FFFFFF"/>
                </a:solidFill>
                <a:latin typeface="Gotham"/>
                <a:ea typeface="Gotham"/>
                <a:cs typeface="Gotham"/>
                <a:sym typeface="Gotham"/>
              </a:defRPr>
            </a:lvl1pPr>
          </a:lstStyle>
          <a:p>
            <a:pPr algn="ctr"/>
            <a:r>
              <a:rPr lang="de-DE" sz="54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Gut, der Markt verändert sich… </a:t>
            </a:r>
          </a:p>
          <a:p>
            <a:pPr algn="ctr"/>
            <a:r>
              <a:rPr lang="de-DE" sz="54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Aber warum macht das </a:t>
            </a:r>
          </a:p>
          <a:p>
            <a:pPr algn="ctr"/>
            <a:r>
              <a:rPr lang="de-DE" sz="54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solche Probleme? </a:t>
            </a:r>
          </a:p>
        </p:txBody>
      </p:sp>
    </p:spTree>
    <p:extLst>
      <p:ext uri="{BB962C8B-B14F-4D97-AF65-F5344CB8AC3E}">
        <p14:creationId xmlns:p14="http://schemas.microsoft.com/office/powerpoint/2010/main" val="822445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17"/>
          <p:cNvSpPr/>
          <p:nvPr/>
        </p:nvSpPr>
        <p:spPr>
          <a:xfrm>
            <a:off x="2823796" y="2767282"/>
            <a:ext cx="6544416" cy="13234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5000" b="1">
                <a:solidFill>
                  <a:srgbClr val="FFFFFF"/>
                </a:solidFill>
                <a:latin typeface="Gotham"/>
                <a:ea typeface="Gotham"/>
                <a:cs typeface="Gotham"/>
                <a:sym typeface="Gotham"/>
              </a:defRPr>
            </a:lvl1pPr>
          </a:lstStyle>
          <a:p>
            <a:pPr algn="ctr"/>
            <a:r>
              <a:rPr lang="de-DE" sz="4800" dirty="0">
                <a:solidFill>
                  <a:srgbClr val="F9106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Wollt Ihr Veränderung?</a:t>
            </a:r>
            <a:endParaRPr lang="de-DE" sz="3200" dirty="0">
              <a:solidFill>
                <a:schemeClr val="tx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ctr"/>
            <a:endParaRPr lang="de-DE" sz="32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64201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Person, Spieler, Sport, draußen enthält.&#10;&#10;Automatisch generierte Beschreibung">
            <a:extLst>
              <a:ext uri="{FF2B5EF4-FFF2-40B4-BE49-F238E27FC236}">
                <a16:creationId xmlns:a16="http://schemas.microsoft.com/office/drawing/2014/main" id="{2737E140-CC4F-4668-858E-22FA8A68CD6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46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E6507E59-4B15-43EB-9D63-EEF6EE3183D7}"/>
              </a:ext>
            </a:extLst>
          </p:cNvPr>
          <p:cNvSpPr txBox="1"/>
          <p:nvPr/>
        </p:nvSpPr>
        <p:spPr>
          <a:xfrm>
            <a:off x="4734890" y="4095426"/>
            <a:ext cx="272222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800" b="1" dirty="0">
                <a:solidFill>
                  <a:schemeClr val="bg1"/>
                </a:solidFill>
                <a:highlight>
                  <a:srgbClr val="F9106E"/>
                </a:highlight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JA!!!!</a:t>
            </a:r>
          </a:p>
        </p:txBody>
      </p:sp>
    </p:spTree>
    <p:extLst>
      <p:ext uri="{BB962C8B-B14F-4D97-AF65-F5344CB8AC3E}">
        <p14:creationId xmlns:p14="http://schemas.microsoft.com/office/powerpoint/2010/main" val="167287049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17"/>
          <p:cNvSpPr/>
          <p:nvPr/>
        </p:nvSpPr>
        <p:spPr>
          <a:xfrm>
            <a:off x="2402207" y="2767282"/>
            <a:ext cx="7387596" cy="13234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5000" b="1">
                <a:solidFill>
                  <a:srgbClr val="FFFFFF"/>
                </a:solidFill>
                <a:latin typeface="Gotham"/>
                <a:ea typeface="Gotham"/>
                <a:cs typeface="Gotham"/>
                <a:sym typeface="Gotham"/>
              </a:defRPr>
            </a:lvl1pPr>
          </a:lstStyle>
          <a:p>
            <a:pPr algn="ctr"/>
            <a:r>
              <a:rPr lang="de-DE" sz="4800" dirty="0">
                <a:solidFill>
                  <a:srgbClr val="F9106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Wollt Ihr euch verändern? </a:t>
            </a:r>
            <a:endParaRPr lang="de-DE" sz="3200" dirty="0">
              <a:solidFill>
                <a:schemeClr val="tx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ctr"/>
            <a:endParaRPr lang="de-DE" sz="32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15967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17"/>
          <p:cNvSpPr/>
          <p:nvPr/>
        </p:nvSpPr>
        <p:spPr>
          <a:xfrm>
            <a:off x="4480628" y="2967337"/>
            <a:ext cx="3230752" cy="9233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5000" b="1">
                <a:solidFill>
                  <a:srgbClr val="FFFFFF"/>
                </a:solidFill>
                <a:latin typeface="Gotham"/>
                <a:ea typeface="Gotham"/>
                <a:cs typeface="Gotham"/>
                <a:sym typeface="Gotham"/>
              </a:defRPr>
            </a:lvl1pPr>
          </a:lstStyle>
          <a:p>
            <a:pPr algn="ctr"/>
            <a:r>
              <a:rPr lang="de-DE" sz="54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Kursleiter</a:t>
            </a:r>
          </a:p>
        </p:txBody>
      </p:sp>
    </p:spTree>
    <p:extLst>
      <p:ext uri="{BB962C8B-B14F-4D97-AF65-F5344CB8AC3E}">
        <p14:creationId xmlns:p14="http://schemas.microsoft.com/office/powerpoint/2010/main" val="328907144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Tastatur, sitzend, Computer, schließen enthält.&#10;&#10;Automatisch generierte Beschreibung">
            <a:extLst>
              <a:ext uri="{FF2B5EF4-FFF2-40B4-BE49-F238E27FC236}">
                <a16:creationId xmlns:a16="http://schemas.microsoft.com/office/drawing/2014/main" id="{2124101D-F958-475A-835A-ADEAE2E6AF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27" b="20287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C742BE1E-4671-4147-B36C-51CB69D5FCE7}"/>
              </a:ext>
            </a:extLst>
          </p:cNvPr>
          <p:cNvSpPr txBox="1"/>
          <p:nvPr/>
        </p:nvSpPr>
        <p:spPr>
          <a:xfrm>
            <a:off x="4647526" y="4095425"/>
            <a:ext cx="289694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800" b="1" dirty="0">
                <a:solidFill>
                  <a:schemeClr val="bg1"/>
                </a:solidFill>
                <a:highlight>
                  <a:srgbClr val="F9106E"/>
                </a:highlight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Nein!</a:t>
            </a:r>
          </a:p>
        </p:txBody>
      </p:sp>
    </p:spTree>
    <p:extLst>
      <p:ext uri="{BB962C8B-B14F-4D97-AF65-F5344CB8AC3E}">
        <p14:creationId xmlns:p14="http://schemas.microsoft.com/office/powerpoint/2010/main" val="186730209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0971" y="643466"/>
            <a:ext cx="4610057" cy="5571067"/>
          </a:xfrm>
          <a:prstGeom prst="rect">
            <a:avLst/>
          </a:prstGeom>
          <a:solidFill>
            <a:srgbClr val="FFFFFF">
              <a:shade val="85000"/>
            </a:srgbClr>
          </a:solidFill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47509515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Fenster, Gebäude, Raum enthält.&#10;&#10;Automatisch generierte Beschreibung">
            <a:extLst>
              <a:ext uri="{FF2B5EF4-FFF2-40B4-BE49-F238E27FC236}">
                <a16:creationId xmlns:a16="http://schemas.microsoft.com/office/drawing/2014/main" id="{9432BF8E-0F8F-45DD-8155-8C243D7C483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06" t="6242" r="6" b="18655"/>
          <a:stretch/>
        </p:blipFill>
        <p:spPr>
          <a:xfrm>
            <a:off x="0" y="-277792"/>
            <a:ext cx="12191183" cy="6684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36368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id="{AD701A61-D953-4041-AFA7-404C07DD6212}"/>
              </a:ext>
            </a:extLst>
          </p:cNvPr>
          <p:cNvSpPr txBox="1"/>
          <p:nvPr/>
        </p:nvSpPr>
        <p:spPr>
          <a:xfrm>
            <a:off x="457200" y="303451"/>
            <a:ext cx="44166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>
                <a:solidFill>
                  <a:srgbClr val="F9106E"/>
                </a:solidFill>
              </a:rPr>
              <a:t>Zur Orientierung – wie gehen wir heute vor?</a:t>
            </a:r>
          </a:p>
        </p:txBody>
      </p:sp>
      <p:cxnSp>
        <p:nvCxnSpPr>
          <p:cNvPr id="5" name="Gerade Verbindung mit Pfeil 4">
            <a:extLst>
              <a:ext uri="{FF2B5EF4-FFF2-40B4-BE49-F238E27FC236}">
                <a16:creationId xmlns:a16="http://schemas.microsoft.com/office/drawing/2014/main" id="{A3F2B6D5-2E02-4300-92D5-B52F1E66269D}"/>
              </a:ext>
            </a:extLst>
          </p:cNvPr>
          <p:cNvCxnSpPr>
            <a:cxnSpLocks/>
          </p:cNvCxnSpPr>
          <p:nvPr/>
        </p:nvCxnSpPr>
        <p:spPr>
          <a:xfrm rot="10800000">
            <a:off x="4233013" y="1761250"/>
            <a:ext cx="0" cy="344753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id="{BD503741-4AFD-4748-BDAF-1165C73ADA50}"/>
              </a:ext>
            </a:extLst>
          </p:cNvPr>
          <p:cNvCxnSpPr>
            <a:cxnSpLocks/>
          </p:cNvCxnSpPr>
          <p:nvPr/>
        </p:nvCxnSpPr>
        <p:spPr>
          <a:xfrm>
            <a:off x="4233012" y="5208785"/>
            <a:ext cx="5980674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hteck 9">
            <a:extLst>
              <a:ext uri="{FF2B5EF4-FFF2-40B4-BE49-F238E27FC236}">
                <a16:creationId xmlns:a16="http://schemas.microsoft.com/office/drawing/2014/main" id="{D7D4369C-688E-4F0C-8227-5058AF972166}"/>
              </a:ext>
            </a:extLst>
          </p:cNvPr>
          <p:cNvSpPr/>
          <p:nvPr/>
        </p:nvSpPr>
        <p:spPr>
          <a:xfrm>
            <a:off x="4399829" y="1841569"/>
            <a:ext cx="2848187" cy="1556948"/>
          </a:xfrm>
          <a:prstGeom prst="rect">
            <a:avLst/>
          </a:prstGeom>
          <a:solidFill>
            <a:srgbClr val="F9106E"/>
          </a:solidFill>
          <a:ln>
            <a:solidFill>
              <a:srgbClr val="F910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Markt Entwicklung </a:t>
            </a: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1B5CE7B8-63F3-4D5C-A23E-E31A1CAD6EDE}"/>
              </a:ext>
            </a:extLst>
          </p:cNvPr>
          <p:cNvSpPr/>
          <p:nvPr/>
        </p:nvSpPr>
        <p:spPr>
          <a:xfrm>
            <a:off x="7365499" y="3499437"/>
            <a:ext cx="2848187" cy="1556948"/>
          </a:xfrm>
          <a:prstGeom prst="rect">
            <a:avLst/>
          </a:prstGeom>
          <a:solidFill>
            <a:srgbClr val="F9106E"/>
          </a:solidFill>
          <a:ln>
            <a:solidFill>
              <a:srgbClr val="F910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Produkt Entwicklung </a:t>
            </a: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90556DF3-F2CC-4B19-8167-B90796290CF2}"/>
              </a:ext>
            </a:extLst>
          </p:cNvPr>
          <p:cNvSpPr/>
          <p:nvPr/>
        </p:nvSpPr>
        <p:spPr>
          <a:xfrm>
            <a:off x="4399829" y="3499437"/>
            <a:ext cx="2848187" cy="1556948"/>
          </a:xfrm>
          <a:prstGeom prst="rect">
            <a:avLst/>
          </a:prstGeom>
          <a:solidFill>
            <a:srgbClr val="F9106E"/>
          </a:solidFill>
          <a:ln>
            <a:solidFill>
              <a:srgbClr val="F910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Markt Durchdringung </a:t>
            </a:r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67EC6C1E-6890-4F7A-B253-CEF32D36523B}"/>
              </a:ext>
            </a:extLst>
          </p:cNvPr>
          <p:cNvSpPr/>
          <p:nvPr/>
        </p:nvSpPr>
        <p:spPr>
          <a:xfrm>
            <a:off x="7365498" y="1841569"/>
            <a:ext cx="2848187" cy="1556948"/>
          </a:xfrm>
          <a:prstGeom prst="rect">
            <a:avLst/>
          </a:prstGeom>
          <a:solidFill>
            <a:srgbClr val="F9106E"/>
          </a:solidFill>
          <a:ln>
            <a:solidFill>
              <a:srgbClr val="F910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Diversifizierung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5C3B6FA5-74AA-4296-8984-13B4940D3418}"/>
              </a:ext>
            </a:extLst>
          </p:cNvPr>
          <p:cNvSpPr txBox="1"/>
          <p:nvPr/>
        </p:nvSpPr>
        <p:spPr>
          <a:xfrm>
            <a:off x="5059289" y="5208784"/>
            <a:ext cx="15292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Bestehende Produkte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2892B3CD-553E-420B-B09C-15882F5F5109}"/>
              </a:ext>
            </a:extLst>
          </p:cNvPr>
          <p:cNvSpPr txBox="1"/>
          <p:nvPr/>
        </p:nvSpPr>
        <p:spPr>
          <a:xfrm>
            <a:off x="8238061" y="5208785"/>
            <a:ext cx="11030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neue Produkte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25F1CDF1-6BCF-4641-A8B4-C4D4E46DFB72}"/>
              </a:ext>
            </a:extLst>
          </p:cNvPr>
          <p:cNvSpPr txBox="1"/>
          <p:nvPr/>
        </p:nvSpPr>
        <p:spPr>
          <a:xfrm rot="16200000">
            <a:off x="3318454" y="4173287"/>
            <a:ext cx="14147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Bestehende Märkte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D70B80D1-6F14-4124-9D00-EC649A3E5120}"/>
              </a:ext>
            </a:extLst>
          </p:cNvPr>
          <p:cNvSpPr txBox="1"/>
          <p:nvPr/>
        </p:nvSpPr>
        <p:spPr>
          <a:xfrm rot="16200000">
            <a:off x="3521939" y="2413135"/>
            <a:ext cx="10077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Neue Märkte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C62F630A-3238-45E1-816D-D53650590389}"/>
              </a:ext>
            </a:extLst>
          </p:cNvPr>
          <p:cNvSpPr txBox="1"/>
          <p:nvPr/>
        </p:nvSpPr>
        <p:spPr>
          <a:xfrm>
            <a:off x="5405235" y="972106"/>
            <a:ext cx="36855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b="1" dirty="0"/>
              <a:t>Klassische Produkt-Markt-Matrix</a:t>
            </a:r>
          </a:p>
        </p:txBody>
      </p:sp>
      <p:cxnSp>
        <p:nvCxnSpPr>
          <p:cNvPr id="28" name="Gerade Verbindung mit Pfeil 27">
            <a:extLst>
              <a:ext uri="{FF2B5EF4-FFF2-40B4-BE49-F238E27FC236}">
                <a16:creationId xmlns:a16="http://schemas.microsoft.com/office/drawing/2014/main" id="{B695F331-93FC-4CDB-BC5A-7A661FE54B0D}"/>
              </a:ext>
            </a:extLst>
          </p:cNvPr>
          <p:cNvCxnSpPr>
            <a:cxnSpLocks/>
          </p:cNvCxnSpPr>
          <p:nvPr/>
        </p:nvCxnSpPr>
        <p:spPr>
          <a:xfrm rot="10800000">
            <a:off x="4232541" y="1761249"/>
            <a:ext cx="0" cy="3447535"/>
          </a:xfrm>
          <a:prstGeom prst="straightConnector1">
            <a:avLst/>
          </a:prstGeom>
          <a:ln w="889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Gerade Verbindung mit Pfeil 31">
            <a:extLst>
              <a:ext uri="{FF2B5EF4-FFF2-40B4-BE49-F238E27FC236}">
                <a16:creationId xmlns:a16="http://schemas.microsoft.com/office/drawing/2014/main" id="{841E9558-357F-4BAC-ADAA-59FF39B16C30}"/>
              </a:ext>
            </a:extLst>
          </p:cNvPr>
          <p:cNvCxnSpPr>
            <a:cxnSpLocks/>
          </p:cNvCxnSpPr>
          <p:nvPr/>
        </p:nvCxnSpPr>
        <p:spPr>
          <a:xfrm>
            <a:off x="4232540" y="5208784"/>
            <a:ext cx="5980674" cy="0"/>
          </a:xfrm>
          <a:prstGeom prst="straightConnector1">
            <a:avLst/>
          </a:prstGeom>
          <a:ln w="889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hteck 28">
            <a:extLst>
              <a:ext uri="{FF2B5EF4-FFF2-40B4-BE49-F238E27FC236}">
                <a16:creationId xmlns:a16="http://schemas.microsoft.com/office/drawing/2014/main" id="{7ED5182B-4116-4402-849A-A5711ADF65F9}"/>
              </a:ext>
            </a:extLst>
          </p:cNvPr>
          <p:cNvSpPr/>
          <p:nvPr/>
        </p:nvSpPr>
        <p:spPr>
          <a:xfrm>
            <a:off x="4399829" y="1841569"/>
            <a:ext cx="2848185" cy="2329875"/>
          </a:xfrm>
          <a:prstGeom prst="rect">
            <a:avLst/>
          </a:prstGeom>
          <a:solidFill>
            <a:srgbClr val="63DBED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/>
              <a:t>Neue Kunden </a:t>
            </a:r>
            <a:r>
              <a:rPr lang="de-DE" dirty="0"/>
              <a:t>mit </a:t>
            </a:r>
            <a:r>
              <a:rPr lang="de-DE" b="1" dirty="0"/>
              <a:t>vorhandenen Leistungen </a:t>
            </a:r>
            <a:r>
              <a:rPr lang="de-DE" dirty="0"/>
              <a:t>gewinnen</a:t>
            </a:r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7670D26A-D2BE-48AB-86B3-58B486A08F07}"/>
              </a:ext>
            </a:extLst>
          </p:cNvPr>
          <p:cNvSpPr/>
          <p:nvPr/>
        </p:nvSpPr>
        <p:spPr>
          <a:xfrm>
            <a:off x="6469582" y="3499438"/>
            <a:ext cx="3744103" cy="1556948"/>
          </a:xfrm>
          <a:prstGeom prst="rect">
            <a:avLst/>
          </a:prstGeom>
          <a:solidFill>
            <a:srgbClr val="63DBED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/>
              <a:t>Neue Leistungen </a:t>
            </a:r>
            <a:r>
              <a:rPr lang="de-DE" dirty="0"/>
              <a:t>für</a:t>
            </a:r>
            <a:r>
              <a:rPr lang="de-DE" b="1" dirty="0"/>
              <a:t> bekannte Kunden </a:t>
            </a:r>
            <a:r>
              <a:rPr lang="de-DE" dirty="0"/>
              <a:t>kreieren</a:t>
            </a:r>
          </a:p>
        </p:txBody>
      </p:sp>
      <p:pic>
        <p:nvPicPr>
          <p:cNvPr id="34" name="Grafik 33" descr="Stern">
            <a:extLst>
              <a:ext uri="{FF2B5EF4-FFF2-40B4-BE49-F238E27FC236}">
                <a16:creationId xmlns:a16="http://schemas.microsoft.com/office/drawing/2014/main" id="{B87BCCD5-049F-4E27-94A8-8647B59454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298814" y="4277911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489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9" grpId="0" animBg="1"/>
      <p:bldP spid="3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17"/>
          <p:cNvSpPr/>
          <p:nvPr/>
        </p:nvSpPr>
        <p:spPr>
          <a:xfrm>
            <a:off x="2707350" y="2767282"/>
            <a:ext cx="6777300" cy="13234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5000" b="1">
                <a:solidFill>
                  <a:srgbClr val="FFFFFF"/>
                </a:solidFill>
                <a:latin typeface="Gotham"/>
                <a:ea typeface="Gotham"/>
                <a:cs typeface="Gotham"/>
                <a:sym typeface="Gotham"/>
              </a:defRPr>
            </a:lvl1pPr>
          </a:lstStyle>
          <a:p>
            <a:pPr algn="ctr"/>
            <a:r>
              <a:rPr lang="de-DE" sz="80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KAFFEEPAUSE</a:t>
            </a:r>
          </a:p>
        </p:txBody>
      </p:sp>
    </p:spTree>
    <p:extLst>
      <p:ext uri="{BB962C8B-B14F-4D97-AF65-F5344CB8AC3E}">
        <p14:creationId xmlns:p14="http://schemas.microsoft.com/office/powerpoint/2010/main" val="306585690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17"/>
          <p:cNvSpPr/>
          <p:nvPr/>
        </p:nvSpPr>
        <p:spPr>
          <a:xfrm>
            <a:off x="1843559" y="2551839"/>
            <a:ext cx="8504888" cy="17543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5000" b="1">
                <a:solidFill>
                  <a:srgbClr val="FFFFFF"/>
                </a:solidFill>
                <a:latin typeface="Gotham"/>
                <a:ea typeface="Gotham"/>
                <a:cs typeface="Gotham"/>
                <a:sym typeface="Gotham"/>
              </a:defRPr>
            </a:lvl1pPr>
          </a:lstStyle>
          <a:p>
            <a:pPr algn="ctr"/>
            <a:r>
              <a:rPr lang="de-DE" sz="54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Kenne ich meinen Kunden?</a:t>
            </a:r>
          </a:p>
          <a:p>
            <a:pPr algn="ctr"/>
            <a:r>
              <a:rPr lang="de-DE" sz="54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Welche Bedürfnisse hat er?</a:t>
            </a:r>
          </a:p>
        </p:txBody>
      </p:sp>
    </p:spTree>
    <p:extLst>
      <p:ext uri="{BB962C8B-B14F-4D97-AF65-F5344CB8AC3E}">
        <p14:creationId xmlns:p14="http://schemas.microsoft.com/office/powerpoint/2010/main" val="402428362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Person, drinnen, Junge, haltend enthält.&#10;&#10;Automatisch generierte Beschreibung">
            <a:extLst>
              <a:ext uri="{FF2B5EF4-FFF2-40B4-BE49-F238E27FC236}">
                <a16:creationId xmlns:a16="http://schemas.microsoft.com/office/drawing/2014/main" id="{E3174192-36D6-49C9-B0A0-6D7438F697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49" r="23400" b="1"/>
          <a:stretch/>
        </p:blipFill>
        <p:spPr>
          <a:xfrm>
            <a:off x="643467" y="751141"/>
            <a:ext cx="5291666" cy="5355718"/>
          </a:xfrm>
          <a:prstGeom prst="rect">
            <a:avLst/>
          </a:prstGeom>
        </p:spPr>
      </p:pic>
      <p:pic>
        <p:nvPicPr>
          <p:cNvPr id="3" name="Grafik 2" descr="Ein Bild, das Person, drinnen, sitzend, jung enthält.&#10;&#10;Automatisch generierte Beschreibung">
            <a:extLst>
              <a:ext uri="{FF2B5EF4-FFF2-40B4-BE49-F238E27FC236}">
                <a16:creationId xmlns:a16="http://schemas.microsoft.com/office/drawing/2014/main" id="{7FCCD3F6-165E-4DD4-BB7B-2F587DA8381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60" r="2062" b="1"/>
          <a:stretch/>
        </p:blipFill>
        <p:spPr>
          <a:xfrm>
            <a:off x="6256865" y="748173"/>
            <a:ext cx="5291667" cy="5361653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5591AAA9-E3C2-413D-A405-C853DD084E16}"/>
              </a:ext>
            </a:extLst>
          </p:cNvPr>
          <p:cNvSpPr txBox="1"/>
          <p:nvPr/>
        </p:nvSpPr>
        <p:spPr>
          <a:xfrm>
            <a:off x="999319" y="5515465"/>
            <a:ext cx="46682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400" dirty="0">
                <a:solidFill>
                  <a:schemeClr val="bg1"/>
                </a:solidFill>
                <a:highlight>
                  <a:srgbClr val="F9106E"/>
                </a:highlight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Was den einen glücklich macht… 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0BE2CE05-9CF3-40BF-8BE1-99386729282C}"/>
              </a:ext>
            </a:extLst>
          </p:cNvPr>
          <p:cNvSpPr txBox="1"/>
          <p:nvPr/>
        </p:nvSpPr>
        <p:spPr>
          <a:xfrm>
            <a:off x="6938429" y="5515465"/>
            <a:ext cx="41296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400" dirty="0">
                <a:solidFill>
                  <a:schemeClr val="bg1"/>
                </a:solidFill>
                <a:highlight>
                  <a:srgbClr val="F9106E"/>
                </a:highlight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… muss nicht jedem gefallen. </a:t>
            </a:r>
          </a:p>
        </p:txBody>
      </p:sp>
    </p:spTree>
    <p:extLst>
      <p:ext uri="{BB962C8B-B14F-4D97-AF65-F5344CB8AC3E}">
        <p14:creationId xmlns:p14="http://schemas.microsoft.com/office/powerpoint/2010/main" val="1786809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17"/>
          <p:cNvSpPr/>
          <p:nvPr/>
        </p:nvSpPr>
        <p:spPr>
          <a:xfrm>
            <a:off x="2528038" y="2644172"/>
            <a:ext cx="7135924" cy="15696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5000" b="1">
                <a:solidFill>
                  <a:srgbClr val="FFFFFF"/>
                </a:solidFill>
                <a:latin typeface="Gotham"/>
                <a:ea typeface="Gotham"/>
                <a:cs typeface="Gotham"/>
                <a:sym typeface="Gotham"/>
              </a:defRPr>
            </a:lvl1pPr>
          </a:lstStyle>
          <a:p>
            <a:pPr algn="ctr"/>
            <a:r>
              <a:rPr lang="de-DE" sz="4800" dirty="0">
                <a:solidFill>
                  <a:srgbClr val="F9106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Persona</a:t>
            </a:r>
          </a:p>
          <a:p>
            <a:pPr algn="ctr"/>
            <a:endParaRPr lang="de-DE" sz="2000" dirty="0">
              <a:solidFill>
                <a:srgbClr val="F9106E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ctr"/>
            <a:r>
              <a:rPr lang="de-DE" sz="28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Ein glücklicher Kunde ist die beste Werbung</a:t>
            </a:r>
            <a:endParaRPr lang="de-DE" sz="2800" dirty="0">
              <a:solidFill>
                <a:srgbClr val="F9106E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1361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E347752D-84F2-4060-BF0D-0BBF2C822A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833" y="345633"/>
            <a:ext cx="11064948" cy="5936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81520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133AFB76-B689-4188-AA32-4CF83E1828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288" y="0"/>
            <a:ext cx="9609424" cy="6406283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0CD59067-1E89-4904-843D-0154029B5030}"/>
              </a:ext>
            </a:extLst>
          </p:cNvPr>
          <p:cNvSpPr txBox="1"/>
          <p:nvPr/>
        </p:nvSpPr>
        <p:spPr>
          <a:xfrm>
            <a:off x="5665921" y="4889715"/>
            <a:ext cx="492329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400" b="1" dirty="0">
                <a:solidFill>
                  <a:schemeClr val="bg1"/>
                </a:solidFill>
                <a:highlight>
                  <a:srgbClr val="F9106E"/>
                </a:highlight>
                <a:latin typeface="Lato" panose="020F0502020204030203"/>
              </a:rPr>
              <a:t>Beispiel: Eheringe</a:t>
            </a:r>
          </a:p>
        </p:txBody>
      </p:sp>
    </p:spTree>
    <p:extLst>
      <p:ext uri="{BB962C8B-B14F-4D97-AF65-F5344CB8AC3E}">
        <p14:creationId xmlns:p14="http://schemas.microsoft.com/office/powerpoint/2010/main" val="24806080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17"/>
          <p:cNvSpPr/>
          <p:nvPr/>
        </p:nvSpPr>
        <p:spPr>
          <a:xfrm>
            <a:off x="6262776" y="319119"/>
            <a:ext cx="5347773" cy="49551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8" tIns="45718" rIns="45718" bIns="45718">
            <a:spAutoFit/>
          </a:bodyPr>
          <a:lstStyle>
            <a:lvl1pPr>
              <a:defRPr sz="5000" b="1">
                <a:solidFill>
                  <a:srgbClr val="FFFFFF"/>
                </a:solidFill>
                <a:latin typeface="Gotham"/>
                <a:ea typeface="Gotham"/>
                <a:cs typeface="Gotham"/>
                <a:sym typeface="Gotham"/>
              </a:defRPr>
            </a:lvl1pPr>
          </a:lstStyle>
          <a:p>
            <a:pPr algn="r"/>
            <a:r>
              <a:rPr lang="de-DE" sz="4400" dirty="0">
                <a:solidFill>
                  <a:srgbClr val="F9106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Christian Hubmann</a:t>
            </a:r>
          </a:p>
          <a:p>
            <a:pPr algn="r"/>
            <a:endParaRPr lang="de-DE" sz="4800" dirty="0">
              <a:solidFill>
                <a:srgbClr val="F9106E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r"/>
            <a:r>
              <a:rPr lang="de-DE" sz="3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Digital Berater</a:t>
            </a:r>
          </a:p>
          <a:p>
            <a:pPr algn="r"/>
            <a:endParaRPr lang="de-DE" sz="32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r"/>
            <a:r>
              <a:rPr lang="de-DE" sz="3200" dirty="0">
                <a:solidFill>
                  <a:schemeClr val="tx1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20 Jahre Erfahrung</a:t>
            </a:r>
          </a:p>
          <a:p>
            <a:pPr algn="r"/>
            <a:endParaRPr lang="de-DE" sz="3200" dirty="0">
              <a:solidFill>
                <a:schemeClr val="tx1"/>
              </a:solidFill>
              <a:latin typeface="Arial" panose="020B0604020202020204" pitchFamily="34" charset="0"/>
              <a:ea typeface="Montserrat Light" charset="0"/>
              <a:cs typeface="Arial" panose="020B0604020202020204" pitchFamily="34" charset="0"/>
            </a:endParaRPr>
          </a:p>
          <a:p>
            <a:pPr algn="r"/>
            <a:r>
              <a:rPr lang="de-DE" sz="3200" dirty="0">
                <a:solidFill>
                  <a:schemeClr val="tx1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Entwicklung von Geschäftsmodellen </a:t>
            </a:r>
          </a:p>
          <a:p>
            <a:pPr algn="r"/>
            <a:endParaRPr lang="de-DE" sz="32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4" name="Grafik 3" descr="Ein Bild, das Person, Mann, drinnen, Brille enthält.&#10;&#10;Automatisch generierte Beschreibung">
            <a:extLst>
              <a:ext uri="{FF2B5EF4-FFF2-40B4-BE49-F238E27FC236}">
                <a16:creationId xmlns:a16="http://schemas.microsoft.com/office/drawing/2014/main" id="{DF00702B-EE5B-6043-845A-34D488D512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327" y="1052420"/>
            <a:ext cx="4763409" cy="4763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88437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E347752D-84F2-4060-BF0D-0BBF2C822A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833" y="345633"/>
            <a:ext cx="11064948" cy="5936643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631816E5-A6B1-460D-B68B-3BC6A507005C}"/>
              </a:ext>
            </a:extLst>
          </p:cNvPr>
          <p:cNvSpPr/>
          <p:nvPr/>
        </p:nvSpPr>
        <p:spPr>
          <a:xfrm>
            <a:off x="685590" y="725192"/>
            <a:ext cx="4630329" cy="809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100" dirty="0">
                <a:solidFill>
                  <a:schemeClr val="tx1"/>
                </a:solidFill>
              </a:rPr>
              <a:t>Sie hat studiert – irgendwas mit Medien, Masterabschluss.</a:t>
            </a:r>
          </a:p>
          <a:p>
            <a:r>
              <a:rPr lang="de-DE" sz="1100" dirty="0">
                <a:solidFill>
                  <a:schemeClr val="tx1"/>
                </a:solidFill>
              </a:rPr>
              <a:t>Ihre Eltern leben auch in Amberg, die Eltern des Lebensgefährten in München.</a:t>
            </a:r>
          </a:p>
          <a:p>
            <a:r>
              <a:rPr lang="de-DE" sz="1100" dirty="0">
                <a:solidFill>
                  <a:schemeClr val="tx1"/>
                </a:solidFill>
              </a:rPr>
              <a:t>Familie ist ihr wichtig, Kinder hat sie aber noch nicht konkret geplant. </a:t>
            </a: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F2B56787-B421-410C-8845-78BB81696467}"/>
              </a:ext>
            </a:extLst>
          </p:cNvPr>
          <p:cNvSpPr/>
          <p:nvPr/>
        </p:nvSpPr>
        <p:spPr>
          <a:xfrm>
            <a:off x="5894522" y="778790"/>
            <a:ext cx="2989881" cy="838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100" dirty="0">
                <a:solidFill>
                  <a:schemeClr val="tx1"/>
                </a:solidFill>
              </a:rPr>
              <a:t>Nathalie, weiblich, 30 Jahre alt</a:t>
            </a:r>
          </a:p>
          <a:p>
            <a:r>
              <a:rPr lang="de-DE" sz="1100" dirty="0">
                <a:solidFill>
                  <a:schemeClr val="tx1"/>
                </a:solidFill>
              </a:rPr>
              <a:t>Wohnt in Amberg </a:t>
            </a:r>
          </a:p>
          <a:p>
            <a:r>
              <a:rPr lang="de-DE" sz="1100" dirty="0">
                <a:solidFill>
                  <a:schemeClr val="tx1"/>
                </a:solidFill>
              </a:rPr>
              <a:t>Wohnt mit dem Verlobten in einer gemeinsamen Wohnung. 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526D264E-7731-41E7-84F2-B7EDDC321BA4}"/>
              </a:ext>
            </a:extLst>
          </p:cNvPr>
          <p:cNvSpPr/>
          <p:nvPr/>
        </p:nvSpPr>
        <p:spPr>
          <a:xfrm>
            <a:off x="746501" y="2076773"/>
            <a:ext cx="6291022" cy="9802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100" dirty="0">
                <a:solidFill>
                  <a:schemeClr val="tx1"/>
                </a:solidFill>
              </a:rPr>
              <a:t>Sie treibt gerne Sport im Freien, liest und kocht gerne. Gesunde Ernährung ist ihr wichtig. </a:t>
            </a:r>
          </a:p>
          <a:p>
            <a:r>
              <a:rPr lang="de-DE" sz="1100" dirty="0">
                <a:solidFill>
                  <a:schemeClr val="tx1"/>
                </a:solidFill>
              </a:rPr>
              <a:t>Sie hat zwar einen </a:t>
            </a:r>
            <a:r>
              <a:rPr lang="de-DE" sz="1100" dirty="0" err="1">
                <a:solidFill>
                  <a:schemeClr val="tx1"/>
                </a:solidFill>
              </a:rPr>
              <a:t>account</a:t>
            </a:r>
            <a:r>
              <a:rPr lang="de-DE" sz="1100" dirty="0">
                <a:solidFill>
                  <a:schemeClr val="tx1"/>
                </a:solidFill>
              </a:rPr>
              <a:t> auf </a:t>
            </a:r>
            <a:r>
              <a:rPr lang="de-DE" sz="1100" dirty="0" err="1">
                <a:solidFill>
                  <a:schemeClr val="tx1"/>
                </a:solidFill>
              </a:rPr>
              <a:t>facebook</a:t>
            </a:r>
            <a:r>
              <a:rPr lang="de-DE" sz="1100" dirty="0">
                <a:solidFill>
                  <a:schemeClr val="tx1"/>
                </a:solidFill>
              </a:rPr>
              <a:t>, verbringt die Zeit aber eher auf Instagram und </a:t>
            </a:r>
            <a:r>
              <a:rPr lang="de-DE" sz="1100" dirty="0" err="1">
                <a:solidFill>
                  <a:schemeClr val="tx1"/>
                </a:solidFill>
              </a:rPr>
              <a:t>pinterest</a:t>
            </a:r>
            <a:r>
              <a:rPr lang="de-DE" sz="1100" dirty="0">
                <a:solidFill>
                  <a:schemeClr val="tx1"/>
                </a:solidFill>
              </a:rPr>
              <a:t>. </a:t>
            </a:r>
          </a:p>
          <a:p>
            <a:r>
              <a:rPr lang="de-DE" sz="1100" dirty="0">
                <a:solidFill>
                  <a:schemeClr val="tx1"/>
                </a:solidFill>
              </a:rPr>
              <a:t>Mit den Kollegen isst Sie regelmäßig zu Mittag; meist aber selbst mitgebrachte </a:t>
            </a:r>
            <a:r>
              <a:rPr lang="de-DE" sz="1100" dirty="0" err="1">
                <a:solidFill>
                  <a:schemeClr val="tx1"/>
                </a:solidFill>
              </a:rPr>
              <a:t>Speißen</a:t>
            </a:r>
            <a:r>
              <a:rPr lang="de-DE" sz="1100" dirty="0">
                <a:solidFill>
                  <a:schemeClr val="tx1"/>
                </a:solidFill>
              </a:rPr>
              <a:t>. </a:t>
            </a:r>
          </a:p>
          <a:p>
            <a:r>
              <a:rPr lang="de-DE" sz="1100" dirty="0">
                <a:solidFill>
                  <a:schemeClr val="tx1"/>
                </a:solidFill>
              </a:rPr>
              <a:t>Sie hat regelmäßigen Kontakt zu Ihren Geschwistern über </a:t>
            </a:r>
            <a:r>
              <a:rPr lang="de-DE" sz="1100" dirty="0" err="1">
                <a:solidFill>
                  <a:schemeClr val="tx1"/>
                </a:solidFill>
              </a:rPr>
              <a:t>whatsapp</a:t>
            </a:r>
            <a:r>
              <a:rPr lang="de-DE" sz="1100" dirty="0">
                <a:solidFill>
                  <a:schemeClr val="tx1"/>
                </a:solidFill>
              </a:rPr>
              <a:t> und trifft sich mindestens 1 mal die Woche mit Ihren Freundinnen in der Stadt. 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B972AC50-3B85-49B1-9684-16F572C47690}"/>
              </a:ext>
            </a:extLst>
          </p:cNvPr>
          <p:cNvSpPr/>
          <p:nvPr/>
        </p:nvSpPr>
        <p:spPr>
          <a:xfrm>
            <a:off x="729862" y="3534108"/>
            <a:ext cx="5346916" cy="12372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100" dirty="0">
                <a:solidFill>
                  <a:schemeClr val="tx1"/>
                </a:solidFill>
              </a:rPr>
              <a:t>Sie will, dass Ihre Hochzeit etwas ganz besonderes wird. </a:t>
            </a:r>
          </a:p>
          <a:p>
            <a:r>
              <a:rPr lang="de-DE" sz="1100" dirty="0">
                <a:solidFill>
                  <a:schemeClr val="tx1"/>
                </a:solidFill>
              </a:rPr>
              <a:t>Sie will, dass sie sich möglichst lange an das Ereignis erinnert.</a:t>
            </a:r>
          </a:p>
          <a:p>
            <a:r>
              <a:rPr lang="de-DE" sz="1100" dirty="0">
                <a:solidFill>
                  <a:schemeClr val="tx1"/>
                </a:solidFill>
              </a:rPr>
              <a:t>Die Eheringe sind etwas, das beiden gefallen muss. Im Idealfall trägt man die Ringe ein Leben lang und daher sollten sie auch bequem sein und schlicht – aber eben besonders ;)  </a:t>
            </a: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09C6BE8B-00BC-42AC-AEB3-CB8128A7ABFB}"/>
              </a:ext>
            </a:extLst>
          </p:cNvPr>
          <p:cNvSpPr/>
          <p:nvPr/>
        </p:nvSpPr>
        <p:spPr>
          <a:xfrm>
            <a:off x="6338807" y="3429000"/>
            <a:ext cx="5033074" cy="12669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100" dirty="0">
                <a:solidFill>
                  <a:schemeClr val="tx1"/>
                </a:solidFill>
              </a:rPr>
              <a:t>Es fällt ihr schwer sich zu entscheiden, weil Sie Angst hat, dass sie in einer Woche etwas sehen könnte, das ihr besser gefällt. </a:t>
            </a:r>
            <a:r>
              <a:rPr lang="de-DE" sz="1100" dirty="0"/>
              <a:t>s </a:t>
            </a: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89F0D3E9-7433-49FD-B2E4-9F76135D495B}"/>
              </a:ext>
            </a:extLst>
          </p:cNvPr>
          <p:cNvSpPr/>
          <p:nvPr/>
        </p:nvSpPr>
        <p:spPr>
          <a:xfrm>
            <a:off x="840783" y="5306877"/>
            <a:ext cx="4943959" cy="7452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/>
                </a:solidFill>
              </a:rPr>
              <a:t>Wie könnte eine ideale Lösung für Nathalie aussehen? </a:t>
            </a:r>
          </a:p>
          <a:p>
            <a:pPr algn="ctr"/>
            <a:r>
              <a:rPr lang="de-DE" sz="1400" dirty="0">
                <a:solidFill>
                  <a:schemeClr val="tx1"/>
                </a:solidFill>
                <a:highlight>
                  <a:srgbClr val="F9106E"/>
                </a:highlight>
              </a:rPr>
              <a:t>Wie kommen wir also von einem Produkt hin zu einer Lösung? </a:t>
            </a: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0B936AF5-2C4F-4638-A499-88502F2FCECB}"/>
              </a:ext>
            </a:extLst>
          </p:cNvPr>
          <p:cNvSpPr/>
          <p:nvPr/>
        </p:nvSpPr>
        <p:spPr>
          <a:xfrm>
            <a:off x="7037523" y="5302207"/>
            <a:ext cx="3896532" cy="7452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Der Preis könnte zu hoch sein. </a:t>
            </a:r>
          </a:p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21" name="Grafik 20" descr="Ein Bild, das Person, Frau, drinnen, Gebäude enthält.&#10;&#10;Automatisch generierte Beschreibung">
            <a:extLst>
              <a:ext uri="{FF2B5EF4-FFF2-40B4-BE49-F238E27FC236}">
                <a16:creationId xmlns:a16="http://schemas.microsoft.com/office/drawing/2014/main" id="{9CF7BB6F-14B6-46E3-AC15-43B6ABE7F3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31" t="13433" r="21350" b="47558"/>
          <a:stretch/>
        </p:blipFill>
        <p:spPr>
          <a:xfrm>
            <a:off x="9268839" y="483627"/>
            <a:ext cx="2088398" cy="2675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281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517">
            <a:extLst>
              <a:ext uri="{FF2B5EF4-FFF2-40B4-BE49-F238E27FC236}">
                <a16:creationId xmlns:a16="http://schemas.microsoft.com/office/drawing/2014/main" id="{E552065A-E0E9-4EC8-B9FD-C3360B009D26}"/>
              </a:ext>
            </a:extLst>
          </p:cNvPr>
          <p:cNvSpPr/>
          <p:nvPr/>
        </p:nvSpPr>
        <p:spPr>
          <a:xfrm>
            <a:off x="3075466" y="1782397"/>
            <a:ext cx="6041073" cy="26776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5000" b="1">
                <a:solidFill>
                  <a:srgbClr val="FFFFFF"/>
                </a:solidFill>
                <a:latin typeface="Gotham"/>
                <a:ea typeface="Gotham"/>
                <a:cs typeface="Gotham"/>
                <a:sym typeface="Gotham"/>
              </a:defRPr>
            </a:lvl1pPr>
          </a:lstStyle>
          <a:p>
            <a:pPr algn="ctr"/>
            <a:r>
              <a:rPr lang="de-DE" sz="4800" dirty="0">
                <a:solidFill>
                  <a:srgbClr val="F9106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Hausaufgabe #1:</a:t>
            </a:r>
          </a:p>
          <a:p>
            <a:pPr algn="ctr"/>
            <a:endParaRPr lang="de-DE" sz="4000" dirty="0">
              <a:solidFill>
                <a:schemeClr val="tx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ctr"/>
            <a:r>
              <a:rPr lang="de-DE" sz="40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Erstelle eine Persona für </a:t>
            </a:r>
          </a:p>
          <a:p>
            <a:pPr algn="ctr"/>
            <a:r>
              <a:rPr lang="de-DE" sz="40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deine Leistungen</a:t>
            </a:r>
          </a:p>
        </p:txBody>
      </p:sp>
    </p:spTree>
    <p:extLst>
      <p:ext uri="{BB962C8B-B14F-4D97-AF65-F5344CB8AC3E}">
        <p14:creationId xmlns:p14="http://schemas.microsoft.com/office/powerpoint/2010/main" val="354992309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17"/>
          <p:cNvSpPr/>
          <p:nvPr/>
        </p:nvSpPr>
        <p:spPr>
          <a:xfrm>
            <a:off x="2707350" y="2767282"/>
            <a:ext cx="6777300" cy="13234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5000" b="1">
                <a:solidFill>
                  <a:srgbClr val="FFFFFF"/>
                </a:solidFill>
                <a:latin typeface="Gotham"/>
                <a:ea typeface="Gotham"/>
                <a:cs typeface="Gotham"/>
                <a:sym typeface="Gotham"/>
              </a:defRPr>
            </a:lvl1pPr>
          </a:lstStyle>
          <a:p>
            <a:pPr algn="ctr"/>
            <a:r>
              <a:rPr lang="de-DE" sz="80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KAFFEEPAUSE</a:t>
            </a:r>
          </a:p>
        </p:txBody>
      </p:sp>
    </p:spTree>
    <p:extLst>
      <p:ext uri="{BB962C8B-B14F-4D97-AF65-F5344CB8AC3E}">
        <p14:creationId xmlns:p14="http://schemas.microsoft.com/office/powerpoint/2010/main" val="418516946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17"/>
          <p:cNvSpPr/>
          <p:nvPr/>
        </p:nvSpPr>
        <p:spPr>
          <a:xfrm>
            <a:off x="2814975" y="2551839"/>
            <a:ext cx="6562049" cy="17543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5000" b="1">
                <a:solidFill>
                  <a:srgbClr val="FFFFFF"/>
                </a:solidFill>
                <a:latin typeface="Gotham"/>
                <a:ea typeface="Gotham"/>
                <a:cs typeface="Gotham"/>
                <a:sym typeface="Gotham"/>
              </a:defRPr>
            </a:lvl1pPr>
          </a:lstStyle>
          <a:p>
            <a:pPr algn="ctr"/>
            <a:r>
              <a:rPr lang="de-DE" sz="54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Ein guter Plan ist die </a:t>
            </a:r>
          </a:p>
          <a:p>
            <a:pPr algn="ctr"/>
            <a:r>
              <a:rPr lang="de-DE" sz="54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Halbe Miete</a:t>
            </a:r>
          </a:p>
        </p:txBody>
      </p:sp>
    </p:spTree>
    <p:extLst>
      <p:ext uri="{BB962C8B-B14F-4D97-AF65-F5344CB8AC3E}">
        <p14:creationId xmlns:p14="http://schemas.microsoft.com/office/powerpoint/2010/main" val="379511166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17"/>
          <p:cNvSpPr/>
          <p:nvPr/>
        </p:nvSpPr>
        <p:spPr>
          <a:xfrm>
            <a:off x="2069153" y="1946719"/>
            <a:ext cx="8011163" cy="17000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5000" b="1">
                <a:solidFill>
                  <a:srgbClr val="FFFFFF"/>
                </a:solidFill>
                <a:latin typeface="Gotham"/>
                <a:ea typeface="Gotham"/>
                <a:cs typeface="Gotham"/>
                <a:sym typeface="Gotham"/>
              </a:defRPr>
            </a:lvl1pPr>
          </a:lstStyle>
          <a:p>
            <a:pPr algn="ctr"/>
            <a:r>
              <a:rPr lang="de-DE" sz="4800" dirty="0">
                <a:solidFill>
                  <a:srgbClr val="F9106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Produkttreppe</a:t>
            </a:r>
          </a:p>
          <a:p>
            <a:pPr algn="ctr"/>
            <a:endParaRPr lang="de-DE" sz="2000" dirty="0">
              <a:solidFill>
                <a:srgbClr val="F9106E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de-DE" sz="28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Vom Kennenlernen bis hin zum Premiumkunden</a:t>
            </a:r>
          </a:p>
        </p:txBody>
      </p:sp>
    </p:spTree>
    <p:extLst>
      <p:ext uri="{BB962C8B-B14F-4D97-AF65-F5344CB8AC3E}">
        <p14:creationId xmlns:p14="http://schemas.microsoft.com/office/powerpoint/2010/main" val="930785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Licht, Tisch, Mann, Gruppe enthält.&#10;&#10;Automatisch generierte Beschreibung">
            <a:extLst>
              <a:ext uri="{FF2B5EF4-FFF2-40B4-BE49-F238E27FC236}">
                <a16:creationId xmlns:a16="http://schemas.microsoft.com/office/drawing/2014/main" id="{BABCF0AA-D49E-4B99-A948-5DB49FB2B5C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75" t="30465" r="4405" b="-35"/>
          <a:stretch/>
        </p:blipFill>
        <p:spPr>
          <a:xfrm>
            <a:off x="1" y="-127590"/>
            <a:ext cx="12212378" cy="6539024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81784AD7-343F-4A3D-8272-953710743824}"/>
              </a:ext>
            </a:extLst>
          </p:cNvPr>
          <p:cNvSpPr txBox="1"/>
          <p:nvPr/>
        </p:nvSpPr>
        <p:spPr>
          <a:xfrm>
            <a:off x="4452329" y="5092240"/>
            <a:ext cx="58625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b="1" dirty="0">
                <a:solidFill>
                  <a:schemeClr val="bg1"/>
                </a:solidFill>
                <a:highlight>
                  <a:srgbClr val="F9106E"/>
                </a:highlight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Kunden zu Fans machen!</a:t>
            </a:r>
          </a:p>
        </p:txBody>
      </p:sp>
    </p:spTree>
    <p:extLst>
      <p:ext uri="{BB962C8B-B14F-4D97-AF65-F5344CB8AC3E}">
        <p14:creationId xmlns:p14="http://schemas.microsoft.com/office/powerpoint/2010/main" val="1554027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B01AC3A3-3E96-4FAB-BC48-461D4010BE12}"/>
              </a:ext>
            </a:extLst>
          </p:cNvPr>
          <p:cNvSpPr/>
          <p:nvPr/>
        </p:nvSpPr>
        <p:spPr>
          <a:xfrm>
            <a:off x="0" y="5320545"/>
            <a:ext cx="5816202" cy="887102"/>
          </a:xfrm>
          <a:prstGeom prst="rect">
            <a:avLst/>
          </a:prstGeom>
          <a:solidFill>
            <a:srgbClr val="37FF8B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4" name="Rechteck 73">
            <a:extLst>
              <a:ext uri="{FF2B5EF4-FFF2-40B4-BE49-F238E27FC236}">
                <a16:creationId xmlns:a16="http://schemas.microsoft.com/office/drawing/2014/main" id="{D160F9CB-723E-4C62-A51C-4286D42D0A4D}"/>
              </a:ext>
            </a:extLst>
          </p:cNvPr>
          <p:cNvSpPr/>
          <p:nvPr/>
        </p:nvSpPr>
        <p:spPr>
          <a:xfrm>
            <a:off x="5816202" y="5320544"/>
            <a:ext cx="1313537" cy="888877"/>
          </a:xfrm>
          <a:prstGeom prst="rect">
            <a:avLst/>
          </a:prstGeom>
          <a:solidFill>
            <a:srgbClr val="159BD2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5" name="Rechteck 74">
            <a:extLst>
              <a:ext uri="{FF2B5EF4-FFF2-40B4-BE49-F238E27FC236}">
                <a16:creationId xmlns:a16="http://schemas.microsoft.com/office/drawing/2014/main" id="{E8EDA585-7A90-453A-AE35-58EBE072B0A1}"/>
              </a:ext>
            </a:extLst>
          </p:cNvPr>
          <p:cNvSpPr/>
          <p:nvPr/>
        </p:nvSpPr>
        <p:spPr>
          <a:xfrm>
            <a:off x="7129739" y="5320544"/>
            <a:ext cx="5062261" cy="887103"/>
          </a:xfrm>
          <a:prstGeom prst="rect">
            <a:avLst/>
          </a:prstGeom>
          <a:solidFill>
            <a:srgbClr val="F9106E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82BBCCDF-6393-47AE-905C-234ACDB9EA15}"/>
              </a:ext>
            </a:extLst>
          </p:cNvPr>
          <p:cNvSpPr/>
          <p:nvPr/>
        </p:nvSpPr>
        <p:spPr>
          <a:xfrm>
            <a:off x="16042" y="5009965"/>
            <a:ext cx="4618037" cy="1226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 </a:t>
            </a:r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19424896-7282-41AE-BFBE-A8CD62BAA409}"/>
              </a:ext>
            </a:extLst>
          </p:cNvPr>
          <p:cNvSpPr/>
          <p:nvPr/>
        </p:nvSpPr>
        <p:spPr>
          <a:xfrm>
            <a:off x="4535125" y="4397103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2C2994C2-7C22-4A17-87E5-F5D05873669C}"/>
              </a:ext>
            </a:extLst>
          </p:cNvPr>
          <p:cNvSpPr/>
          <p:nvPr/>
        </p:nvSpPr>
        <p:spPr>
          <a:xfrm rot="5400000">
            <a:off x="4853419" y="4078809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DF4A7679-DF8B-4D70-A9D3-F2EA935C42EB}"/>
              </a:ext>
            </a:extLst>
          </p:cNvPr>
          <p:cNvSpPr/>
          <p:nvPr/>
        </p:nvSpPr>
        <p:spPr>
          <a:xfrm rot="10800000">
            <a:off x="5171713" y="3760515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18650953-FEEA-4A48-9FC7-44797AE6413C}"/>
              </a:ext>
            </a:extLst>
          </p:cNvPr>
          <p:cNvSpPr/>
          <p:nvPr/>
        </p:nvSpPr>
        <p:spPr>
          <a:xfrm rot="5400000">
            <a:off x="5490006" y="3442221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9E9C4656-EE3B-4272-8D48-15CF11290BD2}"/>
              </a:ext>
            </a:extLst>
          </p:cNvPr>
          <p:cNvSpPr/>
          <p:nvPr/>
        </p:nvSpPr>
        <p:spPr>
          <a:xfrm>
            <a:off x="5808300" y="3123927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>
            <a:extLst>
              <a:ext uri="{FF2B5EF4-FFF2-40B4-BE49-F238E27FC236}">
                <a16:creationId xmlns:a16="http://schemas.microsoft.com/office/drawing/2014/main" id="{ED26A9CD-C7CE-46D2-80D4-D8D1AA2B532A}"/>
              </a:ext>
            </a:extLst>
          </p:cNvPr>
          <p:cNvSpPr/>
          <p:nvPr/>
        </p:nvSpPr>
        <p:spPr>
          <a:xfrm rot="5400000">
            <a:off x="6126594" y="2805633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22EA7E78-BACF-4F39-8CE4-8310233EE1B2}"/>
              </a:ext>
            </a:extLst>
          </p:cNvPr>
          <p:cNvSpPr/>
          <p:nvPr/>
        </p:nvSpPr>
        <p:spPr>
          <a:xfrm>
            <a:off x="6444888" y="2487339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Rechteck 45">
            <a:extLst>
              <a:ext uri="{FF2B5EF4-FFF2-40B4-BE49-F238E27FC236}">
                <a16:creationId xmlns:a16="http://schemas.microsoft.com/office/drawing/2014/main" id="{656B0848-5129-413F-831B-BC6DDB4233F8}"/>
              </a:ext>
            </a:extLst>
          </p:cNvPr>
          <p:cNvSpPr/>
          <p:nvPr/>
        </p:nvSpPr>
        <p:spPr>
          <a:xfrm rot="5400000">
            <a:off x="6763182" y="2167456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Rechteck 46">
            <a:extLst>
              <a:ext uri="{FF2B5EF4-FFF2-40B4-BE49-F238E27FC236}">
                <a16:creationId xmlns:a16="http://schemas.microsoft.com/office/drawing/2014/main" id="{CE3BB406-CD86-45EF-B4AA-D9A8C187F78D}"/>
              </a:ext>
            </a:extLst>
          </p:cNvPr>
          <p:cNvSpPr/>
          <p:nvPr/>
        </p:nvSpPr>
        <p:spPr>
          <a:xfrm>
            <a:off x="7081476" y="1849161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8" name="Rechteck 47">
            <a:extLst>
              <a:ext uri="{FF2B5EF4-FFF2-40B4-BE49-F238E27FC236}">
                <a16:creationId xmlns:a16="http://schemas.microsoft.com/office/drawing/2014/main" id="{BA1C3E78-7560-4B3F-B51E-135F8342D92A}"/>
              </a:ext>
            </a:extLst>
          </p:cNvPr>
          <p:cNvSpPr/>
          <p:nvPr/>
        </p:nvSpPr>
        <p:spPr>
          <a:xfrm rot="5400000">
            <a:off x="7399770" y="1530867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Rechteck 48">
            <a:extLst>
              <a:ext uri="{FF2B5EF4-FFF2-40B4-BE49-F238E27FC236}">
                <a16:creationId xmlns:a16="http://schemas.microsoft.com/office/drawing/2014/main" id="{8AAD4283-9698-43E3-BFB7-05AC20D31895}"/>
              </a:ext>
            </a:extLst>
          </p:cNvPr>
          <p:cNvSpPr/>
          <p:nvPr/>
        </p:nvSpPr>
        <p:spPr>
          <a:xfrm>
            <a:off x="7718064" y="1212573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0" name="Rechteck 49">
            <a:extLst>
              <a:ext uri="{FF2B5EF4-FFF2-40B4-BE49-F238E27FC236}">
                <a16:creationId xmlns:a16="http://schemas.microsoft.com/office/drawing/2014/main" id="{E0DEF78B-DD75-4268-AA42-1D9A9BBA0449}"/>
              </a:ext>
            </a:extLst>
          </p:cNvPr>
          <p:cNvSpPr/>
          <p:nvPr/>
        </p:nvSpPr>
        <p:spPr>
          <a:xfrm rot="5400000">
            <a:off x="9913576" y="-984528"/>
            <a:ext cx="98954" cy="448997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 </a:t>
            </a:r>
          </a:p>
        </p:txBody>
      </p:sp>
      <p:sp>
        <p:nvSpPr>
          <p:cNvPr id="51" name="Ellipse 50">
            <a:extLst>
              <a:ext uri="{FF2B5EF4-FFF2-40B4-BE49-F238E27FC236}">
                <a16:creationId xmlns:a16="http://schemas.microsoft.com/office/drawing/2014/main" id="{A855ED74-4B17-49DE-AEB0-F8F8214ABE3C}"/>
              </a:ext>
            </a:extLst>
          </p:cNvPr>
          <p:cNvSpPr/>
          <p:nvPr/>
        </p:nvSpPr>
        <p:spPr>
          <a:xfrm>
            <a:off x="3339208" y="4534909"/>
            <a:ext cx="406400" cy="406400"/>
          </a:xfrm>
          <a:prstGeom prst="ellipse">
            <a:avLst/>
          </a:prstGeom>
          <a:solidFill>
            <a:srgbClr val="37FF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77AC2BB6-F435-43CB-ADA0-E69CE7A12C7C}"/>
              </a:ext>
            </a:extLst>
          </p:cNvPr>
          <p:cNvSpPr/>
          <p:nvPr/>
        </p:nvSpPr>
        <p:spPr>
          <a:xfrm>
            <a:off x="2628008" y="4534909"/>
            <a:ext cx="406400" cy="406400"/>
          </a:xfrm>
          <a:prstGeom prst="ellipse">
            <a:avLst/>
          </a:prstGeom>
          <a:solidFill>
            <a:srgbClr val="37FF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3" name="Ellipse 52">
            <a:extLst>
              <a:ext uri="{FF2B5EF4-FFF2-40B4-BE49-F238E27FC236}">
                <a16:creationId xmlns:a16="http://schemas.microsoft.com/office/drawing/2014/main" id="{CDAD13A9-EFAE-4890-9BA0-5D0BB54B5341}"/>
              </a:ext>
            </a:extLst>
          </p:cNvPr>
          <p:cNvSpPr/>
          <p:nvPr/>
        </p:nvSpPr>
        <p:spPr>
          <a:xfrm>
            <a:off x="1916808" y="4534909"/>
            <a:ext cx="406400" cy="406400"/>
          </a:xfrm>
          <a:prstGeom prst="ellipse">
            <a:avLst/>
          </a:prstGeom>
          <a:solidFill>
            <a:srgbClr val="37FF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Ellipse 53">
            <a:extLst>
              <a:ext uri="{FF2B5EF4-FFF2-40B4-BE49-F238E27FC236}">
                <a16:creationId xmlns:a16="http://schemas.microsoft.com/office/drawing/2014/main" id="{13927A49-8562-432D-A634-67E23CE18725}"/>
              </a:ext>
            </a:extLst>
          </p:cNvPr>
          <p:cNvSpPr/>
          <p:nvPr/>
        </p:nvSpPr>
        <p:spPr>
          <a:xfrm>
            <a:off x="1205608" y="4534909"/>
            <a:ext cx="406400" cy="406400"/>
          </a:xfrm>
          <a:prstGeom prst="ellipse">
            <a:avLst/>
          </a:prstGeom>
          <a:solidFill>
            <a:srgbClr val="37FF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Rechteck 54">
            <a:extLst>
              <a:ext uri="{FF2B5EF4-FFF2-40B4-BE49-F238E27FC236}">
                <a16:creationId xmlns:a16="http://schemas.microsoft.com/office/drawing/2014/main" id="{6F4F9E75-A10C-429C-8CEF-F2FC91D0B4EA}"/>
              </a:ext>
            </a:extLst>
          </p:cNvPr>
          <p:cNvSpPr/>
          <p:nvPr/>
        </p:nvSpPr>
        <p:spPr>
          <a:xfrm>
            <a:off x="4584602" y="3671087"/>
            <a:ext cx="511440" cy="661458"/>
          </a:xfrm>
          <a:prstGeom prst="rect">
            <a:avLst/>
          </a:prstGeom>
          <a:noFill/>
          <a:ln w="28575">
            <a:solidFill>
              <a:srgbClr val="37FF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6" name="Rechteck 55">
            <a:extLst>
              <a:ext uri="{FF2B5EF4-FFF2-40B4-BE49-F238E27FC236}">
                <a16:creationId xmlns:a16="http://schemas.microsoft.com/office/drawing/2014/main" id="{01A78277-BD23-4429-B299-ADDA1668BEB4}"/>
              </a:ext>
            </a:extLst>
          </p:cNvPr>
          <p:cNvSpPr/>
          <p:nvPr/>
        </p:nvSpPr>
        <p:spPr>
          <a:xfrm>
            <a:off x="5221190" y="3034499"/>
            <a:ext cx="511440" cy="661458"/>
          </a:xfrm>
          <a:prstGeom prst="rect">
            <a:avLst/>
          </a:prstGeom>
          <a:noFill/>
          <a:ln w="28575">
            <a:solidFill>
              <a:srgbClr val="37FF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7" name="Rechteck 56">
            <a:extLst>
              <a:ext uri="{FF2B5EF4-FFF2-40B4-BE49-F238E27FC236}">
                <a16:creationId xmlns:a16="http://schemas.microsoft.com/office/drawing/2014/main" id="{00426FDC-02E9-4939-A1E9-BD8283139BFA}"/>
              </a:ext>
            </a:extLst>
          </p:cNvPr>
          <p:cNvSpPr/>
          <p:nvPr/>
        </p:nvSpPr>
        <p:spPr>
          <a:xfrm>
            <a:off x="5856189" y="2397912"/>
            <a:ext cx="511440" cy="661458"/>
          </a:xfrm>
          <a:prstGeom prst="rect">
            <a:avLst/>
          </a:prstGeom>
          <a:noFill/>
          <a:ln w="28575">
            <a:solidFill>
              <a:srgbClr val="00BA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8" name="Rechteck 57">
            <a:extLst>
              <a:ext uri="{FF2B5EF4-FFF2-40B4-BE49-F238E27FC236}">
                <a16:creationId xmlns:a16="http://schemas.microsoft.com/office/drawing/2014/main" id="{D7E5B0F4-81B9-4299-AD03-83C227E1BE3D}"/>
              </a:ext>
            </a:extLst>
          </p:cNvPr>
          <p:cNvSpPr/>
          <p:nvPr/>
        </p:nvSpPr>
        <p:spPr>
          <a:xfrm>
            <a:off x="6502880" y="1761324"/>
            <a:ext cx="511440" cy="661458"/>
          </a:xfrm>
          <a:prstGeom prst="rect">
            <a:avLst/>
          </a:prstGeom>
          <a:noFill/>
          <a:ln w="28575">
            <a:solidFill>
              <a:srgbClr val="00BA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9" name="Rechteck 58">
            <a:extLst>
              <a:ext uri="{FF2B5EF4-FFF2-40B4-BE49-F238E27FC236}">
                <a16:creationId xmlns:a16="http://schemas.microsoft.com/office/drawing/2014/main" id="{91E0C07B-E48B-4694-9945-E4224624213F}"/>
              </a:ext>
            </a:extLst>
          </p:cNvPr>
          <p:cNvSpPr/>
          <p:nvPr/>
        </p:nvSpPr>
        <p:spPr>
          <a:xfrm>
            <a:off x="7144027" y="1135969"/>
            <a:ext cx="511440" cy="661458"/>
          </a:xfrm>
          <a:prstGeom prst="rect">
            <a:avLst/>
          </a:prstGeom>
          <a:noFill/>
          <a:ln w="28575">
            <a:solidFill>
              <a:srgbClr val="F910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0" name="Rechteck 59">
            <a:extLst>
              <a:ext uri="{FF2B5EF4-FFF2-40B4-BE49-F238E27FC236}">
                <a16:creationId xmlns:a16="http://schemas.microsoft.com/office/drawing/2014/main" id="{7B82B805-772B-45E0-893C-C0752D620C97}"/>
              </a:ext>
            </a:extLst>
          </p:cNvPr>
          <p:cNvSpPr/>
          <p:nvPr/>
        </p:nvSpPr>
        <p:spPr>
          <a:xfrm>
            <a:off x="7753119" y="500969"/>
            <a:ext cx="511440" cy="661458"/>
          </a:xfrm>
          <a:prstGeom prst="rect">
            <a:avLst/>
          </a:prstGeom>
          <a:noFill/>
          <a:ln w="28575">
            <a:solidFill>
              <a:srgbClr val="F910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1" name="Textfeld 60">
            <a:extLst>
              <a:ext uri="{FF2B5EF4-FFF2-40B4-BE49-F238E27FC236}">
                <a16:creationId xmlns:a16="http://schemas.microsoft.com/office/drawing/2014/main" id="{CA177337-A79D-4747-B7E3-F719B501E2CD}"/>
              </a:ext>
            </a:extLst>
          </p:cNvPr>
          <p:cNvSpPr txBox="1"/>
          <p:nvPr/>
        </p:nvSpPr>
        <p:spPr>
          <a:xfrm>
            <a:off x="4775898" y="4599586"/>
            <a:ext cx="2942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latin typeface="Lato" panose="020F0502020204030203" pitchFamily="34" charset="0"/>
              </a:rPr>
              <a:t>Aktionen &amp; Kanäle</a:t>
            </a:r>
          </a:p>
        </p:txBody>
      </p:sp>
      <p:sp>
        <p:nvSpPr>
          <p:cNvPr id="62" name="Textfeld 61">
            <a:extLst>
              <a:ext uri="{FF2B5EF4-FFF2-40B4-BE49-F238E27FC236}">
                <a16:creationId xmlns:a16="http://schemas.microsoft.com/office/drawing/2014/main" id="{CC78DE5D-0B6F-4F76-9682-C5E96E5EBD59}"/>
              </a:ext>
            </a:extLst>
          </p:cNvPr>
          <p:cNvSpPr txBox="1"/>
          <p:nvPr/>
        </p:nvSpPr>
        <p:spPr>
          <a:xfrm>
            <a:off x="5374913" y="3959820"/>
            <a:ext cx="2942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latin typeface="Lato" panose="020F0502020204030203" pitchFamily="34" charset="0"/>
              </a:rPr>
              <a:t>Free</a:t>
            </a:r>
          </a:p>
        </p:txBody>
      </p:sp>
      <p:sp>
        <p:nvSpPr>
          <p:cNvPr id="63" name="Textfeld 62">
            <a:extLst>
              <a:ext uri="{FF2B5EF4-FFF2-40B4-BE49-F238E27FC236}">
                <a16:creationId xmlns:a16="http://schemas.microsoft.com/office/drawing/2014/main" id="{CF1C338B-B62B-444F-8BAD-4873785B58CE}"/>
              </a:ext>
            </a:extLst>
          </p:cNvPr>
          <p:cNvSpPr txBox="1"/>
          <p:nvPr/>
        </p:nvSpPr>
        <p:spPr>
          <a:xfrm>
            <a:off x="6032402" y="3331299"/>
            <a:ext cx="2942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latin typeface="Lato" panose="020F0502020204030203" pitchFamily="34" charset="0"/>
              </a:rPr>
              <a:t>Günstig</a:t>
            </a:r>
          </a:p>
        </p:txBody>
      </p:sp>
      <p:sp>
        <p:nvSpPr>
          <p:cNvPr id="64" name="Textfeld 63">
            <a:extLst>
              <a:ext uri="{FF2B5EF4-FFF2-40B4-BE49-F238E27FC236}">
                <a16:creationId xmlns:a16="http://schemas.microsoft.com/office/drawing/2014/main" id="{C03794C6-2DD0-4859-BBB1-4070CFB8D6E0}"/>
              </a:ext>
            </a:extLst>
          </p:cNvPr>
          <p:cNvSpPr txBox="1"/>
          <p:nvPr/>
        </p:nvSpPr>
        <p:spPr>
          <a:xfrm>
            <a:off x="6667401" y="2702778"/>
            <a:ext cx="2942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latin typeface="Lato" panose="020F0502020204030203" pitchFamily="34" charset="0"/>
              </a:rPr>
              <a:t>Normal</a:t>
            </a:r>
          </a:p>
        </p:txBody>
      </p:sp>
      <p:sp>
        <p:nvSpPr>
          <p:cNvPr id="65" name="Textfeld 64">
            <a:extLst>
              <a:ext uri="{FF2B5EF4-FFF2-40B4-BE49-F238E27FC236}">
                <a16:creationId xmlns:a16="http://schemas.microsoft.com/office/drawing/2014/main" id="{9A6CE00B-6D65-4DBA-A6EC-40F75C1465D6}"/>
              </a:ext>
            </a:extLst>
          </p:cNvPr>
          <p:cNvSpPr txBox="1"/>
          <p:nvPr/>
        </p:nvSpPr>
        <p:spPr>
          <a:xfrm>
            <a:off x="7281633" y="2064601"/>
            <a:ext cx="2942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latin typeface="Lato" panose="020F0502020204030203" pitchFamily="34" charset="0"/>
              </a:rPr>
              <a:t>Normal</a:t>
            </a:r>
          </a:p>
        </p:txBody>
      </p:sp>
      <p:sp>
        <p:nvSpPr>
          <p:cNvPr id="66" name="Textfeld 65">
            <a:extLst>
              <a:ext uri="{FF2B5EF4-FFF2-40B4-BE49-F238E27FC236}">
                <a16:creationId xmlns:a16="http://schemas.microsoft.com/office/drawing/2014/main" id="{339C524C-1717-4B3E-A376-AB58920F1BC6}"/>
              </a:ext>
            </a:extLst>
          </p:cNvPr>
          <p:cNvSpPr txBox="1"/>
          <p:nvPr/>
        </p:nvSpPr>
        <p:spPr>
          <a:xfrm>
            <a:off x="7956453" y="1435272"/>
            <a:ext cx="2942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latin typeface="Lato" panose="020F0502020204030203" pitchFamily="34" charset="0"/>
              </a:rPr>
              <a:t>Gehoben</a:t>
            </a:r>
          </a:p>
        </p:txBody>
      </p:sp>
      <p:sp>
        <p:nvSpPr>
          <p:cNvPr id="67" name="Textfeld 66">
            <a:extLst>
              <a:ext uri="{FF2B5EF4-FFF2-40B4-BE49-F238E27FC236}">
                <a16:creationId xmlns:a16="http://schemas.microsoft.com/office/drawing/2014/main" id="{A9FB89D2-BDB9-458C-8A8B-986FFDAAE6FE}"/>
              </a:ext>
            </a:extLst>
          </p:cNvPr>
          <p:cNvSpPr txBox="1"/>
          <p:nvPr/>
        </p:nvSpPr>
        <p:spPr>
          <a:xfrm>
            <a:off x="8386531" y="692901"/>
            <a:ext cx="2942166" cy="507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latin typeface="Lato" panose="020F0502020204030203" pitchFamily="34" charset="0"/>
              </a:rPr>
              <a:t>Premium</a:t>
            </a:r>
          </a:p>
        </p:txBody>
      </p:sp>
      <p:sp>
        <p:nvSpPr>
          <p:cNvPr id="68" name="Textfeld 67">
            <a:extLst>
              <a:ext uri="{FF2B5EF4-FFF2-40B4-BE49-F238E27FC236}">
                <a16:creationId xmlns:a16="http://schemas.microsoft.com/office/drawing/2014/main" id="{D68E2473-5973-4CFC-9C65-183006200D6E}"/>
              </a:ext>
            </a:extLst>
          </p:cNvPr>
          <p:cNvSpPr txBox="1"/>
          <p:nvPr/>
        </p:nvSpPr>
        <p:spPr>
          <a:xfrm>
            <a:off x="4623568" y="3902475"/>
            <a:ext cx="412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solidFill>
                  <a:srgbClr val="37FF8B"/>
                </a:solidFill>
                <a:latin typeface="Lato" panose="020F0502020204030203" pitchFamily="34" charset="0"/>
              </a:rPr>
              <a:t>1</a:t>
            </a:r>
          </a:p>
        </p:txBody>
      </p:sp>
      <p:sp>
        <p:nvSpPr>
          <p:cNvPr id="69" name="Textfeld 68">
            <a:extLst>
              <a:ext uri="{FF2B5EF4-FFF2-40B4-BE49-F238E27FC236}">
                <a16:creationId xmlns:a16="http://schemas.microsoft.com/office/drawing/2014/main" id="{FFDA180F-52E6-411B-881B-6FFA541C5E19}"/>
              </a:ext>
            </a:extLst>
          </p:cNvPr>
          <p:cNvSpPr txBox="1"/>
          <p:nvPr/>
        </p:nvSpPr>
        <p:spPr>
          <a:xfrm>
            <a:off x="5270667" y="3251137"/>
            <a:ext cx="412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solidFill>
                  <a:srgbClr val="37FF8B"/>
                </a:solidFill>
                <a:latin typeface="Lato" panose="020F0502020204030203" pitchFamily="34" charset="0"/>
              </a:rPr>
              <a:t>2</a:t>
            </a:r>
          </a:p>
        </p:txBody>
      </p:sp>
      <p:sp>
        <p:nvSpPr>
          <p:cNvPr id="70" name="Textfeld 69">
            <a:extLst>
              <a:ext uri="{FF2B5EF4-FFF2-40B4-BE49-F238E27FC236}">
                <a16:creationId xmlns:a16="http://schemas.microsoft.com/office/drawing/2014/main" id="{C9D4D6F0-749C-4383-A925-9887CB541BFC}"/>
              </a:ext>
            </a:extLst>
          </p:cNvPr>
          <p:cNvSpPr txBox="1"/>
          <p:nvPr/>
        </p:nvSpPr>
        <p:spPr>
          <a:xfrm>
            <a:off x="5901524" y="2622566"/>
            <a:ext cx="412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solidFill>
                  <a:srgbClr val="00BAF3"/>
                </a:solidFill>
                <a:latin typeface="Lato" panose="020F0502020204030203" pitchFamily="34" charset="0"/>
              </a:rPr>
              <a:t>3</a:t>
            </a:r>
          </a:p>
        </p:txBody>
      </p:sp>
      <p:sp>
        <p:nvSpPr>
          <p:cNvPr id="71" name="Textfeld 70">
            <a:extLst>
              <a:ext uri="{FF2B5EF4-FFF2-40B4-BE49-F238E27FC236}">
                <a16:creationId xmlns:a16="http://schemas.microsoft.com/office/drawing/2014/main" id="{0E95D7F8-58D3-48B6-9359-3233ECC6B024}"/>
              </a:ext>
            </a:extLst>
          </p:cNvPr>
          <p:cNvSpPr txBox="1"/>
          <p:nvPr/>
        </p:nvSpPr>
        <p:spPr>
          <a:xfrm>
            <a:off x="6536739" y="1993790"/>
            <a:ext cx="412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solidFill>
                  <a:srgbClr val="00BAF3"/>
                </a:solidFill>
                <a:latin typeface="Lato" panose="020F0502020204030203" pitchFamily="34" charset="0"/>
              </a:rPr>
              <a:t>4</a:t>
            </a:r>
          </a:p>
        </p:txBody>
      </p:sp>
      <p:sp>
        <p:nvSpPr>
          <p:cNvPr id="72" name="Textfeld 71">
            <a:extLst>
              <a:ext uri="{FF2B5EF4-FFF2-40B4-BE49-F238E27FC236}">
                <a16:creationId xmlns:a16="http://schemas.microsoft.com/office/drawing/2014/main" id="{3ED0953F-7DF8-4983-B218-EBCA099D55DC}"/>
              </a:ext>
            </a:extLst>
          </p:cNvPr>
          <p:cNvSpPr txBox="1"/>
          <p:nvPr/>
        </p:nvSpPr>
        <p:spPr>
          <a:xfrm>
            <a:off x="7193504" y="1373747"/>
            <a:ext cx="412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solidFill>
                  <a:srgbClr val="F9106E"/>
                </a:solidFill>
                <a:latin typeface="Lato" panose="020F0502020204030203" pitchFamily="34" charset="0"/>
              </a:rPr>
              <a:t>5</a:t>
            </a:r>
          </a:p>
        </p:txBody>
      </p:sp>
      <p:sp>
        <p:nvSpPr>
          <p:cNvPr id="73" name="Textfeld 72">
            <a:extLst>
              <a:ext uri="{FF2B5EF4-FFF2-40B4-BE49-F238E27FC236}">
                <a16:creationId xmlns:a16="http://schemas.microsoft.com/office/drawing/2014/main" id="{6A748B22-EED4-4D37-AEC0-CF90ECCF5893}"/>
              </a:ext>
            </a:extLst>
          </p:cNvPr>
          <p:cNvSpPr txBox="1"/>
          <p:nvPr/>
        </p:nvSpPr>
        <p:spPr>
          <a:xfrm>
            <a:off x="7802596" y="722318"/>
            <a:ext cx="412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solidFill>
                  <a:srgbClr val="F9106E"/>
                </a:solidFill>
                <a:latin typeface="Lato" panose="020F0502020204030203" pitchFamily="34" charset="0"/>
              </a:rPr>
              <a:t>6</a:t>
            </a:r>
          </a:p>
        </p:txBody>
      </p:sp>
      <p:sp>
        <p:nvSpPr>
          <p:cNvPr id="76" name="Textfeld 75">
            <a:extLst>
              <a:ext uri="{FF2B5EF4-FFF2-40B4-BE49-F238E27FC236}">
                <a16:creationId xmlns:a16="http://schemas.microsoft.com/office/drawing/2014/main" id="{742A5CC8-29A7-4C7C-BE7E-D08E2DE3D409}"/>
              </a:ext>
            </a:extLst>
          </p:cNvPr>
          <p:cNvSpPr txBox="1"/>
          <p:nvPr/>
        </p:nvSpPr>
        <p:spPr>
          <a:xfrm>
            <a:off x="773491" y="5495467"/>
            <a:ext cx="4637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latin typeface="Lato" panose="020F0502020204030203" pitchFamily="34" charset="0"/>
              </a:rPr>
              <a:t>Bekanntheit steigern </a:t>
            </a:r>
          </a:p>
        </p:txBody>
      </p:sp>
      <p:sp>
        <p:nvSpPr>
          <p:cNvPr id="77" name="Textfeld 76">
            <a:extLst>
              <a:ext uri="{FF2B5EF4-FFF2-40B4-BE49-F238E27FC236}">
                <a16:creationId xmlns:a16="http://schemas.microsoft.com/office/drawing/2014/main" id="{D58ADDFF-8D3C-4F82-93C8-771F9AF978F3}"/>
              </a:ext>
            </a:extLst>
          </p:cNvPr>
          <p:cNvSpPr txBox="1"/>
          <p:nvPr/>
        </p:nvSpPr>
        <p:spPr>
          <a:xfrm>
            <a:off x="5783045" y="5348596"/>
            <a:ext cx="14826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latin typeface="Lato" panose="020F0502020204030203" pitchFamily="34" charset="0"/>
              </a:rPr>
              <a:t>Kern-</a:t>
            </a:r>
          </a:p>
          <a:p>
            <a:pPr algn="ctr"/>
            <a:r>
              <a:rPr lang="de-DE" sz="2400" dirty="0" err="1">
                <a:latin typeface="Lato" panose="020F0502020204030203" pitchFamily="34" charset="0"/>
              </a:rPr>
              <a:t>geschäft</a:t>
            </a:r>
            <a:endParaRPr lang="de-DE" sz="2400" dirty="0">
              <a:latin typeface="Lato" panose="020F0502020204030203" pitchFamily="34" charset="0"/>
            </a:endParaRPr>
          </a:p>
        </p:txBody>
      </p:sp>
      <p:sp>
        <p:nvSpPr>
          <p:cNvPr id="78" name="Textfeld 77">
            <a:extLst>
              <a:ext uri="{FF2B5EF4-FFF2-40B4-BE49-F238E27FC236}">
                <a16:creationId xmlns:a16="http://schemas.microsoft.com/office/drawing/2014/main" id="{3D9BD7F9-C70C-42BB-A2E0-1C405F2DFC98}"/>
              </a:ext>
            </a:extLst>
          </p:cNvPr>
          <p:cNvSpPr txBox="1"/>
          <p:nvPr/>
        </p:nvSpPr>
        <p:spPr>
          <a:xfrm>
            <a:off x="7868519" y="5495467"/>
            <a:ext cx="4189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latin typeface="Lato" panose="020F0502020204030203" pitchFamily="34" charset="0"/>
              </a:rPr>
              <a:t>Neue Umsatzmöglichkeiten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639CCA9C-A414-43F9-8F97-C27404561FEA}"/>
              </a:ext>
            </a:extLst>
          </p:cNvPr>
          <p:cNvSpPr txBox="1"/>
          <p:nvPr/>
        </p:nvSpPr>
        <p:spPr>
          <a:xfrm>
            <a:off x="457200" y="303451"/>
            <a:ext cx="2004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>
                <a:solidFill>
                  <a:srgbClr val="F9106E"/>
                </a:solidFill>
              </a:rPr>
              <a:t>Die Produkttreppe </a:t>
            </a:r>
          </a:p>
        </p:txBody>
      </p:sp>
    </p:spTree>
    <p:extLst>
      <p:ext uri="{BB962C8B-B14F-4D97-AF65-F5344CB8AC3E}">
        <p14:creationId xmlns:p14="http://schemas.microsoft.com/office/powerpoint/2010/main" val="2774459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4" grpId="0" animBg="1"/>
      <p:bldP spid="75" grpId="0" animBg="1"/>
      <p:bldP spid="76" grpId="0"/>
      <p:bldP spid="77" grpId="0"/>
      <p:bldP spid="78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08312F7F-7632-4D5A-87D4-2AA6EED100C7}"/>
              </a:ext>
            </a:extLst>
          </p:cNvPr>
          <p:cNvSpPr txBox="1"/>
          <p:nvPr/>
        </p:nvSpPr>
        <p:spPr>
          <a:xfrm>
            <a:off x="406831" y="294468"/>
            <a:ext cx="29077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>
                <a:solidFill>
                  <a:srgbClr val="F9106E"/>
                </a:solidFill>
                <a:latin typeface="Lato" panose="020F0502020204030203"/>
              </a:rPr>
              <a:t>Pareto Effekte verstehen </a:t>
            </a:r>
          </a:p>
        </p:txBody>
      </p:sp>
      <p:sp>
        <p:nvSpPr>
          <p:cNvPr id="3" name="Gleichschenkliges Dreieck 2">
            <a:extLst>
              <a:ext uri="{FF2B5EF4-FFF2-40B4-BE49-F238E27FC236}">
                <a16:creationId xmlns:a16="http://schemas.microsoft.com/office/drawing/2014/main" id="{2B2B72D3-D11E-409E-BEF5-61A8E79867C2}"/>
              </a:ext>
            </a:extLst>
          </p:cNvPr>
          <p:cNvSpPr/>
          <p:nvPr/>
        </p:nvSpPr>
        <p:spPr>
          <a:xfrm>
            <a:off x="2692831" y="813661"/>
            <a:ext cx="6672020" cy="4909088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Gleichschenkliges Dreieck 4">
            <a:extLst>
              <a:ext uri="{FF2B5EF4-FFF2-40B4-BE49-F238E27FC236}">
                <a16:creationId xmlns:a16="http://schemas.microsoft.com/office/drawing/2014/main" id="{E9B4A497-0734-4C5A-B189-58BB4E621F5C}"/>
              </a:ext>
            </a:extLst>
          </p:cNvPr>
          <p:cNvSpPr/>
          <p:nvPr/>
        </p:nvSpPr>
        <p:spPr>
          <a:xfrm rot="10800000">
            <a:off x="2692831" y="813661"/>
            <a:ext cx="6672020" cy="4909088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9" name="Gerader Verbinder 8">
            <a:extLst>
              <a:ext uri="{FF2B5EF4-FFF2-40B4-BE49-F238E27FC236}">
                <a16:creationId xmlns:a16="http://schemas.microsoft.com/office/drawing/2014/main" id="{1DC00597-09CB-4573-ADAD-037A8DB46739}"/>
              </a:ext>
            </a:extLst>
          </p:cNvPr>
          <p:cNvCxnSpPr>
            <a:cxnSpLocks/>
          </p:cNvCxnSpPr>
          <p:nvPr/>
        </p:nvCxnSpPr>
        <p:spPr>
          <a:xfrm flipV="1">
            <a:off x="-294011" y="4183582"/>
            <a:ext cx="4012301" cy="0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r Verbinder 9">
            <a:extLst>
              <a:ext uri="{FF2B5EF4-FFF2-40B4-BE49-F238E27FC236}">
                <a16:creationId xmlns:a16="http://schemas.microsoft.com/office/drawing/2014/main" id="{FDDBF09B-9980-41A4-917A-CC3065F2D9DB}"/>
              </a:ext>
            </a:extLst>
          </p:cNvPr>
          <p:cNvCxnSpPr>
            <a:cxnSpLocks/>
          </p:cNvCxnSpPr>
          <p:nvPr/>
        </p:nvCxnSpPr>
        <p:spPr>
          <a:xfrm>
            <a:off x="8306474" y="4132333"/>
            <a:ext cx="4045218" cy="0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>
            <a:extLst>
              <a:ext uri="{FF2B5EF4-FFF2-40B4-BE49-F238E27FC236}">
                <a16:creationId xmlns:a16="http://schemas.microsoft.com/office/drawing/2014/main" id="{9A68B845-C2B7-429D-A6DD-C2157ABE7F5D}"/>
              </a:ext>
            </a:extLst>
          </p:cNvPr>
          <p:cNvCxnSpPr>
            <a:cxnSpLocks/>
          </p:cNvCxnSpPr>
          <p:nvPr/>
        </p:nvCxnSpPr>
        <p:spPr>
          <a:xfrm flipV="1">
            <a:off x="-1319470" y="5726795"/>
            <a:ext cx="4012301" cy="0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>
            <a:extLst>
              <a:ext uri="{FF2B5EF4-FFF2-40B4-BE49-F238E27FC236}">
                <a16:creationId xmlns:a16="http://schemas.microsoft.com/office/drawing/2014/main" id="{43C1618A-29E7-49FB-9BD0-D72DCCAB7FE0}"/>
              </a:ext>
            </a:extLst>
          </p:cNvPr>
          <p:cNvCxnSpPr>
            <a:cxnSpLocks/>
          </p:cNvCxnSpPr>
          <p:nvPr/>
        </p:nvCxnSpPr>
        <p:spPr>
          <a:xfrm flipV="1">
            <a:off x="9364851" y="5725445"/>
            <a:ext cx="4012301" cy="0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>
            <a:extLst>
              <a:ext uri="{FF2B5EF4-FFF2-40B4-BE49-F238E27FC236}">
                <a16:creationId xmlns:a16="http://schemas.microsoft.com/office/drawing/2014/main" id="{D5B239CD-73B7-4A43-B883-1660C686BEB0}"/>
              </a:ext>
            </a:extLst>
          </p:cNvPr>
          <p:cNvCxnSpPr>
            <a:cxnSpLocks/>
          </p:cNvCxnSpPr>
          <p:nvPr/>
        </p:nvCxnSpPr>
        <p:spPr>
          <a:xfrm flipV="1">
            <a:off x="-1319470" y="813659"/>
            <a:ext cx="7368306" cy="0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>
            <a:extLst>
              <a:ext uri="{FF2B5EF4-FFF2-40B4-BE49-F238E27FC236}">
                <a16:creationId xmlns:a16="http://schemas.microsoft.com/office/drawing/2014/main" id="{F2D684A6-AE7A-4E1F-BC76-24AE05F7DDDC}"/>
              </a:ext>
            </a:extLst>
          </p:cNvPr>
          <p:cNvCxnSpPr>
            <a:cxnSpLocks/>
          </p:cNvCxnSpPr>
          <p:nvPr/>
        </p:nvCxnSpPr>
        <p:spPr>
          <a:xfrm flipV="1">
            <a:off x="6019560" y="811763"/>
            <a:ext cx="7328316" cy="0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>
            <a:extLst>
              <a:ext uri="{FF2B5EF4-FFF2-40B4-BE49-F238E27FC236}">
                <a16:creationId xmlns:a16="http://schemas.microsoft.com/office/drawing/2014/main" id="{7D649FF1-B3C1-4A49-B477-CAE6AEF4AE92}"/>
              </a:ext>
            </a:extLst>
          </p:cNvPr>
          <p:cNvCxnSpPr>
            <a:cxnSpLocks/>
          </p:cNvCxnSpPr>
          <p:nvPr/>
        </p:nvCxnSpPr>
        <p:spPr>
          <a:xfrm flipV="1">
            <a:off x="3751676" y="4132333"/>
            <a:ext cx="4514338" cy="51249"/>
          </a:xfrm>
          <a:prstGeom prst="line">
            <a:avLst/>
          </a:prstGeom>
          <a:ln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>
            <a:extLst>
              <a:ext uri="{FF2B5EF4-FFF2-40B4-BE49-F238E27FC236}">
                <a16:creationId xmlns:a16="http://schemas.microsoft.com/office/drawing/2014/main" id="{3AB7F709-239A-4505-AF41-EA9BC1AFB0FE}"/>
              </a:ext>
            </a:extLst>
          </p:cNvPr>
          <p:cNvCxnSpPr>
            <a:cxnSpLocks/>
          </p:cNvCxnSpPr>
          <p:nvPr/>
        </p:nvCxnSpPr>
        <p:spPr>
          <a:xfrm flipV="1">
            <a:off x="4984831" y="2357480"/>
            <a:ext cx="2107039" cy="25625"/>
          </a:xfrm>
          <a:prstGeom prst="line">
            <a:avLst/>
          </a:prstGeom>
          <a:ln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Gleichschenkliges Dreieck 30">
            <a:extLst>
              <a:ext uri="{FF2B5EF4-FFF2-40B4-BE49-F238E27FC236}">
                <a16:creationId xmlns:a16="http://schemas.microsoft.com/office/drawing/2014/main" id="{149BCB88-F786-42EA-928E-C467CCC6D2EC}"/>
              </a:ext>
            </a:extLst>
          </p:cNvPr>
          <p:cNvSpPr/>
          <p:nvPr/>
        </p:nvSpPr>
        <p:spPr>
          <a:xfrm rot="10800000">
            <a:off x="2711850" y="828864"/>
            <a:ext cx="3296995" cy="2432225"/>
          </a:xfrm>
          <a:prstGeom prst="triangle">
            <a:avLst/>
          </a:prstGeom>
          <a:solidFill>
            <a:srgbClr val="D63A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Gleichschenkliges Dreieck 32">
            <a:extLst>
              <a:ext uri="{FF2B5EF4-FFF2-40B4-BE49-F238E27FC236}">
                <a16:creationId xmlns:a16="http://schemas.microsoft.com/office/drawing/2014/main" id="{91469AEE-4BC0-406F-9324-4CD1856B7E77}"/>
              </a:ext>
            </a:extLst>
          </p:cNvPr>
          <p:cNvSpPr/>
          <p:nvPr/>
        </p:nvSpPr>
        <p:spPr>
          <a:xfrm rot="10800000">
            <a:off x="6048836" y="817401"/>
            <a:ext cx="3296995" cy="2432225"/>
          </a:xfrm>
          <a:prstGeom prst="triangle">
            <a:avLst/>
          </a:prstGeom>
          <a:solidFill>
            <a:srgbClr val="D63A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Gleichschenkliges Dreieck 34">
            <a:extLst>
              <a:ext uri="{FF2B5EF4-FFF2-40B4-BE49-F238E27FC236}">
                <a16:creationId xmlns:a16="http://schemas.microsoft.com/office/drawing/2014/main" id="{2AF93010-5E32-4512-AD5D-B3B8013B3E49}"/>
              </a:ext>
            </a:extLst>
          </p:cNvPr>
          <p:cNvSpPr/>
          <p:nvPr/>
        </p:nvSpPr>
        <p:spPr>
          <a:xfrm rot="10800000">
            <a:off x="4380344" y="3268204"/>
            <a:ext cx="3296995" cy="2432225"/>
          </a:xfrm>
          <a:prstGeom prst="triangle">
            <a:avLst/>
          </a:prstGeom>
          <a:solidFill>
            <a:srgbClr val="D63A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7" name="Gleichschenkliges Dreieck 36">
            <a:extLst>
              <a:ext uri="{FF2B5EF4-FFF2-40B4-BE49-F238E27FC236}">
                <a16:creationId xmlns:a16="http://schemas.microsoft.com/office/drawing/2014/main" id="{4C356C72-6580-4794-AE0E-7017D9BE03CE}"/>
              </a:ext>
            </a:extLst>
          </p:cNvPr>
          <p:cNvSpPr/>
          <p:nvPr/>
        </p:nvSpPr>
        <p:spPr>
          <a:xfrm>
            <a:off x="4380344" y="835978"/>
            <a:ext cx="3296995" cy="2432225"/>
          </a:xfrm>
          <a:prstGeom prst="triangle">
            <a:avLst/>
          </a:prstGeom>
          <a:solidFill>
            <a:srgbClr val="D63A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" name="Gerader Verbinder 6">
            <a:extLst>
              <a:ext uri="{FF2B5EF4-FFF2-40B4-BE49-F238E27FC236}">
                <a16:creationId xmlns:a16="http://schemas.microsoft.com/office/drawing/2014/main" id="{22B91F9D-66CF-4024-B275-008991F26F0C}"/>
              </a:ext>
            </a:extLst>
          </p:cNvPr>
          <p:cNvCxnSpPr>
            <a:cxnSpLocks/>
          </p:cNvCxnSpPr>
          <p:nvPr/>
        </p:nvCxnSpPr>
        <p:spPr>
          <a:xfrm flipV="1">
            <a:off x="7091870" y="2362874"/>
            <a:ext cx="5259823" cy="0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29BA9F5E-59A9-457A-BB4C-5E2DCA898D60}"/>
              </a:ext>
            </a:extLst>
          </p:cNvPr>
          <p:cNvCxnSpPr>
            <a:cxnSpLocks/>
          </p:cNvCxnSpPr>
          <p:nvPr/>
        </p:nvCxnSpPr>
        <p:spPr>
          <a:xfrm flipV="1">
            <a:off x="-294012" y="2389848"/>
            <a:ext cx="5259823" cy="0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feld 37">
            <a:extLst>
              <a:ext uri="{FF2B5EF4-FFF2-40B4-BE49-F238E27FC236}">
                <a16:creationId xmlns:a16="http://schemas.microsoft.com/office/drawing/2014/main" id="{44AEEBAD-6DBE-4F2B-B423-7A972804B9D3}"/>
              </a:ext>
            </a:extLst>
          </p:cNvPr>
          <p:cNvSpPr txBox="1"/>
          <p:nvPr/>
        </p:nvSpPr>
        <p:spPr>
          <a:xfrm>
            <a:off x="10123544" y="1270866"/>
            <a:ext cx="12474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50% </a:t>
            </a:r>
          </a:p>
          <a:p>
            <a:r>
              <a:rPr lang="de-DE" dirty="0"/>
              <a:t>Einnahmen</a:t>
            </a:r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5A76E976-F4FF-41C1-895D-9997867F2E93}"/>
              </a:ext>
            </a:extLst>
          </p:cNvPr>
          <p:cNvSpPr txBox="1"/>
          <p:nvPr/>
        </p:nvSpPr>
        <p:spPr>
          <a:xfrm>
            <a:off x="10131490" y="2926460"/>
            <a:ext cx="12474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40% </a:t>
            </a:r>
          </a:p>
          <a:p>
            <a:r>
              <a:rPr lang="de-DE" dirty="0"/>
              <a:t>Einnahmen</a:t>
            </a:r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id="{CD7E7B96-40AE-43C2-9A3E-6A37571E591C}"/>
              </a:ext>
            </a:extLst>
          </p:cNvPr>
          <p:cNvSpPr txBox="1"/>
          <p:nvPr/>
        </p:nvSpPr>
        <p:spPr>
          <a:xfrm>
            <a:off x="10131490" y="4589540"/>
            <a:ext cx="12474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10% </a:t>
            </a:r>
          </a:p>
          <a:p>
            <a:r>
              <a:rPr lang="de-DE" dirty="0"/>
              <a:t>Einnahmen</a:t>
            </a:r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835823DC-EA7C-450D-B0EC-DFF331A376A7}"/>
              </a:ext>
            </a:extLst>
          </p:cNvPr>
          <p:cNvSpPr txBox="1"/>
          <p:nvPr/>
        </p:nvSpPr>
        <p:spPr>
          <a:xfrm>
            <a:off x="5586335" y="1532509"/>
            <a:ext cx="9040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10% </a:t>
            </a:r>
          </a:p>
          <a:p>
            <a:r>
              <a:rPr lang="de-DE" dirty="0"/>
              <a:t>Kunden</a:t>
            </a:r>
          </a:p>
        </p:txBody>
      </p:sp>
      <p:sp>
        <p:nvSpPr>
          <p:cNvPr id="46" name="Textfeld 45">
            <a:extLst>
              <a:ext uri="{FF2B5EF4-FFF2-40B4-BE49-F238E27FC236}">
                <a16:creationId xmlns:a16="http://schemas.microsoft.com/office/drawing/2014/main" id="{0572F4EF-3C06-4792-9A75-8C452A7DCFC2}"/>
              </a:ext>
            </a:extLst>
          </p:cNvPr>
          <p:cNvSpPr txBox="1"/>
          <p:nvPr/>
        </p:nvSpPr>
        <p:spPr>
          <a:xfrm>
            <a:off x="5643985" y="2937923"/>
            <a:ext cx="9040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20% </a:t>
            </a:r>
          </a:p>
          <a:p>
            <a:r>
              <a:rPr lang="de-DE" dirty="0"/>
              <a:t>Kunden</a:t>
            </a:r>
          </a:p>
        </p:txBody>
      </p:sp>
      <p:sp>
        <p:nvSpPr>
          <p:cNvPr id="48" name="Textfeld 47">
            <a:extLst>
              <a:ext uri="{FF2B5EF4-FFF2-40B4-BE49-F238E27FC236}">
                <a16:creationId xmlns:a16="http://schemas.microsoft.com/office/drawing/2014/main" id="{2E3879F6-B89E-4441-BDBD-3109E79A3561}"/>
              </a:ext>
            </a:extLst>
          </p:cNvPr>
          <p:cNvSpPr txBox="1"/>
          <p:nvPr/>
        </p:nvSpPr>
        <p:spPr>
          <a:xfrm>
            <a:off x="5596821" y="4356726"/>
            <a:ext cx="9040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70% </a:t>
            </a:r>
          </a:p>
          <a:p>
            <a:r>
              <a:rPr lang="de-DE" dirty="0"/>
              <a:t>Kunden</a:t>
            </a:r>
          </a:p>
        </p:txBody>
      </p:sp>
      <p:sp>
        <p:nvSpPr>
          <p:cNvPr id="49" name="Textfeld 48">
            <a:extLst>
              <a:ext uri="{FF2B5EF4-FFF2-40B4-BE49-F238E27FC236}">
                <a16:creationId xmlns:a16="http://schemas.microsoft.com/office/drawing/2014/main" id="{45125484-A453-4A41-9E90-924DC421D283}"/>
              </a:ext>
            </a:extLst>
          </p:cNvPr>
          <p:cNvSpPr txBox="1"/>
          <p:nvPr/>
        </p:nvSpPr>
        <p:spPr>
          <a:xfrm>
            <a:off x="1351370" y="1594031"/>
            <a:ext cx="12843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highlight>
                  <a:srgbClr val="00F2E6"/>
                </a:highlight>
              </a:rPr>
              <a:t>SUPERUSER</a:t>
            </a:r>
          </a:p>
        </p:txBody>
      </p:sp>
      <p:sp>
        <p:nvSpPr>
          <p:cNvPr id="51" name="Textfeld 50">
            <a:extLst>
              <a:ext uri="{FF2B5EF4-FFF2-40B4-BE49-F238E27FC236}">
                <a16:creationId xmlns:a16="http://schemas.microsoft.com/office/drawing/2014/main" id="{BB7E6795-4E0E-446E-8BBA-1BFC880CCE77}"/>
              </a:ext>
            </a:extLst>
          </p:cNvPr>
          <p:cNvSpPr txBox="1"/>
          <p:nvPr/>
        </p:nvSpPr>
        <p:spPr>
          <a:xfrm>
            <a:off x="1351370" y="3116210"/>
            <a:ext cx="15102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highlight>
                  <a:srgbClr val="6BA3F6"/>
                </a:highlight>
              </a:rPr>
              <a:t>TRAGSCHICHT</a:t>
            </a:r>
          </a:p>
        </p:txBody>
      </p:sp>
      <p:sp>
        <p:nvSpPr>
          <p:cNvPr id="53" name="Textfeld 52">
            <a:extLst>
              <a:ext uri="{FF2B5EF4-FFF2-40B4-BE49-F238E27FC236}">
                <a16:creationId xmlns:a16="http://schemas.microsoft.com/office/drawing/2014/main" id="{9AC7A3C9-1E9E-476C-887C-4D209F368AFE}"/>
              </a:ext>
            </a:extLst>
          </p:cNvPr>
          <p:cNvSpPr txBox="1"/>
          <p:nvPr/>
        </p:nvSpPr>
        <p:spPr>
          <a:xfrm>
            <a:off x="1238390" y="4783335"/>
            <a:ext cx="1346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highlight>
                  <a:srgbClr val="F9106E"/>
                </a:highlight>
              </a:rPr>
              <a:t>REICHWEITE</a:t>
            </a:r>
          </a:p>
        </p:txBody>
      </p:sp>
    </p:spTree>
    <p:extLst>
      <p:ext uri="{BB962C8B-B14F-4D97-AF65-F5344CB8AC3E}">
        <p14:creationId xmlns:p14="http://schemas.microsoft.com/office/powerpoint/2010/main" val="402382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1" grpId="0" animBg="1"/>
      <p:bldP spid="33" grpId="0" animBg="1"/>
      <p:bldP spid="35" grpId="0" animBg="1"/>
      <p:bldP spid="37" grpId="0" animBg="1"/>
      <p:bldP spid="38" grpId="0"/>
      <p:bldP spid="40" grpId="0"/>
      <p:bldP spid="4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17"/>
          <p:cNvSpPr/>
          <p:nvPr/>
        </p:nvSpPr>
        <p:spPr>
          <a:xfrm>
            <a:off x="2862440" y="2551839"/>
            <a:ext cx="6467151" cy="17543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5000" b="1">
                <a:solidFill>
                  <a:srgbClr val="FFFFFF"/>
                </a:solidFill>
                <a:latin typeface="Gotham"/>
                <a:ea typeface="Gotham"/>
                <a:cs typeface="Gotham"/>
                <a:sym typeface="Gotham"/>
              </a:defRPr>
            </a:lvl1pPr>
          </a:lstStyle>
          <a:p>
            <a:pPr algn="ctr"/>
            <a:r>
              <a:rPr lang="de-DE" sz="54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Wie baue ich meine</a:t>
            </a:r>
          </a:p>
          <a:p>
            <a:pPr algn="ctr"/>
            <a:r>
              <a:rPr lang="de-DE" sz="54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Produkttreppe?</a:t>
            </a:r>
          </a:p>
        </p:txBody>
      </p:sp>
    </p:spTree>
    <p:extLst>
      <p:ext uri="{BB962C8B-B14F-4D97-AF65-F5344CB8AC3E}">
        <p14:creationId xmlns:p14="http://schemas.microsoft.com/office/powerpoint/2010/main" val="33435602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erader Verbinder 5">
            <a:extLst>
              <a:ext uri="{FF2B5EF4-FFF2-40B4-BE49-F238E27FC236}">
                <a16:creationId xmlns:a16="http://schemas.microsoft.com/office/drawing/2014/main" id="{E78F1FCD-D81E-42F6-8E74-ABD238FB33D9}"/>
              </a:ext>
            </a:extLst>
          </p:cNvPr>
          <p:cNvCxnSpPr>
            <a:cxnSpLocks/>
          </p:cNvCxnSpPr>
          <p:nvPr/>
        </p:nvCxnSpPr>
        <p:spPr>
          <a:xfrm>
            <a:off x="3132450" y="680471"/>
            <a:ext cx="4310916" cy="3861881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hteck 37">
            <a:extLst>
              <a:ext uri="{FF2B5EF4-FFF2-40B4-BE49-F238E27FC236}">
                <a16:creationId xmlns:a16="http://schemas.microsoft.com/office/drawing/2014/main" id="{82BBCCDF-6393-47AE-905C-234ACDB9EA15}"/>
              </a:ext>
            </a:extLst>
          </p:cNvPr>
          <p:cNvSpPr/>
          <p:nvPr/>
        </p:nvSpPr>
        <p:spPr>
          <a:xfrm>
            <a:off x="0" y="5525645"/>
            <a:ext cx="4618037" cy="1226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 </a:t>
            </a:r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19424896-7282-41AE-BFBE-A8CD62BAA409}"/>
              </a:ext>
            </a:extLst>
          </p:cNvPr>
          <p:cNvSpPr/>
          <p:nvPr/>
        </p:nvSpPr>
        <p:spPr>
          <a:xfrm>
            <a:off x="4519083" y="4912783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2C2994C2-7C22-4A17-87E5-F5D05873669C}"/>
              </a:ext>
            </a:extLst>
          </p:cNvPr>
          <p:cNvSpPr/>
          <p:nvPr/>
        </p:nvSpPr>
        <p:spPr>
          <a:xfrm rot="5400000">
            <a:off x="4837377" y="4594489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DF4A7679-DF8B-4D70-A9D3-F2EA935C42EB}"/>
              </a:ext>
            </a:extLst>
          </p:cNvPr>
          <p:cNvSpPr/>
          <p:nvPr/>
        </p:nvSpPr>
        <p:spPr>
          <a:xfrm rot="10800000">
            <a:off x="5155671" y="4276195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18650953-FEEA-4A48-9FC7-44797AE6413C}"/>
              </a:ext>
            </a:extLst>
          </p:cNvPr>
          <p:cNvSpPr/>
          <p:nvPr/>
        </p:nvSpPr>
        <p:spPr>
          <a:xfrm rot="5400000">
            <a:off x="5473964" y="3957901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9E9C4656-EE3B-4272-8D48-15CF11290BD2}"/>
              </a:ext>
            </a:extLst>
          </p:cNvPr>
          <p:cNvSpPr/>
          <p:nvPr/>
        </p:nvSpPr>
        <p:spPr>
          <a:xfrm>
            <a:off x="5792258" y="3639607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>
            <a:extLst>
              <a:ext uri="{FF2B5EF4-FFF2-40B4-BE49-F238E27FC236}">
                <a16:creationId xmlns:a16="http://schemas.microsoft.com/office/drawing/2014/main" id="{ED26A9CD-C7CE-46D2-80D4-D8D1AA2B532A}"/>
              </a:ext>
            </a:extLst>
          </p:cNvPr>
          <p:cNvSpPr/>
          <p:nvPr/>
        </p:nvSpPr>
        <p:spPr>
          <a:xfrm rot="5400000">
            <a:off x="6110552" y="3321313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22EA7E78-BACF-4F39-8CE4-8310233EE1B2}"/>
              </a:ext>
            </a:extLst>
          </p:cNvPr>
          <p:cNvSpPr/>
          <p:nvPr/>
        </p:nvSpPr>
        <p:spPr>
          <a:xfrm>
            <a:off x="6428846" y="3003019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Rechteck 45">
            <a:extLst>
              <a:ext uri="{FF2B5EF4-FFF2-40B4-BE49-F238E27FC236}">
                <a16:creationId xmlns:a16="http://schemas.microsoft.com/office/drawing/2014/main" id="{656B0848-5129-413F-831B-BC6DDB4233F8}"/>
              </a:ext>
            </a:extLst>
          </p:cNvPr>
          <p:cNvSpPr/>
          <p:nvPr/>
        </p:nvSpPr>
        <p:spPr>
          <a:xfrm rot="5400000">
            <a:off x="6747140" y="2683136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Rechteck 46">
            <a:extLst>
              <a:ext uri="{FF2B5EF4-FFF2-40B4-BE49-F238E27FC236}">
                <a16:creationId xmlns:a16="http://schemas.microsoft.com/office/drawing/2014/main" id="{CE3BB406-CD86-45EF-B4AA-D9A8C187F78D}"/>
              </a:ext>
            </a:extLst>
          </p:cNvPr>
          <p:cNvSpPr/>
          <p:nvPr/>
        </p:nvSpPr>
        <p:spPr>
          <a:xfrm>
            <a:off x="7065434" y="2364841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8" name="Rechteck 47">
            <a:extLst>
              <a:ext uri="{FF2B5EF4-FFF2-40B4-BE49-F238E27FC236}">
                <a16:creationId xmlns:a16="http://schemas.microsoft.com/office/drawing/2014/main" id="{BA1C3E78-7560-4B3F-B51E-135F8342D92A}"/>
              </a:ext>
            </a:extLst>
          </p:cNvPr>
          <p:cNvSpPr/>
          <p:nvPr/>
        </p:nvSpPr>
        <p:spPr>
          <a:xfrm rot="5400000">
            <a:off x="7383728" y="2046547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Rechteck 48">
            <a:extLst>
              <a:ext uri="{FF2B5EF4-FFF2-40B4-BE49-F238E27FC236}">
                <a16:creationId xmlns:a16="http://schemas.microsoft.com/office/drawing/2014/main" id="{8AAD4283-9698-43E3-BFB7-05AC20D31895}"/>
              </a:ext>
            </a:extLst>
          </p:cNvPr>
          <p:cNvSpPr/>
          <p:nvPr/>
        </p:nvSpPr>
        <p:spPr>
          <a:xfrm>
            <a:off x="7702022" y="1728253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0" name="Rechteck 49">
            <a:extLst>
              <a:ext uri="{FF2B5EF4-FFF2-40B4-BE49-F238E27FC236}">
                <a16:creationId xmlns:a16="http://schemas.microsoft.com/office/drawing/2014/main" id="{E0DEF78B-DD75-4268-AA42-1D9A9BBA0449}"/>
              </a:ext>
            </a:extLst>
          </p:cNvPr>
          <p:cNvSpPr/>
          <p:nvPr/>
        </p:nvSpPr>
        <p:spPr>
          <a:xfrm rot="5400000">
            <a:off x="9897534" y="-468848"/>
            <a:ext cx="98954" cy="448997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 </a:t>
            </a:r>
          </a:p>
        </p:txBody>
      </p:sp>
      <p:sp>
        <p:nvSpPr>
          <p:cNvPr id="51" name="Ellipse 50">
            <a:extLst>
              <a:ext uri="{FF2B5EF4-FFF2-40B4-BE49-F238E27FC236}">
                <a16:creationId xmlns:a16="http://schemas.microsoft.com/office/drawing/2014/main" id="{A855ED74-4B17-49DE-AEB0-F8F8214ABE3C}"/>
              </a:ext>
            </a:extLst>
          </p:cNvPr>
          <p:cNvSpPr/>
          <p:nvPr/>
        </p:nvSpPr>
        <p:spPr>
          <a:xfrm>
            <a:off x="3323166" y="5050589"/>
            <a:ext cx="406400" cy="406400"/>
          </a:xfrm>
          <a:prstGeom prst="ellipse">
            <a:avLst/>
          </a:prstGeom>
          <a:solidFill>
            <a:srgbClr val="37FF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77AC2BB6-F435-43CB-ADA0-E69CE7A12C7C}"/>
              </a:ext>
            </a:extLst>
          </p:cNvPr>
          <p:cNvSpPr/>
          <p:nvPr/>
        </p:nvSpPr>
        <p:spPr>
          <a:xfrm>
            <a:off x="2611966" y="5050589"/>
            <a:ext cx="406400" cy="406400"/>
          </a:xfrm>
          <a:prstGeom prst="ellipse">
            <a:avLst/>
          </a:prstGeom>
          <a:solidFill>
            <a:srgbClr val="37FF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3" name="Ellipse 52">
            <a:extLst>
              <a:ext uri="{FF2B5EF4-FFF2-40B4-BE49-F238E27FC236}">
                <a16:creationId xmlns:a16="http://schemas.microsoft.com/office/drawing/2014/main" id="{CDAD13A9-EFAE-4890-9BA0-5D0BB54B5341}"/>
              </a:ext>
            </a:extLst>
          </p:cNvPr>
          <p:cNvSpPr/>
          <p:nvPr/>
        </p:nvSpPr>
        <p:spPr>
          <a:xfrm>
            <a:off x="1900766" y="5050589"/>
            <a:ext cx="406400" cy="406400"/>
          </a:xfrm>
          <a:prstGeom prst="ellipse">
            <a:avLst/>
          </a:prstGeom>
          <a:solidFill>
            <a:srgbClr val="37FF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Ellipse 53">
            <a:extLst>
              <a:ext uri="{FF2B5EF4-FFF2-40B4-BE49-F238E27FC236}">
                <a16:creationId xmlns:a16="http://schemas.microsoft.com/office/drawing/2014/main" id="{13927A49-8562-432D-A634-67E23CE18725}"/>
              </a:ext>
            </a:extLst>
          </p:cNvPr>
          <p:cNvSpPr/>
          <p:nvPr/>
        </p:nvSpPr>
        <p:spPr>
          <a:xfrm>
            <a:off x="1189566" y="5050589"/>
            <a:ext cx="406400" cy="406400"/>
          </a:xfrm>
          <a:prstGeom prst="ellipse">
            <a:avLst/>
          </a:prstGeom>
          <a:solidFill>
            <a:srgbClr val="37FF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Rechteck 54">
            <a:extLst>
              <a:ext uri="{FF2B5EF4-FFF2-40B4-BE49-F238E27FC236}">
                <a16:creationId xmlns:a16="http://schemas.microsoft.com/office/drawing/2014/main" id="{6F4F9E75-A10C-429C-8CEF-F2FC91D0B4EA}"/>
              </a:ext>
            </a:extLst>
          </p:cNvPr>
          <p:cNvSpPr/>
          <p:nvPr/>
        </p:nvSpPr>
        <p:spPr>
          <a:xfrm>
            <a:off x="4568560" y="4186767"/>
            <a:ext cx="511440" cy="661458"/>
          </a:xfrm>
          <a:prstGeom prst="rect">
            <a:avLst/>
          </a:prstGeom>
          <a:noFill/>
          <a:ln w="28575">
            <a:solidFill>
              <a:srgbClr val="37FF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6" name="Rechteck 55">
            <a:extLst>
              <a:ext uri="{FF2B5EF4-FFF2-40B4-BE49-F238E27FC236}">
                <a16:creationId xmlns:a16="http://schemas.microsoft.com/office/drawing/2014/main" id="{01A78277-BD23-4429-B299-ADDA1668BEB4}"/>
              </a:ext>
            </a:extLst>
          </p:cNvPr>
          <p:cNvSpPr/>
          <p:nvPr/>
        </p:nvSpPr>
        <p:spPr>
          <a:xfrm>
            <a:off x="5205148" y="3550179"/>
            <a:ext cx="511440" cy="661458"/>
          </a:xfrm>
          <a:prstGeom prst="rect">
            <a:avLst/>
          </a:prstGeom>
          <a:noFill/>
          <a:ln w="28575">
            <a:solidFill>
              <a:srgbClr val="37FF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7" name="Rechteck 56">
            <a:extLst>
              <a:ext uri="{FF2B5EF4-FFF2-40B4-BE49-F238E27FC236}">
                <a16:creationId xmlns:a16="http://schemas.microsoft.com/office/drawing/2014/main" id="{00426FDC-02E9-4939-A1E9-BD8283139BFA}"/>
              </a:ext>
            </a:extLst>
          </p:cNvPr>
          <p:cNvSpPr/>
          <p:nvPr/>
        </p:nvSpPr>
        <p:spPr>
          <a:xfrm>
            <a:off x="5840147" y="2913592"/>
            <a:ext cx="511440" cy="661458"/>
          </a:xfrm>
          <a:prstGeom prst="rect">
            <a:avLst/>
          </a:prstGeom>
          <a:noFill/>
          <a:ln w="28575">
            <a:solidFill>
              <a:srgbClr val="00BA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8" name="Rechteck 57">
            <a:extLst>
              <a:ext uri="{FF2B5EF4-FFF2-40B4-BE49-F238E27FC236}">
                <a16:creationId xmlns:a16="http://schemas.microsoft.com/office/drawing/2014/main" id="{D7E5B0F4-81B9-4299-AD03-83C227E1BE3D}"/>
              </a:ext>
            </a:extLst>
          </p:cNvPr>
          <p:cNvSpPr/>
          <p:nvPr/>
        </p:nvSpPr>
        <p:spPr>
          <a:xfrm>
            <a:off x="6452790" y="2277004"/>
            <a:ext cx="511440" cy="661458"/>
          </a:xfrm>
          <a:prstGeom prst="rect">
            <a:avLst/>
          </a:prstGeom>
          <a:noFill/>
          <a:ln w="28575">
            <a:solidFill>
              <a:srgbClr val="00BA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9" name="Rechteck 58">
            <a:extLst>
              <a:ext uri="{FF2B5EF4-FFF2-40B4-BE49-F238E27FC236}">
                <a16:creationId xmlns:a16="http://schemas.microsoft.com/office/drawing/2014/main" id="{91E0C07B-E48B-4694-9945-E4224624213F}"/>
              </a:ext>
            </a:extLst>
          </p:cNvPr>
          <p:cNvSpPr/>
          <p:nvPr/>
        </p:nvSpPr>
        <p:spPr>
          <a:xfrm>
            <a:off x="7130169" y="1631349"/>
            <a:ext cx="511440" cy="661458"/>
          </a:xfrm>
          <a:prstGeom prst="rect">
            <a:avLst/>
          </a:prstGeom>
          <a:noFill/>
          <a:ln w="28575">
            <a:solidFill>
              <a:srgbClr val="F910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0" name="Rechteck 59">
            <a:extLst>
              <a:ext uri="{FF2B5EF4-FFF2-40B4-BE49-F238E27FC236}">
                <a16:creationId xmlns:a16="http://schemas.microsoft.com/office/drawing/2014/main" id="{7B82B805-772B-45E0-893C-C0752D620C97}"/>
              </a:ext>
            </a:extLst>
          </p:cNvPr>
          <p:cNvSpPr/>
          <p:nvPr/>
        </p:nvSpPr>
        <p:spPr>
          <a:xfrm>
            <a:off x="7737077" y="996349"/>
            <a:ext cx="511440" cy="661458"/>
          </a:xfrm>
          <a:prstGeom prst="rect">
            <a:avLst/>
          </a:prstGeom>
          <a:noFill/>
          <a:ln w="28575">
            <a:solidFill>
              <a:srgbClr val="F910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7" name="Textfeld 66">
            <a:extLst>
              <a:ext uri="{FF2B5EF4-FFF2-40B4-BE49-F238E27FC236}">
                <a16:creationId xmlns:a16="http://schemas.microsoft.com/office/drawing/2014/main" id="{A9FB89D2-BDB9-458C-8A8B-986FFDAAE6FE}"/>
              </a:ext>
            </a:extLst>
          </p:cNvPr>
          <p:cNvSpPr txBox="1"/>
          <p:nvPr/>
        </p:nvSpPr>
        <p:spPr>
          <a:xfrm>
            <a:off x="8370489" y="1208581"/>
            <a:ext cx="2942166" cy="507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2400" dirty="0">
                <a:latin typeface="Lato" panose="020F0502020204030203" pitchFamily="34" charset="0"/>
              </a:rPr>
              <a:t>Premium</a:t>
            </a:r>
          </a:p>
        </p:txBody>
      </p:sp>
      <p:sp>
        <p:nvSpPr>
          <p:cNvPr id="68" name="Textfeld 67">
            <a:extLst>
              <a:ext uri="{FF2B5EF4-FFF2-40B4-BE49-F238E27FC236}">
                <a16:creationId xmlns:a16="http://schemas.microsoft.com/office/drawing/2014/main" id="{D68E2473-5973-4CFC-9C65-183006200D6E}"/>
              </a:ext>
            </a:extLst>
          </p:cNvPr>
          <p:cNvSpPr txBox="1"/>
          <p:nvPr/>
        </p:nvSpPr>
        <p:spPr>
          <a:xfrm>
            <a:off x="4607526" y="4411107"/>
            <a:ext cx="412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solidFill>
                  <a:srgbClr val="37FF8B"/>
                </a:solidFill>
                <a:latin typeface="Lato" panose="020F0502020204030203" pitchFamily="34" charset="0"/>
              </a:rPr>
              <a:t>1</a:t>
            </a:r>
          </a:p>
        </p:txBody>
      </p:sp>
      <p:sp>
        <p:nvSpPr>
          <p:cNvPr id="69" name="Textfeld 68">
            <a:extLst>
              <a:ext uri="{FF2B5EF4-FFF2-40B4-BE49-F238E27FC236}">
                <a16:creationId xmlns:a16="http://schemas.microsoft.com/office/drawing/2014/main" id="{FFDA180F-52E6-411B-881B-6FFA541C5E19}"/>
              </a:ext>
            </a:extLst>
          </p:cNvPr>
          <p:cNvSpPr txBox="1"/>
          <p:nvPr/>
        </p:nvSpPr>
        <p:spPr>
          <a:xfrm>
            <a:off x="5254625" y="3750041"/>
            <a:ext cx="412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solidFill>
                  <a:srgbClr val="37FF8B"/>
                </a:solidFill>
                <a:latin typeface="Lato" panose="020F0502020204030203" pitchFamily="34" charset="0"/>
              </a:rPr>
              <a:t>2</a:t>
            </a:r>
          </a:p>
        </p:txBody>
      </p:sp>
      <p:sp>
        <p:nvSpPr>
          <p:cNvPr id="70" name="Textfeld 69">
            <a:extLst>
              <a:ext uri="{FF2B5EF4-FFF2-40B4-BE49-F238E27FC236}">
                <a16:creationId xmlns:a16="http://schemas.microsoft.com/office/drawing/2014/main" id="{C9D4D6F0-749C-4383-A925-9887CB541BFC}"/>
              </a:ext>
            </a:extLst>
          </p:cNvPr>
          <p:cNvSpPr txBox="1"/>
          <p:nvPr/>
        </p:nvSpPr>
        <p:spPr>
          <a:xfrm>
            <a:off x="5885482" y="3121470"/>
            <a:ext cx="412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solidFill>
                  <a:srgbClr val="00BAF3"/>
                </a:solidFill>
                <a:latin typeface="Lato" panose="020F0502020204030203" pitchFamily="34" charset="0"/>
              </a:rPr>
              <a:t>3</a:t>
            </a:r>
          </a:p>
        </p:txBody>
      </p:sp>
      <p:sp>
        <p:nvSpPr>
          <p:cNvPr id="71" name="Textfeld 70">
            <a:extLst>
              <a:ext uri="{FF2B5EF4-FFF2-40B4-BE49-F238E27FC236}">
                <a16:creationId xmlns:a16="http://schemas.microsoft.com/office/drawing/2014/main" id="{0E95D7F8-58D3-48B6-9359-3233ECC6B024}"/>
              </a:ext>
            </a:extLst>
          </p:cNvPr>
          <p:cNvSpPr txBox="1"/>
          <p:nvPr/>
        </p:nvSpPr>
        <p:spPr>
          <a:xfrm>
            <a:off x="6501241" y="2497558"/>
            <a:ext cx="412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solidFill>
                  <a:srgbClr val="00BAF3"/>
                </a:solidFill>
                <a:latin typeface="Lato" panose="020F0502020204030203" pitchFamily="34" charset="0"/>
              </a:rPr>
              <a:t>4</a:t>
            </a:r>
          </a:p>
        </p:txBody>
      </p:sp>
      <p:sp>
        <p:nvSpPr>
          <p:cNvPr id="72" name="Textfeld 71">
            <a:extLst>
              <a:ext uri="{FF2B5EF4-FFF2-40B4-BE49-F238E27FC236}">
                <a16:creationId xmlns:a16="http://schemas.microsoft.com/office/drawing/2014/main" id="{3ED0953F-7DF8-4983-B218-EBCA099D55DC}"/>
              </a:ext>
            </a:extLst>
          </p:cNvPr>
          <p:cNvSpPr txBox="1"/>
          <p:nvPr/>
        </p:nvSpPr>
        <p:spPr>
          <a:xfrm>
            <a:off x="7189858" y="1853984"/>
            <a:ext cx="412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solidFill>
                  <a:srgbClr val="F9106E"/>
                </a:solidFill>
                <a:latin typeface="Lato" panose="020F0502020204030203" pitchFamily="34" charset="0"/>
              </a:rPr>
              <a:t>5</a:t>
            </a:r>
          </a:p>
        </p:txBody>
      </p:sp>
      <p:sp>
        <p:nvSpPr>
          <p:cNvPr id="73" name="Textfeld 72">
            <a:extLst>
              <a:ext uri="{FF2B5EF4-FFF2-40B4-BE49-F238E27FC236}">
                <a16:creationId xmlns:a16="http://schemas.microsoft.com/office/drawing/2014/main" id="{6A748B22-EED4-4D37-AEC0-CF90ECCF5893}"/>
              </a:ext>
            </a:extLst>
          </p:cNvPr>
          <p:cNvSpPr txBox="1"/>
          <p:nvPr/>
        </p:nvSpPr>
        <p:spPr>
          <a:xfrm>
            <a:off x="7786554" y="1198564"/>
            <a:ext cx="4124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solidFill>
                  <a:srgbClr val="F9106E"/>
                </a:solidFill>
                <a:latin typeface="Lato" panose="020F0502020204030203" pitchFamily="34" charset="0"/>
              </a:rPr>
              <a:t>6</a:t>
            </a:r>
          </a:p>
          <a:p>
            <a:pPr algn="ctr"/>
            <a:endParaRPr lang="de-DE" sz="2400" dirty="0">
              <a:solidFill>
                <a:srgbClr val="F9106E"/>
              </a:solidFill>
              <a:latin typeface="Lato" panose="020F0502020204030203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DAC365B1-11A6-4ACA-A515-D7C06110CE75}"/>
              </a:ext>
            </a:extLst>
          </p:cNvPr>
          <p:cNvSpPr txBox="1"/>
          <p:nvPr/>
        </p:nvSpPr>
        <p:spPr>
          <a:xfrm>
            <a:off x="4688946" y="5097112"/>
            <a:ext cx="294216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2400" dirty="0">
                <a:latin typeface="Lato" panose="020F0502020204030203" pitchFamily="34" charset="0"/>
              </a:rPr>
              <a:t>Free</a:t>
            </a:r>
          </a:p>
        </p:txBody>
      </p:sp>
      <p:sp>
        <p:nvSpPr>
          <p:cNvPr id="3" name="Pfeil: nach rechts 2">
            <a:extLst>
              <a:ext uri="{FF2B5EF4-FFF2-40B4-BE49-F238E27FC236}">
                <a16:creationId xmlns:a16="http://schemas.microsoft.com/office/drawing/2014/main" id="{BE19FCA5-2559-49CC-A7A2-F3F71EADC7EC}"/>
              </a:ext>
            </a:extLst>
          </p:cNvPr>
          <p:cNvSpPr/>
          <p:nvPr/>
        </p:nvSpPr>
        <p:spPr>
          <a:xfrm rot="10800000">
            <a:off x="7433205" y="3129151"/>
            <a:ext cx="2484255" cy="733663"/>
          </a:xfrm>
          <a:prstGeom prst="righ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115B7D2D-D60D-4810-8C7D-0D8E57E840B1}"/>
              </a:ext>
            </a:extLst>
          </p:cNvPr>
          <p:cNvSpPr txBox="1"/>
          <p:nvPr/>
        </p:nvSpPr>
        <p:spPr>
          <a:xfrm>
            <a:off x="8248517" y="3311317"/>
            <a:ext cx="2012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Lato" panose="020F0502020204030203"/>
              </a:rPr>
              <a:t>START</a:t>
            </a:r>
          </a:p>
        </p:txBody>
      </p:sp>
      <p:sp>
        <p:nvSpPr>
          <p:cNvPr id="8" name="Pfeil: nach unten 7">
            <a:extLst>
              <a:ext uri="{FF2B5EF4-FFF2-40B4-BE49-F238E27FC236}">
                <a16:creationId xmlns:a16="http://schemas.microsoft.com/office/drawing/2014/main" id="{81C66A8D-7AB9-4256-A16F-294280C22006}"/>
              </a:ext>
            </a:extLst>
          </p:cNvPr>
          <p:cNvSpPr/>
          <p:nvPr/>
        </p:nvSpPr>
        <p:spPr>
          <a:xfrm rot="2705617">
            <a:off x="4190572" y="2978093"/>
            <a:ext cx="525982" cy="1586374"/>
          </a:xfrm>
          <a:prstGeom prst="downArrow">
            <a:avLst/>
          </a:prstGeom>
          <a:solidFill>
            <a:srgbClr val="37FF8B"/>
          </a:solidFill>
          <a:ln>
            <a:solidFill>
              <a:srgbClr val="37FF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Pfeil: nach unten 8">
            <a:extLst>
              <a:ext uri="{FF2B5EF4-FFF2-40B4-BE49-F238E27FC236}">
                <a16:creationId xmlns:a16="http://schemas.microsoft.com/office/drawing/2014/main" id="{EB229CE8-8123-4584-A97D-34E8FA140097}"/>
              </a:ext>
            </a:extLst>
          </p:cNvPr>
          <p:cNvSpPr/>
          <p:nvPr/>
        </p:nvSpPr>
        <p:spPr>
          <a:xfrm rot="13409361">
            <a:off x="6190490" y="900578"/>
            <a:ext cx="525982" cy="1586374"/>
          </a:xfrm>
          <a:prstGeom prst="downArrow">
            <a:avLst/>
          </a:prstGeom>
          <a:solidFill>
            <a:srgbClr val="F9106E"/>
          </a:solidFill>
          <a:ln>
            <a:solidFill>
              <a:srgbClr val="F910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4A358F54-502F-4632-BBB4-D42242E18101}"/>
              </a:ext>
            </a:extLst>
          </p:cNvPr>
          <p:cNvSpPr txBox="1"/>
          <p:nvPr/>
        </p:nvSpPr>
        <p:spPr>
          <a:xfrm>
            <a:off x="693195" y="3019783"/>
            <a:ext cx="3162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Wie schaffe ich mir Reichweite?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4E592766-B7A5-4512-B12D-A43D921FD787}"/>
              </a:ext>
            </a:extLst>
          </p:cNvPr>
          <p:cNvSpPr txBox="1"/>
          <p:nvPr/>
        </p:nvSpPr>
        <p:spPr>
          <a:xfrm>
            <a:off x="3693578" y="324890"/>
            <a:ext cx="3896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Wie schaffe ich einen hohen Mehrwert </a:t>
            </a:r>
          </a:p>
          <a:p>
            <a:r>
              <a:rPr lang="de-DE" dirty="0"/>
              <a:t>für wenige Superuser?</a:t>
            </a:r>
          </a:p>
        </p:txBody>
      </p:sp>
    </p:spTree>
    <p:extLst>
      <p:ext uri="{BB962C8B-B14F-4D97-AF65-F5344CB8AC3E}">
        <p14:creationId xmlns:p14="http://schemas.microsoft.com/office/powerpoint/2010/main" val="155213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8" grpId="0" animBg="1"/>
      <p:bldP spid="9" grpId="0" animBg="1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17"/>
          <p:cNvSpPr/>
          <p:nvPr/>
        </p:nvSpPr>
        <p:spPr>
          <a:xfrm>
            <a:off x="5509260" y="319119"/>
            <a:ext cx="6101290" cy="69249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8" tIns="45718" rIns="45718" bIns="45718">
            <a:spAutoFit/>
          </a:bodyPr>
          <a:lstStyle>
            <a:lvl1pPr>
              <a:defRPr sz="5000" b="1">
                <a:solidFill>
                  <a:srgbClr val="FFFFFF"/>
                </a:solidFill>
                <a:latin typeface="Gotham"/>
                <a:ea typeface="Gotham"/>
                <a:cs typeface="Gotham"/>
                <a:sym typeface="Gotham"/>
              </a:defRPr>
            </a:lvl1pPr>
          </a:lstStyle>
          <a:p>
            <a:pPr algn="r"/>
            <a:r>
              <a:rPr lang="de-DE" sz="4400" dirty="0">
                <a:solidFill>
                  <a:srgbClr val="F9106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Stefanie Fleischmann</a:t>
            </a:r>
          </a:p>
          <a:p>
            <a:pPr algn="r"/>
            <a:endParaRPr lang="de-DE" sz="4800" dirty="0">
              <a:solidFill>
                <a:srgbClr val="F9106E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r"/>
            <a:r>
              <a:rPr lang="de-DE" sz="3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Diplom-Volkswirtin mit Schwerpunkt </a:t>
            </a:r>
            <a:r>
              <a:rPr lang="de-DE" sz="32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Behavioral</a:t>
            </a:r>
            <a:r>
              <a:rPr lang="de-DE" sz="3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Economics</a:t>
            </a:r>
          </a:p>
          <a:p>
            <a:pPr algn="r"/>
            <a:endParaRPr lang="de-DE" sz="32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r"/>
            <a:r>
              <a:rPr lang="de-DE" sz="3200" dirty="0">
                <a:solidFill>
                  <a:schemeClr val="tx1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10 Jahre Erfahrung</a:t>
            </a:r>
          </a:p>
          <a:p>
            <a:pPr algn="r"/>
            <a:endParaRPr lang="de-DE" sz="3200" dirty="0">
              <a:solidFill>
                <a:schemeClr val="tx1"/>
              </a:solidFill>
              <a:latin typeface="Arial" panose="020B0604020202020204" pitchFamily="34" charset="0"/>
              <a:ea typeface="Montserrat Light" charset="0"/>
              <a:cs typeface="Arial" panose="020B0604020202020204" pitchFamily="34" charset="0"/>
            </a:endParaRPr>
          </a:p>
          <a:p>
            <a:pPr algn="r"/>
            <a:r>
              <a:rPr lang="de-DE" sz="3200" dirty="0">
                <a:solidFill>
                  <a:schemeClr val="tx1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Unternehmensberatung</a:t>
            </a:r>
          </a:p>
          <a:p>
            <a:pPr algn="r"/>
            <a:r>
              <a:rPr lang="de-DE" sz="3200" dirty="0">
                <a:solidFill>
                  <a:schemeClr val="tx1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Projektmanagement </a:t>
            </a:r>
          </a:p>
          <a:p>
            <a:pPr algn="r"/>
            <a:r>
              <a:rPr lang="de-DE" sz="3200" dirty="0">
                <a:solidFill>
                  <a:schemeClr val="tx1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Konzeption </a:t>
            </a:r>
          </a:p>
          <a:p>
            <a:pPr algn="r"/>
            <a:endParaRPr lang="de-DE" sz="32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r"/>
            <a:endParaRPr lang="de-DE" sz="32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4" name="Grafik 3" descr="Ein Bild, das Person, Brille, sitzend, Auto enthält.&#10;&#10;Automatisch generierte Beschreibung">
            <a:extLst>
              <a:ext uri="{FF2B5EF4-FFF2-40B4-BE49-F238E27FC236}">
                <a16:creationId xmlns:a16="http://schemas.microsoft.com/office/drawing/2014/main" id="{F070D8A5-456F-4B13-9692-00355302435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94" b="9050"/>
          <a:stretch/>
        </p:blipFill>
        <p:spPr>
          <a:xfrm>
            <a:off x="719999" y="1051199"/>
            <a:ext cx="4762800" cy="437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46731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hteck 37">
            <a:extLst>
              <a:ext uri="{FF2B5EF4-FFF2-40B4-BE49-F238E27FC236}">
                <a16:creationId xmlns:a16="http://schemas.microsoft.com/office/drawing/2014/main" id="{82BBCCDF-6393-47AE-905C-234ACDB9EA15}"/>
              </a:ext>
            </a:extLst>
          </p:cNvPr>
          <p:cNvSpPr/>
          <p:nvPr/>
        </p:nvSpPr>
        <p:spPr>
          <a:xfrm>
            <a:off x="0" y="5525645"/>
            <a:ext cx="4618037" cy="1226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 </a:t>
            </a:r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19424896-7282-41AE-BFBE-A8CD62BAA409}"/>
              </a:ext>
            </a:extLst>
          </p:cNvPr>
          <p:cNvSpPr/>
          <p:nvPr/>
        </p:nvSpPr>
        <p:spPr>
          <a:xfrm>
            <a:off x="4519083" y="4912783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2C2994C2-7C22-4A17-87E5-F5D05873669C}"/>
              </a:ext>
            </a:extLst>
          </p:cNvPr>
          <p:cNvSpPr/>
          <p:nvPr/>
        </p:nvSpPr>
        <p:spPr>
          <a:xfrm rot="5400000">
            <a:off x="4837377" y="4594489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DF4A7679-DF8B-4D70-A9D3-F2EA935C42EB}"/>
              </a:ext>
            </a:extLst>
          </p:cNvPr>
          <p:cNvSpPr/>
          <p:nvPr/>
        </p:nvSpPr>
        <p:spPr>
          <a:xfrm rot="10800000">
            <a:off x="5155671" y="4276195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18650953-FEEA-4A48-9FC7-44797AE6413C}"/>
              </a:ext>
            </a:extLst>
          </p:cNvPr>
          <p:cNvSpPr/>
          <p:nvPr/>
        </p:nvSpPr>
        <p:spPr>
          <a:xfrm rot="5400000">
            <a:off x="5473964" y="3957901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9E9C4656-EE3B-4272-8D48-15CF11290BD2}"/>
              </a:ext>
            </a:extLst>
          </p:cNvPr>
          <p:cNvSpPr/>
          <p:nvPr/>
        </p:nvSpPr>
        <p:spPr>
          <a:xfrm>
            <a:off x="5792258" y="3639607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>
            <a:extLst>
              <a:ext uri="{FF2B5EF4-FFF2-40B4-BE49-F238E27FC236}">
                <a16:creationId xmlns:a16="http://schemas.microsoft.com/office/drawing/2014/main" id="{ED26A9CD-C7CE-46D2-80D4-D8D1AA2B532A}"/>
              </a:ext>
            </a:extLst>
          </p:cNvPr>
          <p:cNvSpPr/>
          <p:nvPr/>
        </p:nvSpPr>
        <p:spPr>
          <a:xfrm rot="5400000">
            <a:off x="6110552" y="3321313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1" name="Ellipse 50">
            <a:extLst>
              <a:ext uri="{FF2B5EF4-FFF2-40B4-BE49-F238E27FC236}">
                <a16:creationId xmlns:a16="http://schemas.microsoft.com/office/drawing/2014/main" id="{A855ED74-4B17-49DE-AEB0-F8F8214ABE3C}"/>
              </a:ext>
            </a:extLst>
          </p:cNvPr>
          <p:cNvSpPr/>
          <p:nvPr/>
        </p:nvSpPr>
        <p:spPr>
          <a:xfrm>
            <a:off x="3323166" y="5050589"/>
            <a:ext cx="406400" cy="406400"/>
          </a:xfrm>
          <a:prstGeom prst="ellipse">
            <a:avLst/>
          </a:prstGeom>
          <a:solidFill>
            <a:srgbClr val="37FF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77AC2BB6-F435-43CB-ADA0-E69CE7A12C7C}"/>
              </a:ext>
            </a:extLst>
          </p:cNvPr>
          <p:cNvSpPr/>
          <p:nvPr/>
        </p:nvSpPr>
        <p:spPr>
          <a:xfrm>
            <a:off x="2611966" y="5050589"/>
            <a:ext cx="406400" cy="406400"/>
          </a:xfrm>
          <a:prstGeom prst="ellipse">
            <a:avLst/>
          </a:prstGeom>
          <a:solidFill>
            <a:srgbClr val="37FF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3" name="Ellipse 52">
            <a:extLst>
              <a:ext uri="{FF2B5EF4-FFF2-40B4-BE49-F238E27FC236}">
                <a16:creationId xmlns:a16="http://schemas.microsoft.com/office/drawing/2014/main" id="{CDAD13A9-EFAE-4890-9BA0-5D0BB54B5341}"/>
              </a:ext>
            </a:extLst>
          </p:cNvPr>
          <p:cNvSpPr/>
          <p:nvPr/>
        </p:nvSpPr>
        <p:spPr>
          <a:xfrm>
            <a:off x="1900766" y="5050589"/>
            <a:ext cx="406400" cy="406400"/>
          </a:xfrm>
          <a:prstGeom prst="ellipse">
            <a:avLst/>
          </a:prstGeom>
          <a:solidFill>
            <a:srgbClr val="37FF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Ellipse 53">
            <a:extLst>
              <a:ext uri="{FF2B5EF4-FFF2-40B4-BE49-F238E27FC236}">
                <a16:creationId xmlns:a16="http://schemas.microsoft.com/office/drawing/2014/main" id="{13927A49-8562-432D-A634-67E23CE18725}"/>
              </a:ext>
            </a:extLst>
          </p:cNvPr>
          <p:cNvSpPr/>
          <p:nvPr/>
        </p:nvSpPr>
        <p:spPr>
          <a:xfrm>
            <a:off x="1189566" y="5050589"/>
            <a:ext cx="406400" cy="406400"/>
          </a:xfrm>
          <a:prstGeom prst="ellipse">
            <a:avLst/>
          </a:prstGeom>
          <a:solidFill>
            <a:srgbClr val="37FF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Rechteck 54">
            <a:extLst>
              <a:ext uri="{FF2B5EF4-FFF2-40B4-BE49-F238E27FC236}">
                <a16:creationId xmlns:a16="http://schemas.microsoft.com/office/drawing/2014/main" id="{6F4F9E75-A10C-429C-8CEF-F2FC91D0B4EA}"/>
              </a:ext>
            </a:extLst>
          </p:cNvPr>
          <p:cNvSpPr/>
          <p:nvPr/>
        </p:nvSpPr>
        <p:spPr>
          <a:xfrm>
            <a:off x="4568560" y="4186767"/>
            <a:ext cx="511440" cy="661458"/>
          </a:xfrm>
          <a:prstGeom prst="rect">
            <a:avLst/>
          </a:prstGeom>
          <a:noFill/>
          <a:ln w="28575">
            <a:solidFill>
              <a:srgbClr val="37FF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6" name="Rechteck 55">
            <a:extLst>
              <a:ext uri="{FF2B5EF4-FFF2-40B4-BE49-F238E27FC236}">
                <a16:creationId xmlns:a16="http://schemas.microsoft.com/office/drawing/2014/main" id="{01A78277-BD23-4429-B299-ADDA1668BEB4}"/>
              </a:ext>
            </a:extLst>
          </p:cNvPr>
          <p:cNvSpPr/>
          <p:nvPr/>
        </p:nvSpPr>
        <p:spPr>
          <a:xfrm>
            <a:off x="5205148" y="3550179"/>
            <a:ext cx="511440" cy="661458"/>
          </a:xfrm>
          <a:prstGeom prst="rect">
            <a:avLst/>
          </a:prstGeom>
          <a:noFill/>
          <a:ln w="28575">
            <a:solidFill>
              <a:srgbClr val="37FF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7" name="Rechteck 56">
            <a:extLst>
              <a:ext uri="{FF2B5EF4-FFF2-40B4-BE49-F238E27FC236}">
                <a16:creationId xmlns:a16="http://schemas.microsoft.com/office/drawing/2014/main" id="{00426FDC-02E9-4939-A1E9-BD8283139BFA}"/>
              </a:ext>
            </a:extLst>
          </p:cNvPr>
          <p:cNvSpPr/>
          <p:nvPr/>
        </p:nvSpPr>
        <p:spPr>
          <a:xfrm>
            <a:off x="5913107" y="2913592"/>
            <a:ext cx="511440" cy="661458"/>
          </a:xfrm>
          <a:prstGeom prst="rect">
            <a:avLst/>
          </a:prstGeom>
          <a:noFill/>
          <a:ln w="28575">
            <a:solidFill>
              <a:srgbClr val="00BA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4" name="Textfeld 63">
            <a:extLst>
              <a:ext uri="{FF2B5EF4-FFF2-40B4-BE49-F238E27FC236}">
                <a16:creationId xmlns:a16="http://schemas.microsoft.com/office/drawing/2014/main" id="{C03794C6-2DD0-4859-BBB1-4070CFB8D6E0}"/>
              </a:ext>
            </a:extLst>
          </p:cNvPr>
          <p:cNvSpPr txBox="1"/>
          <p:nvPr/>
        </p:nvSpPr>
        <p:spPr>
          <a:xfrm>
            <a:off x="6651359" y="3218458"/>
            <a:ext cx="2942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latin typeface="Lato" panose="020F0502020204030203" pitchFamily="34" charset="0"/>
              </a:rPr>
              <a:t>Normal</a:t>
            </a:r>
          </a:p>
        </p:txBody>
      </p:sp>
      <p:sp>
        <p:nvSpPr>
          <p:cNvPr id="68" name="Textfeld 67">
            <a:extLst>
              <a:ext uri="{FF2B5EF4-FFF2-40B4-BE49-F238E27FC236}">
                <a16:creationId xmlns:a16="http://schemas.microsoft.com/office/drawing/2014/main" id="{D68E2473-5973-4CFC-9C65-183006200D6E}"/>
              </a:ext>
            </a:extLst>
          </p:cNvPr>
          <p:cNvSpPr txBox="1"/>
          <p:nvPr/>
        </p:nvSpPr>
        <p:spPr>
          <a:xfrm>
            <a:off x="4607526" y="4411107"/>
            <a:ext cx="412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solidFill>
                  <a:srgbClr val="37FF8B"/>
                </a:solidFill>
                <a:latin typeface="Lato" panose="020F0502020204030203" pitchFamily="34" charset="0"/>
              </a:rPr>
              <a:t>1</a:t>
            </a:r>
          </a:p>
        </p:txBody>
      </p:sp>
      <p:sp>
        <p:nvSpPr>
          <p:cNvPr id="69" name="Textfeld 68">
            <a:extLst>
              <a:ext uri="{FF2B5EF4-FFF2-40B4-BE49-F238E27FC236}">
                <a16:creationId xmlns:a16="http://schemas.microsoft.com/office/drawing/2014/main" id="{FFDA180F-52E6-411B-881B-6FFA541C5E19}"/>
              </a:ext>
            </a:extLst>
          </p:cNvPr>
          <p:cNvSpPr txBox="1"/>
          <p:nvPr/>
        </p:nvSpPr>
        <p:spPr>
          <a:xfrm>
            <a:off x="5254625" y="3750041"/>
            <a:ext cx="412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solidFill>
                  <a:srgbClr val="37FF8B"/>
                </a:solidFill>
                <a:latin typeface="Lato" panose="020F0502020204030203" pitchFamily="34" charset="0"/>
              </a:rPr>
              <a:t>2</a:t>
            </a:r>
          </a:p>
        </p:txBody>
      </p:sp>
      <p:sp>
        <p:nvSpPr>
          <p:cNvPr id="70" name="Textfeld 69">
            <a:extLst>
              <a:ext uri="{FF2B5EF4-FFF2-40B4-BE49-F238E27FC236}">
                <a16:creationId xmlns:a16="http://schemas.microsoft.com/office/drawing/2014/main" id="{C9D4D6F0-749C-4383-A925-9887CB541BFC}"/>
              </a:ext>
            </a:extLst>
          </p:cNvPr>
          <p:cNvSpPr txBox="1"/>
          <p:nvPr/>
        </p:nvSpPr>
        <p:spPr>
          <a:xfrm>
            <a:off x="5958442" y="3121470"/>
            <a:ext cx="412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solidFill>
                  <a:srgbClr val="00BAF3"/>
                </a:solidFill>
                <a:latin typeface="Lato" panose="020F0502020204030203" pitchFamily="34" charset="0"/>
              </a:rPr>
              <a:t>3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F889BC53-E463-4321-82F8-BFFFBEF4BF60}"/>
              </a:ext>
            </a:extLst>
          </p:cNvPr>
          <p:cNvSpPr txBox="1"/>
          <p:nvPr/>
        </p:nvSpPr>
        <p:spPr>
          <a:xfrm>
            <a:off x="5841735" y="1084863"/>
            <a:ext cx="480291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F9106E"/>
                </a:solidFill>
              </a:rPr>
              <a:t>Normalpreis – Produkt A</a:t>
            </a:r>
          </a:p>
          <a:p>
            <a:endParaRPr lang="de-DE" dirty="0"/>
          </a:p>
          <a:p>
            <a:r>
              <a:rPr lang="de-DE" dirty="0"/>
              <a:t>Ziel: Mit diesem Produkt wollen Sie (theoretisch) </a:t>
            </a:r>
          </a:p>
          <a:p>
            <a:r>
              <a:rPr lang="de-DE" dirty="0"/>
              <a:t>den meisten Umsatz generieren. 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BC9EC7D9-02F5-4463-B217-E00ACC34014B}"/>
              </a:ext>
            </a:extLst>
          </p:cNvPr>
          <p:cNvSpPr txBox="1"/>
          <p:nvPr/>
        </p:nvSpPr>
        <p:spPr>
          <a:xfrm>
            <a:off x="457200" y="303451"/>
            <a:ext cx="2374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>
                <a:solidFill>
                  <a:srgbClr val="F9106E"/>
                </a:solidFill>
              </a:rPr>
              <a:t>Aufbau der Tragschicht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E1AA8D9E-6C2C-4AAC-9DBA-CB063F0F9F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0000" y="3240000"/>
            <a:ext cx="303137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027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hteck 37">
            <a:extLst>
              <a:ext uri="{FF2B5EF4-FFF2-40B4-BE49-F238E27FC236}">
                <a16:creationId xmlns:a16="http://schemas.microsoft.com/office/drawing/2014/main" id="{82BBCCDF-6393-47AE-905C-234ACDB9EA15}"/>
              </a:ext>
            </a:extLst>
          </p:cNvPr>
          <p:cNvSpPr/>
          <p:nvPr/>
        </p:nvSpPr>
        <p:spPr>
          <a:xfrm>
            <a:off x="0" y="5525645"/>
            <a:ext cx="4618037" cy="1226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 </a:t>
            </a:r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19424896-7282-41AE-BFBE-A8CD62BAA409}"/>
              </a:ext>
            </a:extLst>
          </p:cNvPr>
          <p:cNvSpPr/>
          <p:nvPr/>
        </p:nvSpPr>
        <p:spPr>
          <a:xfrm>
            <a:off x="4519083" y="4912783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2C2994C2-7C22-4A17-87E5-F5D05873669C}"/>
              </a:ext>
            </a:extLst>
          </p:cNvPr>
          <p:cNvSpPr/>
          <p:nvPr/>
        </p:nvSpPr>
        <p:spPr>
          <a:xfrm rot="5400000">
            <a:off x="4837377" y="4594489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DF4A7679-DF8B-4D70-A9D3-F2EA935C42EB}"/>
              </a:ext>
            </a:extLst>
          </p:cNvPr>
          <p:cNvSpPr/>
          <p:nvPr/>
        </p:nvSpPr>
        <p:spPr>
          <a:xfrm rot="10800000">
            <a:off x="5155671" y="4276195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18650953-FEEA-4A48-9FC7-44797AE6413C}"/>
              </a:ext>
            </a:extLst>
          </p:cNvPr>
          <p:cNvSpPr/>
          <p:nvPr/>
        </p:nvSpPr>
        <p:spPr>
          <a:xfrm rot="5400000">
            <a:off x="5473964" y="3957901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1" name="Ellipse 50">
            <a:extLst>
              <a:ext uri="{FF2B5EF4-FFF2-40B4-BE49-F238E27FC236}">
                <a16:creationId xmlns:a16="http://schemas.microsoft.com/office/drawing/2014/main" id="{A855ED74-4B17-49DE-AEB0-F8F8214ABE3C}"/>
              </a:ext>
            </a:extLst>
          </p:cNvPr>
          <p:cNvSpPr/>
          <p:nvPr/>
        </p:nvSpPr>
        <p:spPr>
          <a:xfrm>
            <a:off x="3323166" y="5050589"/>
            <a:ext cx="406400" cy="406400"/>
          </a:xfrm>
          <a:prstGeom prst="ellipse">
            <a:avLst/>
          </a:prstGeom>
          <a:solidFill>
            <a:srgbClr val="37FF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77AC2BB6-F435-43CB-ADA0-E69CE7A12C7C}"/>
              </a:ext>
            </a:extLst>
          </p:cNvPr>
          <p:cNvSpPr/>
          <p:nvPr/>
        </p:nvSpPr>
        <p:spPr>
          <a:xfrm>
            <a:off x="2611966" y="5050589"/>
            <a:ext cx="406400" cy="406400"/>
          </a:xfrm>
          <a:prstGeom prst="ellipse">
            <a:avLst/>
          </a:prstGeom>
          <a:solidFill>
            <a:srgbClr val="37FF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3" name="Ellipse 52">
            <a:extLst>
              <a:ext uri="{FF2B5EF4-FFF2-40B4-BE49-F238E27FC236}">
                <a16:creationId xmlns:a16="http://schemas.microsoft.com/office/drawing/2014/main" id="{CDAD13A9-EFAE-4890-9BA0-5D0BB54B5341}"/>
              </a:ext>
            </a:extLst>
          </p:cNvPr>
          <p:cNvSpPr/>
          <p:nvPr/>
        </p:nvSpPr>
        <p:spPr>
          <a:xfrm>
            <a:off x="1900766" y="5050589"/>
            <a:ext cx="406400" cy="406400"/>
          </a:xfrm>
          <a:prstGeom prst="ellipse">
            <a:avLst/>
          </a:prstGeom>
          <a:solidFill>
            <a:srgbClr val="37FF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Ellipse 53">
            <a:extLst>
              <a:ext uri="{FF2B5EF4-FFF2-40B4-BE49-F238E27FC236}">
                <a16:creationId xmlns:a16="http://schemas.microsoft.com/office/drawing/2014/main" id="{13927A49-8562-432D-A634-67E23CE18725}"/>
              </a:ext>
            </a:extLst>
          </p:cNvPr>
          <p:cNvSpPr/>
          <p:nvPr/>
        </p:nvSpPr>
        <p:spPr>
          <a:xfrm>
            <a:off x="1189566" y="5050589"/>
            <a:ext cx="406400" cy="406400"/>
          </a:xfrm>
          <a:prstGeom prst="ellipse">
            <a:avLst/>
          </a:prstGeom>
          <a:solidFill>
            <a:srgbClr val="37FF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Rechteck 54">
            <a:extLst>
              <a:ext uri="{FF2B5EF4-FFF2-40B4-BE49-F238E27FC236}">
                <a16:creationId xmlns:a16="http://schemas.microsoft.com/office/drawing/2014/main" id="{6F4F9E75-A10C-429C-8CEF-F2FC91D0B4EA}"/>
              </a:ext>
            </a:extLst>
          </p:cNvPr>
          <p:cNvSpPr/>
          <p:nvPr/>
        </p:nvSpPr>
        <p:spPr>
          <a:xfrm>
            <a:off x="4568560" y="4186767"/>
            <a:ext cx="511440" cy="661458"/>
          </a:xfrm>
          <a:prstGeom prst="rect">
            <a:avLst/>
          </a:prstGeom>
          <a:noFill/>
          <a:ln w="28575">
            <a:solidFill>
              <a:srgbClr val="37FF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6" name="Rechteck 55">
            <a:extLst>
              <a:ext uri="{FF2B5EF4-FFF2-40B4-BE49-F238E27FC236}">
                <a16:creationId xmlns:a16="http://schemas.microsoft.com/office/drawing/2014/main" id="{01A78277-BD23-4429-B299-ADDA1668BEB4}"/>
              </a:ext>
            </a:extLst>
          </p:cNvPr>
          <p:cNvSpPr/>
          <p:nvPr/>
        </p:nvSpPr>
        <p:spPr>
          <a:xfrm>
            <a:off x="5268380" y="3550179"/>
            <a:ext cx="511440" cy="661458"/>
          </a:xfrm>
          <a:prstGeom prst="rect">
            <a:avLst/>
          </a:prstGeom>
          <a:noFill/>
          <a:ln w="28575">
            <a:solidFill>
              <a:srgbClr val="37FF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3" name="Textfeld 62">
            <a:extLst>
              <a:ext uri="{FF2B5EF4-FFF2-40B4-BE49-F238E27FC236}">
                <a16:creationId xmlns:a16="http://schemas.microsoft.com/office/drawing/2014/main" id="{CF1C338B-B62B-444F-8BAD-4873785B58CE}"/>
              </a:ext>
            </a:extLst>
          </p:cNvPr>
          <p:cNvSpPr txBox="1"/>
          <p:nvPr/>
        </p:nvSpPr>
        <p:spPr>
          <a:xfrm>
            <a:off x="6004222" y="3814530"/>
            <a:ext cx="2942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latin typeface="Lato" panose="020F0502020204030203" pitchFamily="34" charset="0"/>
              </a:rPr>
              <a:t>Günstig</a:t>
            </a:r>
          </a:p>
        </p:txBody>
      </p:sp>
      <p:sp>
        <p:nvSpPr>
          <p:cNvPr id="68" name="Textfeld 67">
            <a:extLst>
              <a:ext uri="{FF2B5EF4-FFF2-40B4-BE49-F238E27FC236}">
                <a16:creationId xmlns:a16="http://schemas.microsoft.com/office/drawing/2014/main" id="{D68E2473-5973-4CFC-9C65-183006200D6E}"/>
              </a:ext>
            </a:extLst>
          </p:cNvPr>
          <p:cNvSpPr txBox="1"/>
          <p:nvPr/>
        </p:nvSpPr>
        <p:spPr>
          <a:xfrm>
            <a:off x="4607526" y="4411107"/>
            <a:ext cx="412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solidFill>
                  <a:srgbClr val="37FF8B"/>
                </a:solidFill>
                <a:latin typeface="Lato" panose="020F0502020204030203" pitchFamily="34" charset="0"/>
              </a:rPr>
              <a:t>1</a:t>
            </a:r>
          </a:p>
        </p:txBody>
      </p:sp>
      <p:sp>
        <p:nvSpPr>
          <p:cNvPr id="69" name="Textfeld 68">
            <a:extLst>
              <a:ext uri="{FF2B5EF4-FFF2-40B4-BE49-F238E27FC236}">
                <a16:creationId xmlns:a16="http://schemas.microsoft.com/office/drawing/2014/main" id="{FFDA180F-52E6-411B-881B-6FFA541C5E19}"/>
              </a:ext>
            </a:extLst>
          </p:cNvPr>
          <p:cNvSpPr txBox="1"/>
          <p:nvPr/>
        </p:nvSpPr>
        <p:spPr>
          <a:xfrm>
            <a:off x="5317857" y="3750041"/>
            <a:ext cx="412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solidFill>
                  <a:srgbClr val="37FF8B"/>
                </a:solidFill>
                <a:latin typeface="Lato" panose="020F0502020204030203" pitchFamily="34" charset="0"/>
              </a:rPr>
              <a:t>2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162671DC-01F3-4131-91B2-182DE631DA72}"/>
              </a:ext>
            </a:extLst>
          </p:cNvPr>
          <p:cNvSpPr txBox="1"/>
          <p:nvPr/>
        </p:nvSpPr>
        <p:spPr>
          <a:xfrm>
            <a:off x="457200" y="303451"/>
            <a:ext cx="40436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>
                <a:solidFill>
                  <a:srgbClr val="F9106E"/>
                </a:solidFill>
              </a:rPr>
              <a:t>Einstieg in die Treppe – erstes Marketing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5EE8C506-4852-4A6A-8AD7-6AF8C527549D}"/>
              </a:ext>
            </a:extLst>
          </p:cNvPr>
          <p:cNvSpPr txBox="1"/>
          <p:nvPr/>
        </p:nvSpPr>
        <p:spPr>
          <a:xfrm>
            <a:off x="5205147" y="1276496"/>
            <a:ext cx="293253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F9106E"/>
                </a:solidFill>
              </a:rPr>
              <a:t>Einstiegsprodukt</a:t>
            </a:r>
          </a:p>
          <a:p>
            <a:endParaRPr lang="de-DE" dirty="0"/>
          </a:p>
          <a:p>
            <a:r>
              <a:rPr lang="de-DE" dirty="0"/>
              <a:t>Ziel: die Kunden erhalten ein </a:t>
            </a:r>
          </a:p>
          <a:p>
            <a:r>
              <a:rPr lang="de-DE" dirty="0"/>
              <a:t>Supergünstiges Kaufprodukt.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Einsteiger Artikel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Erste Probe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8036BB87-C9A9-4EB1-8AFC-AB7EF30A71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4673" y="3606405"/>
            <a:ext cx="4357630" cy="2371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352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hteck 37">
            <a:extLst>
              <a:ext uri="{FF2B5EF4-FFF2-40B4-BE49-F238E27FC236}">
                <a16:creationId xmlns:a16="http://schemas.microsoft.com/office/drawing/2014/main" id="{82BBCCDF-6393-47AE-905C-234ACDB9EA15}"/>
              </a:ext>
            </a:extLst>
          </p:cNvPr>
          <p:cNvSpPr/>
          <p:nvPr/>
        </p:nvSpPr>
        <p:spPr>
          <a:xfrm>
            <a:off x="0" y="5525645"/>
            <a:ext cx="4618037" cy="1226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 </a:t>
            </a:r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19424896-7282-41AE-BFBE-A8CD62BAA409}"/>
              </a:ext>
            </a:extLst>
          </p:cNvPr>
          <p:cNvSpPr/>
          <p:nvPr/>
        </p:nvSpPr>
        <p:spPr>
          <a:xfrm>
            <a:off x="4519083" y="4912783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2C2994C2-7C22-4A17-87E5-F5D05873669C}"/>
              </a:ext>
            </a:extLst>
          </p:cNvPr>
          <p:cNvSpPr/>
          <p:nvPr/>
        </p:nvSpPr>
        <p:spPr>
          <a:xfrm rot="5400000">
            <a:off x="4837377" y="4594489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1" name="Ellipse 50">
            <a:extLst>
              <a:ext uri="{FF2B5EF4-FFF2-40B4-BE49-F238E27FC236}">
                <a16:creationId xmlns:a16="http://schemas.microsoft.com/office/drawing/2014/main" id="{A855ED74-4B17-49DE-AEB0-F8F8214ABE3C}"/>
              </a:ext>
            </a:extLst>
          </p:cNvPr>
          <p:cNvSpPr/>
          <p:nvPr/>
        </p:nvSpPr>
        <p:spPr>
          <a:xfrm>
            <a:off x="3323166" y="5050589"/>
            <a:ext cx="406400" cy="406400"/>
          </a:xfrm>
          <a:prstGeom prst="ellipse">
            <a:avLst/>
          </a:prstGeom>
          <a:solidFill>
            <a:srgbClr val="37FF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77AC2BB6-F435-43CB-ADA0-E69CE7A12C7C}"/>
              </a:ext>
            </a:extLst>
          </p:cNvPr>
          <p:cNvSpPr/>
          <p:nvPr/>
        </p:nvSpPr>
        <p:spPr>
          <a:xfrm>
            <a:off x="2611966" y="5050589"/>
            <a:ext cx="406400" cy="406400"/>
          </a:xfrm>
          <a:prstGeom prst="ellipse">
            <a:avLst/>
          </a:prstGeom>
          <a:solidFill>
            <a:srgbClr val="37FF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3" name="Ellipse 52">
            <a:extLst>
              <a:ext uri="{FF2B5EF4-FFF2-40B4-BE49-F238E27FC236}">
                <a16:creationId xmlns:a16="http://schemas.microsoft.com/office/drawing/2014/main" id="{CDAD13A9-EFAE-4890-9BA0-5D0BB54B5341}"/>
              </a:ext>
            </a:extLst>
          </p:cNvPr>
          <p:cNvSpPr/>
          <p:nvPr/>
        </p:nvSpPr>
        <p:spPr>
          <a:xfrm>
            <a:off x="1900766" y="5050589"/>
            <a:ext cx="406400" cy="406400"/>
          </a:xfrm>
          <a:prstGeom prst="ellipse">
            <a:avLst/>
          </a:prstGeom>
          <a:solidFill>
            <a:srgbClr val="37FF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Ellipse 53">
            <a:extLst>
              <a:ext uri="{FF2B5EF4-FFF2-40B4-BE49-F238E27FC236}">
                <a16:creationId xmlns:a16="http://schemas.microsoft.com/office/drawing/2014/main" id="{13927A49-8562-432D-A634-67E23CE18725}"/>
              </a:ext>
            </a:extLst>
          </p:cNvPr>
          <p:cNvSpPr/>
          <p:nvPr/>
        </p:nvSpPr>
        <p:spPr>
          <a:xfrm>
            <a:off x="1189566" y="5050589"/>
            <a:ext cx="406400" cy="406400"/>
          </a:xfrm>
          <a:prstGeom prst="ellipse">
            <a:avLst/>
          </a:prstGeom>
          <a:solidFill>
            <a:srgbClr val="37FF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Rechteck 54">
            <a:extLst>
              <a:ext uri="{FF2B5EF4-FFF2-40B4-BE49-F238E27FC236}">
                <a16:creationId xmlns:a16="http://schemas.microsoft.com/office/drawing/2014/main" id="{6F4F9E75-A10C-429C-8CEF-F2FC91D0B4EA}"/>
              </a:ext>
            </a:extLst>
          </p:cNvPr>
          <p:cNvSpPr/>
          <p:nvPr/>
        </p:nvSpPr>
        <p:spPr>
          <a:xfrm>
            <a:off x="4651244" y="4186767"/>
            <a:ext cx="511440" cy="661458"/>
          </a:xfrm>
          <a:prstGeom prst="rect">
            <a:avLst/>
          </a:prstGeom>
          <a:noFill/>
          <a:ln w="28575">
            <a:solidFill>
              <a:srgbClr val="37FF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2" name="Textfeld 61">
            <a:extLst>
              <a:ext uri="{FF2B5EF4-FFF2-40B4-BE49-F238E27FC236}">
                <a16:creationId xmlns:a16="http://schemas.microsoft.com/office/drawing/2014/main" id="{CC78DE5D-0B6F-4F76-9682-C5E96E5EBD59}"/>
              </a:ext>
            </a:extLst>
          </p:cNvPr>
          <p:cNvSpPr txBox="1"/>
          <p:nvPr/>
        </p:nvSpPr>
        <p:spPr>
          <a:xfrm>
            <a:off x="5358871" y="4475500"/>
            <a:ext cx="2942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latin typeface="Lato" panose="020F0502020204030203" pitchFamily="34" charset="0"/>
              </a:rPr>
              <a:t>Free</a:t>
            </a:r>
          </a:p>
        </p:txBody>
      </p:sp>
      <p:sp>
        <p:nvSpPr>
          <p:cNvPr id="68" name="Textfeld 67">
            <a:extLst>
              <a:ext uri="{FF2B5EF4-FFF2-40B4-BE49-F238E27FC236}">
                <a16:creationId xmlns:a16="http://schemas.microsoft.com/office/drawing/2014/main" id="{D68E2473-5973-4CFC-9C65-183006200D6E}"/>
              </a:ext>
            </a:extLst>
          </p:cNvPr>
          <p:cNvSpPr txBox="1"/>
          <p:nvPr/>
        </p:nvSpPr>
        <p:spPr>
          <a:xfrm>
            <a:off x="4690210" y="4411107"/>
            <a:ext cx="412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solidFill>
                  <a:srgbClr val="37FF8B"/>
                </a:solidFill>
                <a:latin typeface="Lato" panose="020F0502020204030203" pitchFamily="34" charset="0"/>
              </a:rPr>
              <a:t>1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E9E0C190-9121-4AD2-9034-05E46FE404CA}"/>
              </a:ext>
            </a:extLst>
          </p:cNvPr>
          <p:cNvSpPr txBox="1"/>
          <p:nvPr/>
        </p:nvSpPr>
        <p:spPr>
          <a:xfrm>
            <a:off x="1031771" y="2207266"/>
            <a:ext cx="610135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F9106E"/>
                </a:solidFill>
              </a:rPr>
              <a:t>Leadmagnet</a:t>
            </a:r>
          </a:p>
          <a:p>
            <a:endParaRPr lang="de-DE" dirty="0"/>
          </a:p>
          <a:p>
            <a:r>
              <a:rPr lang="de-DE" dirty="0"/>
              <a:t>Ziel: die Kunden kommen mit Ihrem Produkt in Kontakt.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Blog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Infoabend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Social</a:t>
            </a:r>
            <a:r>
              <a:rPr lang="de-DE" dirty="0"/>
              <a:t> Media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6666BC18-24B3-4635-B8CD-FA6D83D2AC6D}"/>
              </a:ext>
            </a:extLst>
          </p:cNvPr>
          <p:cNvSpPr txBox="1"/>
          <p:nvPr/>
        </p:nvSpPr>
        <p:spPr>
          <a:xfrm>
            <a:off x="457200" y="303451"/>
            <a:ext cx="40436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>
                <a:solidFill>
                  <a:srgbClr val="F9106E"/>
                </a:solidFill>
              </a:rPr>
              <a:t>Einstieg in die Treppe – erstes Marketing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875A80D0-F3EC-4589-B106-C0B9B902B8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9615" y="3206890"/>
            <a:ext cx="4191000" cy="112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925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erader Verbinder 5">
            <a:extLst>
              <a:ext uri="{FF2B5EF4-FFF2-40B4-BE49-F238E27FC236}">
                <a16:creationId xmlns:a16="http://schemas.microsoft.com/office/drawing/2014/main" id="{E78F1FCD-D81E-42F6-8E74-ABD238FB33D9}"/>
              </a:ext>
            </a:extLst>
          </p:cNvPr>
          <p:cNvCxnSpPr>
            <a:cxnSpLocks/>
          </p:cNvCxnSpPr>
          <p:nvPr/>
        </p:nvCxnSpPr>
        <p:spPr>
          <a:xfrm>
            <a:off x="3132450" y="680471"/>
            <a:ext cx="4310916" cy="3861881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hteck 37">
            <a:extLst>
              <a:ext uri="{FF2B5EF4-FFF2-40B4-BE49-F238E27FC236}">
                <a16:creationId xmlns:a16="http://schemas.microsoft.com/office/drawing/2014/main" id="{82BBCCDF-6393-47AE-905C-234ACDB9EA15}"/>
              </a:ext>
            </a:extLst>
          </p:cNvPr>
          <p:cNvSpPr/>
          <p:nvPr/>
        </p:nvSpPr>
        <p:spPr>
          <a:xfrm>
            <a:off x="0" y="5525645"/>
            <a:ext cx="4618037" cy="1226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 </a:t>
            </a:r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19424896-7282-41AE-BFBE-A8CD62BAA409}"/>
              </a:ext>
            </a:extLst>
          </p:cNvPr>
          <p:cNvSpPr/>
          <p:nvPr/>
        </p:nvSpPr>
        <p:spPr>
          <a:xfrm>
            <a:off x="4519083" y="4912783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2C2994C2-7C22-4A17-87E5-F5D05873669C}"/>
              </a:ext>
            </a:extLst>
          </p:cNvPr>
          <p:cNvSpPr/>
          <p:nvPr/>
        </p:nvSpPr>
        <p:spPr>
          <a:xfrm rot="5400000">
            <a:off x="4837377" y="4594489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DF4A7679-DF8B-4D70-A9D3-F2EA935C42EB}"/>
              </a:ext>
            </a:extLst>
          </p:cNvPr>
          <p:cNvSpPr/>
          <p:nvPr/>
        </p:nvSpPr>
        <p:spPr>
          <a:xfrm rot="10800000">
            <a:off x="5155671" y="4276195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18650953-FEEA-4A48-9FC7-44797AE6413C}"/>
              </a:ext>
            </a:extLst>
          </p:cNvPr>
          <p:cNvSpPr/>
          <p:nvPr/>
        </p:nvSpPr>
        <p:spPr>
          <a:xfrm rot="5400000">
            <a:off x="5473964" y="3957901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9E9C4656-EE3B-4272-8D48-15CF11290BD2}"/>
              </a:ext>
            </a:extLst>
          </p:cNvPr>
          <p:cNvSpPr/>
          <p:nvPr/>
        </p:nvSpPr>
        <p:spPr>
          <a:xfrm>
            <a:off x="5792258" y="3639607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>
            <a:extLst>
              <a:ext uri="{FF2B5EF4-FFF2-40B4-BE49-F238E27FC236}">
                <a16:creationId xmlns:a16="http://schemas.microsoft.com/office/drawing/2014/main" id="{ED26A9CD-C7CE-46D2-80D4-D8D1AA2B532A}"/>
              </a:ext>
            </a:extLst>
          </p:cNvPr>
          <p:cNvSpPr/>
          <p:nvPr/>
        </p:nvSpPr>
        <p:spPr>
          <a:xfrm rot="5400000">
            <a:off x="6110552" y="3321313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22EA7E78-BACF-4F39-8CE4-8310233EE1B2}"/>
              </a:ext>
            </a:extLst>
          </p:cNvPr>
          <p:cNvSpPr/>
          <p:nvPr/>
        </p:nvSpPr>
        <p:spPr>
          <a:xfrm>
            <a:off x="6428846" y="3003019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Rechteck 45">
            <a:extLst>
              <a:ext uri="{FF2B5EF4-FFF2-40B4-BE49-F238E27FC236}">
                <a16:creationId xmlns:a16="http://schemas.microsoft.com/office/drawing/2014/main" id="{656B0848-5129-413F-831B-BC6DDB4233F8}"/>
              </a:ext>
            </a:extLst>
          </p:cNvPr>
          <p:cNvSpPr/>
          <p:nvPr/>
        </p:nvSpPr>
        <p:spPr>
          <a:xfrm rot="5400000">
            <a:off x="6747140" y="2683136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Rechteck 46">
            <a:extLst>
              <a:ext uri="{FF2B5EF4-FFF2-40B4-BE49-F238E27FC236}">
                <a16:creationId xmlns:a16="http://schemas.microsoft.com/office/drawing/2014/main" id="{CE3BB406-CD86-45EF-B4AA-D9A8C187F78D}"/>
              </a:ext>
            </a:extLst>
          </p:cNvPr>
          <p:cNvSpPr/>
          <p:nvPr/>
        </p:nvSpPr>
        <p:spPr>
          <a:xfrm>
            <a:off x="7065434" y="2364841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8" name="Rechteck 47">
            <a:extLst>
              <a:ext uri="{FF2B5EF4-FFF2-40B4-BE49-F238E27FC236}">
                <a16:creationId xmlns:a16="http://schemas.microsoft.com/office/drawing/2014/main" id="{BA1C3E78-7560-4B3F-B51E-135F8342D92A}"/>
              </a:ext>
            </a:extLst>
          </p:cNvPr>
          <p:cNvSpPr/>
          <p:nvPr/>
        </p:nvSpPr>
        <p:spPr>
          <a:xfrm rot="5400000">
            <a:off x="7383728" y="2046547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Rechteck 48">
            <a:extLst>
              <a:ext uri="{FF2B5EF4-FFF2-40B4-BE49-F238E27FC236}">
                <a16:creationId xmlns:a16="http://schemas.microsoft.com/office/drawing/2014/main" id="{8AAD4283-9698-43E3-BFB7-05AC20D31895}"/>
              </a:ext>
            </a:extLst>
          </p:cNvPr>
          <p:cNvSpPr/>
          <p:nvPr/>
        </p:nvSpPr>
        <p:spPr>
          <a:xfrm>
            <a:off x="7702022" y="1728253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0" name="Rechteck 49">
            <a:extLst>
              <a:ext uri="{FF2B5EF4-FFF2-40B4-BE49-F238E27FC236}">
                <a16:creationId xmlns:a16="http://schemas.microsoft.com/office/drawing/2014/main" id="{E0DEF78B-DD75-4268-AA42-1D9A9BBA0449}"/>
              </a:ext>
            </a:extLst>
          </p:cNvPr>
          <p:cNvSpPr/>
          <p:nvPr/>
        </p:nvSpPr>
        <p:spPr>
          <a:xfrm rot="5400000">
            <a:off x="9897534" y="-468848"/>
            <a:ext cx="98954" cy="448997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 </a:t>
            </a:r>
          </a:p>
        </p:txBody>
      </p:sp>
      <p:sp>
        <p:nvSpPr>
          <p:cNvPr id="51" name="Ellipse 50">
            <a:extLst>
              <a:ext uri="{FF2B5EF4-FFF2-40B4-BE49-F238E27FC236}">
                <a16:creationId xmlns:a16="http://schemas.microsoft.com/office/drawing/2014/main" id="{A855ED74-4B17-49DE-AEB0-F8F8214ABE3C}"/>
              </a:ext>
            </a:extLst>
          </p:cNvPr>
          <p:cNvSpPr/>
          <p:nvPr/>
        </p:nvSpPr>
        <p:spPr>
          <a:xfrm>
            <a:off x="3323166" y="5050589"/>
            <a:ext cx="406400" cy="406400"/>
          </a:xfrm>
          <a:prstGeom prst="ellipse">
            <a:avLst/>
          </a:prstGeom>
          <a:solidFill>
            <a:srgbClr val="37FF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77AC2BB6-F435-43CB-ADA0-E69CE7A12C7C}"/>
              </a:ext>
            </a:extLst>
          </p:cNvPr>
          <p:cNvSpPr/>
          <p:nvPr/>
        </p:nvSpPr>
        <p:spPr>
          <a:xfrm>
            <a:off x="2611966" y="5050589"/>
            <a:ext cx="406400" cy="406400"/>
          </a:xfrm>
          <a:prstGeom prst="ellipse">
            <a:avLst/>
          </a:prstGeom>
          <a:solidFill>
            <a:srgbClr val="37FF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3" name="Ellipse 52">
            <a:extLst>
              <a:ext uri="{FF2B5EF4-FFF2-40B4-BE49-F238E27FC236}">
                <a16:creationId xmlns:a16="http://schemas.microsoft.com/office/drawing/2014/main" id="{CDAD13A9-EFAE-4890-9BA0-5D0BB54B5341}"/>
              </a:ext>
            </a:extLst>
          </p:cNvPr>
          <p:cNvSpPr/>
          <p:nvPr/>
        </p:nvSpPr>
        <p:spPr>
          <a:xfrm>
            <a:off x="1900766" y="5050589"/>
            <a:ext cx="406400" cy="406400"/>
          </a:xfrm>
          <a:prstGeom prst="ellipse">
            <a:avLst/>
          </a:prstGeom>
          <a:solidFill>
            <a:srgbClr val="37FF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Ellipse 53">
            <a:extLst>
              <a:ext uri="{FF2B5EF4-FFF2-40B4-BE49-F238E27FC236}">
                <a16:creationId xmlns:a16="http://schemas.microsoft.com/office/drawing/2014/main" id="{13927A49-8562-432D-A634-67E23CE18725}"/>
              </a:ext>
            </a:extLst>
          </p:cNvPr>
          <p:cNvSpPr/>
          <p:nvPr/>
        </p:nvSpPr>
        <p:spPr>
          <a:xfrm>
            <a:off x="1189566" y="5050589"/>
            <a:ext cx="406400" cy="406400"/>
          </a:xfrm>
          <a:prstGeom prst="ellipse">
            <a:avLst/>
          </a:prstGeom>
          <a:solidFill>
            <a:srgbClr val="37FF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Rechteck 54">
            <a:extLst>
              <a:ext uri="{FF2B5EF4-FFF2-40B4-BE49-F238E27FC236}">
                <a16:creationId xmlns:a16="http://schemas.microsoft.com/office/drawing/2014/main" id="{6F4F9E75-A10C-429C-8CEF-F2FC91D0B4EA}"/>
              </a:ext>
            </a:extLst>
          </p:cNvPr>
          <p:cNvSpPr/>
          <p:nvPr/>
        </p:nvSpPr>
        <p:spPr>
          <a:xfrm>
            <a:off x="4568560" y="4186767"/>
            <a:ext cx="511440" cy="661458"/>
          </a:xfrm>
          <a:prstGeom prst="rect">
            <a:avLst/>
          </a:prstGeom>
          <a:noFill/>
          <a:ln w="28575">
            <a:solidFill>
              <a:srgbClr val="37FF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6" name="Rechteck 55">
            <a:extLst>
              <a:ext uri="{FF2B5EF4-FFF2-40B4-BE49-F238E27FC236}">
                <a16:creationId xmlns:a16="http://schemas.microsoft.com/office/drawing/2014/main" id="{01A78277-BD23-4429-B299-ADDA1668BEB4}"/>
              </a:ext>
            </a:extLst>
          </p:cNvPr>
          <p:cNvSpPr/>
          <p:nvPr/>
        </p:nvSpPr>
        <p:spPr>
          <a:xfrm>
            <a:off x="5205148" y="3550179"/>
            <a:ext cx="511440" cy="661458"/>
          </a:xfrm>
          <a:prstGeom prst="rect">
            <a:avLst/>
          </a:prstGeom>
          <a:noFill/>
          <a:ln w="28575">
            <a:solidFill>
              <a:srgbClr val="37FF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7" name="Rechteck 56">
            <a:extLst>
              <a:ext uri="{FF2B5EF4-FFF2-40B4-BE49-F238E27FC236}">
                <a16:creationId xmlns:a16="http://schemas.microsoft.com/office/drawing/2014/main" id="{00426FDC-02E9-4939-A1E9-BD8283139BFA}"/>
              </a:ext>
            </a:extLst>
          </p:cNvPr>
          <p:cNvSpPr/>
          <p:nvPr/>
        </p:nvSpPr>
        <p:spPr>
          <a:xfrm>
            <a:off x="5840147" y="2913592"/>
            <a:ext cx="511440" cy="661458"/>
          </a:xfrm>
          <a:prstGeom prst="rect">
            <a:avLst/>
          </a:prstGeom>
          <a:noFill/>
          <a:ln w="28575">
            <a:solidFill>
              <a:srgbClr val="00BA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8" name="Rechteck 57">
            <a:extLst>
              <a:ext uri="{FF2B5EF4-FFF2-40B4-BE49-F238E27FC236}">
                <a16:creationId xmlns:a16="http://schemas.microsoft.com/office/drawing/2014/main" id="{D7E5B0F4-81B9-4299-AD03-83C227E1BE3D}"/>
              </a:ext>
            </a:extLst>
          </p:cNvPr>
          <p:cNvSpPr/>
          <p:nvPr/>
        </p:nvSpPr>
        <p:spPr>
          <a:xfrm>
            <a:off x="6452790" y="2277004"/>
            <a:ext cx="511440" cy="661458"/>
          </a:xfrm>
          <a:prstGeom prst="rect">
            <a:avLst/>
          </a:prstGeom>
          <a:noFill/>
          <a:ln w="28575">
            <a:solidFill>
              <a:srgbClr val="00BA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9" name="Rechteck 58">
            <a:extLst>
              <a:ext uri="{FF2B5EF4-FFF2-40B4-BE49-F238E27FC236}">
                <a16:creationId xmlns:a16="http://schemas.microsoft.com/office/drawing/2014/main" id="{91E0C07B-E48B-4694-9945-E4224624213F}"/>
              </a:ext>
            </a:extLst>
          </p:cNvPr>
          <p:cNvSpPr/>
          <p:nvPr/>
        </p:nvSpPr>
        <p:spPr>
          <a:xfrm>
            <a:off x="7130169" y="1631349"/>
            <a:ext cx="511440" cy="661458"/>
          </a:xfrm>
          <a:prstGeom prst="rect">
            <a:avLst/>
          </a:prstGeom>
          <a:noFill/>
          <a:ln w="28575">
            <a:solidFill>
              <a:srgbClr val="F910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0" name="Rechteck 59">
            <a:extLst>
              <a:ext uri="{FF2B5EF4-FFF2-40B4-BE49-F238E27FC236}">
                <a16:creationId xmlns:a16="http://schemas.microsoft.com/office/drawing/2014/main" id="{7B82B805-772B-45E0-893C-C0752D620C97}"/>
              </a:ext>
            </a:extLst>
          </p:cNvPr>
          <p:cNvSpPr/>
          <p:nvPr/>
        </p:nvSpPr>
        <p:spPr>
          <a:xfrm>
            <a:off x="7737077" y="996349"/>
            <a:ext cx="511440" cy="661458"/>
          </a:xfrm>
          <a:prstGeom prst="rect">
            <a:avLst/>
          </a:prstGeom>
          <a:noFill/>
          <a:ln w="28575">
            <a:solidFill>
              <a:srgbClr val="F910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7" name="Textfeld 66">
            <a:extLst>
              <a:ext uri="{FF2B5EF4-FFF2-40B4-BE49-F238E27FC236}">
                <a16:creationId xmlns:a16="http://schemas.microsoft.com/office/drawing/2014/main" id="{A9FB89D2-BDB9-458C-8A8B-986FFDAAE6FE}"/>
              </a:ext>
            </a:extLst>
          </p:cNvPr>
          <p:cNvSpPr txBox="1"/>
          <p:nvPr/>
        </p:nvSpPr>
        <p:spPr>
          <a:xfrm>
            <a:off x="8370489" y="1208581"/>
            <a:ext cx="2942166" cy="507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2400" dirty="0">
                <a:latin typeface="Lato" panose="020F0502020204030203" pitchFamily="34" charset="0"/>
              </a:rPr>
              <a:t>Premium</a:t>
            </a:r>
          </a:p>
        </p:txBody>
      </p:sp>
      <p:sp>
        <p:nvSpPr>
          <p:cNvPr id="68" name="Textfeld 67">
            <a:extLst>
              <a:ext uri="{FF2B5EF4-FFF2-40B4-BE49-F238E27FC236}">
                <a16:creationId xmlns:a16="http://schemas.microsoft.com/office/drawing/2014/main" id="{D68E2473-5973-4CFC-9C65-183006200D6E}"/>
              </a:ext>
            </a:extLst>
          </p:cNvPr>
          <p:cNvSpPr txBox="1"/>
          <p:nvPr/>
        </p:nvSpPr>
        <p:spPr>
          <a:xfrm>
            <a:off x="4607526" y="4411107"/>
            <a:ext cx="412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solidFill>
                  <a:srgbClr val="37FF8B"/>
                </a:solidFill>
                <a:latin typeface="Lato" panose="020F0502020204030203" pitchFamily="34" charset="0"/>
              </a:rPr>
              <a:t>1</a:t>
            </a:r>
          </a:p>
        </p:txBody>
      </p:sp>
      <p:sp>
        <p:nvSpPr>
          <p:cNvPr id="69" name="Textfeld 68">
            <a:extLst>
              <a:ext uri="{FF2B5EF4-FFF2-40B4-BE49-F238E27FC236}">
                <a16:creationId xmlns:a16="http://schemas.microsoft.com/office/drawing/2014/main" id="{FFDA180F-52E6-411B-881B-6FFA541C5E19}"/>
              </a:ext>
            </a:extLst>
          </p:cNvPr>
          <p:cNvSpPr txBox="1"/>
          <p:nvPr/>
        </p:nvSpPr>
        <p:spPr>
          <a:xfrm>
            <a:off x="5254625" y="3750041"/>
            <a:ext cx="412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solidFill>
                  <a:srgbClr val="37FF8B"/>
                </a:solidFill>
                <a:latin typeface="Lato" panose="020F0502020204030203" pitchFamily="34" charset="0"/>
              </a:rPr>
              <a:t>2</a:t>
            </a:r>
          </a:p>
        </p:txBody>
      </p:sp>
      <p:sp>
        <p:nvSpPr>
          <p:cNvPr id="70" name="Textfeld 69">
            <a:extLst>
              <a:ext uri="{FF2B5EF4-FFF2-40B4-BE49-F238E27FC236}">
                <a16:creationId xmlns:a16="http://schemas.microsoft.com/office/drawing/2014/main" id="{C9D4D6F0-749C-4383-A925-9887CB541BFC}"/>
              </a:ext>
            </a:extLst>
          </p:cNvPr>
          <p:cNvSpPr txBox="1"/>
          <p:nvPr/>
        </p:nvSpPr>
        <p:spPr>
          <a:xfrm>
            <a:off x="5885482" y="3121470"/>
            <a:ext cx="412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solidFill>
                  <a:srgbClr val="00BAF3"/>
                </a:solidFill>
                <a:latin typeface="Lato" panose="020F0502020204030203" pitchFamily="34" charset="0"/>
              </a:rPr>
              <a:t>3</a:t>
            </a:r>
          </a:p>
        </p:txBody>
      </p:sp>
      <p:sp>
        <p:nvSpPr>
          <p:cNvPr id="71" name="Textfeld 70">
            <a:extLst>
              <a:ext uri="{FF2B5EF4-FFF2-40B4-BE49-F238E27FC236}">
                <a16:creationId xmlns:a16="http://schemas.microsoft.com/office/drawing/2014/main" id="{0E95D7F8-58D3-48B6-9359-3233ECC6B024}"/>
              </a:ext>
            </a:extLst>
          </p:cNvPr>
          <p:cNvSpPr txBox="1"/>
          <p:nvPr/>
        </p:nvSpPr>
        <p:spPr>
          <a:xfrm>
            <a:off x="6501241" y="2497558"/>
            <a:ext cx="412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solidFill>
                  <a:srgbClr val="00BAF3"/>
                </a:solidFill>
                <a:latin typeface="Lato" panose="020F0502020204030203" pitchFamily="34" charset="0"/>
              </a:rPr>
              <a:t>4</a:t>
            </a:r>
          </a:p>
        </p:txBody>
      </p:sp>
      <p:sp>
        <p:nvSpPr>
          <p:cNvPr id="72" name="Textfeld 71">
            <a:extLst>
              <a:ext uri="{FF2B5EF4-FFF2-40B4-BE49-F238E27FC236}">
                <a16:creationId xmlns:a16="http://schemas.microsoft.com/office/drawing/2014/main" id="{3ED0953F-7DF8-4983-B218-EBCA099D55DC}"/>
              </a:ext>
            </a:extLst>
          </p:cNvPr>
          <p:cNvSpPr txBox="1"/>
          <p:nvPr/>
        </p:nvSpPr>
        <p:spPr>
          <a:xfrm>
            <a:off x="7189858" y="1853984"/>
            <a:ext cx="412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solidFill>
                  <a:srgbClr val="F9106E"/>
                </a:solidFill>
                <a:latin typeface="Lato" panose="020F0502020204030203" pitchFamily="34" charset="0"/>
              </a:rPr>
              <a:t>5</a:t>
            </a:r>
          </a:p>
        </p:txBody>
      </p:sp>
      <p:sp>
        <p:nvSpPr>
          <p:cNvPr id="73" name="Textfeld 72">
            <a:extLst>
              <a:ext uri="{FF2B5EF4-FFF2-40B4-BE49-F238E27FC236}">
                <a16:creationId xmlns:a16="http://schemas.microsoft.com/office/drawing/2014/main" id="{6A748B22-EED4-4D37-AEC0-CF90ECCF5893}"/>
              </a:ext>
            </a:extLst>
          </p:cNvPr>
          <p:cNvSpPr txBox="1"/>
          <p:nvPr/>
        </p:nvSpPr>
        <p:spPr>
          <a:xfrm>
            <a:off x="7786554" y="1198564"/>
            <a:ext cx="4124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solidFill>
                  <a:srgbClr val="F9106E"/>
                </a:solidFill>
                <a:latin typeface="Lato" panose="020F0502020204030203" pitchFamily="34" charset="0"/>
              </a:rPr>
              <a:t>6</a:t>
            </a:r>
          </a:p>
          <a:p>
            <a:pPr algn="ctr"/>
            <a:endParaRPr lang="de-DE" sz="2400" dirty="0">
              <a:solidFill>
                <a:srgbClr val="F9106E"/>
              </a:solidFill>
              <a:latin typeface="Lato" panose="020F0502020204030203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DAC365B1-11A6-4ACA-A515-D7C06110CE75}"/>
              </a:ext>
            </a:extLst>
          </p:cNvPr>
          <p:cNvSpPr txBox="1"/>
          <p:nvPr/>
        </p:nvSpPr>
        <p:spPr>
          <a:xfrm>
            <a:off x="4688946" y="5097112"/>
            <a:ext cx="294216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2400" dirty="0">
                <a:latin typeface="Lato" panose="020F0502020204030203" pitchFamily="34" charset="0"/>
              </a:rPr>
              <a:t>Free</a:t>
            </a:r>
          </a:p>
        </p:txBody>
      </p:sp>
      <p:sp>
        <p:nvSpPr>
          <p:cNvPr id="9" name="Pfeil: nach unten 8">
            <a:extLst>
              <a:ext uri="{FF2B5EF4-FFF2-40B4-BE49-F238E27FC236}">
                <a16:creationId xmlns:a16="http://schemas.microsoft.com/office/drawing/2014/main" id="{EB229CE8-8123-4584-A97D-34E8FA140097}"/>
              </a:ext>
            </a:extLst>
          </p:cNvPr>
          <p:cNvSpPr/>
          <p:nvPr/>
        </p:nvSpPr>
        <p:spPr>
          <a:xfrm rot="13409361">
            <a:off x="6190490" y="900578"/>
            <a:ext cx="525982" cy="1586374"/>
          </a:xfrm>
          <a:prstGeom prst="downArrow">
            <a:avLst/>
          </a:prstGeom>
          <a:solidFill>
            <a:srgbClr val="F9106E"/>
          </a:solidFill>
          <a:ln>
            <a:solidFill>
              <a:srgbClr val="F910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9284759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hteck 37">
            <a:extLst>
              <a:ext uri="{FF2B5EF4-FFF2-40B4-BE49-F238E27FC236}">
                <a16:creationId xmlns:a16="http://schemas.microsoft.com/office/drawing/2014/main" id="{82BBCCDF-6393-47AE-905C-234ACDB9EA15}"/>
              </a:ext>
            </a:extLst>
          </p:cNvPr>
          <p:cNvSpPr/>
          <p:nvPr/>
        </p:nvSpPr>
        <p:spPr>
          <a:xfrm>
            <a:off x="0" y="5525645"/>
            <a:ext cx="4618037" cy="1226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 </a:t>
            </a:r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19424896-7282-41AE-BFBE-A8CD62BAA409}"/>
              </a:ext>
            </a:extLst>
          </p:cNvPr>
          <p:cNvSpPr/>
          <p:nvPr/>
        </p:nvSpPr>
        <p:spPr>
          <a:xfrm>
            <a:off x="4519083" y="4912783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2C2994C2-7C22-4A17-87E5-F5D05873669C}"/>
              </a:ext>
            </a:extLst>
          </p:cNvPr>
          <p:cNvSpPr/>
          <p:nvPr/>
        </p:nvSpPr>
        <p:spPr>
          <a:xfrm rot="5400000">
            <a:off x="4837377" y="4594489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DF4A7679-DF8B-4D70-A9D3-F2EA935C42EB}"/>
              </a:ext>
            </a:extLst>
          </p:cNvPr>
          <p:cNvSpPr/>
          <p:nvPr/>
        </p:nvSpPr>
        <p:spPr>
          <a:xfrm rot="10800000">
            <a:off x="5155671" y="4276195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18650953-FEEA-4A48-9FC7-44797AE6413C}"/>
              </a:ext>
            </a:extLst>
          </p:cNvPr>
          <p:cNvSpPr/>
          <p:nvPr/>
        </p:nvSpPr>
        <p:spPr>
          <a:xfrm rot="5400000">
            <a:off x="5473964" y="3957901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9E9C4656-EE3B-4272-8D48-15CF11290BD2}"/>
              </a:ext>
            </a:extLst>
          </p:cNvPr>
          <p:cNvSpPr/>
          <p:nvPr/>
        </p:nvSpPr>
        <p:spPr>
          <a:xfrm>
            <a:off x="5792258" y="3639607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>
            <a:extLst>
              <a:ext uri="{FF2B5EF4-FFF2-40B4-BE49-F238E27FC236}">
                <a16:creationId xmlns:a16="http://schemas.microsoft.com/office/drawing/2014/main" id="{ED26A9CD-C7CE-46D2-80D4-D8D1AA2B532A}"/>
              </a:ext>
            </a:extLst>
          </p:cNvPr>
          <p:cNvSpPr/>
          <p:nvPr/>
        </p:nvSpPr>
        <p:spPr>
          <a:xfrm rot="5400000">
            <a:off x="6110552" y="3321313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22EA7E78-BACF-4F39-8CE4-8310233EE1B2}"/>
              </a:ext>
            </a:extLst>
          </p:cNvPr>
          <p:cNvSpPr/>
          <p:nvPr/>
        </p:nvSpPr>
        <p:spPr>
          <a:xfrm>
            <a:off x="6428846" y="3003019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Rechteck 45">
            <a:extLst>
              <a:ext uri="{FF2B5EF4-FFF2-40B4-BE49-F238E27FC236}">
                <a16:creationId xmlns:a16="http://schemas.microsoft.com/office/drawing/2014/main" id="{656B0848-5129-413F-831B-BC6DDB4233F8}"/>
              </a:ext>
            </a:extLst>
          </p:cNvPr>
          <p:cNvSpPr/>
          <p:nvPr/>
        </p:nvSpPr>
        <p:spPr>
          <a:xfrm rot="5400000">
            <a:off x="6747140" y="2683136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1" name="Ellipse 50">
            <a:extLst>
              <a:ext uri="{FF2B5EF4-FFF2-40B4-BE49-F238E27FC236}">
                <a16:creationId xmlns:a16="http://schemas.microsoft.com/office/drawing/2014/main" id="{A855ED74-4B17-49DE-AEB0-F8F8214ABE3C}"/>
              </a:ext>
            </a:extLst>
          </p:cNvPr>
          <p:cNvSpPr/>
          <p:nvPr/>
        </p:nvSpPr>
        <p:spPr>
          <a:xfrm>
            <a:off x="3323166" y="5050589"/>
            <a:ext cx="406400" cy="406400"/>
          </a:xfrm>
          <a:prstGeom prst="ellipse">
            <a:avLst/>
          </a:prstGeom>
          <a:solidFill>
            <a:srgbClr val="37FF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77AC2BB6-F435-43CB-ADA0-E69CE7A12C7C}"/>
              </a:ext>
            </a:extLst>
          </p:cNvPr>
          <p:cNvSpPr/>
          <p:nvPr/>
        </p:nvSpPr>
        <p:spPr>
          <a:xfrm>
            <a:off x="2611966" y="5050589"/>
            <a:ext cx="406400" cy="406400"/>
          </a:xfrm>
          <a:prstGeom prst="ellipse">
            <a:avLst/>
          </a:prstGeom>
          <a:solidFill>
            <a:srgbClr val="37FF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3" name="Ellipse 52">
            <a:extLst>
              <a:ext uri="{FF2B5EF4-FFF2-40B4-BE49-F238E27FC236}">
                <a16:creationId xmlns:a16="http://schemas.microsoft.com/office/drawing/2014/main" id="{CDAD13A9-EFAE-4890-9BA0-5D0BB54B5341}"/>
              </a:ext>
            </a:extLst>
          </p:cNvPr>
          <p:cNvSpPr/>
          <p:nvPr/>
        </p:nvSpPr>
        <p:spPr>
          <a:xfrm>
            <a:off x="1900766" y="5050589"/>
            <a:ext cx="406400" cy="406400"/>
          </a:xfrm>
          <a:prstGeom prst="ellipse">
            <a:avLst/>
          </a:prstGeom>
          <a:solidFill>
            <a:srgbClr val="37FF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Ellipse 53">
            <a:extLst>
              <a:ext uri="{FF2B5EF4-FFF2-40B4-BE49-F238E27FC236}">
                <a16:creationId xmlns:a16="http://schemas.microsoft.com/office/drawing/2014/main" id="{13927A49-8562-432D-A634-67E23CE18725}"/>
              </a:ext>
            </a:extLst>
          </p:cNvPr>
          <p:cNvSpPr/>
          <p:nvPr/>
        </p:nvSpPr>
        <p:spPr>
          <a:xfrm>
            <a:off x="1189566" y="5050589"/>
            <a:ext cx="406400" cy="406400"/>
          </a:xfrm>
          <a:prstGeom prst="ellipse">
            <a:avLst/>
          </a:prstGeom>
          <a:solidFill>
            <a:srgbClr val="37FF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Rechteck 54">
            <a:extLst>
              <a:ext uri="{FF2B5EF4-FFF2-40B4-BE49-F238E27FC236}">
                <a16:creationId xmlns:a16="http://schemas.microsoft.com/office/drawing/2014/main" id="{6F4F9E75-A10C-429C-8CEF-F2FC91D0B4EA}"/>
              </a:ext>
            </a:extLst>
          </p:cNvPr>
          <p:cNvSpPr/>
          <p:nvPr/>
        </p:nvSpPr>
        <p:spPr>
          <a:xfrm>
            <a:off x="4568560" y="4186767"/>
            <a:ext cx="511440" cy="661458"/>
          </a:xfrm>
          <a:prstGeom prst="rect">
            <a:avLst/>
          </a:prstGeom>
          <a:noFill/>
          <a:ln w="28575">
            <a:solidFill>
              <a:srgbClr val="37FF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6" name="Rechteck 55">
            <a:extLst>
              <a:ext uri="{FF2B5EF4-FFF2-40B4-BE49-F238E27FC236}">
                <a16:creationId xmlns:a16="http://schemas.microsoft.com/office/drawing/2014/main" id="{01A78277-BD23-4429-B299-ADDA1668BEB4}"/>
              </a:ext>
            </a:extLst>
          </p:cNvPr>
          <p:cNvSpPr/>
          <p:nvPr/>
        </p:nvSpPr>
        <p:spPr>
          <a:xfrm>
            <a:off x="5205148" y="3550179"/>
            <a:ext cx="511440" cy="661458"/>
          </a:xfrm>
          <a:prstGeom prst="rect">
            <a:avLst/>
          </a:prstGeom>
          <a:noFill/>
          <a:ln w="28575">
            <a:solidFill>
              <a:srgbClr val="37FF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7" name="Rechteck 56">
            <a:extLst>
              <a:ext uri="{FF2B5EF4-FFF2-40B4-BE49-F238E27FC236}">
                <a16:creationId xmlns:a16="http://schemas.microsoft.com/office/drawing/2014/main" id="{00426FDC-02E9-4939-A1E9-BD8283139BFA}"/>
              </a:ext>
            </a:extLst>
          </p:cNvPr>
          <p:cNvSpPr/>
          <p:nvPr/>
        </p:nvSpPr>
        <p:spPr>
          <a:xfrm>
            <a:off x="5840147" y="2913592"/>
            <a:ext cx="511440" cy="661458"/>
          </a:xfrm>
          <a:prstGeom prst="rect">
            <a:avLst/>
          </a:prstGeom>
          <a:noFill/>
          <a:ln w="28575">
            <a:solidFill>
              <a:srgbClr val="00BA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8" name="Rechteck 57">
            <a:extLst>
              <a:ext uri="{FF2B5EF4-FFF2-40B4-BE49-F238E27FC236}">
                <a16:creationId xmlns:a16="http://schemas.microsoft.com/office/drawing/2014/main" id="{D7E5B0F4-81B9-4299-AD03-83C227E1BE3D}"/>
              </a:ext>
            </a:extLst>
          </p:cNvPr>
          <p:cNvSpPr/>
          <p:nvPr/>
        </p:nvSpPr>
        <p:spPr>
          <a:xfrm>
            <a:off x="6540342" y="2277004"/>
            <a:ext cx="511440" cy="661458"/>
          </a:xfrm>
          <a:prstGeom prst="rect">
            <a:avLst/>
          </a:prstGeom>
          <a:noFill/>
          <a:ln w="28575">
            <a:solidFill>
              <a:srgbClr val="00BA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5" name="Textfeld 64">
            <a:extLst>
              <a:ext uri="{FF2B5EF4-FFF2-40B4-BE49-F238E27FC236}">
                <a16:creationId xmlns:a16="http://schemas.microsoft.com/office/drawing/2014/main" id="{9A6CE00B-6D65-4DBA-A6EC-40F75C1465D6}"/>
              </a:ext>
            </a:extLst>
          </p:cNvPr>
          <p:cNvSpPr txBox="1"/>
          <p:nvPr/>
        </p:nvSpPr>
        <p:spPr>
          <a:xfrm>
            <a:off x="7265591" y="2580281"/>
            <a:ext cx="2942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latin typeface="Lato" panose="020F0502020204030203" pitchFamily="34" charset="0"/>
              </a:rPr>
              <a:t>Normal</a:t>
            </a:r>
          </a:p>
        </p:txBody>
      </p:sp>
      <p:sp>
        <p:nvSpPr>
          <p:cNvPr id="68" name="Textfeld 67">
            <a:extLst>
              <a:ext uri="{FF2B5EF4-FFF2-40B4-BE49-F238E27FC236}">
                <a16:creationId xmlns:a16="http://schemas.microsoft.com/office/drawing/2014/main" id="{D68E2473-5973-4CFC-9C65-183006200D6E}"/>
              </a:ext>
            </a:extLst>
          </p:cNvPr>
          <p:cNvSpPr txBox="1"/>
          <p:nvPr/>
        </p:nvSpPr>
        <p:spPr>
          <a:xfrm>
            <a:off x="4607526" y="4411107"/>
            <a:ext cx="412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solidFill>
                  <a:srgbClr val="37FF8B"/>
                </a:solidFill>
                <a:latin typeface="Lato" panose="020F0502020204030203" pitchFamily="34" charset="0"/>
              </a:rPr>
              <a:t>1</a:t>
            </a:r>
          </a:p>
        </p:txBody>
      </p:sp>
      <p:sp>
        <p:nvSpPr>
          <p:cNvPr id="69" name="Textfeld 68">
            <a:extLst>
              <a:ext uri="{FF2B5EF4-FFF2-40B4-BE49-F238E27FC236}">
                <a16:creationId xmlns:a16="http://schemas.microsoft.com/office/drawing/2014/main" id="{FFDA180F-52E6-411B-881B-6FFA541C5E19}"/>
              </a:ext>
            </a:extLst>
          </p:cNvPr>
          <p:cNvSpPr txBox="1"/>
          <p:nvPr/>
        </p:nvSpPr>
        <p:spPr>
          <a:xfrm>
            <a:off x="5254625" y="3750041"/>
            <a:ext cx="412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solidFill>
                  <a:srgbClr val="37FF8B"/>
                </a:solidFill>
                <a:latin typeface="Lato" panose="020F0502020204030203" pitchFamily="34" charset="0"/>
              </a:rPr>
              <a:t>2</a:t>
            </a:r>
          </a:p>
        </p:txBody>
      </p:sp>
      <p:sp>
        <p:nvSpPr>
          <p:cNvPr id="70" name="Textfeld 69">
            <a:extLst>
              <a:ext uri="{FF2B5EF4-FFF2-40B4-BE49-F238E27FC236}">
                <a16:creationId xmlns:a16="http://schemas.microsoft.com/office/drawing/2014/main" id="{C9D4D6F0-749C-4383-A925-9887CB541BFC}"/>
              </a:ext>
            </a:extLst>
          </p:cNvPr>
          <p:cNvSpPr txBox="1"/>
          <p:nvPr/>
        </p:nvSpPr>
        <p:spPr>
          <a:xfrm>
            <a:off x="5885482" y="3121470"/>
            <a:ext cx="412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solidFill>
                  <a:srgbClr val="00BAF3"/>
                </a:solidFill>
                <a:latin typeface="Lato" panose="020F0502020204030203" pitchFamily="34" charset="0"/>
              </a:rPr>
              <a:t>3</a:t>
            </a:r>
          </a:p>
        </p:txBody>
      </p:sp>
      <p:sp>
        <p:nvSpPr>
          <p:cNvPr id="71" name="Textfeld 70">
            <a:extLst>
              <a:ext uri="{FF2B5EF4-FFF2-40B4-BE49-F238E27FC236}">
                <a16:creationId xmlns:a16="http://schemas.microsoft.com/office/drawing/2014/main" id="{0E95D7F8-58D3-48B6-9359-3233ECC6B024}"/>
              </a:ext>
            </a:extLst>
          </p:cNvPr>
          <p:cNvSpPr txBox="1"/>
          <p:nvPr/>
        </p:nvSpPr>
        <p:spPr>
          <a:xfrm>
            <a:off x="6588793" y="2497558"/>
            <a:ext cx="412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solidFill>
                  <a:srgbClr val="00BAF3"/>
                </a:solidFill>
                <a:latin typeface="Lato" panose="020F0502020204030203" pitchFamily="34" charset="0"/>
              </a:rPr>
              <a:t>4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E87A1D25-8E81-4754-99A1-573329FA6CAF}"/>
              </a:ext>
            </a:extLst>
          </p:cNvPr>
          <p:cNvSpPr txBox="1"/>
          <p:nvPr/>
        </p:nvSpPr>
        <p:spPr>
          <a:xfrm>
            <a:off x="457200" y="303451"/>
            <a:ext cx="2374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>
                <a:solidFill>
                  <a:srgbClr val="F9106E"/>
                </a:solidFill>
              </a:rPr>
              <a:t>Aufbau der Tragschicht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AA171D64-84F9-4DD0-BD47-FB57FA8D3BD1}"/>
              </a:ext>
            </a:extLst>
          </p:cNvPr>
          <p:cNvSpPr txBox="1"/>
          <p:nvPr/>
        </p:nvSpPr>
        <p:spPr>
          <a:xfrm>
            <a:off x="6478323" y="586788"/>
            <a:ext cx="480291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F9106E"/>
                </a:solidFill>
              </a:rPr>
              <a:t>Normalpreis – Produkt B</a:t>
            </a:r>
          </a:p>
          <a:p>
            <a:endParaRPr lang="de-DE" dirty="0"/>
          </a:p>
          <a:p>
            <a:r>
              <a:rPr lang="de-DE" dirty="0"/>
              <a:t>Ziel: Mit diesem Produkt wollen Sie (theoretisch) </a:t>
            </a:r>
          </a:p>
          <a:p>
            <a:r>
              <a:rPr lang="de-DE" dirty="0"/>
              <a:t>ebenso viel Umsatz generieren. </a:t>
            </a:r>
          </a:p>
        </p:txBody>
      </p:sp>
      <p:pic>
        <p:nvPicPr>
          <p:cNvPr id="4" name="Grafik 3" descr="Ein Bild, das Person, Frau, drinnen, Tisch enthält.&#10;&#10;Automatisch generierte Beschreibung">
            <a:extLst>
              <a:ext uri="{FF2B5EF4-FFF2-40B4-BE49-F238E27FC236}">
                <a16:creationId xmlns:a16="http://schemas.microsoft.com/office/drawing/2014/main" id="{8043A80E-F0DB-4CDA-9805-9C0CB6D492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37" t="20772" r="28550" b="28365"/>
          <a:stretch/>
        </p:blipFill>
        <p:spPr>
          <a:xfrm>
            <a:off x="8640000" y="3240000"/>
            <a:ext cx="3081816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914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hteck 37">
            <a:extLst>
              <a:ext uri="{FF2B5EF4-FFF2-40B4-BE49-F238E27FC236}">
                <a16:creationId xmlns:a16="http://schemas.microsoft.com/office/drawing/2014/main" id="{82BBCCDF-6393-47AE-905C-234ACDB9EA15}"/>
              </a:ext>
            </a:extLst>
          </p:cNvPr>
          <p:cNvSpPr/>
          <p:nvPr/>
        </p:nvSpPr>
        <p:spPr>
          <a:xfrm>
            <a:off x="0" y="5525645"/>
            <a:ext cx="4618037" cy="1226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 </a:t>
            </a:r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19424896-7282-41AE-BFBE-A8CD62BAA409}"/>
              </a:ext>
            </a:extLst>
          </p:cNvPr>
          <p:cNvSpPr/>
          <p:nvPr/>
        </p:nvSpPr>
        <p:spPr>
          <a:xfrm>
            <a:off x="4519083" y="4912783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2C2994C2-7C22-4A17-87E5-F5D05873669C}"/>
              </a:ext>
            </a:extLst>
          </p:cNvPr>
          <p:cNvSpPr/>
          <p:nvPr/>
        </p:nvSpPr>
        <p:spPr>
          <a:xfrm rot="5400000">
            <a:off x="4837377" y="4594489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DF4A7679-DF8B-4D70-A9D3-F2EA935C42EB}"/>
              </a:ext>
            </a:extLst>
          </p:cNvPr>
          <p:cNvSpPr/>
          <p:nvPr/>
        </p:nvSpPr>
        <p:spPr>
          <a:xfrm rot="10800000">
            <a:off x="5155671" y="4276195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18650953-FEEA-4A48-9FC7-44797AE6413C}"/>
              </a:ext>
            </a:extLst>
          </p:cNvPr>
          <p:cNvSpPr/>
          <p:nvPr/>
        </p:nvSpPr>
        <p:spPr>
          <a:xfrm rot="5400000">
            <a:off x="5473964" y="3957901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9E9C4656-EE3B-4272-8D48-15CF11290BD2}"/>
              </a:ext>
            </a:extLst>
          </p:cNvPr>
          <p:cNvSpPr/>
          <p:nvPr/>
        </p:nvSpPr>
        <p:spPr>
          <a:xfrm>
            <a:off x="5792258" y="3639607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>
            <a:extLst>
              <a:ext uri="{FF2B5EF4-FFF2-40B4-BE49-F238E27FC236}">
                <a16:creationId xmlns:a16="http://schemas.microsoft.com/office/drawing/2014/main" id="{ED26A9CD-C7CE-46D2-80D4-D8D1AA2B532A}"/>
              </a:ext>
            </a:extLst>
          </p:cNvPr>
          <p:cNvSpPr/>
          <p:nvPr/>
        </p:nvSpPr>
        <p:spPr>
          <a:xfrm rot="5400000">
            <a:off x="6110552" y="3321313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22EA7E78-BACF-4F39-8CE4-8310233EE1B2}"/>
              </a:ext>
            </a:extLst>
          </p:cNvPr>
          <p:cNvSpPr/>
          <p:nvPr/>
        </p:nvSpPr>
        <p:spPr>
          <a:xfrm>
            <a:off x="6428846" y="3003019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Rechteck 45">
            <a:extLst>
              <a:ext uri="{FF2B5EF4-FFF2-40B4-BE49-F238E27FC236}">
                <a16:creationId xmlns:a16="http://schemas.microsoft.com/office/drawing/2014/main" id="{656B0848-5129-413F-831B-BC6DDB4233F8}"/>
              </a:ext>
            </a:extLst>
          </p:cNvPr>
          <p:cNvSpPr/>
          <p:nvPr/>
        </p:nvSpPr>
        <p:spPr>
          <a:xfrm rot="5400000">
            <a:off x="6747140" y="2683136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Rechteck 46">
            <a:extLst>
              <a:ext uri="{FF2B5EF4-FFF2-40B4-BE49-F238E27FC236}">
                <a16:creationId xmlns:a16="http://schemas.microsoft.com/office/drawing/2014/main" id="{CE3BB406-CD86-45EF-B4AA-D9A8C187F78D}"/>
              </a:ext>
            </a:extLst>
          </p:cNvPr>
          <p:cNvSpPr/>
          <p:nvPr/>
        </p:nvSpPr>
        <p:spPr>
          <a:xfrm>
            <a:off x="7065434" y="2364841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8" name="Rechteck 47">
            <a:extLst>
              <a:ext uri="{FF2B5EF4-FFF2-40B4-BE49-F238E27FC236}">
                <a16:creationId xmlns:a16="http://schemas.microsoft.com/office/drawing/2014/main" id="{BA1C3E78-7560-4B3F-B51E-135F8342D92A}"/>
              </a:ext>
            </a:extLst>
          </p:cNvPr>
          <p:cNvSpPr/>
          <p:nvPr/>
        </p:nvSpPr>
        <p:spPr>
          <a:xfrm rot="5400000">
            <a:off x="7383728" y="2046547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1" name="Ellipse 50">
            <a:extLst>
              <a:ext uri="{FF2B5EF4-FFF2-40B4-BE49-F238E27FC236}">
                <a16:creationId xmlns:a16="http://schemas.microsoft.com/office/drawing/2014/main" id="{A855ED74-4B17-49DE-AEB0-F8F8214ABE3C}"/>
              </a:ext>
            </a:extLst>
          </p:cNvPr>
          <p:cNvSpPr/>
          <p:nvPr/>
        </p:nvSpPr>
        <p:spPr>
          <a:xfrm>
            <a:off x="3323166" y="5050589"/>
            <a:ext cx="406400" cy="406400"/>
          </a:xfrm>
          <a:prstGeom prst="ellipse">
            <a:avLst/>
          </a:prstGeom>
          <a:solidFill>
            <a:srgbClr val="37FF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77AC2BB6-F435-43CB-ADA0-E69CE7A12C7C}"/>
              </a:ext>
            </a:extLst>
          </p:cNvPr>
          <p:cNvSpPr/>
          <p:nvPr/>
        </p:nvSpPr>
        <p:spPr>
          <a:xfrm>
            <a:off x="2611966" y="5050589"/>
            <a:ext cx="406400" cy="406400"/>
          </a:xfrm>
          <a:prstGeom prst="ellipse">
            <a:avLst/>
          </a:prstGeom>
          <a:solidFill>
            <a:srgbClr val="37FF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3" name="Ellipse 52">
            <a:extLst>
              <a:ext uri="{FF2B5EF4-FFF2-40B4-BE49-F238E27FC236}">
                <a16:creationId xmlns:a16="http://schemas.microsoft.com/office/drawing/2014/main" id="{CDAD13A9-EFAE-4890-9BA0-5D0BB54B5341}"/>
              </a:ext>
            </a:extLst>
          </p:cNvPr>
          <p:cNvSpPr/>
          <p:nvPr/>
        </p:nvSpPr>
        <p:spPr>
          <a:xfrm>
            <a:off x="1900766" y="5050589"/>
            <a:ext cx="406400" cy="406400"/>
          </a:xfrm>
          <a:prstGeom prst="ellipse">
            <a:avLst/>
          </a:prstGeom>
          <a:solidFill>
            <a:srgbClr val="37FF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Ellipse 53">
            <a:extLst>
              <a:ext uri="{FF2B5EF4-FFF2-40B4-BE49-F238E27FC236}">
                <a16:creationId xmlns:a16="http://schemas.microsoft.com/office/drawing/2014/main" id="{13927A49-8562-432D-A634-67E23CE18725}"/>
              </a:ext>
            </a:extLst>
          </p:cNvPr>
          <p:cNvSpPr/>
          <p:nvPr/>
        </p:nvSpPr>
        <p:spPr>
          <a:xfrm>
            <a:off x="1189566" y="5050589"/>
            <a:ext cx="406400" cy="406400"/>
          </a:xfrm>
          <a:prstGeom prst="ellipse">
            <a:avLst/>
          </a:prstGeom>
          <a:solidFill>
            <a:srgbClr val="37FF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Rechteck 54">
            <a:extLst>
              <a:ext uri="{FF2B5EF4-FFF2-40B4-BE49-F238E27FC236}">
                <a16:creationId xmlns:a16="http://schemas.microsoft.com/office/drawing/2014/main" id="{6F4F9E75-A10C-429C-8CEF-F2FC91D0B4EA}"/>
              </a:ext>
            </a:extLst>
          </p:cNvPr>
          <p:cNvSpPr/>
          <p:nvPr/>
        </p:nvSpPr>
        <p:spPr>
          <a:xfrm>
            <a:off x="4568560" y="4186767"/>
            <a:ext cx="511440" cy="661458"/>
          </a:xfrm>
          <a:prstGeom prst="rect">
            <a:avLst/>
          </a:prstGeom>
          <a:noFill/>
          <a:ln w="28575">
            <a:solidFill>
              <a:srgbClr val="37FF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6" name="Rechteck 55">
            <a:extLst>
              <a:ext uri="{FF2B5EF4-FFF2-40B4-BE49-F238E27FC236}">
                <a16:creationId xmlns:a16="http://schemas.microsoft.com/office/drawing/2014/main" id="{01A78277-BD23-4429-B299-ADDA1668BEB4}"/>
              </a:ext>
            </a:extLst>
          </p:cNvPr>
          <p:cNvSpPr/>
          <p:nvPr/>
        </p:nvSpPr>
        <p:spPr>
          <a:xfrm>
            <a:off x="5205148" y="3550179"/>
            <a:ext cx="511440" cy="661458"/>
          </a:xfrm>
          <a:prstGeom prst="rect">
            <a:avLst/>
          </a:prstGeom>
          <a:noFill/>
          <a:ln w="28575">
            <a:solidFill>
              <a:srgbClr val="37FF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7" name="Rechteck 56">
            <a:extLst>
              <a:ext uri="{FF2B5EF4-FFF2-40B4-BE49-F238E27FC236}">
                <a16:creationId xmlns:a16="http://schemas.microsoft.com/office/drawing/2014/main" id="{00426FDC-02E9-4939-A1E9-BD8283139BFA}"/>
              </a:ext>
            </a:extLst>
          </p:cNvPr>
          <p:cNvSpPr/>
          <p:nvPr/>
        </p:nvSpPr>
        <p:spPr>
          <a:xfrm>
            <a:off x="5840147" y="2913592"/>
            <a:ext cx="511440" cy="661458"/>
          </a:xfrm>
          <a:prstGeom prst="rect">
            <a:avLst/>
          </a:prstGeom>
          <a:noFill/>
          <a:ln w="28575">
            <a:solidFill>
              <a:srgbClr val="00BA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8" name="Rechteck 57">
            <a:extLst>
              <a:ext uri="{FF2B5EF4-FFF2-40B4-BE49-F238E27FC236}">
                <a16:creationId xmlns:a16="http://schemas.microsoft.com/office/drawing/2014/main" id="{D7E5B0F4-81B9-4299-AD03-83C227E1BE3D}"/>
              </a:ext>
            </a:extLst>
          </p:cNvPr>
          <p:cNvSpPr/>
          <p:nvPr/>
        </p:nvSpPr>
        <p:spPr>
          <a:xfrm>
            <a:off x="6452790" y="2277004"/>
            <a:ext cx="511440" cy="661458"/>
          </a:xfrm>
          <a:prstGeom prst="rect">
            <a:avLst/>
          </a:prstGeom>
          <a:noFill/>
          <a:ln w="28575">
            <a:solidFill>
              <a:srgbClr val="00BA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9" name="Rechteck 58">
            <a:extLst>
              <a:ext uri="{FF2B5EF4-FFF2-40B4-BE49-F238E27FC236}">
                <a16:creationId xmlns:a16="http://schemas.microsoft.com/office/drawing/2014/main" id="{91E0C07B-E48B-4694-9945-E4224624213F}"/>
              </a:ext>
            </a:extLst>
          </p:cNvPr>
          <p:cNvSpPr/>
          <p:nvPr/>
        </p:nvSpPr>
        <p:spPr>
          <a:xfrm>
            <a:off x="7188537" y="1631349"/>
            <a:ext cx="511440" cy="661458"/>
          </a:xfrm>
          <a:prstGeom prst="rect">
            <a:avLst/>
          </a:prstGeom>
          <a:noFill/>
          <a:ln w="28575">
            <a:solidFill>
              <a:srgbClr val="F910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6" name="Textfeld 65">
            <a:extLst>
              <a:ext uri="{FF2B5EF4-FFF2-40B4-BE49-F238E27FC236}">
                <a16:creationId xmlns:a16="http://schemas.microsoft.com/office/drawing/2014/main" id="{339C524C-1717-4B3E-A376-AB58920F1BC6}"/>
              </a:ext>
            </a:extLst>
          </p:cNvPr>
          <p:cNvSpPr txBox="1"/>
          <p:nvPr/>
        </p:nvSpPr>
        <p:spPr>
          <a:xfrm>
            <a:off x="7940411" y="1950952"/>
            <a:ext cx="2942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latin typeface="Lato" panose="020F0502020204030203" pitchFamily="34" charset="0"/>
              </a:rPr>
              <a:t>Gehoben</a:t>
            </a:r>
          </a:p>
        </p:txBody>
      </p:sp>
      <p:sp>
        <p:nvSpPr>
          <p:cNvPr id="68" name="Textfeld 67">
            <a:extLst>
              <a:ext uri="{FF2B5EF4-FFF2-40B4-BE49-F238E27FC236}">
                <a16:creationId xmlns:a16="http://schemas.microsoft.com/office/drawing/2014/main" id="{D68E2473-5973-4CFC-9C65-183006200D6E}"/>
              </a:ext>
            </a:extLst>
          </p:cNvPr>
          <p:cNvSpPr txBox="1"/>
          <p:nvPr/>
        </p:nvSpPr>
        <p:spPr>
          <a:xfrm>
            <a:off x="4607526" y="4411107"/>
            <a:ext cx="412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solidFill>
                  <a:srgbClr val="37FF8B"/>
                </a:solidFill>
                <a:latin typeface="Lato" panose="020F0502020204030203" pitchFamily="34" charset="0"/>
              </a:rPr>
              <a:t>1</a:t>
            </a:r>
          </a:p>
        </p:txBody>
      </p:sp>
      <p:sp>
        <p:nvSpPr>
          <p:cNvPr id="69" name="Textfeld 68">
            <a:extLst>
              <a:ext uri="{FF2B5EF4-FFF2-40B4-BE49-F238E27FC236}">
                <a16:creationId xmlns:a16="http://schemas.microsoft.com/office/drawing/2014/main" id="{FFDA180F-52E6-411B-881B-6FFA541C5E19}"/>
              </a:ext>
            </a:extLst>
          </p:cNvPr>
          <p:cNvSpPr txBox="1"/>
          <p:nvPr/>
        </p:nvSpPr>
        <p:spPr>
          <a:xfrm>
            <a:off x="5254625" y="3750041"/>
            <a:ext cx="412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solidFill>
                  <a:srgbClr val="37FF8B"/>
                </a:solidFill>
                <a:latin typeface="Lato" panose="020F0502020204030203" pitchFamily="34" charset="0"/>
              </a:rPr>
              <a:t>2</a:t>
            </a:r>
          </a:p>
        </p:txBody>
      </p:sp>
      <p:sp>
        <p:nvSpPr>
          <p:cNvPr id="70" name="Textfeld 69">
            <a:extLst>
              <a:ext uri="{FF2B5EF4-FFF2-40B4-BE49-F238E27FC236}">
                <a16:creationId xmlns:a16="http://schemas.microsoft.com/office/drawing/2014/main" id="{C9D4D6F0-749C-4383-A925-9887CB541BFC}"/>
              </a:ext>
            </a:extLst>
          </p:cNvPr>
          <p:cNvSpPr txBox="1"/>
          <p:nvPr/>
        </p:nvSpPr>
        <p:spPr>
          <a:xfrm>
            <a:off x="5885482" y="3121470"/>
            <a:ext cx="412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solidFill>
                  <a:srgbClr val="00BAF3"/>
                </a:solidFill>
                <a:latin typeface="Lato" panose="020F0502020204030203" pitchFamily="34" charset="0"/>
              </a:rPr>
              <a:t>3</a:t>
            </a:r>
          </a:p>
        </p:txBody>
      </p:sp>
      <p:sp>
        <p:nvSpPr>
          <p:cNvPr id="71" name="Textfeld 70">
            <a:extLst>
              <a:ext uri="{FF2B5EF4-FFF2-40B4-BE49-F238E27FC236}">
                <a16:creationId xmlns:a16="http://schemas.microsoft.com/office/drawing/2014/main" id="{0E95D7F8-58D3-48B6-9359-3233ECC6B024}"/>
              </a:ext>
            </a:extLst>
          </p:cNvPr>
          <p:cNvSpPr txBox="1"/>
          <p:nvPr/>
        </p:nvSpPr>
        <p:spPr>
          <a:xfrm>
            <a:off x="6501241" y="2497558"/>
            <a:ext cx="412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solidFill>
                  <a:srgbClr val="00BAF3"/>
                </a:solidFill>
                <a:latin typeface="Lato" panose="020F0502020204030203" pitchFamily="34" charset="0"/>
              </a:rPr>
              <a:t>4</a:t>
            </a:r>
          </a:p>
        </p:txBody>
      </p:sp>
      <p:sp>
        <p:nvSpPr>
          <p:cNvPr id="72" name="Textfeld 71">
            <a:extLst>
              <a:ext uri="{FF2B5EF4-FFF2-40B4-BE49-F238E27FC236}">
                <a16:creationId xmlns:a16="http://schemas.microsoft.com/office/drawing/2014/main" id="{3ED0953F-7DF8-4983-B218-EBCA099D55DC}"/>
              </a:ext>
            </a:extLst>
          </p:cNvPr>
          <p:cNvSpPr txBox="1"/>
          <p:nvPr/>
        </p:nvSpPr>
        <p:spPr>
          <a:xfrm>
            <a:off x="7248226" y="1853984"/>
            <a:ext cx="412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solidFill>
                  <a:srgbClr val="F9106E"/>
                </a:solidFill>
                <a:latin typeface="Lato" panose="020F0502020204030203" pitchFamily="34" charset="0"/>
              </a:rPr>
              <a:t>5</a:t>
            </a: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3512A8F5-1C48-46D2-9E83-72C48A7CFC50}"/>
              </a:ext>
            </a:extLst>
          </p:cNvPr>
          <p:cNvSpPr txBox="1"/>
          <p:nvPr/>
        </p:nvSpPr>
        <p:spPr>
          <a:xfrm>
            <a:off x="457200" y="303451"/>
            <a:ext cx="27354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>
                <a:solidFill>
                  <a:srgbClr val="F9106E"/>
                </a:solidFill>
              </a:rPr>
              <a:t>Aufbau Service Super-User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252DD3FE-D0B5-42D1-A870-EE8CC406F4F7}"/>
              </a:ext>
            </a:extLst>
          </p:cNvPr>
          <p:cNvSpPr txBox="1"/>
          <p:nvPr/>
        </p:nvSpPr>
        <p:spPr>
          <a:xfrm>
            <a:off x="451707" y="1431392"/>
            <a:ext cx="460183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F9106E"/>
                </a:solidFill>
              </a:rPr>
              <a:t>Einstieg als Super-User</a:t>
            </a:r>
          </a:p>
          <a:p>
            <a:endParaRPr lang="de-DE" dirty="0"/>
          </a:p>
          <a:p>
            <a:r>
              <a:rPr lang="de-DE" dirty="0"/>
              <a:t>Kunden, die auf Stufe ¾ bereits zufrieden sind, </a:t>
            </a:r>
          </a:p>
          <a:p>
            <a:r>
              <a:rPr lang="de-DE" dirty="0"/>
              <a:t>erwarten als Super-User einen Mehrwert.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Individualisierung</a:t>
            </a:r>
          </a:p>
          <a:p>
            <a:endParaRPr lang="de-DE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EE226843-383A-4067-AFA8-A6668C90FE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6661" y="3244321"/>
            <a:ext cx="3654214" cy="2482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247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hteck 37">
            <a:extLst>
              <a:ext uri="{FF2B5EF4-FFF2-40B4-BE49-F238E27FC236}">
                <a16:creationId xmlns:a16="http://schemas.microsoft.com/office/drawing/2014/main" id="{82BBCCDF-6393-47AE-905C-234ACDB9EA15}"/>
              </a:ext>
            </a:extLst>
          </p:cNvPr>
          <p:cNvSpPr/>
          <p:nvPr/>
        </p:nvSpPr>
        <p:spPr>
          <a:xfrm>
            <a:off x="0" y="5525645"/>
            <a:ext cx="4618037" cy="1226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 </a:t>
            </a:r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19424896-7282-41AE-BFBE-A8CD62BAA409}"/>
              </a:ext>
            </a:extLst>
          </p:cNvPr>
          <p:cNvSpPr/>
          <p:nvPr/>
        </p:nvSpPr>
        <p:spPr>
          <a:xfrm>
            <a:off x="4519083" y="4912783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2C2994C2-7C22-4A17-87E5-F5D05873669C}"/>
              </a:ext>
            </a:extLst>
          </p:cNvPr>
          <p:cNvSpPr/>
          <p:nvPr/>
        </p:nvSpPr>
        <p:spPr>
          <a:xfrm rot="5400000">
            <a:off x="4837377" y="4594489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DF4A7679-DF8B-4D70-A9D3-F2EA935C42EB}"/>
              </a:ext>
            </a:extLst>
          </p:cNvPr>
          <p:cNvSpPr/>
          <p:nvPr/>
        </p:nvSpPr>
        <p:spPr>
          <a:xfrm rot="10800000">
            <a:off x="5155671" y="4276195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18650953-FEEA-4A48-9FC7-44797AE6413C}"/>
              </a:ext>
            </a:extLst>
          </p:cNvPr>
          <p:cNvSpPr/>
          <p:nvPr/>
        </p:nvSpPr>
        <p:spPr>
          <a:xfrm rot="5400000">
            <a:off x="5473964" y="3957901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9E9C4656-EE3B-4272-8D48-15CF11290BD2}"/>
              </a:ext>
            </a:extLst>
          </p:cNvPr>
          <p:cNvSpPr/>
          <p:nvPr/>
        </p:nvSpPr>
        <p:spPr>
          <a:xfrm>
            <a:off x="5792258" y="3639607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>
            <a:extLst>
              <a:ext uri="{FF2B5EF4-FFF2-40B4-BE49-F238E27FC236}">
                <a16:creationId xmlns:a16="http://schemas.microsoft.com/office/drawing/2014/main" id="{ED26A9CD-C7CE-46D2-80D4-D8D1AA2B532A}"/>
              </a:ext>
            </a:extLst>
          </p:cNvPr>
          <p:cNvSpPr/>
          <p:nvPr/>
        </p:nvSpPr>
        <p:spPr>
          <a:xfrm rot="5400000">
            <a:off x="6110552" y="3321313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22EA7E78-BACF-4F39-8CE4-8310233EE1B2}"/>
              </a:ext>
            </a:extLst>
          </p:cNvPr>
          <p:cNvSpPr/>
          <p:nvPr/>
        </p:nvSpPr>
        <p:spPr>
          <a:xfrm>
            <a:off x="6428846" y="3003019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Rechteck 45">
            <a:extLst>
              <a:ext uri="{FF2B5EF4-FFF2-40B4-BE49-F238E27FC236}">
                <a16:creationId xmlns:a16="http://schemas.microsoft.com/office/drawing/2014/main" id="{656B0848-5129-413F-831B-BC6DDB4233F8}"/>
              </a:ext>
            </a:extLst>
          </p:cNvPr>
          <p:cNvSpPr/>
          <p:nvPr/>
        </p:nvSpPr>
        <p:spPr>
          <a:xfrm rot="5400000">
            <a:off x="6747140" y="2683136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Rechteck 46">
            <a:extLst>
              <a:ext uri="{FF2B5EF4-FFF2-40B4-BE49-F238E27FC236}">
                <a16:creationId xmlns:a16="http://schemas.microsoft.com/office/drawing/2014/main" id="{CE3BB406-CD86-45EF-B4AA-D9A8C187F78D}"/>
              </a:ext>
            </a:extLst>
          </p:cNvPr>
          <p:cNvSpPr/>
          <p:nvPr/>
        </p:nvSpPr>
        <p:spPr>
          <a:xfrm>
            <a:off x="7065434" y="2364841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8" name="Rechteck 47">
            <a:extLst>
              <a:ext uri="{FF2B5EF4-FFF2-40B4-BE49-F238E27FC236}">
                <a16:creationId xmlns:a16="http://schemas.microsoft.com/office/drawing/2014/main" id="{BA1C3E78-7560-4B3F-B51E-135F8342D92A}"/>
              </a:ext>
            </a:extLst>
          </p:cNvPr>
          <p:cNvSpPr/>
          <p:nvPr/>
        </p:nvSpPr>
        <p:spPr>
          <a:xfrm rot="5400000">
            <a:off x="7383728" y="2046547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Rechteck 48">
            <a:extLst>
              <a:ext uri="{FF2B5EF4-FFF2-40B4-BE49-F238E27FC236}">
                <a16:creationId xmlns:a16="http://schemas.microsoft.com/office/drawing/2014/main" id="{8AAD4283-9698-43E3-BFB7-05AC20D31895}"/>
              </a:ext>
            </a:extLst>
          </p:cNvPr>
          <p:cNvSpPr/>
          <p:nvPr/>
        </p:nvSpPr>
        <p:spPr>
          <a:xfrm>
            <a:off x="7702022" y="1728253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0" name="Rechteck 49">
            <a:extLst>
              <a:ext uri="{FF2B5EF4-FFF2-40B4-BE49-F238E27FC236}">
                <a16:creationId xmlns:a16="http://schemas.microsoft.com/office/drawing/2014/main" id="{E0DEF78B-DD75-4268-AA42-1D9A9BBA0449}"/>
              </a:ext>
            </a:extLst>
          </p:cNvPr>
          <p:cNvSpPr/>
          <p:nvPr/>
        </p:nvSpPr>
        <p:spPr>
          <a:xfrm rot="5400000">
            <a:off x="9897534" y="-468848"/>
            <a:ext cx="98954" cy="448997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 </a:t>
            </a:r>
          </a:p>
        </p:txBody>
      </p:sp>
      <p:sp>
        <p:nvSpPr>
          <p:cNvPr id="51" name="Ellipse 50">
            <a:extLst>
              <a:ext uri="{FF2B5EF4-FFF2-40B4-BE49-F238E27FC236}">
                <a16:creationId xmlns:a16="http://schemas.microsoft.com/office/drawing/2014/main" id="{A855ED74-4B17-49DE-AEB0-F8F8214ABE3C}"/>
              </a:ext>
            </a:extLst>
          </p:cNvPr>
          <p:cNvSpPr/>
          <p:nvPr/>
        </p:nvSpPr>
        <p:spPr>
          <a:xfrm>
            <a:off x="3323166" y="5050589"/>
            <a:ext cx="406400" cy="406400"/>
          </a:xfrm>
          <a:prstGeom prst="ellipse">
            <a:avLst/>
          </a:prstGeom>
          <a:solidFill>
            <a:srgbClr val="37FF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77AC2BB6-F435-43CB-ADA0-E69CE7A12C7C}"/>
              </a:ext>
            </a:extLst>
          </p:cNvPr>
          <p:cNvSpPr/>
          <p:nvPr/>
        </p:nvSpPr>
        <p:spPr>
          <a:xfrm>
            <a:off x="2611966" y="5050589"/>
            <a:ext cx="406400" cy="406400"/>
          </a:xfrm>
          <a:prstGeom prst="ellipse">
            <a:avLst/>
          </a:prstGeom>
          <a:solidFill>
            <a:srgbClr val="37FF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3" name="Ellipse 52">
            <a:extLst>
              <a:ext uri="{FF2B5EF4-FFF2-40B4-BE49-F238E27FC236}">
                <a16:creationId xmlns:a16="http://schemas.microsoft.com/office/drawing/2014/main" id="{CDAD13A9-EFAE-4890-9BA0-5D0BB54B5341}"/>
              </a:ext>
            </a:extLst>
          </p:cNvPr>
          <p:cNvSpPr/>
          <p:nvPr/>
        </p:nvSpPr>
        <p:spPr>
          <a:xfrm>
            <a:off x="1900766" y="5050589"/>
            <a:ext cx="406400" cy="406400"/>
          </a:xfrm>
          <a:prstGeom prst="ellipse">
            <a:avLst/>
          </a:prstGeom>
          <a:solidFill>
            <a:srgbClr val="37FF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Ellipse 53">
            <a:extLst>
              <a:ext uri="{FF2B5EF4-FFF2-40B4-BE49-F238E27FC236}">
                <a16:creationId xmlns:a16="http://schemas.microsoft.com/office/drawing/2014/main" id="{13927A49-8562-432D-A634-67E23CE18725}"/>
              </a:ext>
            </a:extLst>
          </p:cNvPr>
          <p:cNvSpPr/>
          <p:nvPr/>
        </p:nvSpPr>
        <p:spPr>
          <a:xfrm>
            <a:off x="1189566" y="5050589"/>
            <a:ext cx="406400" cy="406400"/>
          </a:xfrm>
          <a:prstGeom prst="ellipse">
            <a:avLst/>
          </a:prstGeom>
          <a:solidFill>
            <a:srgbClr val="37FF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Rechteck 54">
            <a:extLst>
              <a:ext uri="{FF2B5EF4-FFF2-40B4-BE49-F238E27FC236}">
                <a16:creationId xmlns:a16="http://schemas.microsoft.com/office/drawing/2014/main" id="{6F4F9E75-A10C-429C-8CEF-F2FC91D0B4EA}"/>
              </a:ext>
            </a:extLst>
          </p:cNvPr>
          <p:cNvSpPr/>
          <p:nvPr/>
        </p:nvSpPr>
        <p:spPr>
          <a:xfrm>
            <a:off x="4568560" y="4186767"/>
            <a:ext cx="511440" cy="661458"/>
          </a:xfrm>
          <a:prstGeom prst="rect">
            <a:avLst/>
          </a:prstGeom>
          <a:noFill/>
          <a:ln w="28575">
            <a:solidFill>
              <a:srgbClr val="37FF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6" name="Rechteck 55">
            <a:extLst>
              <a:ext uri="{FF2B5EF4-FFF2-40B4-BE49-F238E27FC236}">
                <a16:creationId xmlns:a16="http://schemas.microsoft.com/office/drawing/2014/main" id="{01A78277-BD23-4429-B299-ADDA1668BEB4}"/>
              </a:ext>
            </a:extLst>
          </p:cNvPr>
          <p:cNvSpPr/>
          <p:nvPr/>
        </p:nvSpPr>
        <p:spPr>
          <a:xfrm>
            <a:off x="5205148" y="3550179"/>
            <a:ext cx="511440" cy="661458"/>
          </a:xfrm>
          <a:prstGeom prst="rect">
            <a:avLst/>
          </a:prstGeom>
          <a:noFill/>
          <a:ln w="28575">
            <a:solidFill>
              <a:srgbClr val="37FF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7" name="Rechteck 56">
            <a:extLst>
              <a:ext uri="{FF2B5EF4-FFF2-40B4-BE49-F238E27FC236}">
                <a16:creationId xmlns:a16="http://schemas.microsoft.com/office/drawing/2014/main" id="{00426FDC-02E9-4939-A1E9-BD8283139BFA}"/>
              </a:ext>
            </a:extLst>
          </p:cNvPr>
          <p:cNvSpPr/>
          <p:nvPr/>
        </p:nvSpPr>
        <p:spPr>
          <a:xfrm>
            <a:off x="5840147" y="2913592"/>
            <a:ext cx="511440" cy="661458"/>
          </a:xfrm>
          <a:prstGeom prst="rect">
            <a:avLst/>
          </a:prstGeom>
          <a:noFill/>
          <a:ln w="28575">
            <a:solidFill>
              <a:srgbClr val="00BA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8" name="Rechteck 57">
            <a:extLst>
              <a:ext uri="{FF2B5EF4-FFF2-40B4-BE49-F238E27FC236}">
                <a16:creationId xmlns:a16="http://schemas.microsoft.com/office/drawing/2014/main" id="{D7E5B0F4-81B9-4299-AD03-83C227E1BE3D}"/>
              </a:ext>
            </a:extLst>
          </p:cNvPr>
          <p:cNvSpPr/>
          <p:nvPr/>
        </p:nvSpPr>
        <p:spPr>
          <a:xfrm>
            <a:off x="6452790" y="2277004"/>
            <a:ext cx="511440" cy="661458"/>
          </a:xfrm>
          <a:prstGeom prst="rect">
            <a:avLst/>
          </a:prstGeom>
          <a:noFill/>
          <a:ln w="28575">
            <a:solidFill>
              <a:srgbClr val="00BA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9" name="Rechteck 58">
            <a:extLst>
              <a:ext uri="{FF2B5EF4-FFF2-40B4-BE49-F238E27FC236}">
                <a16:creationId xmlns:a16="http://schemas.microsoft.com/office/drawing/2014/main" id="{91E0C07B-E48B-4694-9945-E4224624213F}"/>
              </a:ext>
            </a:extLst>
          </p:cNvPr>
          <p:cNvSpPr/>
          <p:nvPr/>
        </p:nvSpPr>
        <p:spPr>
          <a:xfrm>
            <a:off x="7130169" y="1631349"/>
            <a:ext cx="511440" cy="661458"/>
          </a:xfrm>
          <a:prstGeom prst="rect">
            <a:avLst/>
          </a:prstGeom>
          <a:noFill/>
          <a:ln w="28575">
            <a:solidFill>
              <a:srgbClr val="F910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0" name="Rechteck 59">
            <a:extLst>
              <a:ext uri="{FF2B5EF4-FFF2-40B4-BE49-F238E27FC236}">
                <a16:creationId xmlns:a16="http://schemas.microsoft.com/office/drawing/2014/main" id="{7B82B805-772B-45E0-893C-C0752D620C97}"/>
              </a:ext>
            </a:extLst>
          </p:cNvPr>
          <p:cNvSpPr/>
          <p:nvPr/>
        </p:nvSpPr>
        <p:spPr>
          <a:xfrm>
            <a:off x="7737077" y="996349"/>
            <a:ext cx="511440" cy="661458"/>
          </a:xfrm>
          <a:prstGeom prst="rect">
            <a:avLst/>
          </a:prstGeom>
          <a:noFill/>
          <a:ln w="28575">
            <a:solidFill>
              <a:srgbClr val="F910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7" name="Textfeld 66">
            <a:extLst>
              <a:ext uri="{FF2B5EF4-FFF2-40B4-BE49-F238E27FC236}">
                <a16:creationId xmlns:a16="http://schemas.microsoft.com/office/drawing/2014/main" id="{A9FB89D2-BDB9-458C-8A8B-986FFDAAE6FE}"/>
              </a:ext>
            </a:extLst>
          </p:cNvPr>
          <p:cNvSpPr txBox="1"/>
          <p:nvPr/>
        </p:nvSpPr>
        <p:spPr>
          <a:xfrm>
            <a:off x="8370489" y="1208581"/>
            <a:ext cx="2942166" cy="507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2400" dirty="0">
                <a:latin typeface="Lato" panose="020F0502020204030203" pitchFamily="34" charset="0"/>
              </a:rPr>
              <a:t>Premium</a:t>
            </a:r>
          </a:p>
        </p:txBody>
      </p:sp>
      <p:sp>
        <p:nvSpPr>
          <p:cNvPr id="68" name="Textfeld 67">
            <a:extLst>
              <a:ext uri="{FF2B5EF4-FFF2-40B4-BE49-F238E27FC236}">
                <a16:creationId xmlns:a16="http://schemas.microsoft.com/office/drawing/2014/main" id="{D68E2473-5973-4CFC-9C65-183006200D6E}"/>
              </a:ext>
            </a:extLst>
          </p:cNvPr>
          <p:cNvSpPr txBox="1"/>
          <p:nvPr/>
        </p:nvSpPr>
        <p:spPr>
          <a:xfrm>
            <a:off x="4607526" y="4411107"/>
            <a:ext cx="412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solidFill>
                  <a:srgbClr val="37FF8B"/>
                </a:solidFill>
                <a:latin typeface="Lato" panose="020F0502020204030203" pitchFamily="34" charset="0"/>
              </a:rPr>
              <a:t>1</a:t>
            </a:r>
          </a:p>
        </p:txBody>
      </p:sp>
      <p:sp>
        <p:nvSpPr>
          <p:cNvPr id="69" name="Textfeld 68">
            <a:extLst>
              <a:ext uri="{FF2B5EF4-FFF2-40B4-BE49-F238E27FC236}">
                <a16:creationId xmlns:a16="http://schemas.microsoft.com/office/drawing/2014/main" id="{FFDA180F-52E6-411B-881B-6FFA541C5E19}"/>
              </a:ext>
            </a:extLst>
          </p:cNvPr>
          <p:cNvSpPr txBox="1"/>
          <p:nvPr/>
        </p:nvSpPr>
        <p:spPr>
          <a:xfrm>
            <a:off x="5254625" y="3750041"/>
            <a:ext cx="412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solidFill>
                  <a:srgbClr val="37FF8B"/>
                </a:solidFill>
                <a:latin typeface="Lato" panose="020F0502020204030203" pitchFamily="34" charset="0"/>
              </a:rPr>
              <a:t>2</a:t>
            </a:r>
          </a:p>
        </p:txBody>
      </p:sp>
      <p:sp>
        <p:nvSpPr>
          <p:cNvPr id="70" name="Textfeld 69">
            <a:extLst>
              <a:ext uri="{FF2B5EF4-FFF2-40B4-BE49-F238E27FC236}">
                <a16:creationId xmlns:a16="http://schemas.microsoft.com/office/drawing/2014/main" id="{C9D4D6F0-749C-4383-A925-9887CB541BFC}"/>
              </a:ext>
            </a:extLst>
          </p:cNvPr>
          <p:cNvSpPr txBox="1"/>
          <p:nvPr/>
        </p:nvSpPr>
        <p:spPr>
          <a:xfrm>
            <a:off x="5885482" y="3121470"/>
            <a:ext cx="412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solidFill>
                  <a:srgbClr val="00BAF3"/>
                </a:solidFill>
                <a:latin typeface="Lato" panose="020F0502020204030203" pitchFamily="34" charset="0"/>
              </a:rPr>
              <a:t>3</a:t>
            </a:r>
          </a:p>
        </p:txBody>
      </p:sp>
      <p:sp>
        <p:nvSpPr>
          <p:cNvPr id="71" name="Textfeld 70">
            <a:extLst>
              <a:ext uri="{FF2B5EF4-FFF2-40B4-BE49-F238E27FC236}">
                <a16:creationId xmlns:a16="http://schemas.microsoft.com/office/drawing/2014/main" id="{0E95D7F8-58D3-48B6-9359-3233ECC6B024}"/>
              </a:ext>
            </a:extLst>
          </p:cNvPr>
          <p:cNvSpPr txBox="1"/>
          <p:nvPr/>
        </p:nvSpPr>
        <p:spPr>
          <a:xfrm>
            <a:off x="6501241" y="2497558"/>
            <a:ext cx="412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solidFill>
                  <a:srgbClr val="00BAF3"/>
                </a:solidFill>
                <a:latin typeface="Lato" panose="020F0502020204030203" pitchFamily="34" charset="0"/>
              </a:rPr>
              <a:t>4</a:t>
            </a:r>
          </a:p>
        </p:txBody>
      </p:sp>
      <p:sp>
        <p:nvSpPr>
          <p:cNvPr id="72" name="Textfeld 71">
            <a:extLst>
              <a:ext uri="{FF2B5EF4-FFF2-40B4-BE49-F238E27FC236}">
                <a16:creationId xmlns:a16="http://schemas.microsoft.com/office/drawing/2014/main" id="{3ED0953F-7DF8-4983-B218-EBCA099D55DC}"/>
              </a:ext>
            </a:extLst>
          </p:cNvPr>
          <p:cNvSpPr txBox="1"/>
          <p:nvPr/>
        </p:nvSpPr>
        <p:spPr>
          <a:xfrm>
            <a:off x="7189858" y="1853984"/>
            <a:ext cx="412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solidFill>
                  <a:srgbClr val="F9106E"/>
                </a:solidFill>
                <a:latin typeface="Lato" panose="020F0502020204030203" pitchFamily="34" charset="0"/>
              </a:rPr>
              <a:t>5</a:t>
            </a:r>
          </a:p>
        </p:txBody>
      </p:sp>
      <p:sp>
        <p:nvSpPr>
          <p:cNvPr id="73" name="Textfeld 72">
            <a:extLst>
              <a:ext uri="{FF2B5EF4-FFF2-40B4-BE49-F238E27FC236}">
                <a16:creationId xmlns:a16="http://schemas.microsoft.com/office/drawing/2014/main" id="{6A748B22-EED4-4D37-AEC0-CF90ECCF5893}"/>
              </a:ext>
            </a:extLst>
          </p:cNvPr>
          <p:cNvSpPr txBox="1"/>
          <p:nvPr/>
        </p:nvSpPr>
        <p:spPr>
          <a:xfrm>
            <a:off x="7786554" y="1198564"/>
            <a:ext cx="4124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solidFill>
                  <a:srgbClr val="F9106E"/>
                </a:solidFill>
                <a:latin typeface="Lato" panose="020F0502020204030203" pitchFamily="34" charset="0"/>
              </a:rPr>
              <a:t>6</a:t>
            </a:r>
          </a:p>
          <a:p>
            <a:pPr algn="ctr"/>
            <a:endParaRPr lang="de-DE" sz="2400" dirty="0">
              <a:solidFill>
                <a:srgbClr val="F9106E"/>
              </a:solidFill>
              <a:latin typeface="Lato" panose="020F0502020204030203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DDC3D4AA-6116-452F-AEAB-9F23A84DE524}"/>
              </a:ext>
            </a:extLst>
          </p:cNvPr>
          <p:cNvSpPr txBox="1"/>
          <p:nvPr/>
        </p:nvSpPr>
        <p:spPr>
          <a:xfrm>
            <a:off x="457200" y="303451"/>
            <a:ext cx="27354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>
                <a:solidFill>
                  <a:srgbClr val="F9106E"/>
                </a:solidFill>
              </a:rPr>
              <a:t>Aufbau Service Super-User</a:t>
            </a:r>
          </a:p>
        </p:txBody>
      </p:sp>
      <p:pic>
        <p:nvPicPr>
          <p:cNvPr id="5" name="Grafik 4" descr="Ein Bild, das Person, Tisch, mithilfe von, Mann enthält.&#10;&#10;Automatisch generierte Beschreibung">
            <a:extLst>
              <a:ext uri="{FF2B5EF4-FFF2-40B4-BE49-F238E27FC236}">
                <a16:creationId xmlns:a16="http://schemas.microsoft.com/office/drawing/2014/main" id="{EB7599A8-E91C-45C5-B747-86ADF64D6B5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3" t="2248" r="10278" b="7719"/>
          <a:stretch/>
        </p:blipFill>
        <p:spPr>
          <a:xfrm>
            <a:off x="8069511" y="3224091"/>
            <a:ext cx="3619799" cy="2693742"/>
          </a:xfrm>
          <a:prstGeom prst="rect">
            <a:avLst/>
          </a:prstGeom>
        </p:spPr>
      </p:pic>
      <p:sp>
        <p:nvSpPr>
          <p:cNvPr id="62" name="Textfeld 61">
            <a:extLst>
              <a:ext uri="{FF2B5EF4-FFF2-40B4-BE49-F238E27FC236}">
                <a16:creationId xmlns:a16="http://schemas.microsoft.com/office/drawing/2014/main" id="{D3851BA1-D296-4B5A-851A-9FD0FFD7DE42}"/>
              </a:ext>
            </a:extLst>
          </p:cNvPr>
          <p:cNvSpPr txBox="1"/>
          <p:nvPr/>
        </p:nvSpPr>
        <p:spPr>
          <a:xfrm>
            <a:off x="451707" y="1431392"/>
            <a:ext cx="4389407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F9106E"/>
                </a:solidFill>
              </a:rPr>
              <a:t>Premium Super-User</a:t>
            </a:r>
          </a:p>
          <a:p>
            <a:endParaRPr lang="de-DE" dirty="0"/>
          </a:p>
          <a:p>
            <a:r>
              <a:rPr lang="de-DE" dirty="0"/>
              <a:t>Ziel: 1-2% der Kunden sollen zu Super-Usern </a:t>
            </a:r>
          </a:p>
          <a:p>
            <a:r>
              <a:rPr lang="de-DE" dirty="0"/>
              <a:t>der letzten Stufe werden.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Individualisierung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Exklusivität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Luxus</a:t>
            </a:r>
          </a:p>
        </p:txBody>
      </p:sp>
    </p:spTree>
    <p:extLst>
      <p:ext uri="{BB962C8B-B14F-4D97-AF65-F5344CB8AC3E}">
        <p14:creationId xmlns:p14="http://schemas.microsoft.com/office/powerpoint/2010/main" val="148929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B01AC3A3-3E96-4FAB-BC48-461D4010BE12}"/>
              </a:ext>
            </a:extLst>
          </p:cNvPr>
          <p:cNvSpPr/>
          <p:nvPr/>
        </p:nvSpPr>
        <p:spPr>
          <a:xfrm>
            <a:off x="0" y="5320545"/>
            <a:ext cx="5816202" cy="887102"/>
          </a:xfrm>
          <a:prstGeom prst="rect">
            <a:avLst/>
          </a:prstGeom>
          <a:solidFill>
            <a:srgbClr val="37FF8B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4" name="Rechteck 73">
            <a:extLst>
              <a:ext uri="{FF2B5EF4-FFF2-40B4-BE49-F238E27FC236}">
                <a16:creationId xmlns:a16="http://schemas.microsoft.com/office/drawing/2014/main" id="{D160F9CB-723E-4C62-A51C-4286D42D0A4D}"/>
              </a:ext>
            </a:extLst>
          </p:cNvPr>
          <p:cNvSpPr/>
          <p:nvPr/>
        </p:nvSpPr>
        <p:spPr>
          <a:xfrm>
            <a:off x="5816202" y="5320544"/>
            <a:ext cx="1313537" cy="888877"/>
          </a:xfrm>
          <a:prstGeom prst="rect">
            <a:avLst/>
          </a:prstGeom>
          <a:solidFill>
            <a:srgbClr val="159BD2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5" name="Rechteck 74">
            <a:extLst>
              <a:ext uri="{FF2B5EF4-FFF2-40B4-BE49-F238E27FC236}">
                <a16:creationId xmlns:a16="http://schemas.microsoft.com/office/drawing/2014/main" id="{E8EDA585-7A90-453A-AE35-58EBE072B0A1}"/>
              </a:ext>
            </a:extLst>
          </p:cNvPr>
          <p:cNvSpPr/>
          <p:nvPr/>
        </p:nvSpPr>
        <p:spPr>
          <a:xfrm>
            <a:off x="7129739" y="5320544"/>
            <a:ext cx="5062261" cy="887103"/>
          </a:xfrm>
          <a:prstGeom prst="rect">
            <a:avLst/>
          </a:prstGeom>
          <a:solidFill>
            <a:srgbClr val="F9106E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82BBCCDF-6393-47AE-905C-234ACDB9EA15}"/>
              </a:ext>
            </a:extLst>
          </p:cNvPr>
          <p:cNvSpPr/>
          <p:nvPr/>
        </p:nvSpPr>
        <p:spPr>
          <a:xfrm>
            <a:off x="16042" y="5009965"/>
            <a:ext cx="4618037" cy="1226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 </a:t>
            </a:r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19424896-7282-41AE-BFBE-A8CD62BAA409}"/>
              </a:ext>
            </a:extLst>
          </p:cNvPr>
          <p:cNvSpPr/>
          <p:nvPr/>
        </p:nvSpPr>
        <p:spPr>
          <a:xfrm>
            <a:off x="4535125" y="4397103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2C2994C2-7C22-4A17-87E5-F5D05873669C}"/>
              </a:ext>
            </a:extLst>
          </p:cNvPr>
          <p:cNvSpPr/>
          <p:nvPr/>
        </p:nvSpPr>
        <p:spPr>
          <a:xfrm rot="5400000">
            <a:off x="4853419" y="4078809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DF4A7679-DF8B-4D70-A9D3-F2EA935C42EB}"/>
              </a:ext>
            </a:extLst>
          </p:cNvPr>
          <p:cNvSpPr/>
          <p:nvPr/>
        </p:nvSpPr>
        <p:spPr>
          <a:xfrm rot="10800000">
            <a:off x="5171713" y="3760515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18650953-FEEA-4A48-9FC7-44797AE6413C}"/>
              </a:ext>
            </a:extLst>
          </p:cNvPr>
          <p:cNvSpPr/>
          <p:nvPr/>
        </p:nvSpPr>
        <p:spPr>
          <a:xfrm rot="5400000">
            <a:off x="5490006" y="3442221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9E9C4656-EE3B-4272-8D48-15CF11290BD2}"/>
              </a:ext>
            </a:extLst>
          </p:cNvPr>
          <p:cNvSpPr/>
          <p:nvPr/>
        </p:nvSpPr>
        <p:spPr>
          <a:xfrm>
            <a:off x="5808300" y="3123927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>
            <a:extLst>
              <a:ext uri="{FF2B5EF4-FFF2-40B4-BE49-F238E27FC236}">
                <a16:creationId xmlns:a16="http://schemas.microsoft.com/office/drawing/2014/main" id="{ED26A9CD-C7CE-46D2-80D4-D8D1AA2B532A}"/>
              </a:ext>
            </a:extLst>
          </p:cNvPr>
          <p:cNvSpPr/>
          <p:nvPr/>
        </p:nvSpPr>
        <p:spPr>
          <a:xfrm rot="5400000">
            <a:off x="6126594" y="2805633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22EA7E78-BACF-4F39-8CE4-8310233EE1B2}"/>
              </a:ext>
            </a:extLst>
          </p:cNvPr>
          <p:cNvSpPr/>
          <p:nvPr/>
        </p:nvSpPr>
        <p:spPr>
          <a:xfrm>
            <a:off x="6444888" y="2487339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Rechteck 45">
            <a:extLst>
              <a:ext uri="{FF2B5EF4-FFF2-40B4-BE49-F238E27FC236}">
                <a16:creationId xmlns:a16="http://schemas.microsoft.com/office/drawing/2014/main" id="{656B0848-5129-413F-831B-BC6DDB4233F8}"/>
              </a:ext>
            </a:extLst>
          </p:cNvPr>
          <p:cNvSpPr/>
          <p:nvPr/>
        </p:nvSpPr>
        <p:spPr>
          <a:xfrm rot="5400000">
            <a:off x="6763182" y="2167456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Rechteck 46">
            <a:extLst>
              <a:ext uri="{FF2B5EF4-FFF2-40B4-BE49-F238E27FC236}">
                <a16:creationId xmlns:a16="http://schemas.microsoft.com/office/drawing/2014/main" id="{CE3BB406-CD86-45EF-B4AA-D9A8C187F78D}"/>
              </a:ext>
            </a:extLst>
          </p:cNvPr>
          <p:cNvSpPr/>
          <p:nvPr/>
        </p:nvSpPr>
        <p:spPr>
          <a:xfrm>
            <a:off x="7081476" y="1849161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8" name="Rechteck 47">
            <a:extLst>
              <a:ext uri="{FF2B5EF4-FFF2-40B4-BE49-F238E27FC236}">
                <a16:creationId xmlns:a16="http://schemas.microsoft.com/office/drawing/2014/main" id="{BA1C3E78-7560-4B3F-B51E-135F8342D92A}"/>
              </a:ext>
            </a:extLst>
          </p:cNvPr>
          <p:cNvSpPr/>
          <p:nvPr/>
        </p:nvSpPr>
        <p:spPr>
          <a:xfrm rot="5400000">
            <a:off x="7399770" y="1530867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Rechteck 48">
            <a:extLst>
              <a:ext uri="{FF2B5EF4-FFF2-40B4-BE49-F238E27FC236}">
                <a16:creationId xmlns:a16="http://schemas.microsoft.com/office/drawing/2014/main" id="{8AAD4283-9698-43E3-BFB7-05AC20D31895}"/>
              </a:ext>
            </a:extLst>
          </p:cNvPr>
          <p:cNvSpPr/>
          <p:nvPr/>
        </p:nvSpPr>
        <p:spPr>
          <a:xfrm>
            <a:off x="7718064" y="1212573"/>
            <a:ext cx="98954" cy="735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0" name="Rechteck 49">
            <a:extLst>
              <a:ext uri="{FF2B5EF4-FFF2-40B4-BE49-F238E27FC236}">
                <a16:creationId xmlns:a16="http://schemas.microsoft.com/office/drawing/2014/main" id="{E0DEF78B-DD75-4268-AA42-1D9A9BBA0449}"/>
              </a:ext>
            </a:extLst>
          </p:cNvPr>
          <p:cNvSpPr/>
          <p:nvPr/>
        </p:nvSpPr>
        <p:spPr>
          <a:xfrm rot="5400000">
            <a:off x="9913576" y="-984528"/>
            <a:ext cx="98954" cy="448997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 </a:t>
            </a:r>
          </a:p>
        </p:txBody>
      </p:sp>
      <p:sp>
        <p:nvSpPr>
          <p:cNvPr id="51" name="Ellipse 50">
            <a:extLst>
              <a:ext uri="{FF2B5EF4-FFF2-40B4-BE49-F238E27FC236}">
                <a16:creationId xmlns:a16="http://schemas.microsoft.com/office/drawing/2014/main" id="{A855ED74-4B17-49DE-AEB0-F8F8214ABE3C}"/>
              </a:ext>
            </a:extLst>
          </p:cNvPr>
          <p:cNvSpPr/>
          <p:nvPr/>
        </p:nvSpPr>
        <p:spPr>
          <a:xfrm>
            <a:off x="3339208" y="4534909"/>
            <a:ext cx="406400" cy="406400"/>
          </a:xfrm>
          <a:prstGeom prst="ellipse">
            <a:avLst/>
          </a:prstGeom>
          <a:solidFill>
            <a:srgbClr val="37FF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77AC2BB6-F435-43CB-ADA0-E69CE7A12C7C}"/>
              </a:ext>
            </a:extLst>
          </p:cNvPr>
          <p:cNvSpPr/>
          <p:nvPr/>
        </p:nvSpPr>
        <p:spPr>
          <a:xfrm>
            <a:off x="2628008" y="4534909"/>
            <a:ext cx="406400" cy="406400"/>
          </a:xfrm>
          <a:prstGeom prst="ellipse">
            <a:avLst/>
          </a:prstGeom>
          <a:solidFill>
            <a:srgbClr val="37FF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3" name="Ellipse 52">
            <a:extLst>
              <a:ext uri="{FF2B5EF4-FFF2-40B4-BE49-F238E27FC236}">
                <a16:creationId xmlns:a16="http://schemas.microsoft.com/office/drawing/2014/main" id="{CDAD13A9-EFAE-4890-9BA0-5D0BB54B5341}"/>
              </a:ext>
            </a:extLst>
          </p:cNvPr>
          <p:cNvSpPr/>
          <p:nvPr/>
        </p:nvSpPr>
        <p:spPr>
          <a:xfrm>
            <a:off x="1916808" y="4534909"/>
            <a:ext cx="406400" cy="406400"/>
          </a:xfrm>
          <a:prstGeom prst="ellipse">
            <a:avLst/>
          </a:prstGeom>
          <a:solidFill>
            <a:srgbClr val="37FF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Ellipse 53">
            <a:extLst>
              <a:ext uri="{FF2B5EF4-FFF2-40B4-BE49-F238E27FC236}">
                <a16:creationId xmlns:a16="http://schemas.microsoft.com/office/drawing/2014/main" id="{13927A49-8562-432D-A634-67E23CE18725}"/>
              </a:ext>
            </a:extLst>
          </p:cNvPr>
          <p:cNvSpPr/>
          <p:nvPr/>
        </p:nvSpPr>
        <p:spPr>
          <a:xfrm>
            <a:off x="1205608" y="4534909"/>
            <a:ext cx="406400" cy="406400"/>
          </a:xfrm>
          <a:prstGeom prst="ellipse">
            <a:avLst/>
          </a:prstGeom>
          <a:solidFill>
            <a:srgbClr val="37FF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Rechteck 54">
            <a:extLst>
              <a:ext uri="{FF2B5EF4-FFF2-40B4-BE49-F238E27FC236}">
                <a16:creationId xmlns:a16="http://schemas.microsoft.com/office/drawing/2014/main" id="{6F4F9E75-A10C-429C-8CEF-F2FC91D0B4EA}"/>
              </a:ext>
            </a:extLst>
          </p:cNvPr>
          <p:cNvSpPr/>
          <p:nvPr/>
        </p:nvSpPr>
        <p:spPr>
          <a:xfrm>
            <a:off x="4584602" y="3671087"/>
            <a:ext cx="511440" cy="661458"/>
          </a:xfrm>
          <a:prstGeom prst="rect">
            <a:avLst/>
          </a:prstGeom>
          <a:noFill/>
          <a:ln w="28575">
            <a:solidFill>
              <a:srgbClr val="37FF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6" name="Rechteck 55">
            <a:extLst>
              <a:ext uri="{FF2B5EF4-FFF2-40B4-BE49-F238E27FC236}">
                <a16:creationId xmlns:a16="http://schemas.microsoft.com/office/drawing/2014/main" id="{01A78277-BD23-4429-B299-ADDA1668BEB4}"/>
              </a:ext>
            </a:extLst>
          </p:cNvPr>
          <p:cNvSpPr/>
          <p:nvPr/>
        </p:nvSpPr>
        <p:spPr>
          <a:xfrm>
            <a:off x="5221190" y="3034499"/>
            <a:ext cx="511440" cy="661458"/>
          </a:xfrm>
          <a:prstGeom prst="rect">
            <a:avLst/>
          </a:prstGeom>
          <a:noFill/>
          <a:ln w="28575">
            <a:solidFill>
              <a:srgbClr val="37FF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7" name="Rechteck 56">
            <a:extLst>
              <a:ext uri="{FF2B5EF4-FFF2-40B4-BE49-F238E27FC236}">
                <a16:creationId xmlns:a16="http://schemas.microsoft.com/office/drawing/2014/main" id="{00426FDC-02E9-4939-A1E9-BD8283139BFA}"/>
              </a:ext>
            </a:extLst>
          </p:cNvPr>
          <p:cNvSpPr/>
          <p:nvPr/>
        </p:nvSpPr>
        <p:spPr>
          <a:xfrm>
            <a:off x="5856189" y="2397912"/>
            <a:ext cx="511440" cy="661458"/>
          </a:xfrm>
          <a:prstGeom prst="rect">
            <a:avLst/>
          </a:prstGeom>
          <a:noFill/>
          <a:ln w="28575">
            <a:solidFill>
              <a:srgbClr val="00BA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8" name="Rechteck 57">
            <a:extLst>
              <a:ext uri="{FF2B5EF4-FFF2-40B4-BE49-F238E27FC236}">
                <a16:creationId xmlns:a16="http://schemas.microsoft.com/office/drawing/2014/main" id="{D7E5B0F4-81B9-4299-AD03-83C227E1BE3D}"/>
              </a:ext>
            </a:extLst>
          </p:cNvPr>
          <p:cNvSpPr/>
          <p:nvPr/>
        </p:nvSpPr>
        <p:spPr>
          <a:xfrm>
            <a:off x="6502880" y="1761324"/>
            <a:ext cx="511440" cy="661458"/>
          </a:xfrm>
          <a:prstGeom prst="rect">
            <a:avLst/>
          </a:prstGeom>
          <a:noFill/>
          <a:ln w="28575">
            <a:solidFill>
              <a:srgbClr val="00BA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9" name="Rechteck 58">
            <a:extLst>
              <a:ext uri="{FF2B5EF4-FFF2-40B4-BE49-F238E27FC236}">
                <a16:creationId xmlns:a16="http://schemas.microsoft.com/office/drawing/2014/main" id="{91E0C07B-E48B-4694-9945-E4224624213F}"/>
              </a:ext>
            </a:extLst>
          </p:cNvPr>
          <p:cNvSpPr/>
          <p:nvPr/>
        </p:nvSpPr>
        <p:spPr>
          <a:xfrm>
            <a:off x="7144027" y="1135969"/>
            <a:ext cx="511440" cy="661458"/>
          </a:xfrm>
          <a:prstGeom prst="rect">
            <a:avLst/>
          </a:prstGeom>
          <a:noFill/>
          <a:ln w="28575">
            <a:solidFill>
              <a:srgbClr val="F910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0" name="Rechteck 59">
            <a:extLst>
              <a:ext uri="{FF2B5EF4-FFF2-40B4-BE49-F238E27FC236}">
                <a16:creationId xmlns:a16="http://schemas.microsoft.com/office/drawing/2014/main" id="{7B82B805-772B-45E0-893C-C0752D620C97}"/>
              </a:ext>
            </a:extLst>
          </p:cNvPr>
          <p:cNvSpPr/>
          <p:nvPr/>
        </p:nvSpPr>
        <p:spPr>
          <a:xfrm>
            <a:off x="7753119" y="500969"/>
            <a:ext cx="511440" cy="661458"/>
          </a:xfrm>
          <a:prstGeom prst="rect">
            <a:avLst/>
          </a:prstGeom>
          <a:noFill/>
          <a:ln w="28575">
            <a:solidFill>
              <a:srgbClr val="F910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1" name="Textfeld 60">
            <a:extLst>
              <a:ext uri="{FF2B5EF4-FFF2-40B4-BE49-F238E27FC236}">
                <a16:creationId xmlns:a16="http://schemas.microsoft.com/office/drawing/2014/main" id="{CA177337-A79D-4747-B7E3-F719B501E2CD}"/>
              </a:ext>
            </a:extLst>
          </p:cNvPr>
          <p:cNvSpPr txBox="1"/>
          <p:nvPr/>
        </p:nvSpPr>
        <p:spPr>
          <a:xfrm>
            <a:off x="4775898" y="4599586"/>
            <a:ext cx="2942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latin typeface="Lato" panose="020F0502020204030203" pitchFamily="34" charset="0"/>
              </a:rPr>
              <a:t>Aktionen &amp; Kanäle</a:t>
            </a:r>
          </a:p>
        </p:txBody>
      </p:sp>
      <p:sp>
        <p:nvSpPr>
          <p:cNvPr id="62" name="Textfeld 61">
            <a:extLst>
              <a:ext uri="{FF2B5EF4-FFF2-40B4-BE49-F238E27FC236}">
                <a16:creationId xmlns:a16="http://schemas.microsoft.com/office/drawing/2014/main" id="{CC78DE5D-0B6F-4F76-9682-C5E96E5EBD59}"/>
              </a:ext>
            </a:extLst>
          </p:cNvPr>
          <p:cNvSpPr txBox="1"/>
          <p:nvPr/>
        </p:nvSpPr>
        <p:spPr>
          <a:xfrm>
            <a:off x="5374913" y="3959820"/>
            <a:ext cx="2942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latin typeface="Lato" panose="020F0502020204030203" pitchFamily="34" charset="0"/>
              </a:rPr>
              <a:t>Free</a:t>
            </a:r>
          </a:p>
        </p:txBody>
      </p:sp>
      <p:sp>
        <p:nvSpPr>
          <p:cNvPr id="63" name="Textfeld 62">
            <a:extLst>
              <a:ext uri="{FF2B5EF4-FFF2-40B4-BE49-F238E27FC236}">
                <a16:creationId xmlns:a16="http://schemas.microsoft.com/office/drawing/2014/main" id="{CF1C338B-B62B-444F-8BAD-4873785B58CE}"/>
              </a:ext>
            </a:extLst>
          </p:cNvPr>
          <p:cNvSpPr txBox="1"/>
          <p:nvPr/>
        </p:nvSpPr>
        <p:spPr>
          <a:xfrm>
            <a:off x="6032402" y="3331299"/>
            <a:ext cx="2942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latin typeface="Lato" panose="020F0502020204030203" pitchFamily="34" charset="0"/>
              </a:rPr>
              <a:t>Günstig</a:t>
            </a:r>
          </a:p>
        </p:txBody>
      </p:sp>
      <p:sp>
        <p:nvSpPr>
          <p:cNvPr id="64" name="Textfeld 63">
            <a:extLst>
              <a:ext uri="{FF2B5EF4-FFF2-40B4-BE49-F238E27FC236}">
                <a16:creationId xmlns:a16="http://schemas.microsoft.com/office/drawing/2014/main" id="{C03794C6-2DD0-4859-BBB1-4070CFB8D6E0}"/>
              </a:ext>
            </a:extLst>
          </p:cNvPr>
          <p:cNvSpPr txBox="1"/>
          <p:nvPr/>
        </p:nvSpPr>
        <p:spPr>
          <a:xfrm>
            <a:off x="6667401" y="2702778"/>
            <a:ext cx="2942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latin typeface="Lato" panose="020F0502020204030203" pitchFamily="34" charset="0"/>
              </a:rPr>
              <a:t>Normal</a:t>
            </a:r>
          </a:p>
        </p:txBody>
      </p:sp>
      <p:sp>
        <p:nvSpPr>
          <p:cNvPr id="65" name="Textfeld 64">
            <a:extLst>
              <a:ext uri="{FF2B5EF4-FFF2-40B4-BE49-F238E27FC236}">
                <a16:creationId xmlns:a16="http://schemas.microsoft.com/office/drawing/2014/main" id="{9A6CE00B-6D65-4DBA-A6EC-40F75C1465D6}"/>
              </a:ext>
            </a:extLst>
          </p:cNvPr>
          <p:cNvSpPr txBox="1"/>
          <p:nvPr/>
        </p:nvSpPr>
        <p:spPr>
          <a:xfrm>
            <a:off x="7281633" y="2064601"/>
            <a:ext cx="2942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latin typeface="Lato" panose="020F0502020204030203" pitchFamily="34" charset="0"/>
              </a:rPr>
              <a:t>Normal</a:t>
            </a:r>
          </a:p>
        </p:txBody>
      </p:sp>
      <p:sp>
        <p:nvSpPr>
          <p:cNvPr id="66" name="Textfeld 65">
            <a:extLst>
              <a:ext uri="{FF2B5EF4-FFF2-40B4-BE49-F238E27FC236}">
                <a16:creationId xmlns:a16="http://schemas.microsoft.com/office/drawing/2014/main" id="{339C524C-1717-4B3E-A376-AB58920F1BC6}"/>
              </a:ext>
            </a:extLst>
          </p:cNvPr>
          <p:cNvSpPr txBox="1"/>
          <p:nvPr/>
        </p:nvSpPr>
        <p:spPr>
          <a:xfrm>
            <a:off x="7956453" y="1435272"/>
            <a:ext cx="2942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latin typeface="Lato" panose="020F0502020204030203" pitchFamily="34" charset="0"/>
              </a:rPr>
              <a:t>Gehoben</a:t>
            </a:r>
          </a:p>
        </p:txBody>
      </p:sp>
      <p:sp>
        <p:nvSpPr>
          <p:cNvPr id="67" name="Textfeld 66">
            <a:extLst>
              <a:ext uri="{FF2B5EF4-FFF2-40B4-BE49-F238E27FC236}">
                <a16:creationId xmlns:a16="http://schemas.microsoft.com/office/drawing/2014/main" id="{A9FB89D2-BDB9-458C-8A8B-986FFDAAE6FE}"/>
              </a:ext>
            </a:extLst>
          </p:cNvPr>
          <p:cNvSpPr txBox="1"/>
          <p:nvPr/>
        </p:nvSpPr>
        <p:spPr>
          <a:xfrm>
            <a:off x="8386531" y="692901"/>
            <a:ext cx="2942166" cy="507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latin typeface="Lato" panose="020F0502020204030203" pitchFamily="34" charset="0"/>
              </a:rPr>
              <a:t>Premium</a:t>
            </a:r>
          </a:p>
        </p:txBody>
      </p:sp>
      <p:sp>
        <p:nvSpPr>
          <p:cNvPr id="68" name="Textfeld 67">
            <a:extLst>
              <a:ext uri="{FF2B5EF4-FFF2-40B4-BE49-F238E27FC236}">
                <a16:creationId xmlns:a16="http://schemas.microsoft.com/office/drawing/2014/main" id="{D68E2473-5973-4CFC-9C65-183006200D6E}"/>
              </a:ext>
            </a:extLst>
          </p:cNvPr>
          <p:cNvSpPr txBox="1"/>
          <p:nvPr/>
        </p:nvSpPr>
        <p:spPr>
          <a:xfrm>
            <a:off x="4623568" y="3902475"/>
            <a:ext cx="412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solidFill>
                  <a:srgbClr val="37FF8B"/>
                </a:solidFill>
                <a:latin typeface="Lato" panose="020F0502020204030203" pitchFamily="34" charset="0"/>
              </a:rPr>
              <a:t>1</a:t>
            </a:r>
          </a:p>
        </p:txBody>
      </p:sp>
      <p:sp>
        <p:nvSpPr>
          <p:cNvPr id="69" name="Textfeld 68">
            <a:extLst>
              <a:ext uri="{FF2B5EF4-FFF2-40B4-BE49-F238E27FC236}">
                <a16:creationId xmlns:a16="http://schemas.microsoft.com/office/drawing/2014/main" id="{FFDA180F-52E6-411B-881B-6FFA541C5E19}"/>
              </a:ext>
            </a:extLst>
          </p:cNvPr>
          <p:cNvSpPr txBox="1"/>
          <p:nvPr/>
        </p:nvSpPr>
        <p:spPr>
          <a:xfrm>
            <a:off x="5270667" y="3251137"/>
            <a:ext cx="412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solidFill>
                  <a:srgbClr val="37FF8B"/>
                </a:solidFill>
                <a:latin typeface="Lato" panose="020F0502020204030203" pitchFamily="34" charset="0"/>
              </a:rPr>
              <a:t>2</a:t>
            </a:r>
          </a:p>
        </p:txBody>
      </p:sp>
      <p:sp>
        <p:nvSpPr>
          <p:cNvPr id="70" name="Textfeld 69">
            <a:extLst>
              <a:ext uri="{FF2B5EF4-FFF2-40B4-BE49-F238E27FC236}">
                <a16:creationId xmlns:a16="http://schemas.microsoft.com/office/drawing/2014/main" id="{C9D4D6F0-749C-4383-A925-9887CB541BFC}"/>
              </a:ext>
            </a:extLst>
          </p:cNvPr>
          <p:cNvSpPr txBox="1"/>
          <p:nvPr/>
        </p:nvSpPr>
        <p:spPr>
          <a:xfrm>
            <a:off x="5901524" y="2622566"/>
            <a:ext cx="412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solidFill>
                  <a:srgbClr val="00BAF3"/>
                </a:solidFill>
                <a:latin typeface="Lato" panose="020F0502020204030203" pitchFamily="34" charset="0"/>
              </a:rPr>
              <a:t>3</a:t>
            </a:r>
          </a:p>
        </p:txBody>
      </p:sp>
      <p:sp>
        <p:nvSpPr>
          <p:cNvPr id="71" name="Textfeld 70">
            <a:extLst>
              <a:ext uri="{FF2B5EF4-FFF2-40B4-BE49-F238E27FC236}">
                <a16:creationId xmlns:a16="http://schemas.microsoft.com/office/drawing/2014/main" id="{0E95D7F8-58D3-48B6-9359-3233ECC6B024}"/>
              </a:ext>
            </a:extLst>
          </p:cNvPr>
          <p:cNvSpPr txBox="1"/>
          <p:nvPr/>
        </p:nvSpPr>
        <p:spPr>
          <a:xfrm>
            <a:off x="6536739" y="1993790"/>
            <a:ext cx="412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solidFill>
                  <a:srgbClr val="00BAF3"/>
                </a:solidFill>
                <a:latin typeface="Lato" panose="020F0502020204030203" pitchFamily="34" charset="0"/>
              </a:rPr>
              <a:t>4</a:t>
            </a:r>
          </a:p>
        </p:txBody>
      </p:sp>
      <p:sp>
        <p:nvSpPr>
          <p:cNvPr id="72" name="Textfeld 71">
            <a:extLst>
              <a:ext uri="{FF2B5EF4-FFF2-40B4-BE49-F238E27FC236}">
                <a16:creationId xmlns:a16="http://schemas.microsoft.com/office/drawing/2014/main" id="{3ED0953F-7DF8-4983-B218-EBCA099D55DC}"/>
              </a:ext>
            </a:extLst>
          </p:cNvPr>
          <p:cNvSpPr txBox="1"/>
          <p:nvPr/>
        </p:nvSpPr>
        <p:spPr>
          <a:xfrm>
            <a:off x="7193504" y="1373747"/>
            <a:ext cx="412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solidFill>
                  <a:srgbClr val="F9106E"/>
                </a:solidFill>
                <a:latin typeface="Lato" panose="020F0502020204030203" pitchFamily="34" charset="0"/>
              </a:rPr>
              <a:t>5</a:t>
            </a:r>
          </a:p>
        </p:txBody>
      </p:sp>
      <p:sp>
        <p:nvSpPr>
          <p:cNvPr id="73" name="Textfeld 72">
            <a:extLst>
              <a:ext uri="{FF2B5EF4-FFF2-40B4-BE49-F238E27FC236}">
                <a16:creationId xmlns:a16="http://schemas.microsoft.com/office/drawing/2014/main" id="{6A748B22-EED4-4D37-AEC0-CF90ECCF5893}"/>
              </a:ext>
            </a:extLst>
          </p:cNvPr>
          <p:cNvSpPr txBox="1"/>
          <p:nvPr/>
        </p:nvSpPr>
        <p:spPr>
          <a:xfrm>
            <a:off x="7802596" y="722318"/>
            <a:ext cx="412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solidFill>
                  <a:srgbClr val="F9106E"/>
                </a:solidFill>
                <a:latin typeface="Lato" panose="020F0502020204030203" pitchFamily="34" charset="0"/>
              </a:rPr>
              <a:t>6</a:t>
            </a:r>
          </a:p>
        </p:txBody>
      </p:sp>
      <p:sp>
        <p:nvSpPr>
          <p:cNvPr id="76" name="Textfeld 75">
            <a:extLst>
              <a:ext uri="{FF2B5EF4-FFF2-40B4-BE49-F238E27FC236}">
                <a16:creationId xmlns:a16="http://schemas.microsoft.com/office/drawing/2014/main" id="{742A5CC8-29A7-4C7C-BE7E-D08E2DE3D409}"/>
              </a:ext>
            </a:extLst>
          </p:cNvPr>
          <p:cNvSpPr txBox="1"/>
          <p:nvPr/>
        </p:nvSpPr>
        <p:spPr>
          <a:xfrm>
            <a:off x="773491" y="5495467"/>
            <a:ext cx="4637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latin typeface="Lato" panose="020F0502020204030203" pitchFamily="34" charset="0"/>
              </a:rPr>
              <a:t>Bekanntheit steigern </a:t>
            </a:r>
          </a:p>
        </p:txBody>
      </p:sp>
      <p:sp>
        <p:nvSpPr>
          <p:cNvPr id="77" name="Textfeld 76">
            <a:extLst>
              <a:ext uri="{FF2B5EF4-FFF2-40B4-BE49-F238E27FC236}">
                <a16:creationId xmlns:a16="http://schemas.microsoft.com/office/drawing/2014/main" id="{D58ADDFF-8D3C-4F82-93C8-771F9AF978F3}"/>
              </a:ext>
            </a:extLst>
          </p:cNvPr>
          <p:cNvSpPr txBox="1"/>
          <p:nvPr/>
        </p:nvSpPr>
        <p:spPr>
          <a:xfrm>
            <a:off x="5783045" y="5348596"/>
            <a:ext cx="14826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latin typeface="Lato" panose="020F0502020204030203" pitchFamily="34" charset="0"/>
              </a:rPr>
              <a:t>Kern-</a:t>
            </a:r>
          </a:p>
          <a:p>
            <a:pPr algn="ctr"/>
            <a:r>
              <a:rPr lang="de-DE" sz="2400" dirty="0" err="1">
                <a:latin typeface="Lato" panose="020F0502020204030203" pitchFamily="34" charset="0"/>
              </a:rPr>
              <a:t>geschäft</a:t>
            </a:r>
            <a:endParaRPr lang="de-DE" sz="2400" dirty="0">
              <a:latin typeface="Lato" panose="020F0502020204030203" pitchFamily="34" charset="0"/>
            </a:endParaRPr>
          </a:p>
        </p:txBody>
      </p:sp>
      <p:sp>
        <p:nvSpPr>
          <p:cNvPr id="78" name="Textfeld 77">
            <a:extLst>
              <a:ext uri="{FF2B5EF4-FFF2-40B4-BE49-F238E27FC236}">
                <a16:creationId xmlns:a16="http://schemas.microsoft.com/office/drawing/2014/main" id="{3D9BD7F9-C70C-42BB-A2E0-1C405F2DFC98}"/>
              </a:ext>
            </a:extLst>
          </p:cNvPr>
          <p:cNvSpPr txBox="1"/>
          <p:nvPr/>
        </p:nvSpPr>
        <p:spPr>
          <a:xfrm>
            <a:off x="7868519" y="5495467"/>
            <a:ext cx="4189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latin typeface="Lato" panose="020F0502020204030203" pitchFamily="34" charset="0"/>
              </a:rPr>
              <a:t>Neue Umsatzmöglichkeiten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C8B48538-A58D-4FEB-A96F-47C3944D83F7}"/>
              </a:ext>
            </a:extLst>
          </p:cNvPr>
          <p:cNvSpPr txBox="1"/>
          <p:nvPr/>
        </p:nvSpPr>
        <p:spPr>
          <a:xfrm>
            <a:off x="457200" y="303451"/>
            <a:ext cx="8762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>
                <a:solidFill>
                  <a:srgbClr val="F9106E"/>
                </a:solidFill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2108656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4" grpId="0" animBg="1"/>
      <p:bldP spid="75" grpId="0" animBg="1"/>
      <p:bldP spid="76" grpId="0"/>
      <p:bldP spid="77" grpId="0"/>
      <p:bldP spid="78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17"/>
          <p:cNvSpPr/>
          <p:nvPr/>
        </p:nvSpPr>
        <p:spPr>
          <a:xfrm>
            <a:off x="1727489" y="2551839"/>
            <a:ext cx="8737068" cy="17543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5000" b="1">
                <a:solidFill>
                  <a:srgbClr val="FFFFFF"/>
                </a:solidFill>
                <a:latin typeface="Gotham"/>
                <a:ea typeface="Gotham"/>
                <a:cs typeface="Gotham"/>
                <a:sym typeface="Gotham"/>
              </a:defRPr>
            </a:lvl1pPr>
          </a:lstStyle>
          <a:p>
            <a:pPr algn="ctr"/>
            <a:r>
              <a:rPr lang="de-DE" sz="54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Wie bekomme ich die </a:t>
            </a:r>
          </a:p>
          <a:p>
            <a:pPr algn="ctr"/>
            <a:r>
              <a:rPr lang="de-DE" sz="54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Kunden zu meiner Treppe?</a:t>
            </a:r>
          </a:p>
        </p:txBody>
      </p:sp>
    </p:spTree>
    <p:extLst>
      <p:ext uri="{BB962C8B-B14F-4D97-AF65-F5344CB8AC3E}">
        <p14:creationId xmlns:p14="http://schemas.microsoft.com/office/powerpoint/2010/main" val="127895675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hteck 37">
            <a:extLst>
              <a:ext uri="{FF2B5EF4-FFF2-40B4-BE49-F238E27FC236}">
                <a16:creationId xmlns:a16="http://schemas.microsoft.com/office/drawing/2014/main" id="{82BBCCDF-6393-47AE-905C-234ACDB9EA15}"/>
              </a:ext>
            </a:extLst>
          </p:cNvPr>
          <p:cNvSpPr/>
          <p:nvPr/>
        </p:nvSpPr>
        <p:spPr>
          <a:xfrm>
            <a:off x="0" y="5525645"/>
            <a:ext cx="4618037" cy="1226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 </a:t>
            </a:r>
          </a:p>
        </p:txBody>
      </p:sp>
      <p:sp>
        <p:nvSpPr>
          <p:cNvPr id="51" name="Ellipse 50">
            <a:extLst>
              <a:ext uri="{FF2B5EF4-FFF2-40B4-BE49-F238E27FC236}">
                <a16:creationId xmlns:a16="http://schemas.microsoft.com/office/drawing/2014/main" id="{A855ED74-4B17-49DE-AEB0-F8F8214ABE3C}"/>
              </a:ext>
            </a:extLst>
          </p:cNvPr>
          <p:cNvSpPr/>
          <p:nvPr/>
        </p:nvSpPr>
        <p:spPr>
          <a:xfrm>
            <a:off x="3323166" y="5050589"/>
            <a:ext cx="406400" cy="406400"/>
          </a:xfrm>
          <a:prstGeom prst="ellipse">
            <a:avLst/>
          </a:prstGeom>
          <a:solidFill>
            <a:srgbClr val="37FF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77AC2BB6-F435-43CB-ADA0-E69CE7A12C7C}"/>
              </a:ext>
            </a:extLst>
          </p:cNvPr>
          <p:cNvSpPr/>
          <p:nvPr/>
        </p:nvSpPr>
        <p:spPr>
          <a:xfrm>
            <a:off x="2611966" y="5050589"/>
            <a:ext cx="406400" cy="406400"/>
          </a:xfrm>
          <a:prstGeom prst="ellipse">
            <a:avLst/>
          </a:prstGeom>
          <a:solidFill>
            <a:srgbClr val="37FF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3" name="Ellipse 52">
            <a:extLst>
              <a:ext uri="{FF2B5EF4-FFF2-40B4-BE49-F238E27FC236}">
                <a16:creationId xmlns:a16="http://schemas.microsoft.com/office/drawing/2014/main" id="{CDAD13A9-EFAE-4890-9BA0-5D0BB54B5341}"/>
              </a:ext>
            </a:extLst>
          </p:cNvPr>
          <p:cNvSpPr/>
          <p:nvPr/>
        </p:nvSpPr>
        <p:spPr>
          <a:xfrm>
            <a:off x="1900766" y="5050589"/>
            <a:ext cx="406400" cy="406400"/>
          </a:xfrm>
          <a:prstGeom prst="ellipse">
            <a:avLst/>
          </a:prstGeom>
          <a:solidFill>
            <a:srgbClr val="37FF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Ellipse 53">
            <a:extLst>
              <a:ext uri="{FF2B5EF4-FFF2-40B4-BE49-F238E27FC236}">
                <a16:creationId xmlns:a16="http://schemas.microsoft.com/office/drawing/2014/main" id="{13927A49-8562-432D-A634-67E23CE18725}"/>
              </a:ext>
            </a:extLst>
          </p:cNvPr>
          <p:cNvSpPr/>
          <p:nvPr/>
        </p:nvSpPr>
        <p:spPr>
          <a:xfrm>
            <a:off x="1189566" y="5050589"/>
            <a:ext cx="406400" cy="406400"/>
          </a:xfrm>
          <a:prstGeom prst="ellipse">
            <a:avLst/>
          </a:prstGeom>
          <a:solidFill>
            <a:srgbClr val="37FF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2" name="Textfeld 61">
            <a:extLst>
              <a:ext uri="{FF2B5EF4-FFF2-40B4-BE49-F238E27FC236}">
                <a16:creationId xmlns:a16="http://schemas.microsoft.com/office/drawing/2014/main" id="{CC78DE5D-0B6F-4F76-9682-C5E96E5EBD59}"/>
              </a:ext>
            </a:extLst>
          </p:cNvPr>
          <p:cNvSpPr txBox="1"/>
          <p:nvPr/>
        </p:nvSpPr>
        <p:spPr>
          <a:xfrm>
            <a:off x="5781199" y="923802"/>
            <a:ext cx="5385329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highlight>
                  <a:srgbClr val="F9106E"/>
                </a:highlight>
                <a:latin typeface="Lato" panose="020F0502020204030203" pitchFamily="34" charset="0"/>
              </a:rPr>
              <a:t>Die richtige Ansprache für meinen Kunden- Persona!</a:t>
            </a:r>
          </a:p>
          <a:p>
            <a:endParaRPr lang="de-DE" sz="2400" dirty="0">
              <a:highlight>
                <a:srgbClr val="F9106E"/>
              </a:highlight>
              <a:latin typeface="Lato" panose="020F050202020403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Lato" panose="020F0502020204030203" pitchFamily="34" charset="0"/>
              </a:rPr>
              <a:t>Wo finde ich meine Persona?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000" dirty="0">
              <a:latin typeface="Lato" panose="020F050202020403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Lato" panose="020F0502020204030203" pitchFamily="34" charset="0"/>
              </a:rPr>
              <a:t>Welche Bedürfnisse/Wünsche/Sorgen hat mein Kunde?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Lato" panose="020F0502020204030203" pitchFamily="34" charset="0"/>
              </a:rPr>
              <a:t>Welche Bedenken/Hürden hat mein Kunde?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000" dirty="0">
              <a:latin typeface="Lato" panose="020F050202020403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Lato" panose="020F0502020204030203" pitchFamily="34" charset="0"/>
              </a:rPr>
              <a:t>Wie kann ich meiner Persona bei der Bewältigung der Probleme/Sorgen helfen?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000" dirty="0">
              <a:latin typeface="Lato" panose="020F0502020204030203" pitchFamily="34" charset="0"/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CA6F45E6-EB39-41D6-8D50-A9518A0C0A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35" y="1031355"/>
            <a:ext cx="4191000" cy="1123950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8AE58804-70D9-4C7F-A180-EFF24ACAF47D}"/>
              </a:ext>
            </a:extLst>
          </p:cNvPr>
          <p:cNvSpPr txBox="1"/>
          <p:nvPr/>
        </p:nvSpPr>
        <p:spPr>
          <a:xfrm>
            <a:off x="457200" y="303451"/>
            <a:ext cx="4211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>
                <a:solidFill>
                  <a:srgbClr val="F9106E"/>
                </a:solidFill>
              </a:rPr>
              <a:t>Wie bringe ich Kunden zu meiner Treppe? </a:t>
            </a:r>
          </a:p>
        </p:txBody>
      </p:sp>
      <p:sp>
        <p:nvSpPr>
          <p:cNvPr id="4" name="Pfeil: nach rechts 3">
            <a:extLst>
              <a:ext uri="{FF2B5EF4-FFF2-40B4-BE49-F238E27FC236}">
                <a16:creationId xmlns:a16="http://schemas.microsoft.com/office/drawing/2014/main" id="{403718D9-E042-4709-B7EE-A749E17A8961}"/>
              </a:ext>
            </a:extLst>
          </p:cNvPr>
          <p:cNvSpPr/>
          <p:nvPr/>
        </p:nvSpPr>
        <p:spPr>
          <a:xfrm>
            <a:off x="3323166" y="1963026"/>
            <a:ext cx="2214069" cy="479301"/>
          </a:xfrm>
          <a:prstGeom prst="rightArrow">
            <a:avLst/>
          </a:prstGeom>
          <a:solidFill>
            <a:srgbClr val="F9106E"/>
          </a:solidFill>
          <a:ln>
            <a:solidFill>
              <a:srgbClr val="F910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/>
              <a:t>Wer und Wo?</a:t>
            </a:r>
          </a:p>
        </p:txBody>
      </p:sp>
      <p:sp>
        <p:nvSpPr>
          <p:cNvPr id="5" name="Pfeil: nach rechts 4">
            <a:extLst>
              <a:ext uri="{FF2B5EF4-FFF2-40B4-BE49-F238E27FC236}">
                <a16:creationId xmlns:a16="http://schemas.microsoft.com/office/drawing/2014/main" id="{FD75B7FC-DB47-4ED2-9CC9-767C76FDBD8C}"/>
              </a:ext>
            </a:extLst>
          </p:cNvPr>
          <p:cNvSpPr/>
          <p:nvPr/>
        </p:nvSpPr>
        <p:spPr>
          <a:xfrm>
            <a:off x="3323166" y="4229983"/>
            <a:ext cx="2192939" cy="472713"/>
          </a:xfrm>
          <a:prstGeom prst="rightArrow">
            <a:avLst/>
          </a:prstGeom>
          <a:solidFill>
            <a:srgbClr val="F9106E"/>
          </a:solidFill>
          <a:ln>
            <a:solidFill>
              <a:srgbClr val="F910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/>
              <a:t>Leistung</a:t>
            </a:r>
          </a:p>
        </p:txBody>
      </p:sp>
      <p:sp>
        <p:nvSpPr>
          <p:cNvPr id="6" name="Pfeil: nach rechts 5">
            <a:extLst>
              <a:ext uri="{FF2B5EF4-FFF2-40B4-BE49-F238E27FC236}">
                <a16:creationId xmlns:a16="http://schemas.microsoft.com/office/drawing/2014/main" id="{DD6C8E8C-F062-4B7F-B057-B29C3D26F085}"/>
              </a:ext>
            </a:extLst>
          </p:cNvPr>
          <p:cNvSpPr/>
          <p:nvPr/>
        </p:nvSpPr>
        <p:spPr>
          <a:xfrm>
            <a:off x="3323166" y="2945362"/>
            <a:ext cx="2192939" cy="472713"/>
          </a:xfrm>
          <a:prstGeom prst="rightArrow">
            <a:avLst/>
          </a:prstGeom>
          <a:solidFill>
            <a:srgbClr val="F9106E"/>
          </a:solidFill>
          <a:ln>
            <a:solidFill>
              <a:srgbClr val="F910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/>
              <a:t>Kommunikation</a:t>
            </a:r>
          </a:p>
        </p:txBody>
      </p:sp>
    </p:spTree>
    <p:extLst>
      <p:ext uri="{BB962C8B-B14F-4D97-AF65-F5344CB8AC3E}">
        <p14:creationId xmlns:p14="http://schemas.microsoft.com/office/powerpoint/2010/main" val="4140667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17"/>
          <p:cNvSpPr/>
          <p:nvPr/>
        </p:nvSpPr>
        <p:spPr>
          <a:xfrm>
            <a:off x="2855873" y="2641272"/>
            <a:ext cx="6480296" cy="9233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5000" b="1">
                <a:solidFill>
                  <a:srgbClr val="FFFFFF"/>
                </a:solidFill>
                <a:latin typeface="Gotham"/>
                <a:ea typeface="Gotham"/>
                <a:cs typeface="Gotham"/>
                <a:sym typeface="Gotham"/>
              </a:defRPr>
            </a:lvl1pPr>
          </a:lstStyle>
          <a:p>
            <a:pPr algn="ctr"/>
            <a:r>
              <a:rPr lang="de-DE" sz="54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Wer ist bewegewas?</a:t>
            </a:r>
          </a:p>
        </p:txBody>
      </p:sp>
    </p:spTree>
    <p:extLst>
      <p:ext uri="{BB962C8B-B14F-4D97-AF65-F5344CB8AC3E}">
        <p14:creationId xmlns:p14="http://schemas.microsoft.com/office/powerpoint/2010/main" val="379809197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517">
            <a:extLst>
              <a:ext uri="{FF2B5EF4-FFF2-40B4-BE49-F238E27FC236}">
                <a16:creationId xmlns:a16="http://schemas.microsoft.com/office/drawing/2014/main" id="{E552065A-E0E9-4EC8-B9FD-C3360B009D26}"/>
              </a:ext>
            </a:extLst>
          </p:cNvPr>
          <p:cNvSpPr/>
          <p:nvPr/>
        </p:nvSpPr>
        <p:spPr>
          <a:xfrm>
            <a:off x="1287154" y="1782397"/>
            <a:ext cx="9617693" cy="26776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5000" b="1">
                <a:solidFill>
                  <a:srgbClr val="FFFFFF"/>
                </a:solidFill>
                <a:latin typeface="Gotham"/>
                <a:ea typeface="Gotham"/>
                <a:cs typeface="Gotham"/>
                <a:sym typeface="Gotham"/>
              </a:defRPr>
            </a:lvl1pPr>
          </a:lstStyle>
          <a:p>
            <a:pPr algn="ctr"/>
            <a:r>
              <a:rPr lang="de-DE" sz="4800" dirty="0">
                <a:solidFill>
                  <a:srgbClr val="F9106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Ziel:</a:t>
            </a:r>
          </a:p>
          <a:p>
            <a:pPr algn="ctr"/>
            <a:endParaRPr lang="de-DE" sz="4000" dirty="0">
              <a:solidFill>
                <a:schemeClr val="tx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ctr"/>
            <a:r>
              <a:rPr lang="de-DE" sz="4000" b="1" dirty="0">
                <a:latin typeface="Lato" panose="020F0502020204030203"/>
              </a:rPr>
              <a:t>Leistungen entwickeln, </a:t>
            </a:r>
          </a:p>
          <a:p>
            <a:pPr algn="ctr"/>
            <a:r>
              <a:rPr lang="de-DE" sz="4000" b="1" dirty="0">
                <a:latin typeface="Lato" panose="020F0502020204030203"/>
              </a:rPr>
              <a:t>die zur Lösung für den Kunden werden!</a:t>
            </a:r>
          </a:p>
        </p:txBody>
      </p:sp>
    </p:spTree>
    <p:extLst>
      <p:ext uri="{BB962C8B-B14F-4D97-AF65-F5344CB8AC3E}">
        <p14:creationId xmlns:p14="http://schemas.microsoft.com/office/powerpoint/2010/main" val="39989469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517">
            <a:extLst>
              <a:ext uri="{FF2B5EF4-FFF2-40B4-BE49-F238E27FC236}">
                <a16:creationId xmlns:a16="http://schemas.microsoft.com/office/drawing/2014/main" id="{E552065A-E0E9-4EC8-B9FD-C3360B009D26}"/>
              </a:ext>
            </a:extLst>
          </p:cNvPr>
          <p:cNvSpPr/>
          <p:nvPr/>
        </p:nvSpPr>
        <p:spPr>
          <a:xfrm>
            <a:off x="2601552" y="1782397"/>
            <a:ext cx="6988897" cy="26776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5000" b="1">
                <a:solidFill>
                  <a:srgbClr val="FFFFFF"/>
                </a:solidFill>
                <a:latin typeface="Gotham"/>
                <a:ea typeface="Gotham"/>
                <a:cs typeface="Gotham"/>
                <a:sym typeface="Gotham"/>
              </a:defRPr>
            </a:lvl1pPr>
          </a:lstStyle>
          <a:p>
            <a:pPr algn="ctr"/>
            <a:r>
              <a:rPr lang="de-DE" sz="4800" dirty="0">
                <a:solidFill>
                  <a:srgbClr val="F9106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Hausaufgabe #2:</a:t>
            </a:r>
          </a:p>
          <a:p>
            <a:pPr algn="ctr"/>
            <a:endParaRPr lang="de-DE" sz="4000" dirty="0">
              <a:solidFill>
                <a:schemeClr val="tx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ctr"/>
            <a:r>
              <a:rPr lang="de-DE" sz="40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Erstelle deine Produkttreppe</a:t>
            </a:r>
          </a:p>
          <a:p>
            <a:pPr algn="ctr"/>
            <a:r>
              <a:rPr lang="de-DE" sz="40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Vorstellung: 10 min</a:t>
            </a:r>
          </a:p>
        </p:txBody>
      </p:sp>
    </p:spTree>
    <p:extLst>
      <p:ext uri="{BB962C8B-B14F-4D97-AF65-F5344CB8AC3E}">
        <p14:creationId xmlns:p14="http://schemas.microsoft.com/office/powerpoint/2010/main" val="130242551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17"/>
          <p:cNvSpPr/>
          <p:nvPr/>
        </p:nvSpPr>
        <p:spPr>
          <a:xfrm>
            <a:off x="2557712" y="2644172"/>
            <a:ext cx="7076613" cy="14157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5000" b="1">
                <a:solidFill>
                  <a:srgbClr val="FFFFFF"/>
                </a:solidFill>
                <a:latin typeface="Gotham"/>
                <a:ea typeface="Gotham"/>
                <a:cs typeface="Gotham"/>
                <a:sym typeface="Gotham"/>
              </a:defRPr>
            </a:lvl1pPr>
          </a:lstStyle>
          <a:p>
            <a:pPr algn="ctr"/>
            <a:r>
              <a:rPr lang="de-DE" sz="5400" dirty="0">
                <a:solidFill>
                  <a:srgbClr val="F9106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Diskussion und Fragen</a:t>
            </a:r>
          </a:p>
          <a:p>
            <a:pPr algn="ctr"/>
            <a:r>
              <a:rPr lang="de-DE" sz="32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Ausblick auf die kommende Woche</a:t>
            </a:r>
          </a:p>
        </p:txBody>
      </p:sp>
    </p:spTree>
    <p:extLst>
      <p:ext uri="{BB962C8B-B14F-4D97-AF65-F5344CB8AC3E}">
        <p14:creationId xmlns:p14="http://schemas.microsoft.com/office/powerpoint/2010/main" val="288537140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17"/>
          <p:cNvSpPr/>
          <p:nvPr/>
        </p:nvSpPr>
        <p:spPr>
          <a:xfrm>
            <a:off x="2707350" y="2767282"/>
            <a:ext cx="6777300" cy="13234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5000" b="1">
                <a:solidFill>
                  <a:srgbClr val="FFFFFF"/>
                </a:solidFill>
                <a:latin typeface="Gotham"/>
                <a:ea typeface="Gotham"/>
                <a:cs typeface="Gotham"/>
                <a:sym typeface="Gotham"/>
              </a:defRPr>
            </a:lvl1pPr>
          </a:lstStyle>
          <a:p>
            <a:pPr algn="ctr"/>
            <a:r>
              <a:rPr lang="de-DE" sz="80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KAFFEEPAUSE</a:t>
            </a:r>
          </a:p>
        </p:txBody>
      </p:sp>
    </p:spTree>
    <p:extLst>
      <p:ext uri="{BB962C8B-B14F-4D97-AF65-F5344CB8AC3E}">
        <p14:creationId xmlns:p14="http://schemas.microsoft.com/office/powerpoint/2010/main" val="307469689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17"/>
          <p:cNvSpPr/>
          <p:nvPr/>
        </p:nvSpPr>
        <p:spPr>
          <a:xfrm>
            <a:off x="1962178" y="2644172"/>
            <a:ext cx="8267644" cy="11387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5000" b="1">
                <a:solidFill>
                  <a:srgbClr val="FFFFFF"/>
                </a:solidFill>
                <a:latin typeface="Gotham"/>
                <a:ea typeface="Gotham"/>
                <a:cs typeface="Gotham"/>
                <a:sym typeface="Gotham"/>
              </a:defRPr>
            </a:lvl1pPr>
          </a:lstStyle>
          <a:p>
            <a:pPr algn="ctr"/>
            <a:r>
              <a:rPr lang="de-DE" sz="4800" dirty="0">
                <a:solidFill>
                  <a:srgbClr val="F9106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Unterstützung und Förderung</a:t>
            </a:r>
          </a:p>
          <a:p>
            <a:pPr algn="ctr"/>
            <a:endParaRPr lang="de-DE" sz="2000" dirty="0">
              <a:solidFill>
                <a:srgbClr val="F9106E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289533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Person, computer, drinnen, sitzend enthält.&#10;&#10;Automatisch generierte Beschreibung">
            <a:extLst>
              <a:ext uri="{FF2B5EF4-FFF2-40B4-BE49-F238E27FC236}">
                <a16:creationId xmlns:a16="http://schemas.microsoft.com/office/drawing/2014/main" id="{45133B93-02F5-4077-ACB8-9F2CB0A737D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68"/>
          <a:stretch/>
        </p:blipFill>
        <p:spPr>
          <a:xfrm>
            <a:off x="0" y="-370391"/>
            <a:ext cx="12235611" cy="6788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2134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17"/>
          <p:cNvSpPr/>
          <p:nvPr/>
        </p:nvSpPr>
        <p:spPr>
          <a:xfrm>
            <a:off x="1317808" y="2686991"/>
            <a:ext cx="9407135" cy="733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>
            <a:lvl1pPr>
              <a:defRPr sz="5000" b="1">
                <a:solidFill>
                  <a:srgbClr val="FFFFFF"/>
                </a:solidFill>
                <a:latin typeface="Gotham"/>
                <a:ea typeface="Gotham"/>
                <a:cs typeface="Gotham"/>
                <a:sym typeface="Gotham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de-DE" sz="3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Wo kann ich mich informieren</a:t>
            </a:r>
            <a:r>
              <a:rPr lang="de-DE" sz="3200" dirty="0">
                <a:solidFill>
                  <a:srgbClr val="F9106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26850783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17">
            <a:extLst>
              <a:ext uri="{FF2B5EF4-FFF2-40B4-BE49-F238E27FC236}">
                <a16:creationId xmlns:a16="http://schemas.microsoft.com/office/drawing/2014/main" id="{780A0DA8-D79E-4EC2-B4DC-04BCBA0C2F30}"/>
              </a:ext>
            </a:extLst>
          </p:cNvPr>
          <p:cNvSpPr/>
          <p:nvPr/>
        </p:nvSpPr>
        <p:spPr>
          <a:xfrm>
            <a:off x="1060113" y="400991"/>
            <a:ext cx="9407135" cy="6535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>
            <a:lvl1pPr>
              <a:defRPr sz="5000" b="1">
                <a:solidFill>
                  <a:srgbClr val="FFFFFF"/>
                </a:solidFill>
                <a:latin typeface="Gotham"/>
                <a:ea typeface="Gotham"/>
                <a:cs typeface="Gotham"/>
                <a:sym typeface="Gotham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de-DE" sz="2800" dirty="0">
                <a:solidFill>
                  <a:srgbClr val="F9106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Gewerbebau Amberg</a:t>
            </a:r>
          </a:p>
        </p:txBody>
      </p:sp>
      <p:graphicFrame>
        <p:nvGraphicFramePr>
          <p:cNvPr id="3" name="Tabelle 3">
            <a:extLst>
              <a:ext uri="{FF2B5EF4-FFF2-40B4-BE49-F238E27FC236}">
                <a16:creationId xmlns:a16="http://schemas.microsoft.com/office/drawing/2014/main" id="{BDF30B62-0E24-46C8-9436-2C7BDF7E3DC1}"/>
              </a:ext>
            </a:extLst>
          </p:cNvPr>
          <p:cNvGraphicFramePr>
            <a:graphicFrameLocks noGrp="1"/>
          </p:cNvGraphicFramePr>
          <p:nvPr/>
        </p:nvGraphicFramePr>
        <p:xfrm>
          <a:off x="1100974" y="1559251"/>
          <a:ext cx="10038080" cy="2767076"/>
        </p:xfrm>
        <a:graphic>
          <a:graphicData uri="http://schemas.openxmlformats.org/drawingml/2006/table">
            <a:tbl>
              <a:tblPr bandRow="1">
                <a:tableStyleId>{C083E6E3-FA7D-4D7B-A595-EF9225AFEA82}</a:tableStyleId>
              </a:tblPr>
              <a:tblGrid>
                <a:gridCol w="2157615">
                  <a:extLst>
                    <a:ext uri="{9D8B030D-6E8A-4147-A177-3AD203B41FA5}">
                      <a16:colId xmlns:a16="http://schemas.microsoft.com/office/drawing/2014/main" val="2928305336"/>
                    </a:ext>
                  </a:extLst>
                </a:gridCol>
                <a:gridCol w="7880465">
                  <a:extLst>
                    <a:ext uri="{9D8B030D-6E8A-4147-A177-3AD203B41FA5}">
                      <a16:colId xmlns:a16="http://schemas.microsoft.com/office/drawing/2014/main" val="33626394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sz="1400" b="1" dirty="0">
                          <a:latin typeface="Lato" panose="020F0502020204030203" pitchFamily="34" charset="0"/>
                        </a:rPr>
                        <a:t>Website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>
                          <a:latin typeface="Lato" panose="020F0502020204030203" pitchFamily="34" charset="0"/>
                          <a:ea typeface="Lato Light" panose="020F0502020204030203" pitchFamily="34" charset="0"/>
                          <a:cs typeface="Lato Light" panose="020F0502020204030203" pitchFamily="34" charset="0"/>
                          <a:hlinkClick r:id="rId2"/>
                        </a:rPr>
                        <a:t>www.gewerbebau-amberg.de</a:t>
                      </a:r>
                      <a:endParaRPr lang="de-DE" sz="1400" dirty="0">
                        <a:latin typeface="Lato" panose="020F0502020204030203" pitchFamily="34" charset="0"/>
                        <a:ea typeface="Lato Light" panose="020F0502020204030203" pitchFamily="34" charset="0"/>
                        <a:cs typeface="Lato Light" panose="020F050202020403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21878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sz="1400" b="1" dirty="0">
                          <a:latin typeface="Lato" panose="020F0502020204030203" pitchFamily="34" charset="0"/>
                        </a:rPr>
                        <a:t>Ansprechpartner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sz="1400" dirty="0">
                          <a:latin typeface="Lato" panose="020F0502020204030203" pitchFamily="34" charset="0"/>
                        </a:rPr>
                        <a:t>Christoph Fuchs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58463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sz="1400" b="1" dirty="0">
                          <a:latin typeface="Lato" panose="020F0502020204030203" pitchFamily="34" charset="0"/>
                        </a:rPr>
                        <a:t>Kontakt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sz="1400" dirty="0">
                          <a:latin typeface="Lato" panose="020F0502020204030203" pitchFamily="34" charset="0"/>
                        </a:rPr>
                        <a:t>09621 916 400   |   </a:t>
                      </a:r>
                      <a:r>
                        <a:rPr lang="de-DE" sz="1400" dirty="0">
                          <a:latin typeface="Lato" panose="020F0502020204030203" pitchFamily="34" charset="0"/>
                          <a:hlinkClick r:id="rId3"/>
                        </a:rPr>
                        <a:t>christoph.fuchs@gewerbebau-amberg.de</a:t>
                      </a:r>
                      <a:r>
                        <a:rPr lang="de-DE" sz="1400" dirty="0">
                          <a:latin typeface="Lato" panose="020F0502020204030203" pitchFamily="34" charset="0"/>
                        </a:rPr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67869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sz="1400" b="1" dirty="0">
                          <a:latin typeface="Lato" panose="020F0502020204030203" pitchFamily="34" charset="0"/>
                        </a:rPr>
                        <a:t>Unterstützung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de-DE" sz="1400" dirty="0">
                          <a:latin typeface="Lato" panose="020F0502020204030203" pitchFamily="34" charset="0"/>
                        </a:rPr>
                        <a:t>Handlungsvorschläge für die ersten Schritte: Vermittlung der richtigen Ansprechpartner im Gründernetzwerk und bei Behörden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de-DE" sz="1400" dirty="0">
                          <a:latin typeface="Lato" panose="020F0502020204030203" pitchFamily="34" charset="0"/>
                        </a:rPr>
                        <a:t>Standortfragen und Informationen zum Wirtschaftsraum Amberg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de-DE" sz="1400" dirty="0">
                          <a:latin typeface="Lato" panose="020F0502020204030203" pitchFamily="34" charset="0"/>
                        </a:rPr>
                        <a:t>Informationen zu gründerrelevanten Seminare und Veranstaltungen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de-DE" sz="1400" dirty="0">
                          <a:latin typeface="Lato" panose="020F0502020204030203" pitchFamily="34" charset="0"/>
                        </a:rPr>
                        <a:t>Hilfe bei der Suche nach passenden Büros oder die passenden Gewerbeflächen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62499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776315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17">
            <a:extLst>
              <a:ext uri="{FF2B5EF4-FFF2-40B4-BE49-F238E27FC236}">
                <a16:creationId xmlns:a16="http://schemas.microsoft.com/office/drawing/2014/main" id="{780A0DA8-D79E-4EC2-B4DC-04BCBA0C2F30}"/>
              </a:ext>
            </a:extLst>
          </p:cNvPr>
          <p:cNvSpPr/>
          <p:nvPr/>
        </p:nvSpPr>
        <p:spPr>
          <a:xfrm>
            <a:off x="1060113" y="400991"/>
            <a:ext cx="9407135" cy="6535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>
            <a:lvl1pPr>
              <a:defRPr sz="5000" b="1">
                <a:solidFill>
                  <a:srgbClr val="FFFFFF"/>
                </a:solidFill>
                <a:latin typeface="Gotham"/>
                <a:ea typeface="Gotham"/>
                <a:cs typeface="Gotham"/>
                <a:sym typeface="Gotham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de-DE" sz="2800" dirty="0">
                <a:solidFill>
                  <a:srgbClr val="F9106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IHK Regensburg</a:t>
            </a:r>
          </a:p>
        </p:txBody>
      </p:sp>
      <p:graphicFrame>
        <p:nvGraphicFramePr>
          <p:cNvPr id="3" name="Tabelle 3">
            <a:extLst>
              <a:ext uri="{FF2B5EF4-FFF2-40B4-BE49-F238E27FC236}">
                <a16:creationId xmlns:a16="http://schemas.microsoft.com/office/drawing/2014/main" id="{BDF30B62-0E24-46C8-9436-2C7BDF7E3DC1}"/>
              </a:ext>
            </a:extLst>
          </p:cNvPr>
          <p:cNvGraphicFramePr>
            <a:graphicFrameLocks noGrp="1"/>
          </p:cNvGraphicFramePr>
          <p:nvPr/>
        </p:nvGraphicFramePr>
        <p:xfrm>
          <a:off x="1100974" y="1559251"/>
          <a:ext cx="10038081" cy="2767076"/>
        </p:xfrm>
        <a:graphic>
          <a:graphicData uri="http://schemas.openxmlformats.org/drawingml/2006/table">
            <a:tbl>
              <a:tblPr bandRow="1">
                <a:tableStyleId>{C083E6E3-FA7D-4D7B-A595-EF9225AFEA82}</a:tableStyleId>
              </a:tblPr>
              <a:tblGrid>
                <a:gridCol w="2157615">
                  <a:extLst>
                    <a:ext uri="{9D8B030D-6E8A-4147-A177-3AD203B41FA5}">
                      <a16:colId xmlns:a16="http://schemas.microsoft.com/office/drawing/2014/main" val="2928305336"/>
                    </a:ext>
                  </a:extLst>
                </a:gridCol>
                <a:gridCol w="3940233">
                  <a:extLst>
                    <a:ext uri="{9D8B030D-6E8A-4147-A177-3AD203B41FA5}">
                      <a16:colId xmlns:a16="http://schemas.microsoft.com/office/drawing/2014/main" val="3362639493"/>
                    </a:ext>
                  </a:extLst>
                </a:gridCol>
                <a:gridCol w="3940233">
                  <a:extLst>
                    <a:ext uri="{9D8B030D-6E8A-4147-A177-3AD203B41FA5}">
                      <a16:colId xmlns:a16="http://schemas.microsoft.com/office/drawing/2014/main" val="60652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sz="1400" b="1" dirty="0">
                          <a:latin typeface="Lato" panose="020F0502020204030203" pitchFamily="34" charset="0"/>
                        </a:rPr>
                        <a:t>Website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>
                          <a:latin typeface="Lato" panose="020F0502020204030203" pitchFamily="34" charset="0"/>
                          <a:ea typeface="Lato Light" panose="020F0502020204030203" pitchFamily="34" charset="0"/>
                          <a:cs typeface="Lato Light" panose="020F0502020204030203" pitchFamily="34" charset="0"/>
                          <a:hlinkClick r:id="rId2"/>
                        </a:rPr>
                        <a:t>https://www.ihk-regensburg.de/service/gruendung/bin-ich-ein-unternehmertyp/ihk-informationsmaterial-fuer-existenzgruender2-898970</a:t>
                      </a:r>
                      <a:r>
                        <a:rPr lang="de-DE" sz="1400" dirty="0">
                          <a:latin typeface="Lato" panose="020F0502020204030203" pitchFamily="34" charset="0"/>
                          <a:ea typeface="Lato Light" panose="020F0502020204030203" pitchFamily="34" charset="0"/>
                          <a:cs typeface="Lato Light" panose="020F0502020204030203" pitchFamily="34" charset="0"/>
                        </a:rPr>
                        <a:t>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21878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sz="1400" b="1" dirty="0">
                          <a:latin typeface="Lato" panose="020F0502020204030203" pitchFamily="34" charset="0"/>
                        </a:rPr>
                        <a:t>Ansprechpartner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sz="1400" dirty="0">
                          <a:latin typeface="Lato" panose="020F0502020204030203" pitchFamily="34" charset="0"/>
                        </a:rPr>
                        <a:t>Julia </a:t>
                      </a:r>
                      <a:r>
                        <a:rPr lang="de-DE" sz="1400" dirty="0" err="1">
                          <a:latin typeface="Lato" panose="020F0502020204030203" pitchFamily="34" charset="0"/>
                        </a:rPr>
                        <a:t>Pirzer</a:t>
                      </a:r>
                      <a:endParaRPr lang="de-DE" sz="1400" dirty="0">
                        <a:latin typeface="Lato" panose="020F050202020403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sz="1400" dirty="0">
                          <a:latin typeface="Lato" panose="020F0502020204030203" pitchFamily="34" charset="0"/>
                        </a:rPr>
                        <a:t>Daniela </a:t>
                      </a:r>
                      <a:r>
                        <a:rPr lang="de-DE" sz="1400" dirty="0" err="1">
                          <a:latin typeface="Lato" panose="020F0502020204030203" pitchFamily="34" charset="0"/>
                        </a:rPr>
                        <a:t>Sehling</a:t>
                      </a:r>
                      <a:endParaRPr lang="de-DE" sz="1400" dirty="0">
                        <a:latin typeface="Lato" panose="020F050202020403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58463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sz="1400" b="1" dirty="0">
                          <a:latin typeface="Lato" panose="020F0502020204030203" pitchFamily="34" charset="0"/>
                        </a:rPr>
                        <a:t>Kontakt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sz="1400" dirty="0">
                          <a:latin typeface="Lato" panose="020F0502020204030203" pitchFamily="34" charset="0"/>
                        </a:rPr>
                        <a:t>0941 5694-264   |   </a:t>
                      </a:r>
                      <a:r>
                        <a:rPr lang="de-DE" sz="1400" dirty="0">
                          <a:latin typeface="Lato" panose="020F0502020204030203" pitchFamily="34" charset="0"/>
                          <a:hlinkClick r:id="rId3"/>
                        </a:rPr>
                        <a:t>pirzer@regensburg.ihk.de</a:t>
                      </a:r>
                      <a:r>
                        <a:rPr lang="de-DE" sz="1400" dirty="0">
                          <a:latin typeface="Lato" panose="020F0502020204030203" pitchFamily="34" charset="0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sz="1400" dirty="0">
                          <a:latin typeface="Lato" panose="020F0502020204030203" pitchFamily="34" charset="0"/>
                        </a:rPr>
                        <a:t>0941 5694-222   |   </a:t>
                      </a:r>
                      <a:r>
                        <a:rPr lang="de-DE" sz="1400" dirty="0">
                          <a:latin typeface="Lato" panose="020F0502020204030203" pitchFamily="34" charset="0"/>
                          <a:hlinkClick r:id="rId4"/>
                        </a:rPr>
                        <a:t>sehling@regensburg.ihk.de</a:t>
                      </a:r>
                      <a:r>
                        <a:rPr lang="de-DE" sz="1400" dirty="0">
                          <a:latin typeface="Lato" panose="020F0502020204030203" pitchFamily="34" charset="0"/>
                        </a:rPr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67869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sz="1400" b="1" dirty="0">
                          <a:latin typeface="Lato" panose="020F0502020204030203" pitchFamily="34" charset="0"/>
                        </a:rPr>
                        <a:t>Unterstützung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de-DE" sz="1400" dirty="0">
                          <a:latin typeface="Lato" panose="020F0502020204030203" pitchFamily="34" charset="0"/>
                        </a:rPr>
                        <a:t>Erstinformationen, individuell abgestimmt auf das Gründungsvorhaben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de-DE" sz="1400" dirty="0">
                          <a:latin typeface="Lato" panose="020F0502020204030203" pitchFamily="34" charset="0"/>
                        </a:rPr>
                        <a:t>Infopaket: Grundlegende Informationen zu allen mit dem Start in die Selbstständigkeit zusammenhängenden Fragen und Hilfe, die eigenen Vorstellungen weitestgehend konkretisieren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62499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839424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17">
            <a:extLst>
              <a:ext uri="{FF2B5EF4-FFF2-40B4-BE49-F238E27FC236}">
                <a16:creationId xmlns:a16="http://schemas.microsoft.com/office/drawing/2014/main" id="{780A0DA8-D79E-4EC2-B4DC-04BCBA0C2F30}"/>
              </a:ext>
            </a:extLst>
          </p:cNvPr>
          <p:cNvSpPr/>
          <p:nvPr/>
        </p:nvSpPr>
        <p:spPr>
          <a:xfrm>
            <a:off x="1060113" y="400991"/>
            <a:ext cx="9407135" cy="6535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>
            <a:lvl1pPr>
              <a:defRPr sz="5000" b="1">
                <a:solidFill>
                  <a:srgbClr val="FFFFFF"/>
                </a:solidFill>
                <a:latin typeface="Gotham"/>
                <a:ea typeface="Gotham"/>
                <a:cs typeface="Gotham"/>
                <a:sym typeface="Gotham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de-DE" sz="2800" dirty="0">
                <a:solidFill>
                  <a:srgbClr val="F9106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Hans Lindner Stiftung</a:t>
            </a:r>
          </a:p>
        </p:txBody>
      </p:sp>
      <p:graphicFrame>
        <p:nvGraphicFramePr>
          <p:cNvPr id="3" name="Tabelle 3">
            <a:extLst>
              <a:ext uri="{FF2B5EF4-FFF2-40B4-BE49-F238E27FC236}">
                <a16:creationId xmlns:a16="http://schemas.microsoft.com/office/drawing/2014/main" id="{BDF30B62-0E24-46C8-9436-2C7BDF7E3DC1}"/>
              </a:ext>
            </a:extLst>
          </p:cNvPr>
          <p:cNvGraphicFramePr>
            <a:graphicFrameLocks noGrp="1"/>
          </p:cNvGraphicFramePr>
          <p:nvPr/>
        </p:nvGraphicFramePr>
        <p:xfrm>
          <a:off x="1105593" y="1559251"/>
          <a:ext cx="10033462" cy="2767076"/>
        </p:xfrm>
        <a:graphic>
          <a:graphicData uri="http://schemas.openxmlformats.org/drawingml/2006/table">
            <a:tbl>
              <a:tblPr bandRow="1">
                <a:tableStyleId>{C083E6E3-FA7D-4D7B-A595-EF9225AFEA82}</a:tableStyleId>
              </a:tblPr>
              <a:tblGrid>
                <a:gridCol w="2156622">
                  <a:extLst>
                    <a:ext uri="{9D8B030D-6E8A-4147-A177-3AD203B41FA5}">
                      <a16:colId xmlns:a16="http://schemas.microsoft.com/office/drawing/2014/main" val="2928305336"/>
                    </a:ext>
                  </a:extLst>
                </a:gridCol>
                <a:gridCol w="3938420">
                  <a:extLst>
                    <a:ext uri="{9D8B030D-6E8A-4147-A177-3AD203B41FA5}">
                      <a16:colId xmlns:a16="http://schemas.microsoft.com/office/drawing/2014/main" val="3362639493"/>
                    </a:ext>
                  </a:extLst>
                </a:gridCol>
                <a:gridCol w="3938420">
                  <a:extLst>
                    <a:ext uri="{9D8B030D-6E8A-4147-A177-3AD203B41FA5}">
                      <a16:colId xmlns:a16="http://schemas.microsoft.com/office/drawing/2014/main" val="60652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sz="1400" b="1" dirty="0">
                          <a:latin typeface="Lato" panose="020F0502020204030203" pitchFamily="34" charset="0"/>
                        </a:rPr>
                        <a:t>Website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>
                          <a:latin typeface="Lato" panose="020F0502020204030203" pitchFamily="34" charset="0"/>
                          <a:ea typeface="Lato Light" panose="020F0502020204030203" pitchFamily="34" charset="0"/>
                          <a:cs typeface="Lato Light" panose="020F0502020204030203" pitchFamily="34" charset="0"/>
                          <a:hlinkClick r:id="rId2"/>
                        </a:rPr>
                        <a:t>https://www.hans-lindner-stiftung.de/beratung-und-coaching/</a:t>
                      </a:r>
                      <a:r>
                        <a:rPr lang="de-DE" sz="1400" dirty="0">
                          <a:latin typeface="Lato" panose="020F0502020204030203" pitchFamily="34" charset="0"/>
                          <a:ea typeface="Lato Light" panose="020F0502020204030203" pitchFamily="34" charset="0"/>
                          <a:cs typeface="Lato Light" panose="020F0502020204030203" pitchFamily="34" charset="0"/>
                        </a:rPr>
                        <a:t>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21878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sz="1400" b="1" dirty="0">
                          <a:latin typeface="Lato" panose="020F0502020204030203" pitchFamily="34" charset="0"/>
                        </a:rPr>
                        <a:t>Ansprechpartner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sz="1400" dirty="0">
                          <a:latin typeface="Lato" panose="020F0502020204030203" pitchFamily="34" charset="0"/>
                        </a:rPr>
                        <a:t>Kontakt Arnstorf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sz="1400" dirty="0">
                          <a:latin typeface="Lato" panose="020F0502020204030203" pitchFamily="34" charset="0"/>
                        </a:rPr>
                        <a:t>Kontakt Regensburg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58463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sz="1400" b="1" dirty="0">
                          <a:latin typeface="Lato" panose="020F0502020204030203" pitchFamily="34" charset="0"/>
                        </a:rPr>
                        <a:t>Kontakt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sz="1400" dirty="0">
                          <a:latin typeface="Lato" panose="020F0502020204030203" pitchFamily="34" charset="0"/>
                        </a:rPr>
                        <a:t>08723 20-2899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sz="1400" dirty="0">
                          <a:latin typeface="Lato" panose="020F0502020204030203" pitchFamily="34" charset="0"/>
                          <a:hlinkClick r:id="rId3"/>
                        </a:rPr>
                        <a:t>info@Hans-Lindner-Stiftung.de</a:t>
                      </a:r>
                      <a:r>
                        <a:rPr lang="de-DE" sz="1400" dirty="0">
                          <a:latin typeface="Lato" panose="020F0502020204030203" pitchFamily="34" charset="0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sz="1400" dirty="0">
                          <a:latin typeface="Lato" panose="020F0502020204030203" pitchFamily="34" charset="0"/>
                        </a:rPr>
                        <a:t>0941 799940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sz="1400" dirty="0">
                          <a:latin typeface="Lato" panose="020F0502020204030203" pitchFamily="34" charset="0"/>
                          <a:hlinkClick r:id="rId3"/>
                        </a:rPr>
                        <a:t>info@Hans-Lindner-Stiftung.de</a:t>
                      </a:r>
                      <a:r>
                        <a:rPr lang="de-DE" sz="1400" dirty="0">
                          <a:latin typeface="Lato" panose="020F0502020204030203" pitchFamily="34" charset="0"/>
                        </a:rPr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6786914"/>
                  </a:ext>
                </a:extLst>
              </a:tr>
              <a:tr h="45686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sz="1400" b="1" dirty="0">
                          <a:latin typeface="Lato" panose="020F0502020204030203" pitchFamily="34" charset="0"/>
                        </a:rPr>
                        <a:t>Unterstützung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de-DE" sz="1400" dirty="0">
                          <a:latin typeface="Lato" panose="020F0502020204030203" pitchFamily="34" charset="0"/>
                        </a:rPr>
                        <a:t>Gründungsvorbereitung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de-DE" sz="1400" dirty="0">
                          <a:latin typeface="Lato" panose="020F0502020204030203" pitchFamily="34" charset="0"/>
                        </a:rPr>
                        <a:t>Längerfristiger Begleitung bei der Umsetzung der Geschäftsidee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de-DE" sz="1400" dirty="0">
                          <a:latin typeface="Lato" panose="020F0502020204030203" pitchFamily="34" charset="0"/>
                        </a:rPr>
                        <a:t>Unterstützung bei fachlicher und insbesondere auch persönlicher Weiterentwicklung  in der Rolle als Unternehmer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62499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34224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17"/>
          <p:cNvSpPr/>
          <p:nvPr/>
        </p:nvSpPr>
        <p:spPr>
          <a:xfrm>
            <a:off x="1849968" y="1391158"/>
            <a:ext cx="8492065" cy="32932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5000" b="1">
                <a:solidFill>
                  <a:srgbClr val="FFFFFF"/>
                </a:solidFill>
                <a:latin typeface="Gotham"/>
                <a:ea typeface="Gotham"/>
                <a:cs typeface="Gotham"/>
                <a:sym typeface="Gotham"/>
              </a:defRPr>
            </a:lvl1pPr>
          </a:lstStyle>
          <a:p>
            <a:pPr algn="ctr"/>
            <a:r>
              <a:rPr lang="de-DE" sz="4800" dirty="0">
                <a:solidFill>
                  <a:srgbClr val="F9106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Unsere Mission</a:t>
            </a:r>
          </a:p>
          <a:p>
            <a:pPr algn="ctr"/>
            <a:endParaRPr lang="de-DE" sz="3200" dirty="0">
              <a:solidFill>
                <a:schemeClr val="tx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ctr"/>
            <a:r>
              <a:rPr lang="de-DE" sz="3200" dirty="0">
                <a:solidFill>
                  <a:srgbClr val="F9106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Wir helfen </a:t>
            </a:r>
            <a:r>
              <a:rPr lang="de-DE" sz="32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Unternehmen und Organisationen,</a:t>
            </a:r>
          </a:p>
          <a:p>
            <a:pPr algn="ctr"/>
            <a:r>
              <a:rPr lang="de-DE" sz="32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die Herausforderungen der </a:t>
            </a:r>
            <a:r>
              <a:rPr lang="de-DE" sz="3200" dirty="0">
                <a:solidFill>
                  <a:srgbClr val="F9106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Digitalisierung</a:t>
            </a:r>
            <a:r>
              <a:rPr lang="de-DE" sz="32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</a:p>
          <a:p>
            <a:pPr algn="ctr"/>
            <a:r>
              <a:rPr lang="de-DE" sz="32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zu meistern und nachhaltig mit </a:t>
            </a:r>
            <a:r>
              <a:rPr lang="de-DE" sz="3200" dirty="0">
                <a:solidFill>
                  <a:srgbClr val="F9106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Innovationen</a:t>
            </a:r>
            <a:r>
              <a:rPr lang="de-DE" sz="32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</a:p>
          <a:p>
            <a:pPr algn="ctr"/>
            <a:r>
              <a:rPr lang="de-DE" sz="32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den zukünftigen </a:t>
            </a:r>
            <a:r>
              <a:rPr lang="de-DE" sz="3200" dirty="0">
                <a:solidFill>
                  <a:srgbClr val="F9106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Erfolg</a:t>
            </a:r>
            <a:r>
              <a:rPr lang="de-DE" sz="32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zu sichern. </a:t>
            </a:r>
          </a:p>
        </p:txBody>
      </p:sp>
    </p:spTree>
    <p:extLst>
      <p:ext uri="{BB962C8B-B14F-4D97-AF65-F5344CB8AC3E}">
        <p14:creationId xmlns:p14="http://schemas.microsoft.com/office/powerpoint/2010/main" val="6650865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17"/>
          <p:cNvSpPr/>
          <p:nvPr/>
        </p:nvSpPr>
        <p:spPr>
          <a:xfrm>
            <a:off x="1375997" y="2570612"/>
            <a:ext cx="9407135" cy="733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>
            <a:lvl1pPr>
              <a:defRPr sz="5000" b="1">
                <a:solidFill>
                  <a:srgbClr val="FFFFFF"/>
                </a:solidFill>
                <a:latin typeface="Gotham"/>
                <a:ea typeface="Gotham"/>
                <a:cs typeface="Gotham"/>
                <a:sym typeface="Gotham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de-DE" sz="3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Weitere Anlaufstellen</a:t>
            </a:r>
            <a:endParaRPr lang="de-DE" sz="3200" dirty="0">
              <a:solidFill>
                <a:srgbClr val="F9106E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15679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F428AD4D-D943-4BC2-A06E-06643E39DBC5}"/>
              </a:ext>
            </a:extLst>
          </p:cNvPr>
          <p:cNvSpPr txBox="1"/>
          <p:nvPr/>
        </p:nvSpPr>
        <p:spPr>
          <a:xfrm>
            <a:off x="723893" y="443219"/>
            <a:ext cx="11046930" cy="54000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de-DE" sz="22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Kommunale Wirtschaftsförderung (für die Stadt: Gewerbebau Amberg GmbH, für den Landkreis: Wirtschaftsförderung des Landkreises AS)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de-DE" sz="22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Kammern (IHK, HWKNO)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de-DE" sz="22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Hans Lindner Stiftung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de-DE" sz="22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Steuerberater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de-DE" sz="22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Bayern Kreativ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de-DE" sz="22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KfW und </a:t>
            </a:r>
            <a:r>
              <a:rPr lang="de-DE" sz="2200" dirty="0" err="1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LfA</a:t>
            </a:r>
            <a:r>
              <a:rPr lang="de-DE" sz="22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bei Fragen zu Förderkrediten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de-DE" sz="2200" dirty="0" err="1">
                <a:latin typeface="Lato" panose="020F0502020204030203" pitchFamily="34" charset="0"/>
              </a:rPr>
              <a:t>BayStartUp</a:t>
            </a:r>
            <a:r>
              <a:rPr lang="de-DE" sz="2200" dirty="0">
                <a:latin typeface="Lato" panose="020F0502020204030203" pitchFamily="34" charset="0"/>
              </a:rPr>
              <a:t> (bei innovativen, meist technologieorientierten Gründungen)</a:t>
            </a:r>
            <a:endParaRPr lang="de-DE" sz="2200" dirty="0">
              <a:latin typeface="Lato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0514760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17"/>
          <p:cNvSpPr/>
          <p:nvPr/>
        </p:nvSpPr>
        <p:spPr>
          <a:xfrm>
            <a:off x="1060113" y="2795056"/>
            <a:ext cx="9407135" cy="733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>
            <a:lvl1pPr>
              <a:defRPr sz="5000" b="1">
                <a:solidFill>
                  <a:srgbClr val="FFFFFF"/>
                </a:solidFill>
                <a:latin typeface="Gotham"/>
                <a:ea typeface="Gotham"/>
                <a:cs typeface="Gotham"/>
                <a:sym typeface="Gotham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de-DE" sz="3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Weitere interessante Links</a:t>
            </a:r>
            <a:endParaRPr lang="de-DE" sz="3200" dirty="0">
              <a:solidFill>
                <a:srgbClr val="F9106E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037788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F428AD4D-D943-4BC2-A06E-06643E39DBC5}"/>
              </a:ext>
            </a:extLst>
          </p:cNvPr>
          <p:cNvSpPr txBox="1"/>
          <p:nvPr/>
        </p:nvSpPr>
        <p:spPr>
          <a:xfrm>
            <a:off x="1012208" y="1233242"/>
            <a:ext cx="10340715" cy="3880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de-DE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  <a:hlinkClick r:id="rId2"/>
              </a:rPr>
              <a:t>https://bayern-kreativ.de</a:t>
            </a:r>
            <a:r>
              <a:rPr lang="de-DE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-&gt; Allg. Informationsplattform für Kultur- und Kreativschaffende</a:t>
            </a:r>
          </a:p>
          <a:p>
            <a:pPr>
              <a:lnSpc>
                <a:spcPct val="200000"/>
              </a:lnSpc>
            </a:pPr>
            <a:r>
              <a:rPr lang="de-DE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  <a:hlinkClick r:id="rId3"/>
              </a:rPr>
              <a:t>www.startothek.de</a:t>
            </a:r>
            <a:r>
              <a:rPr lang="de-DE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-&gt; Existenzgründungsberatung</a:t>
            </a:r>
          </a:p>
          <a:p>
            <a:pPr>
              <a:lnSpc>
                <a:spcPct val="200000"/>
              </a:lnSpc>
            </a:pPr>
            <a:r>
              <a:rPr lang="de-DE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  <a:hlinkClick r:id="rId4"/>
              </a:rPr>
              <a:t>https://gruenderplattform.de/</a:t>
            </a:r>
            <a:r>
              <a:rPr lang="de-DE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-&gt; Hilfe zur Selbsthilfe beim Gründen</a:t>
            </a:r>
          </a:p>
          <a:p>
            <a:pPr>
              <a:lnSpc>
                <a:spcPct val="200000"/>
              </a:lnSpc>
            </a:pPr>
            <a:r>
              <a:rPr lang="de-DE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  <a:hlinkClick r:id="rId5"/>
              </a:rPr>
              <a:t>https://www.hwkno.de/artikel/wir-beraten-existenzgruender-76,3307,293.html</a:t>
            </a:r>
            <a:r>
              <a:rPr lang="de-DE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-&gt; ´ Existenzgründungsberatung</a:t>
            </a:r>
          </a:p>
          <a:p>
            <a:pPr>
              <a:lnSpc>
                <a:spcPct val="200000"/>
              </a:lnSpc>
            </a:pPr>
            <a:r>
              <a:rPr lang="de-DE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  <a:hlinkClick r:id="rId6"/>
              </a:rPr>
              <a:t>https://www.gruenderland.bayern/</a:t>
            </a:r>
            <a:r>
              <a:rPr lang="de-DE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-&gt; Plattform für alles rund um die Existenzgründung</a:t>
            </a:r>
          </a:p>
          <a:p>
            <a:pPr>
              <a:lnSpc>
                <a:spcPct val="200000"/>
              </a:lnSpc>
            </a:pPr>
            <a:r>
              <a:rPr lang="de-DE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  <a:hlinkClick r:id="rId7"/>
              </a:rPr>
              <a:t>https://www.baystartup.de/</a:t>
            </a:r>
            <a:r>
              <a:rPr lang="de-DE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(hauptsächlich für den Teilmarkt Software/Games interessant)</a:t>
            </a:r>
          </a:p>
        </p:txBody>
      </p:sp>
    </p:spTree>
    <p:extLst>
      <p:ext uri="{BB962C8B-B14F-4D97-AF65-F5344CB8AC3E}">
        <p14:creationId xmlns:p14="http://schemas.microsoft.com/office/powerpoint/2010/main" val="768789937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17"/>
          <p:cNvSpPr/>
          <p:nvPr/>
        </p:nvSpPr>
        <p:spPr>
          <a:xfrm>
            <a:off x="2354518" y="2669109"/>
            <a:ext cx="7615992" cy="8309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5000" b="1">
                <a:solidFill>
                  <a:srgbClr val="FFFFFF"/>
                </a:solidFill>
                <a:latin typeface="Gotham"/>
                <a:ea typeface="Gotham"/>
                <a:cs typeface="Gotham"/>
                <a:sym typeface="Gotham"/>
              </a:defRPr>
            </a:lvl1pPr>
          </a:lstStyle>
          <a:p>
            <a:pPr algn="ctr"/>
            <a:r>
              <a:rPr lang="de-DE" sz="4800" dirty="0">
                <a:solidFill>
                  <a:srgbClr val="F9106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Netzwerke &amp; Anlaufstellen </a:t>
            </a:r>
          </a:p>
        </p:txBody>
      </p:sp>
    </p:spTree>
    <p:extLst>
      <p:ext uri="{BB962C8B-B14F-4D97-AF65-F5344CB8AC3E}">
        <p14:creationId xmlns:p14="http://schemas.microsoft.com/office/powerpoint/2010/main" val="4209548883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17">
            <a:extLst>
              <a:ext uri="{FF2B5EF4-FFF2-40B4-BE49-F238E27FC236}">
                <a16:creationId xmlns:a16="http://schemas.microsoft.com/office/drawing/2014/main" id="{780A0DA8-D79E-4EC2-B4DC-04BCBA0C2F30}"/>
              </a:ext>
            </a:extLst>
          </p:cNvPr>
          <p:cNvSpPr/>
          <p:nvPr/>
        </p:nvSpPr>
        <p:spPr>
          <a:xfrm>
            <a:off x="1301182" y="484118"/>
            <a:ext cx="9407135" cy="6535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8" tIns="45718" rIns="45718" bIns="45718">
            <a:spAutoFit/>
          </a:bodyPr>
          <a:lstStyle>
            <a:lvl1pPr>
              <a:defRPr sz="5000" b="1">
                <a:solidFill>
                  <a:srgbClr val="FFFFFF"/>
                </a:solidFill>
                <a:latin typeface="Gotham"/>
                <a:ea typeface="Gotham"/>
                <a:cs typeface="Gotham"/>
                <a:sym typeface="Gotham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de-DE" sz="2800" dirty="0">
                <a:solidFill>
                  <a:srgbClr val="F9106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KUK – </a:t>
            </a:r>
            <a:r>
              <a:rPr lang="de-DE" sz="2800" dirty="0" err="1">
                <a:solidFill>
                  <a:srgbClr val="F9106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Kultur-und</a:t>
            </a:r>
            <a:r>
              <a:rPr lang="de-DE" sz="2800" dirty="0">
                <a:solidFill>
                  <a:srgbClr val="F9106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Kreativwirtschaft Mittlere Oberpfalz</a:t>
            </a:r>
          </a:p>
        </p:txBody>
      </p:sp>
      <p:graphicFrame>
        <p:nvGraphicFramePr>
          <p:cNvPr id="3" name="Tabelle 3">
            <a:extLst>
              <a:ext uri="{FF2B5EF4-FFF2-40B4-BE49-F238E27FC236}">
                <a16:creationId xmlns:a16="http://schemas.microsoft.com/office/drawing/2014/main" id="{BDF30B62-0E24-46C8-9436-2C7BDF7E3DC1}"/>
              </a:ext>
            </a:extLst>
          </p:cNvPr>
          <p:cNvGraphicFramePr>
            <a:graphicFrameLocks noGrp="1"/>
          </p:cNvGraphicFramePr>
          <p:nvPr/>
        </p:nvGraphicFramePr>
        <p:xfrm>
          <a:off x="1100974" y="1559251"/>
          <a:ext cx="10038081" cy="2126996"/>
        </p:xfrm>
        <a:graphic>
          <a:graphicData uri="http://schemas.openxmlformats.org/drawingml/2006/table">
            <a:tbl>
              <a:tblPr bandRow="1">
                <a:tableStyleId>{C083E6E3-FA7D-4D7B-A595-EF9225AFEA82}</a:tableStyleId>
              </a:tblPr>
              <a:tblGrid>
                <a:gridCol w="2157615">
                  <a:extLst>
                    <a:ext uri="{9D8B030D-6E8A-4147-A177-3AD203B41FA5}">
                      <a16:colId xmlns:a16="http://schemas.microsoft.com/office/drawing/2014/main" val="2928305336"/>
                    </a:ext>
                  </a:extLst>
                </a:gridCol>
                <a:gridCol w="3940233">
                  <a:extLst>
                    <a:ext uri="{9D8B030D-6E8A-4147-A177-3AD203B41FA5}">
                      <a16:colId xmlns:a16="http://schemas.microsoft.com/office/drawing/2014/main" val="3362639493"/>
                    </a:ext>
                  </a:extLst>
                </a:gridCol>
                <a:gridCol w="3940233">
                  <a:extLst>
                    <a:ext uri="{9D8B030D-6E8A-4147-A177-3AD203B41FA5}">
                      <a16:colId xmlns:a16="http://schemas.microsoft.com/office/drawing/2014/main" val="60652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sz="1400" b="1" dirty="0">
                          <a:latin typeface="Lato" panose="020F0502020204030203" pitchFamily="34" charset="0"/>
                        </a:rPr>
                        <a:t>Website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>
                          <a:latin typeface="Lato" panose="020F0502020204030203" pitchFamily="34" charset="0"/>
                          <a:ea typeface="Lato Light" panose="020F0502020204030203" pitchFamily="34" charset="0"/>
                          <a:cs typeface="Lato Light" panose="020F0502020204030203" pitchFamily="34" charset="0"/>
                          <a:hlinkClick r:id="rId2"/>
                        </a:rPr>
                        <a:t>https://www.facebook.com/pg/KUKMittlereOberpfalz</a:t>
                      </a:r>
                      <a:r>
                        <a:rPr lang="de-DE" sz="1400" dirty="0">
                          <a:latin typeface="Lato" panose="020F0502020204030203" pitchFamily="34" charset="0"/>
                          <a:ea typeface="Lato Light" panose="020F0502020204030203" pitchFamily="34" charset="0"/>
                          <a:cs typeface="Lato Light" panose="020F0502020204030203" pitchFamily="34" charset="0"/>
                        </a:rPr>
                        <a:t>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21878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sz="1400" b="1" dirty="0">
                          <a:latin typeface="Lato" panose="020F0502020204030203" pitchFamily="34" charset="0"/>
                        </a:rPr>
                        <a:t>Ansprechpartner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sz="1400" dirty="0">
                          <a:latin typeface="Lato" panose="020F0502020204030203" pitchFamily="34" charset="0"/>
                        </a:rPr>
                        <a:t>Marcus Rebmann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de-DE" sz="1400" dirty="0">
                        <a:latin typeface="Lato" panose="020F050202020403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58463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sz="1400" b="1" dirty="0">
                          <a:latin typeface="Lato" panose="020F0502020204030203" pitchFamily="34" charset="0"/>
                        </a:rPr>
                        <a:t>Kontakt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sz="1400" dirty="0">
                          <a:latin typeface="Lato" panose="020F0502020204030203" pitchFamily="34" charset="0"/>
                          <a:hlinkClick r:id="rId3"/>
                        </a:rPr>
                        <a:t>mr@marcusrebmann.de</a:t>
                      </a:r>
                      <a:r>
                        <a:rPr lang="de-DE" sz="1400" dirty="0">
                          <a:latin typeface="Lato" panose="020F0502020204030203" pitchFamily="34" charset="0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de-DE" sz="1400" dirty="0">
                        <a:latin typeface="Lato" panose="020F050202020403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67869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sz="1400" b="1" dirty="0">
                          <a:latin typeface="Lato" panose="020F0502020204030203" pitchFamily="34" charset="0"/>
                        </a:rPr>
                        <a:t>Fokus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de-DE" sz="1400" dirty="0">
                          <a:latin typeface="Lato" panose="020F0502020204030203" pitchFamily="34" charset="0"/>
                        </a:rPr>
                        <a:t>Regelmäßige Netzwerkabende zum Austausch untereinander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de-DE" sz="1400" dirty="0">
                          <a:latin typeface="Lato" panose="020F0502020204030203" pitchFamily="34" charset="0"/>
                        </a:rPr>
                        <a:t>Netzwerk der Kultur- und Kreativwirtschaft der mittleren Oberpfalz (eingetragener Verein)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de-DE" sz="1400" dirty="0">
                          <a:latin typeface="Lato" panose="020F0502020204030203" pitchFamily="34" charset="0"/>
                        </a:rPr>
                        <a:t>Vertritt als Lobby die Kunst- und Kulturschaffenden der Region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62499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319109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E2B6DC0D-F5FB-094F-BC57-2BC78D8D7F9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0934" y="2406352"/>
            <a:ext cx="2858394" cy="1500657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95202A8C-BD4C-534B-939A-9B2C709C51A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16413" y="2950989"/>
            <a:ext cx="2609180" cy="956020"/>
          </a:xfrm>
          <a:prstGeom prst="rect">
            <a:avLst/>
          </a:prstGeom>
        </p:spPr>
      </p:pic>
      <p:pic>
        <p:nvPicPr>
          <p:cNvPr id="4" name="Grafik 3" descr="Ein Bild, das Text enthält.&#10;&#10;Automatisch generierte Beschreibung">
            <a:extLst>
              <a:ext uri="{FF2B5EF4-FFF2-40B4-BE49-F238E27FC236}">
                <a16:creationId xmlns:a16="http://schemas.microsoft.com/office/drawing/2014/main" id="{FCAD1138-80C7-5D4E-9763-2520A52167F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5125" y="778061"/>
            <a:ext cx="5301877" cy="5301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183019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3F617732-A960-3348-879D-7FC63EAB73F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8826"/>
          <a:stretch/>
        </p:blipFill>
        <p:spPr>
          <a:xfrm>
            <a:off x="0" y="117076"/>
            <a:ext cx="12192000" cy="6150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461984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2121" y="3075179"/>
            <a:ext cx="117421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Die von uns erstellten Unterlagen sind nur für Präsentationszwecke bestimmt. </a:t>
            </a:r>
            <a:br>
              <a:rPr lang="de-DE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de-DE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Die Verwendung, Nutzung, Bearbeitung und insbesondere die Weitergabe an Dritte,</a:t>
            </a:r>
            <a:br>
              <a:rPr lang="de-DE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de-DE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auch auszugsweise, bedarf der ausdrücklichen Zustimmung der </a:t>
            </a:r>
            <a:r>
              <a:rPr lang="de-DE" sz="12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bewegewas</a:t>
            </a:r>
            <a:r>
              <a:rPr lang="de-DE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GmbH.</a:t>
            </a:r>
          </a:p>
          <a:p>
            <a:endParaRPr lang="de-DE" sz="12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r>
              <a:rPr lang="de-DE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Alle Inhalte unterliegen der Sorgfaltspflicht der Nutzer und sind vertraulich zu behandeln. </a:t>
            </a:r>
          </a:p>
        </p:txBody>
      </p:sp>
    </p:spTree>
    <p:extLst>
      <p:ext uri="{BB962C8B-B14F-4D97-AF65-F5344CB8AC3E}">
        <p14:creationId xmlns:p14="http://schemas.microsoft.com/office/powerpoint/2010/main" val="58843187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19461" y="4036180"/>
            <a:ext cx="29185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Untere </a:t>
            </a:r>
            <a:r>
              <a:rPr lang="de-DE" sz="1200" b="1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Nabburger</a:t>
            </a:r>
            <a:r>
              <a:rPr lang="de-DE" sz="12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Straße 5</a:t>
            </a:r>
            <a:br>
              <a:rPr lang="de-DE" sz="12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de-DE" sz="12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92224 Amberg</a:t>
            </a:r>
          </a:p>
          <a:p>
            <a:endParaRPr lang="de-DE" sz="12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endParaRPr lang="de-DE" sz="12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C9967FB2-3453-BE49-AC9C-1C42CA2F59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9461" y="1807689"/>
            <a:ext cx="2918546" cy="1787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0536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17"/>
          <p:cNvSpPr/>
          <p:nvPr/>
        </p:nvSpPr>
        <p:spPr>
          <a:xfrm>
            <a:off x="396949" y="1420569"/>
            <a:ext cx="11488048" cy="42780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8" tIns="45718" rIns="45718" bIns="45718">
            <a:spAutoFit/>
          </a:bodyPr>
          <a:lstStyle>
            <a:lvl1pPr>
              <a:defRPr sz="5000" b="1">
                <a:solidFill>
                  <a:srgbClr val="FFFFFF"/>
                </a:solidFill>
                <a:latin typeface="Gotham"/>
                <a:ea typeface="Gotham"/>
                <a:cs typeface="Gotham"/>
                <a:sym typeface="Gotham"/>
              </a:defRPr>
            </a:lvl1pPr>
          </a:lstStyle>
          <a:p>
            <a:pPr algn="ctr"/>
            <a:r>
              <a:rPr lang="de-DE" sz="4800" dirty="0">
                <a:solidFill>
                  <a:srgbClr val="F9106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Interdisziplinäres Team von Experten</a:t>
            </a:r>
          </a:p>
          <a:p>
            <a:pPr algn="ctr"/>
            <a:endParaRPr lang="de-DE" sz="3200" dirty="0">
              <a:solidFill>
                <a:schemeClr val="tx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ctr"/>
            <a:r>
              <a:rPr lang="de-DE" sz="32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Was </a:t>
            </a:r>
            <a:r>
              <a:rPr lang="de-DE" sz="3200" dirty="0" err="1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bewegewas</a:t>
            </a:r>
            <a:r>
              <a:rPr lang="de-DE" sz="32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stark macht, ist unser </a:t>
            </a:r>
            <a:r>
              <a:rPr lang="de-DE" sz="3200" dirty="0">
                <a:solidFill>
                  <a:srgbClr val="F9106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Team</a:t>
            </a:r>
            <a:r>
              <a:rPr lang="de-DE" sz="32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von Innovatoren </a:t>
            </a:r>
          </a:p>
          <a:p>
            <a:pPr algn="ctr"/>
            <a:r>
              <a:rPr lang="de-DE" sz="32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aus diversen Fachbereichen wie </a:t>
            </a:r>
            <a:r>
              <a:rPr lang="de-DE" sz="3200" dirty="0">
                <a:solidFill>
                  <a:srgbClr val="F9106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Ökonomie</a:t>
            </a:r>
            <a:r>
              <a:rPr lang="de-DE" sz="32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de-DE" sz="3200" dirty="0">
                <a:solidFill>
                  <a:srgbClr val="F9106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Beratung</a:t>
            </a:r>
            <a:r>
              <a:rPr lang="de-DE" sz="32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de-DE" sz="3200" dirty="0">
                <a:solidFill>
                  <a:srgbClr val="F9106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Training</a:t>
            </a:r>
            <a:r>
              <a:rPr lang="de-DE" sz="32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</a:p>
          <a:p>
            <a:pPr algn="ctr"/>
            <a:r>
              <a:rPr lang="de-DE" sz="3200" dirty="0">
                <a:solidFill>
                  <a:srgbClr val="F9106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Design</a:t>
            </a:r>
            <a:r>
              <a:rPr lang="de-DE" sz="32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de-DE" sz="3200" dirty="0">
                <a:solidFill>
                  <a:srgbClr val="F9106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Marketing</a:t>
            </a:r>
            <a:r>
              <a:rPr lang="de-DE" sz="32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sowie </a:t>
            </a:r>
            <a:r>
              <a:rPr lang="de-DE" sz="3200" dirty="0">
                <a:solidFill>
                  <a:srgbClr val="F9106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Hard-</a:t>
            </a:r>
            <a:r>
              <a:rPr lang="de-DE" sz="32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und </a:t>
            </a:r>
            <a:r>
              <a:rPr lang="de-DE" sz="3200" dirty="0">
                <a:solidFill>
                  <a:srgbClr val="F9106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Software</a:t>
            </a:r>
            <a:r>
              <a:rPr lang="de-DE" sz="320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Entwicklung.</a:t>
            </a:r>
          </a:p>
          <a:p>
            <a:pPr algn="ctr"/>
            <a:endParaRPr lang="de-DE" sz="3200" dirty="0">
              <a:solidFill>
                <a:schemeClr val="tx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ctr"/>
            <a:endParaRPr lang="de-DE" sz="3200" dirty="0">
              <a:solidFill>
                <a:schemeClr val="tx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ctr"/>
            <a:endParaRPr lang="de-DE" sz="32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69521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drinnen, Wand, Tisch, Boden enthält.&#10;&#10;Mit sehr hoher Zuverlässigkeit generierte Beschreibung">
            <a:extLst>
              <a:ext uri="{FF2B5EF4-FFF2-40B4-BE49-F238E27FC236}">
                <a16:creationId xmlns:a16="http://schemas.microsoft.com/office/drawing/2014/main" id="{6751775E-D953-464C-BC69-6721D4576D1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A98741FD-86AC-4806-B37D-DBAE83AD5FC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04623" y="6395483"/>
            <a:ext cx="251465" cy="331304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5F61FA30-19B5-8A43-AD13-5FF42D184DA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52196" y="6336502"/>
            <a:ext cx="302824" cy="396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0CC70B5F-93AA-3347-B182-F1F40B246445}"/>
              </a:ext>
            </a:extLst>
          </p:cNvPr>
          <p:cNvSpPr/>
          <p:nvPr/>
        </p:nvSpPr>
        <p:spPr>
          <a:xfrm>
            <a:off x="326065" y="396000"/>
            <a:ext cx="5073934" cy="423197"/>
          </a:xfrm>
          <a:prstGeom prst="rect">
            <a:avLst/>
          </a:prstGeom>
          <a:solidFill>
            <a:schemeClr val="dk1">
              <a:alpha val="75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B2E1E34B-32AE-E248-9E0F-8DEE9BDD23ED}"/>
              </a:ext>
            </a:extLst>
          </p:cNvPr>
          <p:cNvSpPr/>
          <p:nvPr/>
        </p:nvSpPr>
        <p:spPr>
          <a:xfrm>
            <a:off x="451741" y="0"/>
            <a:ext cx="117402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de-DE" sz="2400" b="1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r>
              <a:rPr lang="de-DE" sz="24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Hauptsitz in Amberg</a:t>
            </a:r>
            <a:endParaRPr lang="en-US" sz="2400" b="1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37011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1624</Words>
  <Application>Microsoft Office PowerPoint</Application>
  <PresentationFormat>Breitbild</PresentationFormat>
  <Paragraphs>418</Paragraphs>
  <Slides>79</Slides>
  <Notes>11</Notes>
  <HiddenSlides>1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79</vt:i4>
      </vt:variant>
    </vt:vector>
  </HeadingPairs>
  <TitlesOfParts>
    <vt:vector size="87" baseType="lpstr">
      <vt:lpstr>Source Sans Pro</vt:lpstr>
      <vt:lpstr>Lato Light</vt:lpstr>
      <vt:lpstr>Montserrat</vt:lpstr>
      <vt:lpstr>Arial</vt:lpstr>
      <vt:lpstr>Calibri</vt:lpstr>
      <vt:lpstr>Calibri Light</vt:lpstr>
      <vt:lpstr>Lato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Stefanie Fleischmann</dc:creator>
  <cp:lastModifiedBy>Stefanie Fleischmann</cp:lastModifiedBy>
  <cp:revision>55</cp:revision>
  <dcterms:created xsi:type="dcterms:W3CDTF">2020-09-07T09:43:13Z</dcterms:created>
  <dcterms:modified xsi:type="dcterms:W3CDTF">2020-09-16T13:08:18Z</dcterms:modified>
</cp:coreProperties>
</file>