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7"/>
  </p:notesMasterIdLst>
  <p:handoutMasterIdLst>
    <p:handoutMasterId r:id="rId18"/>
  </p:handoutMasterIdLst>
  <p:sldIdLst>
    <p:sldId id="658" r:id="rId2"/>
    <p:sldId id="714" r:id="rId3"/>
    <p:sldId id="722" r:id="rId4"/>
    <p:sldId id="734" r:id="rId5"/>
    <p:sldId id="738" r:id="rId6"/>
    <p:sldId id="727" r:id="rId7"/>
    <p:sldId id="725" r:id="rId8"/>
    <p:sldId id="729" r:id="rId9"/>
    <p:sldId id="730" r:id="rId10"/>
    <p:sldId id="732" r:id="rId11"/>
    <p:sldId id="723" r:id="rId12"/>
    <p:sldId id="735" r:id="rId13"/>
    <p:sldId id="736" r:id="rId14"/>
    <p:sldId id="737" r:id="rId15"/>
    <p:sldId id="704" r:id="rId16"/>
  </p:sldIdLst>
  <p:sldSz cx="9144000" cy="6858000" type="screen4x3"/>
  <p:notesSz cx="6797675" cy="9874250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17"/>
    <a:srgbClr val="004592"/>
    <a:srgbClr val="F10F21"/>
    <a:srgbClr val="9900CC"/>
    <a:srgbClr val="CC66FF"/>
    <a:srgbClr val="0099FF"/>
    <a:srgbClr val="004494"/>
    <a:srgbClr val="014594"/>
    <a:srgbClr val="4D4D4E"/>
    <a:srgbClr val="5B6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3" autoAdjust="0"/>
    <p:restoredTop sz="99404" autoAdjust="0"/>
  </p:normalViewPr>
  <p:slideViewPr>
    <p:cSldViewPr snapToGrid="0" snapToObjects="1">
      <p:cViewPr>
        <p:scale>
          <a:sx n="80" d="100"/>
          <a:sy n="80" d="100"/>
        </p:scale>
        <p:origin x="-1218" y="-198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pPr/>
              <a:t>8/17/2022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pPr/>
              <a:t>‹Nr.›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Meeting xy</a:t>
            </a:r>
            <a:br>
              <a:rPr lang="en-GB" noProof="0"/>
            </a:br>
            <a:r>
              <a:rPr lang="en-GB" noProof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9470" y="120652"/>
            <a:ext cx="2156998" cy="92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1904" y="149227"/>
            <a:ext cx="1776117" cy="76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‹Nr.›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fka.hu/" TargetMode="External"/><Relationship Id="rId2" Type="http://schemas.openxmlformats.org/officeDocument/2006/relationships/hyperlink" Target="mailto:Szenttamasi.tamas@ifka.h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/>
              <a:t>Interreg SIV – </a:t>
            </a:r>
            <a:r>
              <a:rPr lang="hu-HU" dirty="0" err="1" smtClean="0"/>
              <a:t>Webinar</a:t>
            </a:r>
            <a:r>
              <a:rPr lang="hu-HU" dirty="0" smtClean="0"/>
              <a:t> Series - </a:t>
            </a:r>
            <a:r>
              <a:rPr lang="hu-HU" b="1" dirty="0"/>
              <a:t>4. </a:t>
            </a:r>
            <a:r>
              <a:rPr lang="hu-HU" b="1" dirty="0" err="1"/>
              <a:t>Innovative</a:t>
            </a:r>
            <a:r>
              <a:rPr lang="hu-HU" b="1" dirty="0"/>
              <a:t> </a:t>
            </a:r>
            <a:r>
              <a:rPr lang="hu-HU" b="1" dirty="0" err="1"/>
              <a:t>Employment</a:t>
            </a:r>
            <a:r>
              <a:rPr lang="hu-HU" b="1" dirty="0"/>
              <a:t> </a:t>
            </a:r>
            <a:r>
              <a:rPr lang="hu-HU" b="1" dirty="0" err="1" smtClean="0"/>
              <a:t>Policies</a:t>
            </a:r>
            <a:endParaRPr lang="sl-SI" dirty="0"/>
          </a:p>
          <a:p>
            <a:r>
              <a:rPr lang="sl-SI" dirty="0" smtClean="0"/>
              <a:t>25th of May 2022</a:t>
            </a:r>
            <a:endParaRPr lang="sl-SI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smtClean="0"/>
              <a:t>Policy recommendations</a:t>
            </a:r>
            <a:endParaRPr lang="de-AT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xmlns="" id="{D07ECF67-69AE-4CE9-9B72-1874FA1AD3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4926" y="6307559"/>
            <a:ext cx="7754912" cy="275990"/>
          </a:xfrm>
        </p:spPr>
        <p:txBody>
          <a:bodyPr/>
          <a:lstStyle/>
          <a:p>
            <a:r>
              <a:rPr lang="sl-SI" dirty="0" smtClean="0"/>
              <a:t>István Tamás Szenttamási – IFKA (PP4)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AEAE90E1-BBB6-4CEA-A1F5-9EA6330F81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314" y="0"/>
            <a:ext cx="2879200" cy="123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ERDF funding opportunities for SIV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42082"/>
              </p:ext>
            </p:extLst>
          </p:nvPr>
        </p:nvGraphicFramePr>
        <p:xfrm>
          <a:off x="138225" y="1035494"/>
          <a:ext cx="8367822" cy="314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56">
                  <a:extLst>
                    <a:ext uri="{9D8B030D-6E8A-4147-A177-3AD203B41FA5}">
                      <a16:colId xmlns:a16="http://schemas.microsoft.com/office/drawing/2014/main" xmlns="" val="1929742777"/>
                    </a:ext>
                  </a:extLst>
                </a:gridCol>
                <a:gridCol w="6667266">
                  <a:extLst>
                    <a:ext uri="{9D8B030D-6E8A-4147-A177-3AD203B41FA5}">
                      <a16:colId xmlns:a16="http://schemas.microsoft.com/office/drawing/2014/main" xmlns="" val="1528319467"/>
                    </a:ext>
                  </a:extLst>
                </a:gridCol>
              </a:tblGrid>
              <a:tr h="45306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Country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aseline="0" dirty="0" smtClean="0"/>
                        <a:t>ERDF </a:t>
                      </a:r>
                      <a:r>
                        <a:rPr lang="hu-HU" sz="1400" baseline="0" dirty="0" err="1" smtClean="0"/>
                        <a:t>programmes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SIV </a:t>
                      </a:r>
                      <a:r>
                        <a:rPr lang="hu-HU" sz="1400" baseline="0" dirty="0" err="1" smtClean="0"/>
                        <a:t>initiatives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61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Poland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European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Eastern</a:t>
                      </a:r>
                      <a:r>
                        <a:rPr lang="hu-HU" sz="1400" baseline="0" dirty="0" smtClean="0"/>
                        <a:t> Poland 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Priority</a:t>
                      </a:r>
                      <a:r>
                        <a:rPr lang="hu-HU" sz="1400" baseline="0" dirty="0" smtClean="0"/>
                        <a:t> 1 – </a:t>
                      </a:r>
                      <a:r>
                        <a:rPr lang="hu-HU" sz="1400" baseline="0" dirty="0" err="1" smtClean="0"/>
                        <a:t>Entrepreneurship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Innovation</a:t>
                      </a:r>
                      <a:endParaRPr lang="hu-HU" sz="1400" baseline="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Priority</a:t>
                      </a:r>
                      <a:r>
                        <a:rPr lang="hu-HU" sz="1400" baseline="0" dirty="0" smtClean="0"/>
                        <a:t> 4 – </a:t>
                      </a: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capital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tourism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industry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health</a:t>
                      </a:r>
                      <a:r>
                        <a:rPr lang="hu-HU" sz="1400" baseline="0" dirty="0" smtClean="0"/>
                        <a:t>/</a:t>
                      </a:r>
                      <a:r>
                        <a:rPr lang="hu-HU" sz="1400" baseline="0" dirty="0" err="1" smtClean="0"/>
                        <a:t>spa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services</a:t>
                      </a:r>
                      <a:endParaRPr lang="hu-HU" sz="1400" baseline="0" dirty="0" smtClean="0"/>
                    </a:p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hu-H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European </a:t>
                      </a:r>
                      <a:r>
                        <a:rPr lang="hu-H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2021-2027 OP</a:t>
                      </a:r>
                    </a:p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–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</a:t>
                      </a:r>
                      <a:endParaRPr lang="hu-H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9628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SKILLS (project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– An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conductive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innovations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199628" lvl="3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factories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(project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46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Slovakia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Research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Innovation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Operational</a:t>
                      </a:r>
                      <a:r>
                        <a:rPr lang="hu-HU" sz="1400" baseline="0" dirty="0" smtClean="0"/>
                        <a:t> Programme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Technological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increasing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competitiveness</a:t>
                      </a:r>
                      <a:r>
                        <a:rPr lang="hu-H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hu-H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SMEs</a:t>
                      </a:r>
                      <a:endParaRPr lang="hu-HU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819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Slovenia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448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02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Other public funding opportunities for SIV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39197"/>
              </p:ext>
            </p:extLst>
          </p:nvPr>
        </p:nvGraphicFramePr>
        <p:xfrm>
          <a:off x="265816" y="1050262"/>
          <a:ext cx="8367822" cy="514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56">
                  <a:extLst>
                    <a:ext uri="{9D8B030D-6E8A-4147-A177-3AD203B41FA5}">
                      <a16:colId xmlns:a16="http://schemas.microsoft.com/office/drawing/2014/main" xmlns="" val="1929742777"/>
                    </a:ext>
                  </a:extLst>
                </a:gridCol>
                <a:gridCol w="6667266">
                  <a:extLst>
                    <a:ext uri="{9D8B030D-6E8A-4147-A177-3AD203B41FA5}">
                      <a16:colId xmlns:a16="http://schemas.microsoft.com/office/drawing/2014/main" xmlns="" val="1528319467"/>
                    </a:ext>
                  </a:extLst>
                </a:gridCol>
              </a:tblGrid>
              <a:tr h="453064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Country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aseline="0" dirty="0" err="1" smtClean="0"/>
                        <a:t>Other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public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programmes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SIV </a:t>
                      </a:r>
                      <a:r>
                        <a:rPr lang="hu-HU" sz="1400" baseline="0" dirty="0" err="1" smtClean="0"/>
                        <a:t>initiatives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61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Austria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smtClean="0"/>
                        <a:t>European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Investment</a:t>
                      </a:r>
                      <a:r>
                        <a:rPr lang="hu-HU" sz="1400" baseline="0" dirty="0" smtClean="0"/>
                        <a:t> Bank (EIB) – European </a:t>
                      </a:r>
                      <a:r>
                        <a:rPr lang="hu-HU" sz="1400" baseline="0" dirty="0" err="1" smtClean="0"/>
                        <a:t>Investment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</a:t>
                      </a:r>
                      <a:r>
                        <a:rPr lang="hu-HU" sz="1400" baseline="0" dirty="0" smtClean="0"/>
                        <a:t> (EIF)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European </a:t>
                      </a: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Catalyst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</a:t>
                      </a:r>
                      <a:r>
                        <a:rPr lang="hu-HU" sz="1400" baseline="0" dirty="0" smtClean="0"/>
                        <a:t> (ESCF)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European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Instruments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Allevating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Effects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COVID-19 </a:t>
                      </a:r>
                      <a:r>
                        <a:rPr lang="hu-HU" sz="1400" baseline="0" dirty="0" err="1" smtClean="0"/>
                        <a:t>Pandemic</a:t>
                      </a:r>
                      <a:endParaRPr lang="hu-HU" sz="1400" baseline="0" dirty="0" smtClean="0"/>
                    </a:p>
                    <a:p>
                      <a:pPr marL="742689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European </a:t>
                      </a:r>
                      <a:r>
                        <a:rPr lang="hu-HU" sz="1400" baseline="0" dirty="0" err="1" smtClean="0"/>
                        <a:t>Instrument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Temporary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Support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Mitigate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Unemployment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Risks</a:t>
                      </a:r>
                      <a:r>
                        <a:rPr lang="hu-HU" sz="1400" baseline="0" dirty="0" smtClean="0"/>
                        <a:t> in an </a:t>
                      </a:r>
                      <a:r>
                        <a:rPr lang="hu-HU" sz="1400" baseline="0" dirty="0" err="1" smtClean="0"/>
                        <a:t>Emergency</a:t>
                      </a:r>
                      <a:r>
                        <a:rPr lang="hu-HU" sz="1400" baseline="0" dirty="0" smtClean="0"/>
                        <a:t> (SURE)</a:t>
                      </a:r>
                    </a:p>
                    <a:p>
                      <a:pPr marL="742689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Recovery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Assistance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Cohesion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Territories</a:t>
                      </a:r>
                      <a:r>
                        <a:rPr lang="hu-HU" sz="1400" baseline="0" dirty="0" smtClean="0"/>
                        <a:t> of Europe (REACT-EU) 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46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Croatia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Public </a:t>
                      </a:r>
                      <a:r>
                        <a:rPr lang="hu-HU" sz="1400" baseline="0" dirty="0" err="1" smtClean="0"/>
                        <a:t>Fund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Support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Employment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People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with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Disabilities</a:t>
                      </a:r>
                      <a:r>
                        <a:rPr lang="hu-HU" sz="1400" baseline="0" dirty="0" smtClean="0"/>
                        <a:t> (ZOSI)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94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Czech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Republic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122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Germany</a:t>
                      </a:r>
                      <a:r>
                        <a:rPr lang="hu-HU" sz="1400" dirty="0" smtClean="0"/>
                        <a:t> (Baden-Württemberg)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1123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Hungary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err="1" smtClean="0"/>
                        <a:t>Recovery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Resilience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Plan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Hungary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Emerging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Settlements</a:t>
                      </a:r>
                      <a:r>
                        <a:rPr lang="hu-HU" sz="1400" baseline="0" dirty="0" smtClean="0"/>
                        <a:t> Programme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71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Poland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170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Slovakia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164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Slovenia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Outcome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Contracting</a:t>
                      </a:r>
                      <a:r>
                        <a:rPr lang="hu-HU" sz="1400" baseline="0" dirty="0" smtClean="0"/>
                        <a:t> programme (SOC)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584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Conclusions and REcomme</a:t>
            </a:r>
            <a:r>
              <a:rPr lang="hu-HU" dirty="0" err="1" smtClean="0"/>
              <a:t>ndations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680484" y="1662610"/>
            <a:ext cx="45719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71915" y="982898"/>
            <a:ext cx="8700467" cy="100087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How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to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involve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public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in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impact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voucher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programmes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?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How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to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influence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public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policies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?</a:t>
            </a:r>
          </a:p>
          <a:p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Potential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strategies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: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1948070" y="2107098"/>
            <a:ext cx="2261149" cy="9442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Membership</a:t>
            </a:r>
            <a:r>
              <a:rPr lang="hu-HU" sz="1200" dirty="0" smtClean="0"/>
              <a:t> and </a:t>
            </a:r>
            <a:r>
              <a:rPr lang="hu-HU" sz="1200" dirty="0" err="1" smtClean="0"/>
              <a:t>participation</a:t>
            </a:r>
            <a:r>
              <a:rPr lang="hu-HU" sz="1200" dirty="0" smtClean="0"/>
              <a:t> in </a:t>
            </a:r>
            <a:r>
              <a:rPr lang="hu-HU" sz="1200" dirty="0" err="1" smtClean="0"/>
              <a:t>regional</a:t>
            </a:r>
            <a:r>
              <a:rPr lang="hu-HU" sz="1200" dirty="0" smtClean="0"/>
              <a:t>/</a:t>
            </a:r>
            <a:r>
              <a:rPr lang="hu-HU" sz="1200" dirty="0" err="1" smtClean="0"/>
              <a:t>national</a:t>
            </a:r>
            <a:r>
              <a:rPr lang="hu-HU" sz="1200" dirty="0"/>
              <a:t> </a:t>
            </a:r>
            <a:r>
              <a:rPr lang="hu-HU" sz="1200" dirty="0" smtClean="0"/>
              <a:t>ESF+ /ERDF/</a:t>
            </a:r>
            <a:r>
              <a:rPr lang="hu-HU" sz="1200" dirty="0" smtClean="0">
                <a:solidFill>
                  <a:srgbClr val="FF0000"/>
                </a:solidFill>
              </a:rPr>
              <a:t> </a:t>
            </a:r>
            <a:r>
              <a:rPr lang="hu-HU" sz="1200" dirty="0" err="1" smtClean="0">
                <a:solidFill>
                  <a:srgbClr val="FF0000"/>
                </a:solidFill>
              </a:rPr>
              <a:t>other</a:t>
            </a:r>
            <a:r>
              <a:rPr lang="hu-HU" sz="1200" dirty="0" smtClean="0">
                <a:solidFill>
                  <a:srgbClr val="FF0000"/>
                </a:solidFill>
              </a:rPr>
              <a:t> </a:t>
            </a:r>
            <a:r>
              <a:rPr lang="hu-HU" sz="1200" dirty="0" err="1" smtClean="0">
                <a:solidFill>
                  <a:srgbClr val="FF0000"/>
                </a:solidFill>
              </a:rPr>
              <a:t>public</a:t>
            </a:r>
            <a:r>
              <a:rPr lang="hu-HU" sz="1200" dirty="0" smtClean="0">
                <a:solidFill>
                  <a:srgbClr val="FF0000"/>
                </a:solidFill>
              </a:rPr>
              <a:t> </a:t>
            </a:r>
            <a:r>
              <a:rPr lang="hu-HU" sz="1200" dirty="0" err="1" smtClean="0">
                <a:solidFill>
                  <a:srgbClr val="FF0000"/>
                </a:solidFill>
              </a:rPr>
              <a:t>funding</a:t>
            </a:r>
            <a:r>
              <a:rPr lang="hu-HU" sz="1200" dirty="0" smtClean="0"/>
              <a:t> </a:t>
            </a:r>
            <a:r>
              <a:rPr lang="hu-HU" sz="1200" dirty="0" err="1" smtClean="0"/>
              <a:t>working</a:t>
            </a:r>
            <a:r>
              <a:rPr lang="hu-HU" sz="1200" dirty="0" smtClean="0"/>
              <a:t> </a:t>
            </a:r>
            <a:r>
              <a:rPr lang="hu-HU" sz="1200" dirty="0" err="1" smtClean="0"/>
              <a:t>groups</a:t>
            </a:r>
            <a:endParaRPr lang="hu-HU" sz="12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4658795" y="2107098"/>
            <a:ext cx="2379973" cy="9442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Cooperation</a:t>
            </a:r>
            <a:r>
              <a:rPr lang="hu-HU" sz="1200" dirty="0" smtClean="0"/>
              <a:t> </a:t>
            </a:r>
            <a:r>
              <a:rPr lang="hu-HU" sz="1200" dirty="0" err="1" smtClean="0"/>
              <a:t>with</a:t>
            </a:r>
            <a:r>
              <a:rPr lang="hu-HU" sz="1200" dirty="0" smtClean="0"/>
              <a:t> </a:t>
            </a:r>
            <a:r>
              <a:rPr lang="hu-HU" sz="1200" dirty="0" err="1" smtClean="0"/>
              <a:t>labour</a:t>
            </a:r>
            <a:r>
              <a:rPr lang="hu-HU" sz="1200" dirty="0" smtClean="0"/>
              <a:t> market </a:t>
            </a:r>
            <a:r>
              <a:rPr lang="hu-HU" sz="1200" dirty="0" err="1" smtClean="0"/>
              <a:t>stakeholders</a:t>
            </a:r>
            <a:r>
              <a:rPr lang="hu-HU" sz="1200" dirty="0" smtClean="0"/>
              <a:t>/</a:t>
            </a:r>
            <a:r>
              <a:rPr lang="hu-HU" sz="1200" dirty="0" err="1" smtClean="0"/>
              <a:t>networks</a:t>
            </a:r>
            <a:r>
              <a:rPr lang="hu-HU" sz="1200" dirty="0" smtClean="0"/>
              <a:t> </a:t>
            </a:r>
            <a:r>
              <a:rPr lang="hu-HU" sz="1200" dirty="0" err="1" smtClean="0"/>
              <a:t>with</a:t>
            </a:r>
            <a:r>
              <a:rPr lang="hu-HU" sz="1200" dirty="0" smtClean="0"/>
              <a:t> </a:t>
            </a:r>
            <a:r>
              <a:rPr lang="hu-HU" sz="1200" dirty="0" err="1" smtClean="0"/>
              <a:t>influencing</a:t>
            </a:r>
            <a:r>
              <a:rPr lang="hu-HU" sz="1200" dirty="0" smtClean="0"/>
              <a:t> </a:t>
            </a:r>
            <a:r>
              <a:rPr lang="hu-HU" sz="1200" dirty="0" err="1" smtClean="0"/>
              <a:t>potential</a:t>
            </a:r>
            <a:endParaRPr lang="hu-HU" sz="1200" dirty="0" smtClean="0"/>
          </a:p>
          <a:p>
            <a:pPr algn="ctr"/>
            <a:r>
              <a:rPr lang="hu-HU" sz="1200" dirty="0" err="1"/>
              <a:t>o</a:t>
            </a:r>
            <a:r>
              <a:rPr lang="hu-HU" sz="1200" dirty="0" err="1" smtClean="0"/>
              <a:t>n</a:t>
            </a:r>
            <a:r>
              <a:rPr lang="hu-HU" sz="1200" dirty="0" smtClean="0"/>
              <a:t> </a:t>
            </a:r>
            <a:r>
              <a:rPr lang="hu-HU" sz="1200" dirty="0" err="1" smtClean="0"/>
              <a:t>policies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EU and </a:t>
            </a:r>
            <a:r>
              <a:rPr lang="hu-HU" sz="1200" dirty="0" err="1" smtClean="0">
                <a:solidFill>
                  <a:srgbClr val="FF0000"/>
                </a:solidFill>
              </a:rPr>
              <a:t>national</a:t>
            </a:r>
            <a:r>
              <a:rPr lang="hu-HU" sz="1200" dirty="0" smtClean="0">
                <a:solidFill>
                  <a:srgbClr val="FF0000"/>
                </a:solidFill>
              </a:rPr>
              <a:t> </a:t>
            </a:r>
            <a:r>
              <a:rPr lang="hu-HU" sz="1200" dirty="0" err="1" smtClean="0">
                <a:solidFill>
                  <a:srgbClr val="FF0000"/>
                </a:solidFill>
              </a:rPr>
              <a:t>funding</a:t>
            </a:r>
            <a:endParaRPr lang="hu-HU" sz="1200" dirty="0">
              <a:solidFill>
                <a:srgbClr val="FF0000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1221751" y="3344937"/>
            <a:ext cx="6650040" cy="889133"/>
          </a:xfrm>
          <a:prstGeom prst="roundRect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sz="1200" b="1" dirty="0" err="1" smtClean="0"/>
              <a:t>Eneabling</a:t>
            </a:r>
            <a:r>
              <a:rPr lang="hu-HU" sz="1200" b="1" dirty="0" smtClean="0"/>
              <a:t> policy </a:t>
            </a:r>
            <a:r>
              <a:rPr lang="hu-HU" sz="1200" b="1" dirty="0" err="1" smtClean="0"/>
              <a:t>environment</a:t>
            </a:r>
            <a:endParaRPr lang="hu-HU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hu-HU" sz="1200" dirty="0" err="1" smtClean="0"/>
              <a:t>Dedicated</a:t>
            </a:r>
            <a:r>
              <a:rPr lang="hu-HU" sz="1200" dirty="0" smtClean="0"/>
              <a:t> </a:t>
            </a:r>
            <a:r>
              <a:rPr lang="hu-HU" sz="1200" dirty="0" err="1" smtClean="0"/>
              <a:t>financial</a:t>
            </a:r>
            <a:r>
              <a:rPr lang="hu-HU" sz="1200" dirty="0" smtClean="0"/>
              <a:t> </a:t>
            </a:r>
            <a:r>
              <a:rPr lang="hu-HU" sz="1200" dirty="0" err="1" smtClean="0"/>
              <a:t>resources</a:t>
            </a:r>
            <a:endParaRPr lang="hu-HU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hu-HU" sz="1200" dirty="0" err="1" smtClean="0"/>
              <a:t>Clear</a:t>
            </a:r>
            <a:r>
              <a:rPr lang="hu-HU" sz="1200" dirty="0" smtClean="0"/>
              <a:t> </a:t>
            </a:r>
            <a:r>
              <a:rPr lang="hu-HU" sz="1200" dirty="0" err="1" smtClean="0"/>
              <a:t>legal</a:t>
            </a:r>
            <a:r>
              <a:rPr lang="hu-HU" sz="1200" dirty="0" smtClean="0"/>
              <a:t> and </a:t>
            </a:r>
            <a:r>
              <a:rPr lang="hu-HU" sz="1200" dirty="0" err="1" smtClean="0"/>
              <a:t>financial</a:t>
            </a:r>
            <a:r>
              <a:rPr lang="hu-HU" sz="1200" dirty="0" smtClean="0"/>
              <a:t> </a:t>
            </a:r>
            <a:r>
              <a:rPr lang="hu-HU" sz="1200" dirty="0" err="1" smtClean="0"/>
              <a:t>regulations</a:t>
            </a:r>
            <a:endParaRPr lang="hu-HU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hu-HU" sz="1200" dirty="0" err="1" smtClean="0"/>
              <a:t>Tailor</a:t>
            </a:r>
            <a:r>
              <a:rPr lang="hu-HU" sz="1200" dirty="0" smtClean="0"/>
              <a:t>-made </a:t>
            </a:r>
            <a:r>
              <a:rPr lang="hu-HU" sz="1200" dirty="0" err="1" smtClean="0"/>
              <a:t>programs</a:t>
            </a:r>
            <a:endParaRPr lang="hu-HU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hu-HU" sz="1200" dirty="0"/>
          </a:p>
          <a:p>
            <a:pPr algn="ctr"/>
            <a:r>
              <a:rPr lang="hu-HU" sz="1200" dirty="0" smtClean="0"/>
              <a:t> </a:t>
            </a:r>
            <a:endParaRPr lang="hu-HU" sz="1200" dirty="0"/>
          </a:p>
        </p:txBody>
      </p:sp>
      <p:sp>
        <p:nvSpPr>
          <p:cNvPr id="9" name="Lefelé nyíl 8"/>
          <p:cNvSpPr/>
          <p:nvPr/>
        </p:nvSpPr>
        <p:spPr>
          <a:xfrm>
            <a:off x="3041374" y="3051315"/>
            <a:ext cx="327991" cy="407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Lefelé nyíl 9"/>
          <p:cNvSpPr/>
          <p:nvPr/>
        </p:nvSpPr>
        <p:spPr>
          <a:xfrm>
            <a:off x="5533437" y="3051315"/>
            <a:ext cx="327991" cy="407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kerekített téglalap 11"/>
          <p:cNvSpPr/>
          <p:nvPr/>
        </p:nvSpPr>
        <p:spPr>
          <a:xfrm>
            <a:off x="1181444" y="4644425"/>
            <a:ext cx="6730653" cy="707932"/>
          </a:xfrm>
          <a:prstGeom prst="roundRect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200" b="1" u="sng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Project </a:t>
            </a:r>
            <a:r>
              <a:rPr lang="hu-HU" sz="1200" b="1" u="sng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level</a:t>
            </a:r>
            <a:r>
              <a:rPr lang="hu-HU" sz="1200" b="1" u="sng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b="1" u="sng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1200" b="1" u="sng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: </a:t>
            </a:r>
            <a:r>
              <a:rPr lang="hu-HU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Impact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Voucher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programs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as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individual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innovative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solutions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employment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problems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addressed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by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certain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policy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instruments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(EU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funded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national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development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programs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calls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proposal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)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1221751" y="5489906"/>
            <a:ext cx="6704537" cy="701829"/>
          </a:xfrm>
          <a:prstGeom prst="roundRect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200" b="1" u="sng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Program </a:t>
            </a:r>
            <a:r>
              <a:rPr lang="hu-HU" sz="1200" b="1" u="sng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level</a:t>
            </a:r>
            <a:r>
              <a:rPr lang="hu-HU" sz="1200" b="1" u="sng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b="1" u="sng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1200" b="1" u="sng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: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Impact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Vouchers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as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integrated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financing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tools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of policy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instruments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solutions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challenges</a:t>
            </a:r>
            <a:endParaRPr lang="hu-HU" sz="1200" dirty="0">
              <a:solidFill>
                <a:schemeClr val="bg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14" name="Lefelé nyíl 13"/>
          <p:cNvSpPr/>
          <p:nvPr/>
        </p:nvSpPr>
        <p:spPr>
          <a:xfrm>
            <a:off x="4410023" y="4231891"/>
            <a:ext cx="327991" cy="407504"/>
          </a:xfrm>
          <a:prstGeom prst="downArrow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684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Conclusions and REcomme</a:t>
            </a:r>
            <a:r>
              <a:rPr lang="hu-HU" dirty="0" err="1" smtClean="0"/>
              <a:t>ndations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680484" y="1414130"/>
            <a:ext cx="45719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1825" y="1036804"/>
            <a:ext cx="8700467" cy="444797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Hot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topics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mobilizing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public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(and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private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!)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funds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SIV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programmes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nad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to</a:t>
            </a:r>
            <a:r>
              <a:rPr lang="hu-HU" sz="16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engage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public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policiy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actors</a:t>
            </a:r>
            <a:endParaRPr lang="hu-HU" sz="16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integration</a:t>
            </a:r>
            <a:r>
              <a:rPr lang="hu-HU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</a:t>
            </a:r>
            <a:r>
              <a:rPr lang="hu-HU" sz="14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job</a:t>
            </a:r>
            <a:r>
              <a:rPr lang="hu-HU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placement</a:t>
            </a:r>
            <a:r>
              <a:rPr lang="hu-HU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+ </a:t>
            </a:r>
            <a:r>
              <a:rPr lang="hu-HU" sz="14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supporting</a:t>
            </a:r>
            <a:r>
              <a:rPr lang="hu-HU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services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)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for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specific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target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groups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Parents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single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parents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care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dependents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Youth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,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NEETs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Seniors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(over 50)</a:t>
            </a: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Disabled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people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Marginalized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groups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e.g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Roma)</a:t>
            </a: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Long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term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unemployed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people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Low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educated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people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Migrants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with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refugee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well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economic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migration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background</a:t>
            </a: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Gender-balanced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employment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Economic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,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and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development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peripheric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underserved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territories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communities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Development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skills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supporting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integration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digital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transformation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carreer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change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job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seekers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employees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Strengthening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entrepreneurship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/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self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employment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Modernization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services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669721" lvl="1" indent="-285750">
              <a:buFont typeface="Arial" panose="020B0604020202020204" pitchFamily="34" charset="0"/>
              <a:buChar char="•"/>
            </a:pP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41562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Conclusions and REcomme</a:t>
            </a:r>
            <a:r>
              <a:rPr lang="hu-HU" dirty="0" err="1" smtClean="0"/>
              <a:t>ndations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680484" y="1414130"/>
            <a:ext cx="45719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2251" y="954276"/>
            <a:ext cx="8700467" cy="57714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en-GB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ARGUMENTS FOR PUBLIC INVESTORS</a:t>
            </a:r>
          </a:p>
          <a:p>
            <a:endParaRPr lang="en-GB" sz="16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WHY SIV? – Webinar 3.</a:t>
            </a:r>
          </a:p>
          <a:p>
            <a:pPr marL="669721" lvl="1" indent="-285750">
              <a:buFont typeface="Arial" panose="020B0604020202020204" pitchFamily="34" charset="0"/>
              <a:buChar char="•"/>
            </a:pPr>
            <a:r>
              <a:rPr lang="en-GB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Recent </a:t>
            </a:r>
            <a:r>
              <a:rPr lang="en-GB" sz="1400" b="1" u="sng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crisises</a:t>
            </a:r>
            <a:r>
              <a:rPr lang="en-GB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+ Demographic trends (natural loss + migration) + digitalization </a:t>
            </a:r>
            <a:r>
              <a:rPr lang="en-GB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</a:t>
            </a:r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 </a:t>
            </a:r>
            <a:endParaRPr lang="en-GB" sz="1400" dirty="0" smtClean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Fast changing labour market</a:t>
            </a:r>
          </a:p>
          <a:p>
            <a:pPr marL="1437663" lvl="3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Traditional active labour market instruments are not able to follow and adapt   Rapid response and flexible solutions are needed</a:t>
            </a:r>
          </a:p>
          <a:p>
            <a:pPr marL="1821635" lvl="4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Social Impact Voucher</a:t>
            </a:r>
            <a:endParaRPr lang="en-GB" sz="1400" b="1" dirty="0" smtClean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pPr marL="1053692" lvl="2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Constant and increasing demand for skilled workers</a:t>
            </a:r>
          </a:p>
          <a:p>
            <a:pPr marL="1437663" lvl="3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Employment generating measures are needed</a:t>
            </a:r>
          </a:p>
          <a:p>
            <a:pPr marL="1437663" lvl="3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Traditional active labour market instruments are not able to meet the needs </a:t>
            </a:r>
          </a:p>
          <a:p>
            <a:pPr marL="1437663" lvl="3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Innovative labour market instruments  can be effective additions to traditional measures</a:t>
            </a:r>
          </a:p>
          <a:p>
            <a:pPr marL="1821635" lvl="4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Social Impact Vouchers</a:t>
            </a:r>
          </a:p>
          <a:p>
            <a:pPr marL="1821635" lvl="4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WHY PUBLIC FUNDING? – Webinar 2.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In many of the Central European countries impact investment markets are less developed  Public money is inevitable to introduce, test and scale innovative solutions on the labour market 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Public funding builds trust in private investors  public investments prepare the ground for (complementary) private investments</a:t>
            </a:r>
          </a:p>
          <a:p>
            <a:endParaRPr lang="en-GB" sz="1400" dirty="0" smtClean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r>
              <a:rPr lang="en-GB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WHY DOES IT WORTH? – Webinar 1.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Trebuchet MS" pitchFamily="34" charset="0"/>
                <a:cs typeface="Raleway"/>
                <a:sym typeface="Symbol" panose="05050102010706020507" pitchFamily="18" charset="2"/>
              </a:rPr>
              <a:t>Impact measurement is crucial – Impacts of public investments can and have to be measured and translated into monetary values  justification, trust building</a:t>
            </a:r>
          </a:p>
          <a:p>
            <a:pPr marL="625475" indent="-285750">
              <a:buFont typeface="Arial" panose="020B0604020202020204" pitchFamily="34" charset="0"/>
              <a:buChar char="•"/>
            </a:pPr>
            <a:endParaRPr lang="hu-HU" sz="1400" dirty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endParaRPr lang="hu-HU" sz="1400" dirty="0" smtClean="0">
              <a:solidFill>
                <a:schemeClr val="accent1"/>
              </a:solidFill>
              <a:latin typeface="Trebuchet MS" pitchFamily="34" charset="0"/>
              <a:cs typeface="Raleway"/>
              <a:sym typeface="Symbol" panose="05050102010706020507" pitchFamily="18" charset="2"/>
            </a:endParaRPr>
          </a:p>
          <a:p>
            <a:pPr marL="1437663" lvl="3" indent="-285750">
              <a:buFont typeface="Arial" panose="020B0604020202020204" pitchFamily="34" charset="0"/>
              <a:buChar char="•"/>
            </a:pPr>
            <a:endParaRPr lang="hu-HU" sz="1400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24805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870682" y="1824302"/>
            <a:ext cx="430396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IFKA Public Benefit non-profit Ltd.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Budapest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Andrássy út 100.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1062</a:t>
            </a:r>
          </a:p>
          <a:p>
            <a:pPr>
              <a:defRPr/>
            </a:pPr>
            <a:r>
              <a:rPr lang="hu-HU" sz="1600" dirty="0" smtClean="0">
                <a:latin typeface="Trebuchet MS" pitchFamily="34" charset="0"/>
                <a:ea typeface="Tahoma" pitchFamily="34" charset="0"/>
                <a:cs typeface="Raleway"/>
              </a:rPr>
              <a:t>Hungary</a:t>
            </a:r>
            <a:endParaRPr lang="en-GB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0682" y="4363427"/>
            <a:ext cx="36862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 smtClean="0">
                <a:latin typeface="Trebuchet MS" pitchFamily="34" charset="0"/>
                <a:cs typeface="Raleway"/>
              </a:rPr>
              <a:t>+</a:t>
            </a:r>
            <a:r>
              <a:rPr lang="sl-SI" sz="1600" dirty="0" smtClean="0">
                <a:latin typeface="Trebuchet MS" pitchFamily="34" charset="0"/>
                <a:cs typeface="Raleway"/>
              </a:rPr>
              <a:t>36 30 9948 065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70682" y="3831129"/>
            <a:ext cx="337791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sl-SI" sz="1600" dirty="0"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s</a:t>
            </a:r>
            <a:r>
              <a:rPr lang="sl-SI" sz="1600" dirty="0" smtClean="0"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zenttamasi.tamas@ifka.hu</a:t>
            </a:r>
            <a:r>
              <a:rPr lang="sl-SI" sz="1600" dirty="0" smtClean="0"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19" name="Freeform 27"/>
          <p:cNvSpPr>
            <a:spLocks noEditPoints="1"/>
          </p:cNvSpPr>
          <p:nvPr/>
        </p:nvSpPr>
        <p:spPr bwMode="auto">
          <a:xfrm>
            <a:off x="1372973" y="3910670"/>
            <a:ext cx="224685" cy="136242"/>
          </a:xfrm>
          <a:custGeom>
            <a:avLst/>
            <a:gdLst>
              <a:gd name="T0" fmla="*/ 0 w 229"/>
              <a:gd name="T1" fmla="*/ 0 h 137"/>
              <a:gd name="T2" fmla="*/ 0 w 229"/>
              <a:gd name="T3" fmla="*/ 3 h 137"/>
              <a:gd name="T4" fmla="*/ 0 w 229"/>
              <a:gd name="T5" fmla="*/ 134 h 137"/>
              <a:gd name="T6" fmla="*/ 0 w 229"/>
              <a:gd name="T7" fmla="*/ 137 h 137"/>
              <a:gd name="T8" fmla="*/ 229 w 229"/>
              <a:gd name="T9" fmla="*/ 137 h 137"/>
              <a:gd name="T10" fmla="*/ 229 w 229"/>
              <a:gd name="T11" fmla="*/ 134 h 137"/>
              <a:gd name="T12" fmla="*/ 229 w 229"/>
              <a:gd name="T13" fmla="*/ 3 h 137"/>
              <a:gd name="T14" fmla="*/ 229 w 229"/>
              <a:gd name="T15" fmla="*/ 0 h 137"/>
              <a:gd name="T16" fmla="*/ 0 w 229"/>
              <a:gd name="T17" fmla="*/ 0 h 137"/>
              <a:gd name="T18" fmla="*/ 209 w 229"/>
              <a:gd name="T19" fmla="*/ 121 h 137"/>
              <a:gd name="T20" fmla="*/ 153 w 229"/>
              <a:gd name="T21" fmla="*/ 69 h 137"/>
              <a:gd name="T22" fmla="*/ 209 w 229"/>
              <a:gd name="T23" fmla="*/ 16 h 137"/>
              <a:gd name="T24" fmla="*/ 209 w 229"/>
              <a:gd name="T25" fmla="*/ 121 h 137"/>
              <a:gd name="T26" fmla="*/ 16 w 229"/>
              <a:gd name="T27" fmla="*/ 16 h 137"/>
              <a:gd name="T28" fmla="*/ 72 w 229"/>
              <a:gd name="T29" fmla="*/ 69 h 137"/>
              <a:gd name="T30" fmla="*/ 16 w 229"/>
              <a:gd name="T31" fmla="*/ 121 h 137"/>
              <a:gd name="T32" fmla="*/ 16 w 229"/>
              <a:gd name="T33" fmla="*/ 16 h 137"/>
              <a:gd name="T34" fmla="*/ 42 w 229"/>
              <a:gd name="T35" fmla="*/ 121 h 137"/>
              <a:gd name="T36" fmla="*/ 88 w 229"/>
              <a:gd name="T37" fmla="*/ 78 h 137"/>
              <a:gd name="T38" fmla="*/ 117 w 229"/>
              <a:gd name="T39" fmla="*/ 108 h 137"/>
              <a:gd name="T40" fmla="*/ 144 w 229"/>
              <a:gd name="T41" fmla="*/ 78 h 137"/>
              <a:gd name="T42" fmla="*/ 190 w 229"/>
              <a:gd name="T43" fmla="*/ 121 h 137"/>
              <a:gd name="T44" fmla="*/ 42 w 229"/>
              <a:gd name="T45" fmla="*/ 121 h 137"/>
              <a:gd name="T46" fmla="*/ 134 w 229"/>
              <a:gd name="T47" fmla="*/ 69 h 137"/>
              <a:gd name="T48" fmla="*/ 117 w 229"/>
              <a:gd name="T49" fmla="*/ 85 h 137"/>
              <a:gd name="T50" fmla="*/ 101 w 229"/>
              <a:gd name="T51" fmla="*/ 69 h 137"/>
              <a:gd name="T52" fmla="*/ 88 w 229"/>
              <a:gd name="T53" fmla="*/ 59 h 137"/>
              <a:gd name="T54" fmla="*/ 42 w 229"/>
              <a:gd name="T55" fmla="*/ 16 h 137"/>
              <a:gd name="T56" fmla="*/ 190 w 229"/>
              <a:gd name="T57" fmla="*/ 16 h 137"/>
              <a:gd name="T58" fmla="*/ 144 w 229"/>
              <a:gd name="T59" fmla="*/ 59 h 137"/>
              <a:gd name="T60" fmla="*/ 134 w 229"/>
              <a:gd name="T6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29" h="137">
                <a:moveTo>
                  <a:pt x="0" y="0"/>
                </a:moveTo>
                <a:lnTo>
                  <a:pt x="0" y="3"/>
                </a:lnTo>
                <a:lnTo>
                  <a:pt x="0" y="134"/>
                </a:lnTo>
                <a:lnTo>
                  <a:pt x="0" y="137"/>
                </a:lnTo>
                <a:lnTo>
                  <a:pt x="229" y="137"/>
                </a:lnTo>
                <a:lnTo>
                  <a:pt x="229" y="134"/>
                </a:lnTo>
                <a:lnTo>
                  <a:pt x="229" y="3"/>
                </a:lnTo>
                <a:lnTo>
                  <a:pt x="229" y="0"/>
                </a:lnTo>
                <a:lnTo>
                  <a:pt x="0" y="0"/>
                </a:lnTo>
                <a:close/>
                <a:moveTo>
                  <a:pt x="209" y="121"/>
                </a:moveTo>
                <a:lnTo>
                  <a:pt x="153" y="69"/>
                </a:lnTo>
                <a:lnTo>
                  <a:pt x="209" y="16"/>
                </a:lnTo>
                <a:lnTo>
                  <a:pt x="209" y="121"/>
                </a:lnTo>
                <a:close/>
                <a:moveTo>
                  <a:pt x="16" y="16"/>
                </a:moveTo>
                <a:lnTo>
                  <a:pt x="72" y="69"/>
                </a:lnTo>
                <a:lnTo>
                  <a:pt x="16" y="121"/>
                </a:lnTo>
                <a:lnTo>
                  <a:pt x="16" y="16"/>
                </a:lnTo>
                <a:close/>
                <a:moveTo>
                  <a:pt x="42" y="121"/>
                </a:moveTo>
                <a:lnTo>
                  <a:pt x="88" y="78"/>
                </a:lnTo>
                <a:lnTo>
                  <a:pt x="117" y="108"/>
                </a:lnTo>
                <a:lnTo>
                  <a:pt x="144" y="78"/>
                </a:lnTo>
                <a:lnTo>
                  <a:pt x="190" y="121"/>
                </a:lnTo>
                <a:lnTo>
                  <a:pt x="42" y="121"/>
                </a:lnTo>
                <a:close/>
                <a:moveTo>
                  <a:pt x="134" y="69"/>
                </a:moveTo>
                <a:lnTo>
                  <a:pt x="117" y="85"/>
                </a:lnTo>
                <a:lnTo>
                  <a:pt x="101" y="69"/>
                </a:lnTo>
                <a:lnTo>
                  <a:pt x="88" y="59"/>
                </a:lnTo>
                <a:lnTo>
                  <a:pt x="42" y="16"/>
                </a:lnTo>
                <a:lnTo>
                  <a:pt x="190" y="16"/>
                </a:lnTo>
                <a:lnTo>
                  <a:pt x="144" y="59"/>
                </a:lnTo>
                <a:lnTo>
                  <a:pt x="134" y="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0" name="Freeform 130"/>
          <p:cNvSpPr>
            <a:spLocks noEditPoints="1"/>
          </p:cNvSpPr>
          <p:nvPr/>
        </p:nvSpPr>
        <p:spPr bwMode="auto">
          <a:xfrm>
            <a:off x="1362421" y="3263317"/>
            <a:ext cx="256121" cy="259594"/>
          </a:xfrm>
          <a:custGeom>
            <a:avLst/>
            <a:gdLst>
              <a:gd name="T0" fmla="*/ 0 w 67"/>
              <a:gd name="T1" fmla="*/ 34 h 67"/>
              <a:gd name="T2" fmla="*/ 67 w 67"/>
              <a:gd name="T3" fmla="*/ 34 h 67"/>
              <a:gd name="T4" fmla="*/ 34 w 67"/>
              <a:gd name="T5" fmla="*/ 63 h 67"/>
              <a:gd name="T6" fmla="*/ 34 w 67"/>
              <a:gd name="T7" fmla="*/ 49 h 67"/>
              <a:gd name="T8" fmla="*/ 35 w 67"/>
              <a:gd name="T9" fmla="*/ 63 h 67"/>
              <a:gd name="T10" fmla="*/ 26 w 67"/>
              <a:gd name="T11" fmla="*/ 62 h 67"/>
              <a:gd name="T12" fmla="*/ 19 w 67"/>
              <a:gd name="T13" fmla="*/ 53 h 67"/>
              <a:gd name="T14" fmla="*/ 4 w 67"/>
              <a:gd name="T15" fmla="*/ 32 h 67"/>
              <a:gd name="T16" fmla="*/ 17 w 67"/>
              <a:gd name="T17" fmla="*/ 19 h 67"/>
              <a:gd name="T18" fmla="*/ 4 w 67"/>
              <a:gd name="T19" fmla="*/ 32 h 67"/>
              <a:gd name="T20" fmla="*/ 46 w 67"/>
              <a:gd name="T21" fmla="*/ 17 h 67"/>
              <a:gd name="T22" fmla="*/ 22 w 67"/>
              <a:gd name="T23" fmla="*/ 17 h 67"/>
              <a:gd name="T24" fmla="*/ 35 w 67"/>
              <a:gd name="T25" fmla="*/ 4 h 67"/>
              <a:gd name="T26" fmla="*/ 54 w 67"/>
              <a:gd name="T27" fmla="*/ 12 h 67"/>
              <a:gd name="T28" fmla="*/ 43 w 67"/>
              <a:gd name="T29" fmla="*/ 5 h 67"/>
              <a:gd name="T30" fmla="*/ 13 w 67"/>
              <a:gd name="T31" fmla="*/ 12 h 67"/>
              <a:gd name="T32" fmla="*/ 18 w 67"/>
              <a:gd name="T33" fmla="*/ 15 h 67"/>
              <a:gd name="T34" fmla="*/ 34 w 67"/>
              <a:gd name="T35" fmla="*/ 23 h 67"/>
              <a:gd name="T36" fmla="*/ 50 w 67"/>
              <a:gd name="T37" fmla="*/ 32 h 67"/>
              <a:gd name="T38" fmla="*/ 20 w 67"/>
              <a:gd name="T39" fmla="*/ 20 h 67"/>
              <a:gd name="T40" fmla="*/ 48 w 67"/>
              <a:gd name="T41" fmla="*/ 47 h 67"/>
              <a:gd name="T42" fmla="*/ 21 w 67"/>
              <a:gd name="T43" fmla="*/ 47 h 67"/>
              <a:gd name="T44" fmla="*/ 50 w 67"/>
              <a:gd name="T45" fmla="*/ 36 h 67"/>
              <a:gd name="T46" fmla="*/ 54 w 67"/>
              <a:gd name="T47" fmla="*/ 55 h 67"/>
              <a:gd name="T48" fmla="*/ 50 w 67"/>
              <a:gd name="T49" fmla="*/ 53 h 67"/>
              <a:gd name="T50" fmla="*/ 54 w 67"/>
              <a:gd name="T51" fmla="*/ 36 h 67"/>
              <a:gd name="T52" fmla="*/ 57 w 67"/>
              <a:gd name="T53" fmla="*/ 52 h 67"/>
              <a:gd name="T54" fmla="*/ 54 w 67"/>
              <a:gd name="T55" fmla="*/ 32 h 67"/>
              <a:gd name="T56" fmla="*/ 57 w 67"/>
              <a:gd name="T57" fmla="*/ 15 h 67"/>
              <a:gd name="T58" fmla="*/ 54 w 67"/>
              <a:gd name="T59" fmla="*/ 32 h 67"/>
              <a:gd name="T60" fmla="*/ 14 w 67"/>
              <a:gd name="T61" fmla="*/ 36 h 67"/>
              <a:gd name="T62" fmla="*/ 11 w 67"/>
              <a:gd name="T63" fmla="*/ 5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67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2"/>
                  <a:pt x="15" y="67"/>
                  <a:pt x="34" y="67"/>
                </a:cubicBezTo>
                <a:cubicBezTo>
                  <a:pt x="52" y="67"/>
                  <a:pt x="67" y="52"/>
                  <a:pt x="67" y="34"/>
                </a:cubicBezTo>
                <a:cubicBezTo>
                  <a:pt x="67" y="15"/>
                  <a:pt x="52" y="0"/>
                  <a:pt x="34" y="0"/>
                </a:cubicBezTo>
                <a:close/>
                <a:moveTo>
                  <a:pt x="34" y="63"/>
                </a:moveTo>
                <a:cubicBezTo>
                  <a:pt x="29" y="60"/>
                  <a:pt x="25" y="56"/>
                  <a:pt x="22" y="51"/>
                </a:cubicBezTo>
                <a:cubicBezTo>
                  <a:pt x="26" y="50"/>
                  <a:pt x="30" y="49"/>
                  <a:pt x="34" y="49"/>
                </a:cubicBezTo>
                <a:cubicBezTo>
                  <a:pt x="38" y="49"/>
                  <a:pt x="42" y="50"/>
                  <a:pt x="46" y="51"/>
                </a:cubicBezTo>
                <a:cubicBezTo>
                  <a:pt x="43" y="56"/>
                  <a:pt x="40" y="60"/>
                  <a:pt x="35" y="63"/>
                </a:cubicBezTo>
                <a:cubicBezTo>
                  <a:pt x="35" y="63"/>
                  <a:pt x="34" y="63"/>
                  <a:pt x="34" y="63"/>
                </a:cubicBezTo>
                <a:close/>
                <a:moveTo>
                  <a:pt x="26" y="62"/>
                </a:moveTo>
                <a:cubicBezTo>
                  <a:pt x="21" y="61"/>
                  <a:pt x="17" y="59"/>
                  <a:pt x="13" y="55"/>
                </a:cubicBezTo>
                <a:cubicBezTo>
                  <a:pt x="15" y="54"/>
                  <a:pt x="17" y="53"/>
                  <a:pt x="19" y="53"/>
                </a:cubicBezTo>
                <a:cubicBezTo>
                  <a:pt x="21" y="56"/>
                  <a:pt x="23" y="60"/>
                  <a:pt x="26" y="62"/>
                </a:cubicBezTo>
                <a:close/>
                <a:moveTo>
                  <a:pt x="4" y="32"/>
                </a:moveTo>
                <a:cubicBezTo>
                  <a:pt x="4" y="25"/>
                  <a:pt x="7" y="19"/>
                  <a:pt x="10" y="15"/>
                </a:cubicBezTo>
                <a:cubicBezTo>
                  <a:pt x="12" y="16"/>
                  <a:pt x="14" y="18"/>
                  <a:pt x="17" y="19"/>
                </a:cubicBezTo>
                <a:cubicBezTo>
                  <a:pt x="15" y="23"/>
                  <a:pt x="14" y="27"/>
                  <a:pt x="14" y="32"/>
                </a:cubicBezTo>
                <a:lnTo>
                  <a:pt x="4" y="32"/>
                </a:lnTo>
                <a:close/>
                <a:moveTo>
                  <a:pt x="35" y="4"/>
                </a:moveTo>
                <a:cubicBezTo>
                  <a:pt x="40" y="7"/>
                  <a:pt x="44" y="12"/>
                  <a:pt x="46" y="17"/>
                </a:cubicBezTo>
                <a:cubicBezTo>
                  <a:pt x="42" y="18"/>
                  <a:pt x="38" y="19"/>
                  <a:pt x="34" y="19"/>
                </a:cubicBezTo>
                <a:cubicBezTo>
                  <a:pt x="30" y="19"/>
                  <a:pt x="26" y="18"/>
                  <a:pt x="22" y="17"/>
                </a:cubicBezTo>
                <a:cubicBezTo>
                  <a:pt x="25" y="11"/>
                  <a:pt x="29" y="7"/>
                  <a:pt x="34" y="4"/>
                </a:cubicBezTo>
                <a:cubicBezTo>
                  <a:pt x="34" y="4"/>
                  <a:pt x="35" y="4"/>
                  <a:pt x="35" y="4"/>
                </a:cubicBezTo>
                <a:close/>
                <a:moveTo>
                  <a:pt x="43" y="5"/>
                </a:moveTo>
                <a:cubicBezTo>
                  <a:pt x="47" y="7"/>
                  <a:pt x="51" y="9"/>
                  <a:pt x="54" y="12"/>
                </a:cubicBezTo>
                <a:cubicBezTo>
                  <a:pt x="53" y="13"/>
                  <a:pt x="52" y="14"/>
                  <a:pt x="50" y="15"/>
                </a:cubicBezTo>
                <a:cubicBezTo>
                  <a:pt x="48" y="11"/>
                  <a:pt x="46" y="8"/>
                  <a:pt x="43" y="5"/>
                </a:cubicBezTo>
                <a:close/>
                <a:moveTo>
                  <a:pt x="18" y="15"/>
                </a:moveTo>
                <a:cubicBezTo>
                  <a:pt x="16" y="14"/>
                  <a:pt x="15" y="13"/>
                  <a:pt x="13" y="12"/>
                </a:cubicBezTo>
                <a:cubicBezTo>
                  <a:pt x="17" y="8"/>
                  <a:pt x="21" y="6"/>
                  <a:pt x="26" y="5"/>
                </a:cubicBezTo>
                <a:cubicBezTo>
                  <a:pt x="23" y="8"/>
                  <a:pt x="20" y="11"/>
                  <a:pt x="18" y="15"/>
                </a:cubicBezTo>
                <a:close/>
                <a:moveTo>
                  <a:pt x="20" y="20"/>
                </a:moveTo>
                <a:cubicBezTo>
                  <a:pt x="25" y="22"/>
                  <a:pt x="29" y="23"/>
                  <a:pt x="34" y="23"/>
                </a:cubicBezTo>
                <a:cubicBezTo>
                  <a:pt x="39" y="23"/>
                  <a:pt x="44" y="22"/>
                  <a:pt x="48" y="20"/>
                </a:cubicBezTo>
                <a:cubicBezTo>
                  <a:pt x="49" y="24"/>
                  <a:pt x="50" y="28"/>
                  <a:pt x="50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28"/>
                  <a:pt x="19" y="24"/>
                  <a:pt x="20" y="20"/>
                </a:cubicBezTo>
                <a:close/>
                <a:moveTo>
                  <a:pt x="50" y="36"/>
                </a:moveTo>
                <a:cubicBezTo>
                  <a:pt x="50" y="40"/>
                  <a:pt x="49" y="44"/>
                  <a:pt x="48" y="47"/>
                </a:cubicBezTo>
                <a:cubicBezTo>
                  <a:pt x="43" y="46"/>
                  <a:pt x="39" y="45"/>
                  <a:pt x="34" y="45"/>
                </a:cubicBezTo>
                <a:cubicBezTo>
                  <a:pt x="29" y="45"/>
                  <a:pt x="25" y="46"/>
                  <a:pt x="21" y="47"/>
                </a:cubicBezTo>
                <a:cubicBezTo>
                  <a:pt x="19" y="44"/>
                  <a:pt x="18" y="40"/>
                  <a:pt x="18" y="36"/>
                </a:cubicBezTo>
                <a:lnTo>
                  <a:pt x="50" y="36"/>
                </a:lnTo>
                <a:close/>
                <a:moveTo>
                  <a:pt x="50" y="53"/>
                </a:moveTo>
                <a:cubicBezTo>
                  <a:pt x="51" y="53"/>
                  <a:pt x="53" y="54"/>
                  <a:pt x="54" y="55"/>
                </a:cubicBezTo>
                <a:cubicBezTo>
                  <a:pt x="51" y="58"/>
                  <a:pt x="47" y="60"/>
                  <a:pt x="43" y="62"/>
                </a:cubicBezTo>
                <a:cubicBezTo>
                  <a:pt x="46" y="59"/>
                  <a:pt x="48" y="56"/>
                  <a:pt x="50" y="53"/>
                </a:cubicBezTo>
                <a:close/>
                <a:moveTo>
                  <a:pt x="51" y="49"/>
                </a:moveTo>
                <a:cubicBezTo>
                  <a:pt x="53" y="45"/>
                  <a:pt x="54" y="40"/>
                  <a:pt x="54" y="36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2"/>
                  <a:pt x="61" y="48"/>
                  <a:pt x="57" y="52"/>
                </a:cubicBezTo>
                <a:cubicBezTo>
                  <a:pt x="55" y="51"/>
                  <a:pt x="53" y="50"/>
                  <a:pt x="51" y="49"/>
                </a:cubicBezTo>
                <a:close/>
                <a:moveTo>
                  <a:pt x="54" y="32"/>
                </a:moveTo>
                <a:cubicBezTo>
                  <a:pt x="54" y="27"/>
                  <a:pt x="53" y="23"/>
                  <a:pt x="52" y="19"/>
                </a:cubicBezTo>
                <a:cubicBezTo>
                  <a:pt x="54" y="18"/>
                  <a:pt x="55" y="17"/>
                  <a:pt x="57" y="15"/>
                </a:cubicBezTo>
                <a:cubicBezTo>
                  <a:pt x="61" y="20"/>
                  <a:pt x="63" y="25"/>
                  <a:pt x="63" y="32"/>
                </a:cubicBezTo>
                <a:lnTo>
                  <a:pt x="54" y="32"/>
                </a:lnTo>
                <a:close/>
                <a:moveTo>
                  <a:pt x="4" y="36"/>
                </a:moveTo>
                <a:cubicBezTo>
                  <a:pt x="14" y="36"/>
                  <a:pt x="14" y="36"/>
                  <a:pt x="14" y="36"/>
                </a:cubicBezTo>
                <a:cubicBezTo>
                  <a:pt x="14" y="40"/>
                  <a:pt x="15" y="45"/>
                  <a:pt x="17" y="49"/>
                </a:cubicBezTo>
                <a:cubicBezTo>
                  <a:pt x="15" y="50"/>
                  <a:pt x="13" y="51"/>
                  <a:pt x="11" y="53"/>
                </a:cubicBezTo>
                <a:cubicBezTo>
                  <a:pt x="7" y="48"/>
                  <a:pt x="4" y="42"/>
                  <a:pt x="4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6794" tIns="38397" rIns="76794" bIns="38397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0682" y="3270878"/>
            <a:ext cx="32780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1600" dirty="0">
                <a:latin typeface="Trebuchet MS" pitchFamily="34" charset="0"/>
                <a:cs typeface="Raleway"/>
                <a:hlinkClick r:id="rId3"/>
              </a:rPr>
              <a:t>https://ifka.hu</a:t>
            </a:r>
            <a:r>
              <a:rPr lang="en-GB" sz="1600" dirty="0" smtClean="0">
                <a:latin typeface="Trebuchet MS" pitchFamily="34" charset="0"/>
                <a:cs typeface="Raleway"/>
                <a:hlinkClick r:id="rId3"/>
              </a:rPr>
              <a:t>/</a:t>
            </a:r>
            <a:r>
              <a:rPr lang="hu-HU" sz="1600" dirty="0" smtClean="0">
                <a:latin typeface="Trebuchet MS" pitchFamily="34" charset="0"/>
                <a:cs typeface="Raleway"/>
              </a:rPr>
              <a:t> </a:t>
            </a:r>
            <a:endParaRPr lang="en-GB" sz="1600" dirty="0">
              <a:latin typeface="Trebuchet MS" pitchFamily="34" charset="0"/>
              <a:cs typeface="Raleway"/>
            </a:endParaRPr>
          </a:p>
        </p:txBody>
      </p:sp>
      <p:sp>
        <p:nvSpPr>
          <p:cNvPr id="45" name="Freeform 21"/>
          <p:cNvSpPr>
            <a:spLocks noEditPoints="1"/>
          </p:cNvSpPr>
          <p:nvPr/>
        </p:nvSpPr>
        <p:spPr bwMode="auto">
          <a:xfrm>
            <a:off x="1312246" y="2232258"/>
            <a:ext cx="356472" cy="361313"/>
          </a:xfrm>
          <a:custGeom>
            <a:avLst/>
            <a:gdLst>
              <a:gd name="T0" fmla="*/ 1331 w 1500"/>
              <a:gd name="T1" fmla="*/ 338 h 1500"/>
              <a:gd name="T2" fmla="*/ 1312 w 1500"/>
              <a:gd name="T3" fmla="*/ 94 h 1500"/>
              <a:gd name="T4" fmla="*/ 281 w 1500"/>
              <a:gd name="T5" fmla="*/ 0 h 1500"/>
              <a:gd name="T6" fmla="*/ 187 w 1500"/>
              <a:gd name="T7" fmla="*/ 318 h 1500"/>
              <a:gd name="T8" fmla="*/ 28 w 1500"/>
              <a:gd name="T9" fmla="*/ 525 h 1500"/>
              <a:gd name="T10" fmla="*/ 0 w 1500"/>
              <a:gd name="T11" fmla="*/ 656 h 1500"/>
              <a:gd name="T12" fmla="*/ 141 w 1500"/>
              <a:gd name="T13" fmla="*/ 797 h 1500"/>
              <a:gd name="T14" fmla="*/ 234 w 1500"/>
              <a:gd name="T15" fmla="*/ 1500 h 1500"/>
              <a:gd name="T16" fmla="*/ 1359 w 1500"/>
              <a:gd name="T17" fmla="*/ 1406 h 1500"/>
              <a:gd name="T18" fmla="*/ 1359 w 1500"/>
              <a:gd name="T19" fmla="*/ 797 h 1500"/>
              <a:gd name="T20" fmla="*/ 1500 w 1500"/>
              <a:gd name="T21" fmla="*/ 609 h 1500"/>
              <a:gd name="T22" fmla="*/ 1219 w 1500"/>
              <a:gd name="T23" fmla="*/ 94 h 1500"/>
              <a:gd name="T24" fmla="*/ 281 w 1500"/>
              <a:gd name="T25" fmla="*/ 281 h 1500"/>
              <a:gd name="T26" fmla="*/ 281 w 1500"/>
              <a:gd name="T27" fmla="*/ 94 h 1500"/>
              <a:gd name="T28" fmla="*/ 478 w 1500"/>
              <a:gd name="T29" fmla="*/ 703 h 1500"/>
              <a:gd name="T30" fmla="*/ 469 w 1500"/>
              <a:gd name="T31" fmla="*/ 375 h 1500"/>
              <a:gd name="T32" fmla="*/ 478 w 1500"/>
              <a:gd name="T33" fmla="*/ 703 h 1500"/>
              <a:gd name="T34" fmla="*/ 727 w 1500"/>
              <a:gd name="T35" fmla="*/ 375 h 1500"/>
              <a:gd name="T36" fmla="*/ 527 w 1500"/>
              <a:gd name="T37" fmla="*/ 703 h 1500"/>
              <a:gd name="T38" fmla="*/ 773 w 1500"/>
              <a:gd name="T39" fmla="*/ 375 h 1500"/>
              <a:gd name="T40" fmla="*/ 973 w 1500"/>
              <a:gd name="T41" fmla="*/ 703 h 1500"/>
              <a:gd name="T42" fmla="*/ 773 w 1500"/>
              <a:gd name="T43" fmla="*/ 375 h 1500"/>
              <a:gd name="T44" fmla="*/ 1031 w 1500"/>
              <a:gd name="T45" fmla="*/ 375 h 1500"/>
              <a:gd name="T46" fmla="*/ 1022 w 1500"/>
              <a:gd name="T47" fmla="*/ 703 h 1500"/>
              <a:gd name="T48" fmla="*/ 94 w 1500"/>
              <a:gd name="T49" fmla="*/ 656 h 1500"/>
              <a:gd name="T50" fmla="*/ 103 w 1500"/>
              <a:gd name="T51" fmla="*/ 581 h 1500"/>
              <a:gd name="T52" fmla="*/ 281 w 1500"/>
              <a:gd name="T53" fmla="*/ 375 h 1500"/>
              <a:gd name="T54" fmla="*/ 227 w 1500"/>
              <a:gd name="T55" fmla="*/ 703 h 1500"/>
              <a:gd name="T56" fmla="*/ 94 w 1500"/>
              <a:gd name="T57" fmla="*/ 656 h 1500"/>
              <a:gd name="T58" fmla="*/ 586 w 1500"/>
              <a:gd name="T59" fmla="*/ 1406 h 1500"/>
              <a:gd name="T60" fmla="*/ 937 w 1500"/>
              <a:gd name="T61" fmla="*/ 938 h 1500"/>
              <a:gd name="T62" fmla="*/ 1266 w 1500"/>
              <a:gd name="T63" fmla="*/ 1406 h 1500"/>
              <a:gd name="T64" fmla="*/ 984 w 1500"/>
              <a:gd name="T65" fmla="*/ 938 h 1500"/>
              <a:gd name="T66" fmla="*/ 586 w 1500"/>
              <a:gd name="T67" fmla="*/ 891 h 1500"/>
              <a:gd name="T68" fmla="*/ 539 w 1500"/>
              <a:gd name="T69" fmla="*/ 1406 h 1500"/>
              <a:gd name="T70" fmla="*/ 234 w 1500"/>
              <a:gd name="T71" fmla="*/ 797 h 1500"/>
              <a:gd name="T72" fmla="*/ 1266 w 1500"/>
              <a:gd name="T73" fmla="*/ 1406 h 1500"/>
              <a:gd name="T74" fmla="*/ 1359 w 1500"/>
              <a:gd name="T75" fmla="*/ 703 h 1500"/>
              <a:gd name="T76" fmla="*/ 1085 w 1500"/>
              <a:gd name="T77" fmla="*/ 375 h 1500"/>
              <a:gd name="T78" fmla="*/ 1219 w 1500"/>
              <a:gd name="T79" fmla="*/ 375 h 1500"/>
              <a:gd name="T80" fmla="*/ 1397 w 1500"/>
              <a:gd name="T81" fmla="*/ 581 h 1500"/>
              <a:gd name="T82" fmla="*/ 1406 w 1500"/>
              <a:gd name="T83" fmla="*/ 656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8405" tIns="19202" rIns="38405" bIns="19202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6" name="Freeform 76"/>
          <p:cNvSpPr>
            <a:spLocks noChangeArrowheads="1"/>
          </p:cNvSpPr>
          <p:nvPr/>
        </p:nvSpPr>
        <p:spPr bwMode="auto">
          <a:xfrm>
            <a:off x="1409600" y="4366724"/>
            <a:ext cx="151429" cy="266129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38405" tIns="19202" rIns="38405" bIns="19202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762" y="149225"/>
            <a:ext cx="6785533" cy="686006"/>
          </a:xfrm>
        </p:spPr>
        <p:txBody>
          <a:bodyPr>
            <a:normAutofit/>
          </a:bodyPr>
          <a:lstStyle/>
          <a:p>
            <a:r>
              <a:rPr lang="sl-SI" dirty="0"/>
              <a:t>CONTACT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5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AGENDA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D0600CFC-608B-4043-A172-DC87D2B0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04" y="1163993"/>
            <a:ext cx="8382000" cy="205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lvl="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l-SI" dirty="0" smtClean="0">
                <a:latin typeface="Calibri" panose="020F0502020204030204" pitchFamily="34" charset="0"/>
                <a:cs typeface="Calibri" panose="020F0502020204030204" pitchFamily="34" charset="0"/>
              </a:rPr>
              <a:t>Logic of funding social impact vouchers</a:t>
            </a:r>
          </a:p>
          <a:p>
            <a:pPr marL="457200" lvl="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l-SI" dirty="0" smtClean="0"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</a:p>
          <a:p>
            <a:pPr marL="457200" lvl="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l-SI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funding opportunities for social impact vouchers</a:t>
            </a:r>
          </a:p>
          <a:p>
            <a:pPr marL="457200" lvl="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l-SI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Conclusions and recommendations</a:t>
            </a:r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sl-SI" dirty="0"/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de-DE" altLang="sl-SI" sz="2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5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>
                <a:solidFill>
                  <a:schemeClr val="accent1"/>
                </a:solidFill>
                <a:cs typeface="Raleway"/>
              </a:rPr>
              <a:t>Logic</a:t>
            </a:r>
            <a:r>
              <a:rPr lang="hu-HU" dirty="0">
                <a:solidFill>
                  <a:schemeClr val="accent1"/>
                </a:solidFill>
                <a:cs typeface="Raleway"/>
              </a:rPr>
              <a:t> of </a:t>
            </a:r>
            <a:r>
              <a:rPr lang="hu-HU" dirty="0" err="1">
                <a:solidFill>
                  <a:schemeClr val="accent1"/>
                </a:solidFill>
                <a:cs typeface="Raleway"/>
              </a:rPr>
              <a:t>funding</a:t>
            </a:r>
            <a:r>
              <a:rPr lang="hu-HU" dirty="0">
                <a:solidFill>
                  <a:schemeClr val="accent1"/>
                </a:solidFill>
                <a:cs typeface="Raleway"/>
              </a:rPr>
              <a:t> </a:t>
            </a:r>
            <a:r>
              <a:rPr lang="hu-HU" dirty="0" err="1">
                <a:solidFill>
                  <a:schemeClr val="accent1"/>
                </a:solidFill>
                <a:cs typeface="Raleway"/>
              </a:rPr>
              <a:t>social</a:t>
            </a:r>
            <a:r>
              <a:rPr lang="hu-HU" dirty="0">
                <a:solidFill>
                  <a:schemeClr val="accent1"/>
                </a:solidFill>
                <a:cs typeface="Raleway"/>
              </a:rPr>
              <a:t> </a:t>
            </a:r>
            <a:r>
              <a:rPr lang="hu-HU" dirty="0" err="1">
                <a:solidFill>
                  <a:schemeClr val="accent1"/>
                </a:solidFill>
                <a:cs typeface="Raleway"/>
              </a:rPr>
              <a:t>impact</a:t>
            </a:r>
            <a:r>
              <a:rPr lang="hu-HU" dirty="0">
                <a:solidFill>
                  <a:schemeClr val="accent1"/>
                </a:solidFill>
                <a:cs typeface="Raleway"/>
              </a:rPr>
              <a:t> </a:t>
            </a:r>
            <a:r>
              <a:rPr lang="hu-HU" dirty="0" err="1">
                <a:solidFill>
                  <a:schemeClr val="accent1"/>
                </a:solidFill>
                <a:cs typeface="Raleway"/>
              </a:rPr>
              <a:t>vouchers</a:t>
            </a:r>
            <a:r>
              <a:rPr lang="hu-HU" dirty="0">
                <a:solidFill>
                  <a:schemeClr val="accent1"/>
                </a:solidFill>
                <a:cs typeface="Raleway"/>
              </a:rPr>
              <a:t>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4" name="Lekerekített téglalap 3"/>
          <p:cNvSpPr/>
          <p:nvPr/>
        </p:nvSpPr>
        <p:spPr>
          <a:xfrm>
            <a:off x="2124391" y="3341774"/>
            <a:ext cx="1311965" cy="775253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fund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913040" y="3350614"/>
            <a:ext cx="1340786" cy="775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vouchers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5802683" y="2860802"/>
            <a:ext cx="1474745" cy="824948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Employers</a:t>
            </a:r>
            <a:endParaRPr lang="hu-HU" sz="1400" dirty="0"/>
          </a:p>
        </p:txBody>
      </p:sp>
      <p:sp>
        <p:nvSpPr>
          <p:cNvPr id="9" name="Ellipszis 8"/>
          <p:cNvSpPr/>
          <p:nvPr/>
        </p:nvSpPr>
        <p:spPr>
          <a:xfrm>
            <a:off x="5808016" y="3754175"/>
            <a:ext cx="1469412" cy="824948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Job </a:t>
            </a:r>
            <a:r>
              <a:rPr lang="hu-HU" sz="1400" dirty="0" err="1"/>
              <a:t>seekers</a:t>
            </a:r>
            <a:endParaRPr lang="hu-HU" sz="1400" dirty="0"/>
          </a:p>
        </p:txBody>
      </p:sp>
      <p:sp>
        <p:nvSpPr>
          <p:cNvPr id="10" name="Jobbra nyíl 9"/>
          <p:cNvSpPr/>
          <p:nvPr/>
        </p:nvSpPr>
        <p:spPr>
          <a:xfrm rot="19461758">
            <a:off x="5288492" y="3373528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939644">
            <a:off x="5297133" y="3833305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12151" y="3605835"/>
            <a:ext cx="353120" cy="24713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247160" y="3395071"/>
            <a:ext cx="1408413" cy="638619"/>
          </a:xfrm>
          <a:prstGeom prst="rect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endParaRPr lang="hu-HU" dirty="0"/>
          </a:p>
        </p:txBody>
      </p:sp>
      <p:sp>
        <p:nvSpPr>
          <p:cNvPr id="17" name="Jobbra nyíl 16"/>
          <p:cNvSpPr/>
          <p:nvPr/>
        </p:nvSpPr>
        <p:spPr>
          <a:xfrm>
            <a:off x="1703342" y="3628772"/>
            <a:ext cx="392865" cy="204916"/>
          </a:xfrm>
          <a:prstGeom prst="rightArrow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 rot="1965054">
            <a:off x="7275847" y="3377058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 rot="19461758">
            <a:off x="7275270" y="3856827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Kettős hullám 20"/>
          <p:cNvSpPr/>
          <p:nvPr/>
        </p:nvSpPr>
        <p:spPr>
          <a:xfrm>
            <a:off x="7796939" y="3323803"/>
            <a:ext cx="1175443" cy="792933"/>
          </a:xfrm>
          <a:prstGeom prst="doubleWav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Employment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18868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Challenges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680484" y="1414130"/>
            <a:ext cx="45719" cy="262210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1825" y="986343"/>
            <a:ext cx="8700467" cy="521741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Modification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16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concept</a:t>
            </a:r>
            <a:endParaRPr lang="hu-HU" sz="16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+mj-lt"/>
              <a:buAutoNum type="arabicPeriod"/>
            </a:pP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Changes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economic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social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macro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context </a:t>
            </a: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changes</a:t>
            </a: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Changes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in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labour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market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policies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Changes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in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strategies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and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priorities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private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impact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)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investors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Planning</a:t>
            </a:r>
            <a:r>
              <a:rPr lang="hu-HU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weaknesses</a:t>
            </a:r>
            <a:endParaRPr lang="hu-HU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530500" y="1811060"/>
            <a:ext cx="1987826" cy="299751"/>
          </a:xfrm>
          <a:prstGeom prst="roundRect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COVID-19</a:t>
            </a:r>
            <a:endParaRPr lang="hu-HU" sz="12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6204706" y="1781558"/>
            <a:ext cx="1987826" cy="35875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Ukrainian</a:t>
            </a:r>
            <a:r>
              <a:rPr lang="hu-HU" sz="1200" dirty="0" smtClean="0"/>
              <a:t> </a:t>
            </a:r>
            <a:r>
              <a:rPr lang="hu-HU" sz="1200" dirty="0" err="1" smtClean="0"/>
              <a:t>war</a:t>
            </a:r>
            <a:r>
              <a:rPr lang="hu-HU" sz="1200" dirty="0" smtClean="0"/>
              <a:t> and </a:t>
            </a:r>
            <a:r>
              <a:rPr lang="hu-HU" sz="1200" dirty="0" err="1" smtClean="0"/>
              <a:t>migration</a:t>
            </a:r>
            <a:r>
              <a:rPr lang="hu-HU" sz="1200" dirty="0" smtClean="0"/>
              <a:t> </a:t>
            </a:r>
            <a:r>
              <a:rPr lang="hu-HU" sz="1200" dirty="0" err="1" smtClean="0"/>
              <a:t>crisis</a:t>
            </a:r>
            <a:endParaRPr lang="hu-HU" sz="1200" dirty="0"/>
          </a:p>
        </p:txBody>
      </p:sp>
      <p:sp>
        <p:nvSpPr>
          <p:cNvPr id="8" name="Pluszjel 7"/>
          <p:cNvSpPr/>
          <p:nvPr/>
        </p:nvSpPr>
        <p:spPr>
          <a:xfrm>
            <a:off x="4251420" y="1745669"/>
            <a:ext cx="417443" cy="3982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/>
          </a:p>
        </p:txBody>
      </p:sp>
      <p:sp>
        <p:nvSpPr>
          <p:cNvPr id="10" name="Lekerekített téglalap 9"/>
          <p:cNvSpPr/>
          <p:nvPr/>
        </p:nvSpPr>
        <p:spPr>
          <a:xfrm>
            <a:off x="530500" y="2534479"/>
            <a:ext cx="2153065" cy="288230"/>
          </a:xfrm>
          <a:prstGeom prst="roundRect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err="1" smtClean="0"/>
              <a:t>Increase</a:t>
            </a:r>
            <a:r>
              <a:rPr lang="hu-HU" sz="1200" dirty="0" smtClean="0"/>
              <a:t> in </a:t>
            </a:r>
            <a:r>
              <a:rPr lang="hu-HU" sz="1200" dirty="0" err="1" smtClean="0"/>
              <a:t>unemployment</a:t>
            </a:r>
            <a:endParaRPr lang="hu-HU" sz="1200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384186" y="2522164"/>
            <a:ext cx="2569354" cy="300546"/>
          </a:xfrm>
          <a:prstGeom prst="roundRect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err="1" smtClean="0"/>
              <a:t>Increase</a:t>
            </a:r>
            <a:r>
              <a:rPr lang="hu-HU" sz="1200" dirty="0" smtClean="0"/>
              <a:t> in </a:t>
            </a:r>
            <a:r>
              <a:rPr lang="hu-HU" sz="1200" dirty="0" err="1" smtClean="0"/>
              <a:t>available</a:t>
            </a:r>
            <a:r>
              <a:rPr lang="hu-HU" sz="1200" dirty="0" smtClean="0"/>
              <a:t> </a:t>
            </a:r>
            <a:r>
              <a:rPr lang="hu-HU" sz="1200" dirty="0" err="1" smtClean="0"/>
              <a:t>labour</a:t>
            </a:r>
            <a:r>
              <a:rPr lang="hu-HU" sz="1200" dirty="0" smtClean="0"/>
              <a:t> </a:t>
            </a:r>
            <a:r>
              <a:rPr lang="hu-HU" sz="1200" dirty="0" err="1" smtClean="0"/>
              <a:t>force</a:t>
            </a:r>
            <a:endParaRPr lang="hu-HU" sz="1200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530500" y="3322855"/>
            <a:ext cx="2551209" cy="675533"/>
          </a:xfrm>
          <a:prstGeom prst="roundRect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err="1" smtClean="0"/>
              <a:t>Goal</a:t>
            </a:r>
            <a:r>
              <a:rPr lang="hu-HU" sz="1200" dirty="0" smtClean="0"/>
              <a:t>: </a:t>
            </a:r>
            <a:r>
              <a:rPr lang="hu-HU" sz="1200" dirty="0" err="1" smtClean="0"/>
              <a:t>Keeping</a:t>
            </a:r>
            <a:r>
              <a:rPr lang="hu-HU" sz="1200" dirty="0" smtClean="0"/>
              <a:t> </a:t>
            </a:r>
            <a:r>
              <a:rPr lang="hu-HU" sz="1200" dirty="0" err="1" smtClean="0"/>
              <a:t>people</a:t>
            </a:r>
            <a:r>
              <a:rPr lang="hu-HU" sz="1200" dirty="0" smtClean="0"/>
              <a:t> in </a:t>
            </a:r>
            <a:r>
              <a:rPr lang="hu-HU" sz="1200" dirty="0" err="1" smtClean="0"/>
              <a:t>work</a:t>
            </a:r>
            <a:r>
              <a:rPr lang="hu-HU" sz="1200" dirty="0" smtClean="0"/>
              <a:t> and </a:t>
            </a:r>
            <a:r>
              <a:rPr lang="hu-HU" sz="1200" dirty="0" err="1" smtClean="0"/>
              <a:t>employed</a:t>
            </a:r>
            <a:endParaRPr lang="hu-HU" sz="1200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189547" y="3301550"/>
            <a:ext cx="5588197" cy="696839"/>
          </a:xfrm>
          <a:prstGeom prst="roundRect">
            <a:avLst/>
          </a:prstGeom>
          <a:solidFill>
            <a:srgbClr val="0070C0"/>
          </a:solidFill>
          <a:ln>
            <a:solidFill>
              <a:srgbClr val="00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err="1" smtClean="0"/>
              <a:t>Loads</a:t>
            </a:r>
            <a:r>
              <a:rPr lang="hu-HU" sz="1200" dirty="0" smtClean="0"/>
              <a:t> of </a:t>
            </a:r>
            <a:r>
              <a:rPr lang="hu-HU" sz="1200" dirty="0" err="1" smtClean="0"/>
              <a:t>public</a:t>
            </a:r>
            <a:r>
              <a:rPr lang="hu-HU" sz="1200" dirty="0" smtClean="0"/>
              <a:t> </a:t>
            </a:r>
            <a:r>
              <a:rPr lang="hu-HU" sz="1200" dirty="0" err="1" smtClean="0"/>
              <a:t>finance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</a:t>
            </a:r>
            <a:r>
              <a:rPr lang="hu-HU" sz="1200" dirty="0" err="1" smtClean="0"/>
              <a:t>mitigating</a:t>
            </a:r>
            <a:r>
              <a:rPr lang="hu-HU" sz="1200" dirty="0" smtClean="0"/>
              <a:t> </a:t>
            </a:r>
            <a:r>
              <a:rPr lang="hu-HU" sz="1200" dirty="0" err="1" smtClean="0"/>
              <a:t>labour</a:t>
            </a:r>
            <a:r>
              <a:rPr lang="hu-HU" sz="1200" dirty="0" smtClean="0"/>
              <a:t> market </a:t>
            </a:r>
            <a:r>
              <a:rPr lang="hu-HU" sz="1200" dirty="0" err="1" smtClean="0"/>
              <a:t>consequences</a:t>
            </a:r>
            <a:r>
              <a:rPr lang="hu-HU" sz="1200" dirty="0" smtClean="0"/>
              <a:t> of COVID</a:t>
            </a:r>
          </a:p>
          <a:p>
            <a:pPr marL="357188" lvl="3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job protection wage </a:t>
            </a:r>
            <a:r>
              <a:rPr lang="en-US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subsid</a:t>
            </a:r>
            <a:r>
              <a:rPr lang="hu-HU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ies</a:t>
            </a:r>
            <a:r>
              <a:rPr lang="hu-HU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job </a:t>
            </a:r>
            <a:r>
              <a:rPr lang="en-US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creation wage </a:t>
            </a:r>
            <a:r>
              <a:rPr lang="en-US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subsid</a:t>
            </a:r>
            <a:r>
              <a:rPr lang="hu-HU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ies</a:t>
            </a:r>
            <a:r>
              <a:rPr lang="hu-HU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sectoral </a:t>
            </a:r>
            <a:r>
              <a:rPr lang="en-US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wage </a:t>
            </a:r>
            <a:r>
              <a:rPr lang="en-US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subsid</a:t>
            </a:r>
            <a:r>
              <a:rPr lang="hu-HU" sz="1200" dirty="0" err="1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ies</a:t>
            </a:r>
            <a:r>
              <a:rPr lang="hu-HU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shortened </a:t>
            </a:r>
            <a:r>
              <a:rPr lang="en-US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working time </a:t>
            </a:r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scheme</a:t>
            </a:r>
            <a:r>
              <a:rPr lang="hu-HU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s</a:t>
            </a:r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rebuchet MS" pitchFamily="34" charset="0"/>
                <a:cs typeface="Raleway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Trebuchet MS" pitchFamily="34" charset="0"/>
                <a:cs typeface="Raleway"/>
              </a:rPr>
              <a:t>Kurtzarbeit</a:t>
            </a:r>
            <a:r>
              <a:rPr lang="en-US" sz="1200" b="1" dirty="0" smtClean="0">
                <a:solidFill>
                  <a:schemeClr val="bg1"/>
                </a:solidFill>
                <a:latin typeface="Trebuchet MS" pitchFamily="34" charset="0"/>
                <a:cs typeface="Raleway"/>
              </a:rPr>
              <a:t>)</a:t>
            </a:r>
            <a:endParaRPr lang="hu-HU" sz="1200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530500" y="4435525"/>
            <a:ext cx="3822838" cy="452012"/>
          </a:xfrm>
          <a:prstGeom prst="roundRect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smtClean="0"/>
              <a:t>No </a:t>
            </a:r>
            <a:r>
              <a:rPr lang="hu-HU" sz="1200" dirty="0" err="1" smtClean="0"/>
              <a:t>need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</a:t>
            </a:r>
            <a:r>
              <a:rPr lang="hu-HU" sz="1200" dirty="0" err="1" smtClean="0"/>
              <a:t>investments</a:t>
            </a:r>
            <a:r>
              <a:rPr lang="hu-HU" sz="1200" dirty="0" smtClean="0"/>
              <a:t> in </a:t>
            </a:r>
            <a:r>
              <a:rPr lang="hu-HU" sz="1200" dirty="0" err="1" smtClean="0"/>
              <a:t>innovative</a:t>
            </a:r>
            <a:r>
              <a:rPr lang="hu-HU" sz="1200" dirty="0" smtClean="0"/>
              <a:t>/</a:t>
            </a:r>
            <a:r>
              <a:rPr lang="hu-HU" sz="1200" dirty="0" err="1" smtClean="0"/>
              <a:t>experimental</a:t>
            </a:r>
            <a:r>
              <a:rPr lang="hu-HU" sz="1200" dirty="0" smtClean="0"/>
              <a:t> </a:t>
            </a:r>
            <a:r>
              <a:rPr lang="hu-HU" sz="1200" dirty="0" err="1" smtClean="0"/>
              <a:t>labour</a:t>
            </a:r>
            <a:r>
              <a:rPr lang="hu-HU" sz="1200" dirty="0" smtClean="0"/>
              <a:t> market </a:t>
            </a:r>
            <a:r>
              <a:rPr lang="hu-HU" sz="1200" dirty="0" err="1" smtClean="0"/>
              <a:t>instruments</a:t>
            </a:r>
            <a:endParaRPr lang="hu-HU" sz="1200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4485858" y="4423054"/>
            <a:ext cx="3822838" cy="452012"/>
          </a:xfrm>
          <a:prstGeom prst="roundRect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200" dirty="0" err="1" smtClean="0"/>
              <a:t>Investors</a:t>
            </a:r>
            <a:r>
              <a:rPr lang="hu-HU" sz="1200" dirty="0" smtClean="0"/>
              <a:t> </a:t>
            </a:r>
            <a:r>
              <a:rPr lang="hu-HU" sz="1200" dirty="0" err="1" smtClean="0"/>
              <a:t>seeking</a:t>
            </a:r>
            <a:r>
              <a:rPr lang="hu-HU" sz="1200" dirty="0" smtClean="0"/>
              <a:t> more </a:t>
            </a:r>
            <a:r>
              <a:rPr lang="hu-HU" sz="1200" dirty="0" err="1" smtClean="0"/>
              <a:t>secure</a:t>
            </a:r>
            <a:r>
              <a:rPr lang="hu-HU" sz="1200" dirty="0" smtClean="0"/>
              <a:t> and </a:t>
            </a:r>
            <a:r>
              <a:rPr lang="hu-HU" sz="1200" dirty="0" err="1" smtClean="0"/>
              <a:t>conservative</a:t>
            </a:r>
            <a:r>
              <a:rPr lang="hu-HU" sz="1200" dirty="0" smtClean="0"/>
              <a:t> </a:t>
            </a:r>
            <a:r>
              <a:rPr lang="hu-HU" sz="1200" dirty="0" err="1" smtClean="0"/>
              <a:t>investment</a:t>
            </a:r>
            <a:r>
              <a:rPr lang="hu-HU" sz="1200" dirty="0" smtClean="0"/>
              <a:t> </a:t>
            </a:r>
            <a:r>
              <a:rPr lang="hu-HU" sz="1200" dirty="0" err="1" smtClean="0"/>
              <a:t>opportunities</a:t>
            </a:r>
            <a:endParaRPr lang="hu-HU" sz="1200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530500" y="5282013"/>
            <a:ext cx="2272335" cy="350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Missing</a:t>
            </a:r>
            <a:r>
              <a:rPr lang="hu-HU" sz="1200" dirty="0" smtClean="0"/>
              <a:t> </a:t>
            </a:r>
            <a:r>
              <a:rPr lang="hu-HU" sz="1200" dirty="0" err="1" smtClean="0"/>
              <a:t>return</a:t>
            </a:r>
            <a:r>
              <a:rPr lang="hu-HU" sz="1200" dirty="0" smtClean="0"/>
              <a:t> </a:t>
            </a:r>
            <a:r>
              <a:rPr lang="hu-HU" sz="1200" dirty="0" err="1" smtClean="0"/>
              <a:t>on</a:t>
            </a:r>
            <a:r>
              <a:rPr lang="hu-HU" sz="1200" dirty="0" smtClean="0"/>
              <a:t> </a:t>
            </a:r>
            <a:r>
              <a:rPr lang="hu-HU" sz="1200" dirty="0" err="1" smtClean="0"/>
              <a:t>investment</a:t>
            </a:r>
            <a:endParaRPr lang="hu-HU" sz="1200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2948607" y="5273682"/>
            <a:ext cx="2809461" cy="353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Missing</a:t>
            </a:r>
            <a:r>
              <a:rPr lang="hu-HU" sz="1200" dirty="0" smtClean="0"/>
              <a:t> </a:t>
            </a:r>
            <a:r>
              <a:rPr lang="hu-HU" sz="1200" dirty="0" err="1" smtClean="0"/>
              <a:t>or</a:t>
            </a:r>
            <a:r>
              <a:rPr lang="hu-HU" sz="1200" dirty="0" smtClean="0"/>
              <a:t> </a:t>
            </a:r>
            <a:r>
              <a:rPr lang="hu-HU" sz="1200" dirty="0" err="1" smtClean="0"/>
              <a:t>lower</a:t>
            </a:r>
            <a:r>
              <a:rPr lang="hu-HU" sz="1200" dirty="0" smtClean="0"/>
              <a:t> </a:t>
            </a:r>
            <a:r>
              <a:rPr lang="hu-HU" sz="1200" dirty="0" err="1" smtClean="0"/>
              <a:t>refunding</a:t>
            </a:r>
            <a:r>
              <a:rPr lang="hu-HU" sz="1200" dirty="0" smtClean="0"/>
              <a:t> </a:t>
            </a:r>
            <a:r>
              <a:rPr lang="hu-HU" sz="1200" dirty="0" err="1" smtClean="0"/>
              <a:t>willingness</a:t>
            </a:r>
            <a:endParaRPr lang="hu-HU" sz="1200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5936894" y="5273681"/>
            <a:ext cx="2809461" cy="353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Impact </a:t>
            </a:r>
            <a:r>
              <a:rPr lang="hu-HU" sz="1200" dirty="0" err="1" smtClean="0"/>
              <a:t>investors</a:t>
            </a:r>
            <a:r>
              <a:rPr lang="hu-HU" sz="1200" dirty="0" smtClean="0"/>
              <a:t>  </a:t>
            </a:r>
            <a:r>
              <a:rPr lang="hu-HU" sz="1200" dirty="0" err="1" smtClean="0"/>
              <a:t>looking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more </a:t>
            </a:r>
            <a:r>
              <a:rPr lang="hu-HU" sz="1200" dirty="0" err="1" smtClean="0"/>
              <a:t>concrete</a:t>
            </a:r>
            <a:r>
              <a:rPr lang="hu-HU" sz="1200" dirty="0" smtClean="0"/>
              <a:t> </a:t>
            </a:r>
            <a:r>
              <a:rPr lang="hu-HU" sz="1200" dirty="0" err="1" smtClean="0"/>
              <a:t>issues</a:t>
            </a:r>
            <a:r>
              <a:rPr lang="hu-HU" sz="1200" dirty="0" smtClean="0"/>
              <a:t> </a:t>
            </a:r>
            <a:r>
              <a:rPr lang="hu-HU" sz="1200" dirty="0" err="1" smtClean="0"/>
              <a:t>to</a:t>
            </a:r>
            <a:r>
              <a:rPr lang="hu-HU" sz="1200" dirty="0" smtClean="0"/>
              <a:t> </a:t>
            </a:r>
            <a:r>
              <a:rPr lang="hu-HU" sz="1200" dirty="0" err="1" smtClean="0"/>
              <a:t>invest</a:t>
            </a:r>
            <a:r>
              <a:rPr lang="hu-HU" sz="1200" dirty="0" smtClean="0"/>
              <a:t> in.</a:t>
            </a:r>
            <a:endParaRPr lang="hu-HU" sz="1200" dirty="0"/>
          </a:p>
        </p:txBody>
      </p:sp>
      <p:sp>
        <p:nvSpPr>
          <p:cNvPr id="19" name="Jobb oldali kapcsos zárójel 18"/>
          <p:cNvSpPr/>
          <p:nvPr/>
        </p:nvSpPr>
        <p:spPr>
          <a:xfrm rot="16200000" flipH="1">
            <a:off x="4579162" y="1489513"/>
            <a:ext cx="179404" cy="8504377"/>
          </a:xfrm>
          <a:prstGeom prst="rightBrace">
            <a:avLst>
              <a:gd name="adj1" fmla="val 5336"/>
              <a:gd name="adj2" fmla="val 46696"/>
            </a:avLst>
          </a:prstGeom>
          <a:ln w="28575">
            <a:solidFill>
              <a:srgbClr val="F10F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kerekített téglalap 19"/>
          <p:cNvSpPr/>
          <p:nvPr/>
        </p:nvSpPr>
        <p:spPr>
          <a:xfrm>
            <a:off x="2690013" y="5881065"/>
            <a:ext cx="3445916" cy="374323"/>
          </a:xfrm>
          <a:prstGeom prst="roundRect">
            <a:avLst/>
          </a:prstGeom>
          <a:solidFill>
            <a:srgbClr val="FFC000"/>
          </a:solidFill>
          <a:ln>
            <a:solidFill>
              <a:srgbClr val="FEC6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 smtClean="0"/>
              <a:t>Need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</a:t>
            </a:r>
            <a:r>
              <a:rPr lang="hu-HU" sz="1200" dirty="0" err="1" smtClean="0"/>
              <a:t>cooperation</a:t>
            </a:r>
            <a:r>
              <a:rPr lang="hu-HU" sz="1200" dirty="0" smtClean="0"/>
              <a:t> </a:t>
            </a:r>
            <a:r>
              <a:rPr lang="hu-HU" sz="1200" dirty="0" err="1" smtClean="0"/>
              <a:t>with</a:t>
            </a:r>
            <a:r>
              <a:rPr lang="hu-HU" sz="1200" dirty="0" smtClean="0"/>
              <a:t> </a:t>
            </a:r>
            <a:r>
              <a:rPr lang="hu-HU" sz="1200" dirty="0" err="1" smtClean="0"/>
              <a:t>public</a:t>
            </a:r>
            <a:r>
              <a:rPr lang="hu-HU" sz="1200" dirty="0" smtClean="0"/>
              <a:t> </a:t>
            </a:r>
            <a:r>
              <a:rPr lang="hu-HU" sz="1200" dirty="0" err="1" smtClean="0"/>
              <a:t>policies</a:t>
            </a:r>
            <a:r>
              <a:rPr lang="hu-HU" sz="1200" dirty="0" smtClean="0"/>
              <a:t> </a:t>
            </a:r>
          </a:p>
          <a:p>
            <a:pPr algn="ctr"/>
            <a:r>
              <a:rPr lang="hu-HU" sz="1200" dirty="0" err="1" smtClean="0"/>
              <a:t>Need</a:t>
            </a:r>
            <a:r>
              <a:rPr lang="hu-HU" sz="1200" dirty="0" smtClean="0"/>
              <a:t> </a:t>
            </a:r>
            <a:r>
              <a:rPr lang="hu-HU" sz="1200" dirty="0" err="1" smtClean="0"/>
              <a:t>for</a:t>
            </a:r>
            <a:r>
              <a:rPr lang="hu-HU" sz="1200" dirty="0" smtClean="0"/>
              <a:t> </a:t>
            </a:r>
            <a:r>
              <a:rPr lang="hu-HU" sz="1200" dirty="0" err="1" smtClean="0"/>
              <a:t>involvement</a:t>
            </a:r>
            <a:r>
              <a:rPr lang="hu-HU" sz="1200" dirty="0" smtClean="0"/>
              <a:t> of </a:t>
            </a:r>
            <a:r>
              <a:rPr lang="hu-HU" sz="1200" dirty="0" err="1" smtClean="0"/>
              <a:t>public</a:t>
            </a:r>
            <a:r>
              <a:rPr lang="hu-HU" sz="1200" dirty="0" smtClean="0"/>
              <a:t> </a:t>
            </a:r>
            <a:r>
              <a:rPr lang="hu-HU" sz="1200" dirty="0" err="1" smtClean="0"/>
              <a:t>funding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54294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Involvement of public funds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sp>
        <p:nvSpPr>
          <p:cNvPr id="4" name="Lekerekített téglalap 3"/>
          <p:cNvSpPr/>
          <p:nvPr/>
        </p:nvSpPr>
        <p:spPr>
          <a:xfrm>
            <a:off x="2141585" y="2464780"/>
            <a:ext cx="1311965" cy="775253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fund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930234" y="2473620"/>
            <a:ext cx="1340786" cy="775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vouchers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5819877" y="1983808"/>
            <a:ext cx="1474745" cy="824948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Employers</a:t>
            </a:r>
            <a:endParaRPr lang="hu-HU" sz="1400" dirty="0"/>
          </a:p>
        </p:txBody>
      </p:sp>
      <p:sp>
        <p:nvSpPr>
          <p:cNvPr id="9" name="Ellipszis 8"/>
          <p:cNvSpPr/>
          <p:nvPr/>
        </p:nvSpPr>
        <p:spPr>
          <a:xfrm>
            <a:off x="5825210" y="2877181"/>
            <a:ext cx="1469412" cy="824948"/>
          </a:xfrm>
          <a:prstGeom prst="ellipse">
            <a:avLst/>
          </a:prstGeom>
          <a:solidFill>
            <a:srgbClr val="FEC6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Job </a:t>
            </a:r>
            <a:r>
              <a:rPr lang="hu-HU" sz="1400" dirty="0" err="1"/>
              <a:t>seekers</a:t>
            </a:r>
            <a:endParaRPr lang="hu-HU" sz="1400" dirty="0"/>
          </a:p>
        </p:txBody>
      </p:sp>
      <p:sp>
        <p:nvSpPr>
          <p:cNvPr id="10" name="Jobbra nyíl 9"/>
          <p:cNvSpPr/>
          <p:nvPr/>
        </p:nvSpPr>
        <p:spPr>
          <a:xfrm rot="19461758">
            <a:off x="5305686" y="2496534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rot="1939644">
            <a:off x="5314327" y="2956311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29345" y="2728841"/>
            <a:ext cx="353120" cy="24713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273844" y="2037357"/>
            <a:ext cx="1408413" cy="638619"/>
          </a:xfrm>
          <a:prstGeom prst="rect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321865" y="3063510"/>
            <a:ext cx="1364333" cy="638619"/>
          </a:xfrm>
          <a:prstGeom prst="rect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Public </a:t>
            </a:r>
            <a:r>
              <a:rPr lang="hu-HU" dirty="0" err="1" smtClean="0"/>
              <a:t>funding</a:t>
            </a:r>
            <a:endParaRPr lang="hu-HU" dirty="0"/>
          </a:p>
        </p:txBody>
      </p:sp>
      <p:sp>
        <p:nvSpPr>
          <p:cNvPr id="16" name="Jobbra nyíl 15"/>
          <p:cNvSpPr/>
          <p:nvPr/>
        </p:nvSpPr>
        <p:spPr>
          <a:xfrm rot="19496955">
            <a:off x="1738406" y="2988041"/>
            <a:ext cx="350971" cy="220859"/>
          </a:xfrm>
          <a:prstGeom prst="rightArrow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Jobbra nyíl 16"/>
          <p:cNvSpPr/>
          <p:nvPr/>
        </p:nvSpPr>
        <p:spPr>
          <a:xfrm rot="1785471">
            <a:off x="1737686" y="2506865"/>
            <a:ext cx="369077" cy="226469"/>
          </a:xfrm>
          <a:prstGeom prst="rightArrow">
            <a:avLst/>
          </a:prstGeom>
          <a:solidFill>
            <a:srgbClr val="00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 rot="1965054">
            <a:off x="7293041" y="2500064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 rot="19461758">
            <a:off x="7292464" y="2979833"/>
            <a:ext cx="516835" cy="247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Kettős hullám 20"/>
          <p:cNvSpPr/>
          <p:nvPr/>
        </p:nvSpPr>
        <p:spPr>
          <a:xfrm>
            <a:off x="7814133" y="2446809"/>
            <a:ext cx="1175443" cy="792933"/>
          </a:xfrm>
          <a:prstGeom prst="doubleWav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/>
              <a:t>Employment</a:t>
            </a:r>
            <a:endParaRPr lang="hu-HU" sz="1400" dirty="0"/>
          </a:p>
        </p:txBody>
      </p:sp>
      <p:sp>
        <p:nvSpPr>
          <p:cNvPr id="23" name="Jobbra nyíl 22"/>
          <p:cNvSpPr/>
          <p:nvPr/>
        </p:nvSpPr>
        <p:spPr>
          <a:xfrm rot="5400000">
            <a:off x="810263" y="3813532"/>
            <a:ext cx="387534" cy="164729"/>
          </a:xfrm>
          <a:prstGeom prst="rightArrow">
            <a:avLst/>
          </a:prstGeom>
          <a:solidFill>
            <a:srgbClr val="CC66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520647" y="4079149"/>
            <a:ext cx="7991060" cy="152409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Policy </a:t>
            </a:r>
            <a:r>
              <a:rPr lang="hu-HU" sz="22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reports</a:t>
            </a:r>
            <a:endParaRPr lang="hu-HU" sz="22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726871" lvl="1" indent="-34290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ESF Plus</a:t>
            </a:r>
          </a:p>
          <a:p>
            <a:pPr marL="726871" lvl="1" indent="-34290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ERDF</a:t>
            </a:r>
          </a:p>
          <a:p>
            <a:pPr marL="726871" lvl="1" indent="-342900">
              <a:buFont typeface="Arial" panose="020B0604020202020204" pitchFamily="34" charset="0"/>
              <a:buChar char="•"/>
            </a:pPr>
            <a:r>
              <a:rPr lang="hu-HU" sz="18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Other</a:t>
            </a: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8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public</a:t>
            </a: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8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funding</a:t>
            </a: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8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opportunities</a:t>
            </a:r>
            <a:endParaRPr lang="hu-HU" sz="1800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726871" lvl="1" indent="-342900">
              <a:buFont typeface="Arial" panose="020B0604020202020204" pitchFamily="34" charset="0"/>
              <a:buChar char="•"/>
            </a:pPr>
            <a:r>
              <a:rPr lang="hu-HU" sz="18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Recommendations</a:t>
            </a:r>
            <a:r>
              <a:rPr lang="hu-HU" sz="18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05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public funding opportunities for SIV - Summary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23276"/>
              </p:ext>
            </p:extLst>
          </p:nvPr>
        </p:nvGraphicFramePr>
        <p:xfrm>
          <a:off x="499728" y="1397000"/>
          <a:ext cx="802758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96">
                  <a:extLst>
                    <a:ext uri="{9D8B030D-6E8A-4147-A177-3AD203B41FA5}">
                      <a16:colId xmlns:a16="http://schemas.microsoft.com/office/drawing/2014/main" xmlns="" val="2150761877"/>
                    </a:ext>
                  </a:extLst>
                </a:gridCol>
                <a:gridCol w="2006896">
                  <a:extLst>
                    <a:ext uri="{9D8B030D-6E8A-4147-A177-3AD203B41FA5}">
                      <a16:colId xmlns:a16="http://schemas.microsoft.com/office/drawing/2014/main" xmlns="" val="3085558477"/>
                    </a:ext>
                  </a:extLst>
                </a:gridCol>
                <a:gridCol w="2006896">
                  <a:extLst>
                    <a:ext uri="{9D8B030D-6E8A-4147-A177-3AD203B41FA5}">
                      <a16:colId xmlns:a16="http://schemas.microsoft.com/office/drawing/2014/main" xmlns="" val="2444466427"/>
                    </a:ext>
                  </a:extLst>
                </a:gridCol>
                <a:gridCol w="2006896">
                  <a:extLst>
                    <a:ext uri="{9D8B030D-6E8A-4147-A177-3AD203B41FA5}">
                      <a16:colId xmlns:a16="http://schemas.microsoft.com/office/drawing/2014/main" xmlns="" val="111997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Country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ESF+ (13)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ERDF (11)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OTHER (6)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1934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Austria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 ✓ (1)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(3)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66564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Croatia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(1)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5236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Czech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Republic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(3)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(3)</a:t>
                      </a:r>
                      <a:endParaRPr lang="hu-H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419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Germany</a:t>
                      </a:r>
                      <a:r>
                        <a:rPr lang="hu-HU" dirty="0" smtClean="0"/>
                        <a:t> (Baden-Württemberg)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6870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Hungary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(1)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9333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Poland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35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Slovakia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325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Slovenia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-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00B050"/>
                          </a:solidFill>
                        </a:rPr>
                        <a:t>✓ (1)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3025592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 flipH="1">
            <a:off x="499728" y="5234409"/>
            <a:ext cx="7722705" cy="662319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Revision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is important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as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majority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of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the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programmes</a:t>
            </a:r>
            <a:r>
              <a:rPr lang="hu-HU" sz="1600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are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under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development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or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has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not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been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approved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hu-HU" sz="1600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yet</a:t>
            </a:r>
            <a:r>
              <a:rPr lang="hu-HU" sz="160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</a:t>
            </a:r>
            <a:r>
              <a:rPr lang="hu-HU" sz="22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72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ESF Plus funding opportunities for SIV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92304"/>
              </p:ext>
            </p:extLst>
          </p:nvPr>
        </p:nvGraphicFramePr>
        <p:xfrm>
          <a:off x="249173" y="1084264"/>
          <a:ext cx="8367822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56">
                  <a:extLst>
                    <a:ext uri="{9D8B030D-6E8A-4147-A177-3AD203B41FA5}">
                      <a16:colId xmlns:a16="http://schemas.microsoft.com/office/drawing/2014/main" xmlns="" val="1929742777"/>
                    </a:ext>
                  </a:extLst>
                </a:gridCol>
                <a:gridCol w="6667266">
                  <a:extLst>
                    <a:ext uri="{9D8B030D-6E8A-4147-A177-3AD203B41FA5}">
                      <a16:colId xmlns:a16="http://schemas.microsoft.com/office/drawing/2014/main" xmlns="" val="1528319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Country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ESF</a:t>
                      </a:r>
                      <a:r>
                        <a:rPr lang="hu-HU" sz="1400" baseline="0" dirty="0" smtClean="0"/>
                        <a:t> Plus </a:t>
                      </a:r>
                      <a:r>
                        <a:rPr lang="hu-HU" sz="1400" baseline="0" dirty="0" err="1" smtClean="0"/>
                        <a:t>programmes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SIV </a:t>
                      </a:r>
                      <a:r>
                        <a:rPr lang="hu-HU" sz="1400" baseline="0" dirty="0" err="1" smtClean="0"/>
                        <a:t>initiatives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61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Austria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i="1" dirty="0" err="1" smtClean="0"/>
                        <a:t>Social</a:t>
                      </a:r>
                      <a:r>
                        <a:rPr lang="hu-HU" sz="1400" i="1" dirty="0" smtClean="0"/>
                        <a:t> </a:t>
                      </a:r>
                      <a:r>
                        <a:rPr lang="hu-HU" sz="1400" i="1" dirty="0" err="1" smtClean="0"/>
                        <a:t>Innovation</a:t>
                      </a:r>
                      <a:r>
                        <a:rPr lang="hu-HU" sz="1400" i="1" dirty="0" smtClean="0"/>
                        <a:t> </a:t>
                      </a:r>
                      <a:r>
                        <a:rPr lang="hu-HU" sz="1400" i="0" dirty="0" smtClean="0"/>
                        <a:t>programme</a:t>
                      </a:r>
                      <a:r>
                        <a:rPr lang="hu-HU" sz="1400" i="0" baseline="0" dirty="0" smtClean="0"/>
                        <a:t> </a:t>
                      </a:r>
                      <a:r>
                        <a:rPr lang="hu-HU" sz="1400" i="0" baseline="0" dirty="0" err="1" smtClean="0"/>
                        <a:t>scheme</a:t>
                      </a:r>
                      <a:r>
                        <a:rPr lang="hu-HU" sz="1400" i="0" baseline="0" dirty="0" smtClean="0"/>
                        <a:t> </a:t>
                      </a:r>
                      <a:endParaRPr lang="hu-H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00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Croatia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215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Czech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Republic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Employment</a:t>
                      </a:r>
                      <a:r>
                        <a:rPr lang="hu-HU" sz="1400" dirty="0" smtClean="0"/>
                        <a:t> Plus 2021 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Priority</a:t>
                      </a:r>
                      <a:r>
                        <a:rPr lang="hu-HU" sz="1400" baseline="0" dirty="0" smtClean="0"/>
                        <a:t> 1 – The </a:t>
                      </a:r>
                      <a:r>
                        <a:rPr lang="hu-HU" sz="1400" baseline="0" dirty="0" err="1" smtClean="0"/>
                        <a:t>future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work</a:t>
                      </a:r>
                      <a:r>
                        <a:rPr lang="hu-HU" sz="1400" baseline="0" dirty="0" smtClean="0"/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Priority</a:t>
                      </a:r>
                      <a:r>
                        <a:rPr lang="hu-HU" sz="1400" baseline="0" dirty="0" smtClean="0"/>
                        <a:t> 2 – </a:t>
                      </a: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inclusion</a:t>
                      </a:r>
                      <a:endParaRPr lang="hu-HU" sz="1400" baseline="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Priority</a:t>
                      </a:r>
                      <a:r>
                        <a:rPr lang="hu-HU" sz="1400" baseline="0" dirty="0" smtClean="0"/>
                        <a:t> 3 – </a:t>
                      </a: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Innovation</a:t>
                      </a:r>
                      <a:endParaRPr lang="hu-HU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857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Germany</a:t>
                      </a:r>
                      <a:r>
                        <a:rPr lang="hu-HU" sz="1400" dirty="0" smtClean="0"/>
                        <a:t> (Baden Württemberg)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8078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Hungary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Economic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Development</a:t>
                      </a:r>
                      <a:r>
                        <a:rPr lang="hu-HU" sz="1400" dirty="0" smtClean="0"/>
                        <a:t> and </a:t>
                      </a:r>
                      <a:r>
                        <a:rPr lang="hu-HU" sz="1400" dirty="0" err="1" smtClean="0"/>
                        <a:t>Innovation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Operational</a:t>
                      </a:r>
                      <a:r>
                        <a:rPr lang="hu-HU" sz="1400" dirty="0" smtClean="0"/>
                        <a:t> Program</a:t>
                      </a:r>
                      <a:r>
                        <a:rPr lang="hu-HU" sz="1400" baseline="0" dirty="0" smtClean="0"/>
                        <a:t> Plus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Human </a:t>
                      </a:r>
                      <a:r>
                        <a:rPr lang="hu-HU" sz="1400" baseline="0" dirty="0" err="1" smtClean="0"/>
                        <a:t>Resources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Development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Operational</a:t>
                      </a:r>
                      <a:r>
                        <a:rPr lang="hu-HU" sz="1400" baseline="0" dirty="0" smtClean="0"/>
                        <a:t> Program Plus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Regional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Settlement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Development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Operational</a:t>
                      </a:r>
                      <a:r>
                        <a:rPr lang="hu-HU" sz="1400" baseline="0" dirty="0" smtClean="0"/>
                        <a:t> Programme Plus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147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Poland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European </a:t>
                      </a:r>
                      <a:r>
                        <a:rPr lang="hu-HU" sz="1400" dirty="0" err="1" smtClean="0"/>
                        <a:t>Funds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for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Social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Development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for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the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Years</a:t>
                      </a:r>
                      <a:r>
                        <a:rPr lang="hu-HU" sz="1400" baseline="0" dirty="0" smtClean="0"/>
                        <a:t> 2021-2027 (PO FERS)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SO (c) </a:t>
                      </a:r>
                      <a:r>
                        <a:rPr lang="hu-HU" sz="1400" baseline="0" dirty="0" err="1" smtClean="0"/>
                        <a:t>Gender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balanced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participation</a:t>
                      </a:r>
                      <a:r>
                        <a:rPr lang="hu-HU" sz="1400" baseline="0" dirty="0" smtClean="0"/>
                        <a:t> in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labour</a:t>
                      </a:r>
                      <a:r>
                        <a:rPr lang="hu-HU" sz="1400" baseline="0" dirty="0" smtClean="0"/>
                        <a:t> market…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SO (d) </a:t>
                      </a:r>
                      <a:r>
                        <a:rPr lang="hu-HU" sz="1400" baseline="0" dirty="0" err="1" smtClean="0"/>
                        <a:t>Supporting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adaptation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workers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enterprises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entrepreneurs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changes</a:t>
                      </a:r>
                      <a:r>
                        <a:rPr lang="hu-HU" sz="1400" baseline="0" dirty="0" smtClean="0"/>
                        <a:t>…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SO (g) </a:t>
                      </a:r>
                      <a:r>
                        <a:rPr lang="hu-HU" sz="1400" baseline="0" dirty="0" err="1" smtClean="0"/>
                        <a:t>Supporting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lifelong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learning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flexible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upskilling</a:t>
                      </a:r>
                      <a:r>
                        <a:rPr lang="hu-HU" sz="1400" baseline="0" dirty="0" smtClean="0"/>
                        <a:t> ans </a:t>
                      </a:r>
                      <a:r>
                        <a:rPr lang="hu-HU" sz="1400" baseline="0" dirty="0" err="1" smtClean="0"/>
                        <a:t>reskilling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opportunities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all</a:t>
                      </a:r>
                      <a:endParaRPr lang="hu-HU" sz="1400" baseline="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smtClean="0"/>
                        <a:t>SO (i) </a:t>
                      </a:r>
                      <a:r>
                        <a:rPr lang="hu-HU" sz="1400" baseline="0" dirty="0" err="1" smtClean="0"/>
                        <a:t>Supporting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socio-economic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integration</a:t>
                      </a:r>
                      <a:r>
                        <a:rPr lang="hu-HU" sz="1400" baseline="0" dirty="0" smtClean="0"/>
                        <a:t> of 3rd country </a:t>
                      </a:r>
                      <a:r>
                        <a:rPr lang="hu-HU" sz="1400" baseline="0" dirty="0" err="1" smtClean="0"/>
                        <a:t>nationals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including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migrants</a:t>
                      </a:r>
                      <a:endParaRPr lang="hu-HU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403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4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ESF Plus funding opportunities for SIV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62267"/>
              </p:ext>
            </p:extLst>
          </p:nvPr>
        </p:nvGraphicFramePr>
        <p:xfrm>
          <a:off x="265815" y="1173717"/>
          <a:ext cx="8367822" cy="232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56">
                  <a:extLst>
                    <a:ext uri="{9D8B030D-6E8A-4147-A177-3AD203B41FA5}">
                      <a16:colId xmlns:a16="http://schemas.microsoft.com/office/drawing/2014/main" xmlns="" val="1929742777"/>
                    </a:ext>
                  </a:extLst>
                </a:gridCol>
                <a:gridCol w="6667266">
                  <a:extLst>
                    <a:ext uri="{9D8B030D-6E8A-4147-A177-3AD203B41FA5}">
                      <a16:colId xmlns:a16="http://schemas.microsoft.com/office/drawing/2014/main" xmlns="" val="1528319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Country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ESF</a:t>
                      </a:r>
                      <a:r>
                        <a:rPr lang="hu-HU" sz="1400" baseline="0" dirty="0" smtClean="0"/>
                        <a:t> Plus </a:t>
                      </a:r>
                      <a:r>
                        <a:rPr lang="hu-HU" sz="1400" baseline="0" dirty="0" err="1" smtClean="0"/>
                        <a:t>programmes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SIV </a:t>
                      </a:r>
                      <a:r>
                        <a:rPr lang="hu-HU" sz="1400" baseline="0" dirty="0" err="1" smtClean="0"/>
                        <a:t>initiatives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61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Slovakia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Human </a:t>
                      </a:r>
                      <a:r>
                        <a:rPr lang="hu-HU" sz="1400" dirty="0" err="1" smtClean="0"/>
                        <a:t>Resources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Operational</a:t>
                      </a:r>
                      <a:r>
                        <a:rPr lang="hu-HU" sz="1400" dirty="0" smtClean="0"/>
                        <a:t> Programme (2014-2020!)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Step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by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Step</a:t>
                      </a:r>
                      <a:r>
                        <a:rPr lang="hu-HU" sz="1400" dirty="0" smtClean="0"/>
                        <a:t> (</a:t>
                      </a:r>
                      <a:r>
                        <a:rPr lang="hu-HU" sz="1400" dirty="0" err="1" smtClean="0"/>
                        <a:t>call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for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proposals</a:t>
                      </a:r>
                      <a:r>
                        <a:rPr lang="hu-HU" sz="1400" dirty="0" smtClean="0"/>
                        <a:t>)</a:t>
                      </a:r>
                      <a:r>
                        <a:rPr lang="hu-HU" sz="1400" baseline="0" dirty="0" smtClean="0"/>
                        <a:t>: </a:t>
                      </a:r>
                      <a:r>
                        <a:rPr lang="hu-HU" sz="1400" baseline="0" dirty="0" err="1" smtClean="0"/>
                        <a:t>Mainstreaming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existing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introducing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new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tools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to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increase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the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labour</a:t>
                      </a:r>
                      <a:r>
                        <a:rPr lang="hu-HU" sz="1400" baseline="0" dirty="0" smtClean="0"/>
                        <a:t> market </a:t>
                      </a:r>
                      <a:r>
                        <a:rPr lang="hu-HU" sz="1400" baseline="0" dirty="0" err="1" smtClean="0"/>
                        <a:t>activity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people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at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risk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poverty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exclusion</a:t>
                      </a:r>
                      <a:r>
                        <a:rPr lang="hu-HU" sz="1400" baseline="0" dirty="0" smtClean="0"/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sz="1400" baseline="0" dirty="0" err="1" smtClean="0"/>
                        <a:t>Social</a:t>
                      </a:r>
                      <a:r>
                        <a:rPr lang="hu-HU" sz="1400" baseline="0" dirty="0" smtClean="0"/>
                        <a:t>, </a:t>
                      </a:r>
                      <a:r>
                        <a:rPr lang="hu-HU" sz="1400" baseline="0" dirty="0" err="1" smtClean="0"/>
                        <a:t>Just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Educated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Slovakia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Operational</a:t>
                      </a:r>
                      <a:r>
                        <a:rPr lang="hu-HU" sz="1400" baseline="0" dirty="0" smtClean="0"/>
                        <a:t> Programme (2021-2027)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Adoptable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accessible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labour</a:t>
                      </a:r>
                      <a:r>
                        <a:rPr lang="hu-HU" sz="1400" baseline="0" dirty="0" smtClean="0"/>
                        <a:t> market (</a:t>
                      </a:r>
                      <a:r>
                        <a:rPr lang="hu-HU" sz="1400" baseline="0" dirty="0" err="1" smtClean="0"/>
                        <a:t>call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proposals</a:t>
                      </a:r>
                      <a:r>
                        <a:rPr lang="hu-HU" sz="1400" baseline="0" dirty="0" smtClean="0"/>
                        <a:t>): </a:t>
                      </a:r>
                      <a:r>
                        <a:rPr lang="hu-HU" sz="1400" baseline="0" dirty="0" err="1" smtClean="0"/>
                        <a:t>Modernization</a:t>
                      </a:r>
                      <a:r>
                        <a:rPr lang="hu-HU" sz="1400" baseline="0" dirty="0" smtClean="0"/>
                        <a:t> of </a:t>
                      </a:r>
                      <a:r>
                        <a:rPr lang="hu-HU" sz="1400" baseline="0" dirty="0" err="1" smtClean="0"/>
                        <a:t>labour</a:t>
                      </a:r>
                      <a:r>
                        <a:rPr lang="hu-HU" sz="1400" baseline="0" dirty="0" smtClean="0"/>
                        <a:t> market </a:t>
                      </a:r>
                      <a:r>
                        <a:rPr lang="hu-HU" sz="1400" baseline="0" dirty="0" err="1" smtClean="0"/>
                        <a:t>institutions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services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46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Slovenia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379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9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ERDF funding opportunities for SIV</a:t>
            </a: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1E0C4C0-DCB6-43E9-9B9C-19DCC7A4EF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0194" y="43254"/>
            <a:ext cx="2092188" cy="897948"/>
          </a:xfrm>
          <a:prstGeom prst="rect">
            <a:avLst/>
          </a:prstGeom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02165"/>
              </p:ext>
            </p:extLst>
          </p:nvPr>
        </p:nvGraphicFramePr>
        <p:xfrm>
          <a:off x="265815" y="1173717"/>
          <a:ext cx="8367822" cy="4233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56">
                  <a:extLst>
                    <a:ext uri="{9D8B030D-6E8A-4147-A177-3AD203B41FA5}">
                      <a16:colId xmlns:a16="http://schemas.microsoft.com/office/drawing/2014/main" xmlns="" val="1929742777"/>
                    </a:ext>
                  </a:extLst>
                </a:gridCol>
                <a:gridCol w="6667266">
                  <a:extLst>
                    <a:ext uri="{9D8B030D-6E8A-4147-A177-3AD203B41FA5}">
                      <a16:colId xmlns:a16="http://schemas.microsoft.com/office/drawing/2014/main" xmlns="" val="15283194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Country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8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aseline="0" dirty="0" smtClean="0"/>
                        <a:t>ERDF </a:t>
                      </a:r>
                      <a:r>
                        <a:rPr lang="hu-HU" sz="1400" baseline="0" dirty="0" err="1" smtClean="0"/>
                        <a:t>programmes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funding</a:t>
                      </a:r>
                      <a:r>
                        <a:rPr lang="hu-HU" sz="1400" baseline="0" dirty="0" smtClean="0"/>
                        <a:t> SIV </a:t>
                      </a:r>
                      <a:r>
                        <a:rPr lang="hu-HU" sz="1400" baseline="0" dirty="0" err="1" smtClean="0"/>
                        <a:t>initiatives</a:t>
                      </a:r>
                      <a:endParaRPr lang="hu-H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61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Austria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461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Croatia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379581"/>
                  </a:ext>
                </a:extLst>
              </a:tr>
              <a:tr h="1871093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Czech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Republic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OP </a:t>
                      </a:r>
                      <a:r>
                        <a:rPr lang="hu-HU" sz="1400" dirty="0" err="1" smtClean="0"/>
                        <a:t>Technology</a:t>
                      </a:r>
                      <a:r>
                        <a:rPr lang="hu-HU" sz="1400" dirty="0" smtClean="0"/>
                        <a:t> and </a:t>
                      </a:r>
                      <a:r>
                        <a:rPr lang="hu-HU" sz="1400" dirty="0" err="1" smtClean="0"/>
                        <a:t>Application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for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Competitiveness</a:t>
                      </a:r>
                      <a:endParaRPr lang="hu-HU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Support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for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research</a:t>
                      </a:r>
                      <a:endParaRPr lang="hu-HU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Increasing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the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competitiveness</a:t>
                      </a:r>
                      <a:r>
                        <a:rPr lang="hu-HU" sz="1400" dirty="0" smtClean="0"/>
                        <a:t> of </a:t>
                      </a:r>
                      <a:r>
                        <a:rPr lang="hu-HU" sz="1400" dirty="0" err="1" smtClean="0"/>
                        <a:t>SMEs</a:t>
                      </a:r>
                      <a:endParaRPr lang="hu-HU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Increasing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the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added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value</a:t>
                      </a:r>
                      <a:r>
                        <a:rPr lang="hu-HU" sz="1400" dirty="0" smtClean="0"/>
                        <a:t> of </a:t>
                      </a:r>
                      <a:r>
                        <a:rPr lang="hu-HU" sz="1400" dirty="0" err="1" smtClean="0"/>
                        <a:t>products</a:t>
                      </a:r>
                      <a:r>
                        <a:rPr lang="hu-HU" sz="1400" dirty="0" smtClean="0"/>
                        <a:t> and </a:t>
                      </a:r>
                      <a:r>
                        <a:rPr lang="hu-HU" sz="1400" dirty="0" err="1" smtClean="0"/>
                        <a:t>services</a:t>
                      </a:r>
                      <a:r>
                        <a:rPr lang="hu-HU" sz="1400" dirty="0" smtClean="0"/>
                        <a:t> in </a:t>
                      </a:r>
                      <a:r>
                        <a:rPr lang="hu-HU" sz="1400" dirty="0" err="1" smtClean="0"/>
                        <a:t>the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production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chain</a:t>
                      </a:r>
                      <a:endParaRPr lang="hu-HU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sz="1400" dirty="0" err="1" smtClean="0"/>
                        <a:t>Integrated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Regional</a:t>
                      </a:r>
                      <a:r>
                        <a:rPr lang="hu-HU" sz="1400" baseline="0" dirty="0" smtClean="0"/>
                        <a:t> 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Community</a:t>
                      </a:r>
                      <a:r>
                        <a:rPr lang="hu-HU" sz="1400" baseline="0" dirty="0" smtClean="0"/>
                        <a:t> led local </a:t>
                      </a:r>
                      <a:r>
                        <a:rPr lang="hu-HU" sz="1400" baseline="0" dirty="0" err="1" smtClean="0"/>
                        <a:t>developments</a:t>
                      </a:r>
                      <a:endParaRPr lang="hu-HU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sz="1400" baseline="0" dirty="0" smtClean="0"/>
                        <a:t>OP </a:t>
                      </a:r>
                      <a:r>
                        <a:rPr lang="hu-HU" sz="1400" baseline="0" dirty="0" err="1" smtClean="0"/>
                        <a:t>Environment</a:t>
                      </a:r>
                      <a:r>
                        <a:rPr lang="hu-HU" sz="14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baseline="0" dirty="0" err="1" smtClean="0"/>
                        <a:t>Creating</a:t>
                      </a:r>
                      <a:r>
                        <a:rPr lang="hu-HU" sz="1400" baseline="0" dirty="0" smtClean="0"/>
                        <a:t> a </a:t>
                      </a:r>
                      <a:r>
                        <a:rPr lang="hu-HU" sz="1400" baseline="0" dirty="0" err="1" smtClean="0"/>
                        <a:t>backgroung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for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sustainable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development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412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Germany</a:t>
                      </a:r>
                      <a:r>
                        <a:rPr lang="hu-HU" sz="1400" dirty="0" smtClean="0"/>
                        <a:t> (Baden Württemberg)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-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964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Hungary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Economic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Development</a:t>
                      </a:r>
                      <a:r>
                        <a:rPr lang="hu-HU" sz="1400" dirty="0" smtClean="0"/>
                        <a:t> and </a:t>
                      </a:r>
                      <a:r>
                        <a:rPr lang="hu-HU" sz="1400" dirty="0" err="1" smtClean="0"/>
                        <a:t>Innovation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Operational</a:t>
                      </a:r>
                      <a:r>
                        <a:rPr lang="hu-HU" sz="1400" dirty="0" smtClean="0"/>
                        <a:t> Program Plus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smtClean="0"/>
                        <a:t>Human </a:t>
                      </a:r>
                      <a:r>
                        <a:rPr lang="hu-HU" sz="1400" dirty="0" err="1" smtClean="0"/>
                        <a:t>Resources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Development</a:t>
                      </a:r>
                      <a:r>
                        <a:rPr lang="hu-HU" sz="1400" dirty="0" smtClean="0"/>
                        <a:t> </a:t>
                      </a:r>
                      <a:r>
                        <a:rPr lang="hu-HU" sz="1400" dirty="0" err="1" smtClean="0"/>
                        <a:t>Operational</a:t>
                      </a:r>
                      <a:r>
                        <a:rPr lang="hu-HU" sz="1400" dirty="0" smtClean="0"/>
                        <a:t> Program Plus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400" dirty="0" err="1" smtClean="0"/>
                        <a:t>Regional</a:t>
                      </a:r>
                      <a:r>
                        <a:rPr lang="hu-HU" sz="1400" baseline="0" dirty="0" smtClean="0"/>
                        <a:t> and </a:t>
                      </a:r>
                      <a:r>
                        <a:rPr lang="hu-HU" sz="1400" baseline="0" dirty="0" err="1" smtClean="0"/>
                        <a:t>Settlement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Development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baseline="0" dirty="0" err="1" smtClean="0"/>
                        <a:t>Operational</a:t>
                      </a:r>
                      <a:r>
                        <a:rPr lang="hu-HU" sz="1400" baseline="0" dirty="0" smtClean="0"/>
                        <a:t> Program Plus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10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01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centralEurope</Template>
  <TotalTime>0</TotalTime>
  <Words>1306</Words>
  <Application>Microsoft Office PowerPoint</Application>
  <PresentationFormat>Bildschirmpräsentation (4:3)</PresentationFormat>
  <Paragraphs>266</Paragraphs>
  <Slides>15</Slides>
  <Notes>1</Notes>
  <HiddenSlides>5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CentralEurope_iService</vt:lpstr>
      <vt:lpstr>PowerPoint-Präsentation</vt:lpstr>
      <vt:lpstr>AGENDA</vt:lpstr>
      <vt:lpstr>Logic of funding social impact vouchers </vt:lpstr>
      <vt:lpstr>Challenges</vt:lpstr>
      <vt:lpstr>Involvement of public funds</vt:lpstr>
      <vt:lpstr>public funding opportunities for SIV - Summary</vt:lpstr>
      <vt:lpstr>ESF Plus funding opportunities for SIV</vt:lpstr>
      <vt:lpstr>ESF Plus funding opportunities for SIV</vt:lpstr>
      <vt:lpstr> ERDF funding opportunities for SIV</vt:lpstr>
      <vt:lpstr> ERDF funding opportunities for SIV</vt:lpstr>
      <vt:lpstr>Other public funding opportunities for SIV</vt:lpstr>
      <vt:lpstr>Conclusions and REcommendations</vt:lpstr>
      <vt:lpstr>Conclusions and REcommendations</vt:lpstr>
      <vt:lpstr>Conclusions and REcommendations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Windows-Benutzer</cp:lastModifiedBy>
  <cp:revision>2171</cp:revision>
  <cp:lastPrinted>2022-05-25T07:13:31Z</cp:lastPrinted>
  <dcterms:created xsi:type="dcterms:W3CDTF">2014-11-12T21:47:38Z</dcterms:created>
  <dcterms:modified xsi:type="dcterms:W3CDTF">2022-08-17T10:04:26Z</dcterms:modified>
</cp:coreProperties>
</file>