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1"/>
  </p:notesMasterIdLst>
  <p:handoutMasterIdLst>
    <p:handoutMasterId r:id="rId12"/>
  </p:handoutMasterIdLst>
  <p:sldIdLst>
    <p:sldId id="658" r:id="rId2"/>
    <p:sldId id="726" r:id="rId3"/>
    <p:sldId id="728" r:id="rId4"/>
    <p:sldId id="713" r:id="rId5"/>
    <p:sldId id="720" r:id="rId6"/>
    <p:sldId id="725" r:id="rId7"/>
    <p:sldId id="731" r:id="rId8"/>
    <p:sldId id="719" r:id="rId9"/>
    <p:sldId id="734" r:id="rId10"/>
  </p:sldIdLst>
  <p:sldSz cx="9144000" cy="6858000" type="screen4x3"/>
  <p:notesSz cx="6858000" cy="9144000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gorin, Flavia-Elvira" initials="BF" lastIdx="1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2"/>
    <a:srgbClr val="7494A4"/>
    <a:srgbClr val="77726B"/>
    <a:srgbClr val="67635D"/>
    <a:srgbClr val="000000"/>
    <a:srgbClr val="B78B02"/>
    <a:srgbClr val="F10F21"/>
    <a:srgbClr val="DEA9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9404" autoAdjust="0"/>
  </p:normalViewPr>
  <p:slideViewPr>
    <p:cSldViewPr snapToGrid="0" snapToObjects="1">
      <p:cViewPr>
        <p:scale>
          <a:sx n="80" d="100"/>
          <a:sy n="80" d="100"/>
        </p:scale>
        <p:origin x="-1218" y="-198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3918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90277777777777E-2"/>
          <c:y val="0.11713793697993542"/>
          <c:w val="0.90104166666666663"/>
          <c:h val="0.76737007143967673"/>
        </c:manualLayout>
      </c:layout>
      <c:areaChart>
        <c:grouping val="stacked"/>
        <c:varyColors val="0"/>
        <c:ser>
          <c:idx val="0"/>
          <c:order val="0"/>
          <c:tx>
            <c:strRef>
              <c:f>'[1997-2020 Zuschüsse versus Umsatz.xls]Daten'!$B$65</c:f>
              <c:strCache>
                <c:ptCount val="1"/>
                <c:pt idx="0">
                  <c:v>Umsatz</c:v>
                </c:pt>
              </c:strCache>
            </c:strRef>
          </c:tx>
          <c:spPr>
            <a:solidFill>
              <a:srgbClr val="00206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'[1997-2020 Zuschüsse versus Umsatz.xls]Daten'!$A$70:$A$89</c:f>
              <c:strCache>
                <c:ptCount val="20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'[1997-2020 Zuschüsse versus Umsatz.xls]Daten'!$B$70:$B$89</c:f>
              <c:numCache>
                <c:formatCode>0.00%</c:formatCode>
                <c:ptCount val="20"/>
                <c:pt idx="0">
                  <c:v>0.21719932716568546</c:v>
                </c:pt>
                <c:pt idx="1">
                  <c:v>0.22824522826029894</c:v>
                </c:pt>
                <c:pt idx="2">
                  <c:v>0.25498872795540839</c:v>
                </c:pt>
                <c:pt idx="3">
                  <c:v>0.3448821572867915</c:v>
                </c:pt>
                <c:pt idx="4">
                  <c:v>0.54182841050735975</c:v>
                </c:pt>
                <c:pt idx="5">
                  <c:v>0.56117660334038355</c:v>
                </c:pt>
                <c:pt idx="6">
                  <c:v>0.69639439460399533</c:v>
                </c:pt>
                <c:pt idx="7">
                  <c:v>0.71201882261682714</c:v>
                </c:pt>
                <c:pt idx="8">
                  <c:v>0.59747781818782286</c:v>
                </c:pt>
                <c:pt idx="9">
                  <c:v>0.77976493091736809</c:v>
                </c:pt>
                <c:pt idx="10">
                  <c:v>0.83188087135253497</c:v>
                </c:pt>
                <c:pt idx="11">
                  <c:v>0.8443252920260309</c:v>
                </c:pt>
                <c:pt idx="12">
                  <c:v>0.83304790114972305</c:v>
                </c:pt>
                <c:pt idx="13">
                  <c:v>0.8577318484386357</c:v>
                </c:pt>
                <c:pt idx="14">
                  <c:v>0.89132201889291818</c:v>
                </c:pt>
                <c:pt idx="15">
                  <c:v>0.88273881250247488</c:v>
                </c:pt>
                <c:pt idx="16">
                  <c:v>0.87803130778827987</c:v>
                </c:pt>
                <c:pt idx="17">
                  <c:v>0.87425820813301669</c:v>
                </c:pt>
                <c:pt idx="18">
                  <c:v>0.89723762442380917</c:v>
                </c:pt>
                <c:pt idx="19">
                  <c:v>0.90018869152189473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94-4020-969E-7F23C6E0E05C}"/>
            </c:ext>
          </c:extLst>
        </c:ser>
        <c:ser>
          <c:idx val="1"/>
          <c:order val="1"/>
          <c:tx>
            <c:strRef>
              <c:f>'[1997-2020 Zuschüsse versus Umsatz.xls]Daten'!$C$65</c:f>
              <c:strCache>
                <c:ptCount val="1"/>
                <c:pt idx="0">
                  <c:v>Zuschuss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'[1997-2020 Zuschüsse versus Umsatz.xls]Daten'!$A$70:$A$89</c:f>
              <c:strCache>
                <c:ptCount val="20"/>
                <c:pt idx="0">
                  <c:v>01</c:v>
                </c:pt>
                <c:pt idx="1">
                  <c:v>02</c:v>
                </c:pt>
                <c:pt idx="2">
                  <c:v>03</c:v>
                </c:pt>
                <c:pt idx="3">
                  <c:v>04</c:v>
                </c:pt>
                <c:pt idx="4">
                  <c:v>05</c:v>
                </c:pt>
                <c:pt idx="5">
                  <c:v>06</c:v>
                </c:pt>
                <c:pt idx="6">
                  <c:v>07</c:v>
                </c:pt>
                <c:pt idx="7">
                  <c:v>08</c:v>
                </c:pt>
                <c:pt idx="8">
                  <c:v>09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'[1997-2020 Zuschüsse versus Umsatz.xls]Daten'!$C$70:$C$89</c:f>
              <c:numCache>
                <c:formatCode>0.00%</c:formatCode>
                <c:ptCount val="20"/>
                <c:pt idx="0">
                  <c:v>0.78280067283431454</c:v>
                </c:pt>
                <c:pt idx="1">
                  <c:v>0.77175477173970097</c:v>
                </c:pt>
                <c:pt idx="2">
                  <c:v>0.74501127204459172</c:v>
                </c:pt>
                <c:pt idx="3">
                  <c:v>0.6551178427132085</c:v>
                </c:pt>
                <c:pt idx="4">
                  <c:v>0.45817158949264014</c:v>
                </c:pt>
                <c:pt idx="5">
                  <c:v>0.43882339665961639</c:v>
                </c:pt>
                <c:pt idx="6">
                  <c:v>0.30360560539600479</c:v>
                </c:pt>
                <c:pt idx="7">
                  <c:v>0.28798117738317291</c:v>
                </c:pt>
                <c:pt idx="8">
                  <c:v>0.40252218181217708</c:v>
                </c:pt>
                <c:pt idx="9">
                  <c:v>0.22023506908263196</c:v>
                </c:pt>
                <c:pt idx="10">
                  <c:v>0.16811912864746506</c:v>
                </c:pt>
                <c:pt idx="11">
                  <c:v>0.1556747079739691</c:v>
                </c:pt>
                <c:pt idx="12">
                  <c:v>0.16695209885027698</c:v>
                </c:pt>
                <c:pt idx="13">
                  <c:v>0.14226815156136427</c:v>
                </c:pt>
                <c:pt idx="14">
                  <c:v>0.10867798110708191</c:v>
                </c:pt>
                <c:pt idx="15">
                  <c:v>0.11726118749752505</c:v>
                </c:pt>
                <c:pt idx="16">
                  <c:v>0.12196869221172017</c:v>
                </c:pt>
                <c:pt idx="17">
                  <c:v>0.12574179186698334</c:v>
                </c:pt>
                <c:pt idx="18">
                  <c:v>0.10276237557619079</c:v>
                </c:pt>
                <c:pt idx="19">
                  <c:v>9.9811308478105279E-2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94-4020-969E-7F23C6E0E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338560"/>
        <c:axId val="86369024"/>
      </c:areaChart>
      <c:catAx>
        <c:axId val="8633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86369024"/>
        <c:crosses val="autoZero"/>
        <c:auto val="1"/>
        <c:lblAlgn val="ctr"/>
        <c:lblOffset val="100"/>
        <c:noMultiLvlLbl val="0"/>
      </c:catAx>
      <c:valAx>
        <c:axId val="86369024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86338560"/>
        <c:crosses val="autoZero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3"/>
      <c:rotY val="20"/>
      <c:depthPercent val="100"/>
      <c:rAngAx val="1"/>
    </c:view3D>
    <c:floor>
      <c:thickness val="0"/>
      <c:spPr>
        <a:gradFill rotWithShape="0">
          <a:gsLst>
            <a:gs pos="0">
              <a:srgbClr xmlns:mc="http://schemas.openxmlformats.org/markup-compatibility/2006" xmlns:a14="http://schemas.microsoft.com/office/drawing/2010/main" val="969696" mc:Ignorable="a14" a14:legacySpreadsheetColorIndex="55"/>
            </a:gs>
            <a:gs pos="100000">
              <a:srgbClr xmlns:mc="http://schemas.openxmlformats.org/markup-compatibility/2006" xmlns:a14="http://schemas.microsoft.com/office/drawing/2010/main" val="FEFEFE" mc:Ignorable="a14" a14:legacySpreadsheetColorIndex="55">
                <a:gamma/>
                <a:tint val="73725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thickness val="0"/>
      <c:spPr>
        <a:gradFill rotWithShape="0">
          <a:gsLst>
            <a:gs pos="0">
              <a:srgbClr xmlns:mc="http://schemas.openxmlformats.org/markup-compatibility/2006" xmlns:a14="http://schemas.microsoft.com/office/drawing/2010/main" val="C0C0C0" mc:Ignorable="a14" a14:legacySpreadsheetColorIndex="22"/>
            </a:gs>
            <a:gs pos="100000">
              <a:srgbClr xmlns:mc="http://schemas.openxmlformats.org/markup-compatibility/2006" xmlns:a14="http://schemas.microsoft.com/office/drawing/2010/main" val="FFFFFF" mc:Ignorable="a14" a14:legacySpreadsheetColorIndex="22">
                <a:gamma/>
                <a:tint val="23529"/>
                <a:invGamma/>
              </a:srgbClr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sideWall>
    <c:backWall>
      <c:thickness val="0"/>
      <c:spPr>
        <a:gradFill rotWithShape="0">
          <a:gsLst>
            <a:gs pos="0">
              <a:srgbClr xmlns:mc="http://schemas.openxmlformats.org/markup-compatibility/2006" xmlns:a14="http://schemas.microsoft.com/office/drawing/2010/main" val="C0C0C0" mc:Ignorable="a14" a14:legacySpreadsheetColorIndex="22"/>
            </a:gs>
            <a:gs pos="100000">
              <a:srgbClr xmlns:mc="http://schemas.openxmlformats.org/markup-compatibility/2006" xmlns:a14="http://schemas.microsoft.com/office/drawing/2010/main" val="FFFFFF" mc:Ignorable="a14" a14:legacySpreadsheetColorIndex="22">
                <a:gamma/>
                <a:tint val="23529"/>
                <a:invGamma/>
              </a:srgbClr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583333333333334E-2"/>
          <c:y val="0.13973063973063973"/>
          <c:w val="0.89375000000000004"/>
          <c:h val="0.73063973063973064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'[1997-2020 Zuschüsse versus Umsatz.xls]Daten'!$G$34</c:f>
              <c:strCache>
                <c:ptCount val="1"/>
                <c:pt idx="0">
                  <c:v>Zuschüsse</c:v>
                </c:pt>
              </c:strCache>
            </c:strRef>
          </c:tx>
          <c:spPr>
            <a:solidFill>
              <a:srgbClr val="80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'[1997-2020 Zuschüsse versus Umsatz.xls]Daten'!$A$39:$A$58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'[1997-2020 Zuschüsse versus Umsatz.xls]Daten'!$B$39:$B$58</c:f>
              <c:numCache>
                <c:formatCode>#,##0</c:formatCode>
                <c:ptCount val="20"/>
                <c:pt idx="0">
                  <c:v>14892000</c:v>
                </c:pt>
                <c:pt idx="1">
                  <c:v>14952000</c:v>
                </c:pt>
                <c:pt idx="2">
                  <c:v>14603597.4</c:v>
                </c:pt>
                <c:pt idx="3">
                  <c:v>13650500</c:v>
                </c:pt>
                <c:pt idx="4">
                  <c:v>11074051.33</c:v>
                </c:pt>
                <c:pt idx="5">
                  <c:v>11594239.17</c:v>
                </c:pt>
                <c:pt idx="6">
                  <c:v>11080530.75</c:v>
                </c:pt>
                <c:pt idx="7">
                  <c:v>12370683.34</c:v>
                </c:pt>
                <c:pt idx="8">
                  <c:v>12039841.27</c:v>
                </c:pt>
                <c:pt idx="9">
                  <c:v>11243000.4</c:v>
                </c:pt>
                <c:pt idx="10">
                  <c:v>9934999.8200000003</c:v>
                </c:pt>
                <c:pt idx="11">
                  <c:v>9378000.1499999985</c:v>
                </c:pt>
                <c:pt idx="12">
                  <c:v>9455999.8599999994</c:v>
                </c:pt>
                <c:pt idx="13">
                  <c:v>8316000.3499999996</c:v>
                </c:pt>
                <c:pt idx="14">
                  <c:v>6283000.1500000013</c:v>
                </c:pt>
                <c:pt idx="15">
                  <c:v>7060999.6299999999</c:v>
                </c:pt>
                <c:pt idx="16">
                  <c:v>7443651.7399999984</c:v>
                </c:pt>
                <c:pt idx="17">
                  <c:v>7603249.4700000007</c:v>
                </c:pt>
                <c:pt idx="18">
                  <c:v>6153000</c:v>
                </c:pt>
                <c:pt idx="19">
                  <c:v>6136000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3F-47E5-B4CE-A9706A0D8216}"/>
            </c:ext>
          </c:extLst>
        </c:ser>
        <c:ser>
          <c:idx val="2"/>
          <c:order val="1"/>
          <c:tx>
            <c:strRef>
              <c:f>'[1997-2020 Zuschüsse versus Umsatz.xls]Daten'!$D$34</c:f>
              <c:strCache>
                <c:ptCount val="1"/>
                <c:pt idx="0">
                  <c:v>Umsätze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'[1997-2020 Zuschüsse versus Umsatz.xls]Daten'!$A$39:$A$58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'[1997-2020 Zuschüsse versus Umsatz.xls]Daten'!$D$39:$D$58</c:f>
              <c:numCache>
                <c:formatCode>#,##0</c:formatCode>
                <c:ptCount val="20"/>
                <c:pt idx="0">
                  <c:v>4132000</c:v>
                </c:pt>
                <c:pt idx="1">
                  <c:v>4422029.87</c:v>
                </c:pt>
                <c:pt idx="2">
                  <c:v>4998250.18</c:v>
                </c:pt>
                <c:pt idx="3">
                  <c:v>7186209.2300000004</c:v>
                </c:pt>
                <c:pt idx="4">
                  <c:v>13096044.73</c:v>
                </c:pt>
                <c:pt idx="5">
                  <c:v>14826957.280000001</c:v>
                </c:pt>
                <c:pt idx="6">
                  <c:v>25415932.27</c:v>
                </c:pt>
                <c:pt idx="7">
                  <c:v>30585885.739999998</c:v>
                </c:pt>
                <c:pt idx="8">
                  <c:v>17871159.449999999</c:v>
                </c:pt>
                <c:pt idx="9">
                  <c:v>39807000.160000004</c:v>
                </c:pt>
                <c:pt idx="10">
                  <c:v>49159999.659999996</c:v>
                </c:pt>
                <c:pt idx="11">
                  <c:v>50863000.280000009</c:v>
                </c:pt>
                <c:pt idx="12">
                  <c:v>47182999.74000001</c:v>
                </c:pt>
                <c:pt idx="13">
                  <c:v>50137000.260000005</c:v>
                </c:pt>
                <c:pt idx="14">
                  <c:v>51530000.109999999</c:v>
                </c:pt>
                <c:pt idx="15">
                  <c:v>53155000.059999995</c:v>
                </c:pt>
                <c:pt idx="16">
                  <c:v>53585548.5</c:v>
                </c:pt>
                <c:pt idx="17">
                  <c:v>52863913.890000001</c:v>
                </c:pt>
                <c:pt idx="18">
                  <c:v>53723000</c:v>
                </c:pt>
                <c:pt idx="19">
                  <c:v>55340000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83F-47E5-B4CE-A9706A0D82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6234496"/>
        <c:axId val="96240384"/>
        <c:axId val="0"/>
      </c:bar3DChart>
      <c:catAx>
        <c:axId val="9623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9624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24038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962344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0.16656</cdr:x>
      <cdr:y>0.9241</cdr:y>
    </cdr:from>
    <cdr:to>
      <cdr:x>0.33912</cdr:x>
      <cdr:y>0.97586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524577" y="5230909"/>
          <a:ext cx="1579418" cy="29298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76794" tIns="38397" rIns="76794" bIns="38397" rtlCol="0">
          <a:spAutoFit/>
        </a:bodyPr>
        <a:lstStyle xmlns:a="http://schemas.openxmlformats.org/drawingml/2006/main"/>
        <a:p xmlns:a="http://schemas.openxmlformats.org/drawingml/2006/main">
          <a:r>
            <a:rPr lang="de-DE" sz="1400" b="1" dirty="0" err="1" smtClean="0">
              <a:solidFill>
                <a:schemeClr val="accent1"/>
              </a:solidFill>
              <a:latin typeface="Trebuchet MS" pitchFamily="34" charset="0"/>
              <a:cs typeface="Raleway"/>
            </a:rPr>
            <a:t>grey</a:t>
          </a:r>
          <a:r>
            <a:rPr lang="de-DE" sz="1400" b="1" dirty="0" smtClean="0">
              <a:solidFill>
                <a:schemeClr val="accent1"/>
              </a:solidFill>
              <a:latin typeface="Trebuchet MS" pitchFamily="34" charset="0"/>
              <a:cs typeface="Raleway"/>
            </a:rPr>
            <a:t>= </a:t>
          </a:r>
          <a:r>
            <a:rPr lang="de-DE" sz="1400" b="1" dirty="0" err="1" smtClean="0">
              <a:solidFill>
                <a:schemeClr val="accent1"/>
              </a:solidFill>
              <a:latin typeface="Trebuchet MS" pitchFamily="34" charset="0"/>
              <a:cs typeface="Raleway"/>
            </a:rPr>
            <a:t>grants</a:t>
          </a:r>
          <a:endParaRPr lang="de-DE" sz="2200" b="1" dirty="0" smtClean="0">
            <a:solidFill>
              <a:schemeClr val="accent1"/>
            </a:solidFill>
            <a:latin typeface="Trebuchet MS" pitchFamily="34" charset="0"/>
            <a:cs typeface="Raleway"/>
          </a:endParaRPr>
        </a:p>
      </cdr:txBody>
    </cdr:sp>
  </cdr:relSizeAnchor>
  <cdr:relSizeAnchor xmlns:cdr="http://schemas.openxmlformats.org/drawingml/2006/chartDrawing">
    <cdr:from>
      <cdr:x>0.62728</cdr:x>
      <cdr:y>0.92277</cdr:y>
    </cdr:from>
    <cdr:to>
      <cdr:x>0.79199</cdr:x>
      <cdr:y>0.97453</cdr:y>
    </cdr:to>
    <cdr:sp macro="" textlink="">
      <cdr:nvSpPr>
        <cdr:cNvPr id="3" name="Textfeld 2"/>
        <cdr:cNvSpPr txBox="1"/>
      </cdr:nvSpPr>
      <cdr:spPr>
        <a:xfrm xmlns:a="http://schemas.openxmlformats.org/drawingml/2006/main">
          <a:off x="5741497" y="5223392"/>
          <a:ext cx="1507624" cy="29298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76794" tIns="38397" rIns="76794" bIns="38397" rtlCol="0">
          <a:spAutoFit/>
        </a:bodyPr>
        <a:lstStyle xmlns:a="http://schemas.openxmlformats.org/drawingml/2006/main"/>
        <a:p xmlns:a="http://schemas.openxmlformats.org/drawingml/2006/main">
          <a:r>
            <a:rPr lang="de-DE" sz="1400" b="1" dirty="0" err="1" smtClean="0">
              <a:solidFill>
                <a:srgbClr val="0070C0"/>
              </a:solidFill>
              <a:latin typeface="Trebuchet MS" pitchFamily="34" charset="0"/>
              <a:cs typeface="Raleway"/>
            </a:rPr>
            <a:t>blue</a:t>
          </a:r>
          <a:r>
            <a:rPr lang="de-DE" sz="1400" b="1" dirty="0" smtClean="0">
              <a:solidFill>
                <a:srgbClr val="0070C0"/>
              </a:solidFill>
              <a:latin typeface="Trebuchet MS" pitchFamily="34" charset="0"/>
              <a:cs typeface="Raleway"/>
            </a:rPr>
            <a:t>= </a:t>
          </a:r>
          <a:r>
            <a:rPr lang="de-DE" sz="1400" b="1" dirty="0" err="1" smtClean="0">
              <a:solidFill>
                <a:srgbClr val="0070C0"/>
              </a:solidFill>
              <a:latin typeface="Trebuchet MS" pitchFamily="34" charset="0"/>
              <a:cs typeface="Raleway"/>
            </a:rPr>
            <a:t>revenues</a:t>
          </a:r>
          <a:endParaRPr lang="de-DE" sz="1400" b="1" dirty="0" smtClean="0">
            <a:solidFill>
              <a:srgbClr val="0070C0"/>
            </a:solidFill>
            <a:latin typeface="Trebuchet MS" pitchFamily="34" charset="0"/>
            <a:cs typeface="Raleway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t>8/17/2022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t>‹Nr.›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18" Type="http://schemas.openxmlformats.org/officeDocument/2006/relationships/image" Target="../media/image22.wmf"/><Relationship Id="rId3" Type="http://schemas.openxmlformats.org/officeDocument/2006/relationships/image" Target="../media/image7.wmf"/><Relationship Id="rId21" Type="http://schemas.openxmlformats.org/officeDocument/2006/relationships/image" Target="../media/image25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20" Type="http://schemas.openxmlformats.org/officeDocument/2006/relationships/image" Target="../media/image24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23" Type="http://schemas.openxmlformats.org/officeDocument/2006/relationships/image" Target="../media/image27.wmf"/><Relationship Id="rId10" Type="http://schemas.openxmlformats.org/officeDocument/2006/relationships/image" Target="../media/image14.wmf"/><Relationship Id="rId19" Type="http://schemas.openxmlformats.org/officeDocument/2006/relationships/image" Target="../media/image23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Relationship Id="rId22" Type="http://schemas.openxmlformats.org/officeDocument/2006/relationships/image" Target="../media/image26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0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smtClean="0"/>
              <a:t>Meeting xy</a:t>
            </a:r>
            <a:br>
              <a:rPr lang="en-GB" noProof="0" smtClean="0"/>
            </a:br>
            <a:r>
              <a:rPr lang="en-GB" noProof="0" smtClean="0"/>
              <a:t>Place | DD Month YYYY</a:t>
            </a:r>
            <a:endParaRPr lang="en-GB" noProof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 smtClean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  <a:endParaRPr lang="en-GB" altLang="de-DE" sz="1400" noProof="0" dirty="0">
              <a:solidFill>
                <a:schemeClr val="accent6">
                  <a:lumMod val="75000"/>
                </a:schemeClr>
              </a:solidFill>
              <a:latin typeface="Trebuchet MS" pitchFamily="34" charset="0"/>
              <a:cs typeface="Arial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9470" y="121319"/>
            <a:ext cx="2156998" cy="92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 smtClean="0"/>
              <a:t>Timeline overview</a:t>
            </a:r>
            <a:endParaRPr lang="en-GB" noProof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 smtClean="0"/>
              <a:t>Timeline</a:t>
            </a:r>
            <a:endParaRPr lang="en-GB" noProof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</a:t>
            </a:r>
            <a:endParaRPr lang="en-GB" noProof="0"/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Specific Objectives, Output, Other icons - specific</a:t>
            </a:r>
            <a:endParaRPr lang="en-GB" noProof="0" dirty="0"/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Icons</a:t>
            </a:r>
            <a:br>
              <a:rPr lang="en-GB" noProof="0" dirty="0" smtClean="0"/>
            </a:br>
            <a:r>
              <a:rPr lang="en-GB" noProof="0" dirty="0" smtClean="0"/>
              <a:t>Unspecific 1</a:t>
            </a:r>
            <a:endParaRPr lang="en-GB" noProof="0" dirty="0"/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Icons </a:t>
            </a:r>
            <a:br>
              <a:rPr lang="en-GB" noProof="0" dirty="0" smtClean="0"/>
            </a:br>
            <a:r>
              <a:rPr lang="en-GB" noProof="0" dirty="0" smtClean="0"/>
              <a:t>Unspecific 2</a:t>
            </a:r>
            <a:endParaRPr lang="en-GB" noProof="0" dirty="0"/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Project partnership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3" name="Picture Placeholder 2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485793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  <p:sp>
        <p:nvSpPr>
          <p:cNvPr id="27" name="Picture Placeholder 2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580446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Logo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968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 smtClean="0"/>
              <a:t>Headlines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 smtClean="0"/>
              <a:t>FULL Image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Insert Diagram with a click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 smtClean="0"/>
              <a:t>TiTle</a:t>
            </a:r>
            <a:r>
              <a:rPr lang="en-GB" noProof="0" dirty="0" smtClean="0"/>
              <a:t>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Insert Diagram with a 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 smtClean="0"/>
              <a:t>Image</a:t>
            </a:r>
            <a:endParaRPr lang="en-GB" noProof="0" dirty="0"/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 smtClean="0"/>
              <a:t>Insert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 smtClean="0"/>
              <a:t>Textmasterformat</a:t>
            </a:r>
            <a:r>
              <a:rPr lang="en-GB" noProof="0" dirty="0" smtClean="0"/>
              <a:t> to edit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1904" y="149227"/>
            <a:ext cx="1776117" cy="76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‹Nr.›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168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Title </a:t>
            </a:r>
            <a:r>
              <a:rPr lang="en-GB" noProof="0" dirty="0" err="1" smtClean="0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  <p:sldLayoutId id="2147483864" r:id="rId18"/>
    <p:sldLayoutId id="2147483865" r:id="rId19"/>
    <p:sldLayoutId id="2147483866" r:id="rId20"/>
    <p:sldLayoutId id="2147483863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uearbeit.de/" TargetMode="External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7.jpeg"/><Relationship Id="rId4" Type="http://schemas.openxmlformats.org/officeDocument/2006/relationships/hyperlink" Target="mailto:Interreg.ce1345@neuearbeit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l-SI" dirty="0"/>
              <a:t>Interreg SIV </a:t>
            </a:r>
            <a:r>
              <a:rPr lang="hu-HU" dirty="0"/>
              <a:t>Webinar Series</a:t>
            </a:r>
            <a:endParaRPr lang="sl-SI" dirty="0"/>
          </a:p>
          <a:p>
            <a:r>
              <a:rPr lang="en-GB" dirty="0" smtClean="0"/>
              <a:t>Webinar Innovative </a:t>
            </a:r>
            <a:r>
              <a:rPr lang="en-GB" dirty="0"/>
              <a:t>Employment </a:t>
            </a:r>
            <a:endParaRPr lang="en-GB" dirty="0" smtClean="0"/>
          </a:p>
          <a:p>
            <a:r>
              <a:rPr lang="en-GB" dirty="0" smtClean="0"/>
              <a:t>Social Enterprise </a:t>
            </a:r>
            <a:r>
              <a:rPr lang="en-GB" dirty="0" err="1" smtClean="0"/>
              <a:t>Neue</a:t>
            </a:r>
            <a:r>
              <a:rPr lang="en-GB" dirty="0" smtClean="0"/>
              <a:t> </a:t>
            </a:r>
            <a:r>
              <a:rPr lang="en-GB" dirty="0" err="1" smtClean="0"/>
              <a:t>Arbeit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1104926" y="5427022"/>
            <a:ext cx="7754912" cy="750495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 err="1" smtClean="0"/>
              <a:t>Labour</a:t>
            </a:r>
            <a:r>
              <a:rPr lang="en-US" sz="2800" dirty="0" smtClean="0"/>
              <a:t> </a:t>
            </a:r>
            <a:r>
              <a:rPr lang="en-US" sz="2800" dirty="0"/>
              <a:t>market beyond placement rates: Privately financed </a:t>
            </a:r>
            <a:r>
              <a:rPr lang="en-US" sz="2800" dirty="0" err="1"/>
              <a:t>labour</a:t>
            </a:r>
            <a:r>
              <a:rPr lang="en-US" sz="2800" dirty="0"/>
              <a:t> market instruments as a complement to state instruments</a:t>
            </a:r>
            <a:endParaRPr lang="de-DE" sz="2800" dirty="0"/>
          </a:p>
          <a:p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AT" dirty="0" smtClean="0"/>
              <a:t>Anja Grunow (Lead Partner)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36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dirty="0" smtClean="0">
                <a:solidFill>
                  <a:srgbClr val="426C93"/>
                </a:solidFill>
              </a:rPr>
              <a:t/>
            </a:r>
            <a:br>
              <a:rPr lang="de-DE" altLang="de-DE" dirty="0" smtClean="0">
                <a:solidFill>
                  <a:srgbClr val="426C93"/>
                </a:solidFill>
              </a:rPr>
            </a:br>
            <a:r>
              <a:rPr lang="de-DE" altLang="de-DE" dirty="0" smtClean="0">
                <a:solidFill>
                  <a:srgbClr val="426C93"/>
                </a:solidFill>
              </a:rPr>
              <a:t>Verbund </a:t>
            </a:r>
            <a:r>
              <a:rPr lang="de-DE" altLang="de-DE" dirty="0">
                <a:solidFill>
                  <a:srgbClr val="426C93"/>
                </a:solidFill>
              </a:rPr>
              <a:t>Neue Arbeit</a:t>
            </a:r>
            <a:br>
              <a:rPr lang="de-DE" altLang="de-DE" dirty="0">
                <a:solidFill>
                  <a:srgbClr val="426C93"/>
                </a:solidFill>
              </a:rPr>
            </a:b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68" y="149225"/>
            <a:ext cx="1815840" cy="77934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281" y="1666004"/>
            <a:ext cx="2119174" cy="1628182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078523" y="1229550"/>
            <a:ext cx="2403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solidFill>
                  <a:srgbClr val="426C93"/>
                </a:solidFill>
              </a:rPr>
              <a:t>Statutory</a:t>
            </a:r>
            <a:r>
              <a:rPr lang="de-DE" b="1" dirty="0" smtClean="0">
                <a:solidFill>
                  <a:srgbClr val="426C93"/>
                </a:solidFill>
              </a:rPr>
              <a:t> </a:t>
            </a:r>
            <a:r>
              <a:rPr lang="de-DE" b="1" dirty="0" err="1">
                <a:solidFill>
                  <a:srgbClr val="426C93"/>
                </a:solidFill>
              </a:rPr>
              <a:t>mission</a:t>
            </a:r>
            <a:r>
              <a:rPr lang="de-DE" b="1" dirty="0">
                <a:solidFill>
                  <a:srgbClr val="426C93"/>
                </a:solidFill>
              </a:rPr>
              <a:t> 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986157" y="3376720"/>
            <a:ext cx="3105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workshop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disabled</a:t>
            </a:r>
            <a:r>
              <a:rPr lang="de-DE" dirty="0"/>
              <a:t> </a:t>
            </a:r>
            <a:r>
              <a:rPr lang="de-DE" dirty="0" err="1"/>
              <a:t>people</a:t>
            </a:r>
            <a:r>
              <a:rPr lang="de-DE" dirty="0"/>
              <a:t> 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245" y="3878660"/>
            <a:ext cx="2289932" cy="946799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8155" y="4695804"/>
            <a:ext cx="1814032" cy="1559926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4663792" y="4219451"/>
            <a:ext cx="1735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1. </a:t>
            </a:r>
            <a:r>
              <a:rPr lang="de-DE" dirty="0" err="1"/>
              <a:t>labour</a:t>
            </a:r>
            <a:r>
              <a:rPr lang="de-DE" dirty="0"/>
              <a:t> </a:t>
            </a:r>
            <a:r>
              <a:rPr lang="de-DE" dirty="0" err="1"/>
              <a:t>market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3385977" y="1941569"/>
            <a:ext cx="4290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Commercial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smtClean="0"/>
              <a:t>non-profit</a:t>
            </a:r>
            <a:endParaRPr lang="de-DE" dirty="0"/>
          </a:p>
          <a:p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880386" y="2467299"/>
            <a:ext cx="205458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62 Million turn </a:t>
            </a:r>
            <a:r>
              <a:rPr lang="de-DE" dirty="0" err="1"/>
              <a:t>over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5953331" y="3007388"/>
            <a:ext cx="1723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1600 </a:t>
            </a:r>
            <a:r>
              <a:rPr lang="de-DE" dirty="0" err="1" smtClean="0"/>
              <a:t>employees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6814977" y="3601661"/>
            <a:ext cx="1579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60 </a:t>
            </a:r>
            <a:r>
              <a:rPr lang="de-DE" dirty="0" err="1"/>
              <a:t>nationalities</a:t>
            </a:r>
            <a:r>
              <a:rPr lang="de-DE" dirty="0"/>
              <a:t> </a:t>
            </a:r>
          </a:p>
          <a:p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773788" y="4692851"/>
            <a:ext cx="1091224" cy="569986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de-DE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Since</a:t>
            </a:r>
            <a:r>
              <a:rPr lang="de-DE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1978</a:t>
            </a:r>
          </a:p>
        </p:txBody>
      </p:sp>
    </p:spTree>
    <p:extLst>
      <p:ext uri="{BB962C8B-B14F-4D97-AF65-F5344CB8AC3E}">
        <p14:creationId xmlns:p14="http://schemas.microsoft.com/office/powerpoint/2010/main" val="248147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 dirty="0" smtClean="0">
                <a:solidFill>
                  <a:srgbClr val="426C93"/>
                </a:solidFill>
              </a:rPr>
              <a:t/>
            </a:r>
            <a:br>
              <a:rPr lang="en-US" altLang="de-DE" dirty="0" smtClean="0">
                <a:solidFill>
                  <a:srgbClr val="426C93"/>
                </a:solidFill>
              </a:rPr>
            </a:br>
            <a:r>
              <a:rPr lang="en-US" altLang="de-DE" dirty="0" smtClean="0">
                <a:solidFill>
                  <a:srgbClr val="426C93"/>
                </a:solidFill>
              </a:rPr>
              <a:t>Target </a:t>
            </a:r>
            <a:r>
              <a:rPr lang="en-US" altLang="de-DE" dirty="0">
                <a:solidFill>
                  <a:srgbClr val="426C93"/>
                </a:solidFill>
              </a:rPr>
              <a:t>groups: </a:t>
            </a:r>
            <a:r>
              <a:rPr lang="en-US" altLang="de-DE" dirty="0" smtClean="0">
                <a:solidFill>
                  <a:srgbClr val="426C93"/>
                </a:solidFill>
              </a:rPr>
              <a:t>                     heterogeneous </a:t>
            </a:r>
            <a:r>
              <a:rPr lang="en-US" altLang="de-DE" dirty="0">
                <a:solidFill>
                  <a:srgbClr val="426C93"/>
                </a:solidFill>
              </a:rPr>
              <a:t>public funding</a:t>
            </a:r>
            <a:r>
              <a:rPr lang="de-DE" altLang="de-DE" dirty="0">
                <a:solidFill>
                  <a:srgbClr val="426C93"/>
                </a:solidFill>
              </a:rPr>
              <a:t/>
            </a:r>
            <a:br>
              <a:rPr lang="de-DE" altLang="de-DE" dirty="0">
                <a:solidFill>
                  <a:srgbClr val="426C93"/>
                </a:solidFill>
              </a:rPr>
            </a:b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2264734"/>
            <a:ext cx="8562974" cy="400484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68" y="149225"/>
            <a:ext cx="1815840" cy="779342"/>
          </a:xfrm>
          <a:prstGeom prst="rect">
            <a:avLst/>
          </a:prstGeom>
        </p:spPr>
      </p:pic>
      <p:sp>
        <p:nvSpPr>
          <p:cNvPr id="8" name="Oval 3"/>
          <p:cNvSpPr>
            <a:spLocks noChangeArrowheads="1"/>
          </p:cNvSpPr>
          <p:nvPr/>
        </p:nvSpPr>
        <p:spPr bwMode="auto">
          <a:xfrm>
            <a:off x="857445" y="1033153"/>
            <a:ext cx="8286555" cy="5236429"/>
          </a:xfrm>
          <a:prstGeom prst="ellipse">
            <a:avLst/>
          </a:prstGeom>
          <a:gradFill rotWithShape="0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de-DE" altLang="de-DE"/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493967" y="1181995"/>
            <a:ext cx="3033713" cy="3095625"/>
            <a:chOff x="1920" y="768"/>
            <a:chExt cx="1911" cy="1950"/>
          </a:xfrm>
        </p:grpSpPr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1920" y="768"/>
              <a:ext cx="1911" cy="1950"/>
            </a:xfrm>
            <a:prstGeom prst="ellipse">
              <a:avLst/>
            </a:prstGeom>
            <a:solidFill>
              <a:srgbClr val="0033CC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280" y="1432"/>
              <a:ext cx="1103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en-US" altLang="de-DE" sz="1800" dirty="0">
                  <a:solidFill>
                    <a:schemeClr val="bg1"/>
                  </a:solidFill>
                  <a:latin typeface="Arial" panose="020B0604020202020204" pitchFamily="34" charset="0"/>
                </a:rPr>
                <a:t>Work for the </a:t>
              </a:r>
              <a:r>
                <a:rPr lang="en-US" altLang="de-DE" sz="1800" dirty="0" err="1" smtClean="0">
                  <a:solidFill>
                    <a:schemeClr val="bg1"/>
                  </a:solidFill>
                  <a:latin typeface="Arial" panose="020B0604020202020204" pitchFamily="34" charset="0"/>
                </a:rPr>
                <a:t>longterm</a:t>
              </a:r>
              <a:endParaRPr lang="en-US" altLang="de-DE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  <a:p>
              <a:pPr eaLnBrk="0" hangingPunct="0"/>
              <a:r>
                <a:rPr lang="en-US" altLang="de-DE" sz="1800" dirty="0">
                  <a:solidFill>
                    <a:schemeClr val="bg1"/>
                  </a:solidFill>
                  <a:latin typeface="Arial" panose="020B0604020202020204" pitchFamily="34" charset="0"/>
                </a:rPr>
                <a:t>unemployed</a:t>
              </a:r>
              <a:endParaRPr lang="de-DE" altLang="de-DE" sz="180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2960567" y="1232795"/>
            <a:ext cx="2286000" cy="787399"/>
            <a:chOff x="1632" y="2352"/>
            <a:chExt cx="1440" cy="672"/>
          </a:xfrm>
        </p:grpSpPr>
        <p:sp>
          <p:nvSpPr>
            <p:cNvPr id="13" name="Oval 20"/>
            <p:cNvSpPr>
              <a:spLocks noChangeArrowheads="1"/>
            </p:cNvSpPr>
            <p:nvPr/>
          </p:nvSpPr>
          <p:spPr bwMode="auto">
            <a:xfrm>
              <a:off x="1632" y="2352"/>
              <a:ext cx="1440" cy="672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1776" y="2352"/>
              <a:ext cx="1296" cy="5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de-DE" altLang="de-DE" sz="2000" dirty="0">
                  <a:solidFill>
                    <a:srgbClr val="FF3300"/>
                  </a:solidFill>
                  <a:latin typeface="Arial" panose="020B0604020202020204" pitchFamily="34" charset="0"/>
                </a:rPr>
                <a:t>Work </a:t>
              </a:r>
              <a:r>
                <a:rPr lang="de-DE" altLang="de-DE" sz="2000" dirty="0" err="1">
                  <a:solidFill>
                    <a:srgbClr val="FF3300"/>
                  </a:solidFill>
                  <a:latin typeface="Arial" panose="020B0604020202020204" pitchFamily="34" charset="0"/>
                </a:rPr>
                <a:t>instead</a:t>
              </a:r>
              <a:r>
                <a:rPr lang="de-DE" altLang="de-DE" sz="2000" dirty="0">
                  <a:solidFill>
                    <a:srgbClr val="FF3300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de-DE" sz="2000" dirty="0" err="1">
                  <a:solidFill>
                    <a:srgbClr val="FF3300"/>
                  </a:solidFill>
                  <a:latin typeface="Arial" panose="020B0604020202020204" pitchFamily="34" charset="0"/>
                </a:rPr>
                <a:t>of</a:t>
              </a:r>
              <a:r>
                <a:rPr lang="de-DE" altLang="de-DE" sz="2000" dirty="0">
                  <a:solidFill>
                    <a:srgbClr val="FF3300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de-DE" sz="2000" dirty="0" err="1" smtClean="0">
                  <a:solidFill>
                    <a:srgbClr val="FF3300"/>
                  </a:solidFill>
                  <a:latin typeface="Arial" panose="020B0604020202020204" pitchFamily="34" charset="0"/>
                </a:rPr>
                <a:t>punishment</a:t>
              </a:r>
              <a:endParaRPr lang="de-DE" altLang="de-DE" sz="2000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5207674" y="1232795"/>
            <a:ext cx="1899879" cy="991393"/>
            <a:chOff x="3108" y="768"/>
            <a:chExt cx="1644" cy="470"/>
          </a:xfrm>
        </p:grpSpPr>
        <p:sp>
          <p:nvSpPr>
            <p:cNvPr id="16" name="Oval 26"/>
            <p:cNvSpPr>
              <a:spLocks noChangeArrowheads="1"/>
            </p:cNvSpPr>
            <p:nvPr/>
          </p:nvSpPr>
          <p:spPr bwMode="auto">
            <a:xfrm>
              <a:off x="3108" y="768"/>
              <a:ext cx="1644" cy="47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17" name="Text Box 27"/>
            <p:cNvSpPr txBox="1">
              <a:spLocks noChangeArrowheads="1"/>
            </p:cNvSpPr>
            <p:nvPr/>
          </p:nvSpPr>
          <p:spPr bwMode="auto">
            <a:xfrm>
              <a:off x="3435" y="768"/>
              <a:ext cx="1101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de-DE" altLang="de-DE" sz="2000" dirty="0" smtClean="0">
                  <a:solidFill>
                    <a:srgbClr val="FF3300"/>
                  </a:solidFill>
                  <a:latin typeface="Arial" panose="020B0604020202020204" pitchFamily="34" charset="0"/>
                </a:rPr>
                <a:t>Work </a:t>
              </a:r>
              <a:r>
                <a:rPr lang="de-DE" altLang="de-DE" sz="2000" dirty="0" err="1" smtClean="0">
                  <a:solidFill>
                    <a:srgbClr val="FF3300"/>
                  </a:solidFill>
                  <a:latin typeface="Arial" panose="020B0604020202020204" pitchFamily="34" charset="0"/>
                </a:rPr>
                <a:t>for</a:t>
              </a:r>
              <a:r>
                <a:rPr lang="de-DE" altLang="de-DE" sz="2000" dirty="0" smtClean="0">
                  <a:solidFill>
                    <a:srgbClr val="FF3300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de-DE" sz="2000" dirty="0" err="1" smtClean="0">
                  <a:solidFill>
                    <a:srgbClr val="FF3300"/>
                  </a:solidFill>
                  <a:latin typeface="Arial" panose="020B0604020202020204" pitchFamily="34" charset="0"/>
                </a:rPr>
                <a:t>m</a:t>
              </a:r>
              <a:r>
                <a:rPr lang="de-DE" altLang="de-DE" sz="2000" dirty="0" err="1" smtClean="0">
                  <a:latin typeface="Arial" panose="020B0604020202020204" pitchFamily="34" charset="0"/>
                </a:rPr>
                <a:t>i</a:t>
              </a:r>
              <a:r>
                <a:rPr lang="de-DE" altLang="de-DE" sz="2000" dirty="0" err="1" smtClean="0">
                  <a:solidFill>
                    <a:schemeClr val="accent1"/>
                  </a:solidFill>
                  <a:latin typeface="Arial" panose="020B0604020202020204" pitchFamily="34" charset="0"/>
                </a:rPr>
                <a:t>g</a:t>
              </a:r>
              <a:r>
                <a:rPr lang="de-DE" altLang="de-DE" sz="2000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r</a:t>
              </a:r>
              <a:r>
                <a:rPr lang="de-DE" altLang="de-DE" sz="2000" dirty="0" err="1" smtClean="0">
                  <a:solidFill>
                    <a:srgbClr val="0033CC"/>
                  </a:solidFill>
                  <a:latin typeface="Arial" panose="020B0604020202020204" pitchFamily="34" charset="0"/>
                </a:rPr>
                <a:t>a</a:t>
              </a:r>
              <a:r>
                <a:rPr lang="de-DE" altLang="de-DE" sz="2000" dirty="0" err="1" smtClean="0">
                  <a:solidFill>
                    <a:schemeClr val="bg2"/>
                  </a:solidFill>
                  <a:latin typeface="Arial" panose="020B0604020202020204" pitchFamily="34" charset="0"/>
                </a:rPr>
                <a:t>n</a:t>
              </a:r>
              <a:r>
                <a:rPr lang="de-DE" altLang="de-DE" sz="2000" dirty="0" err="1" smtClean="0">
                  <a:solidFill>
                    <a:srgbClr val="33CC33"/>
                  </a:solidFill>
                  <a:latin typeface="Arial" panose="020B0604020202020204" pitchFamily="34" charset="0"/>
                </a:rPr>
                <a:t>t</a:t>
              </a:r>
              <a:r>
                <a:rPr lang="de-DE" altLang="de-DE" sz="2000" dirty="0" err="1" smtClean="0">
                  <a:solidFill>
                    <a:srgbClr val="FF3399"/>
                  </a:solidFill>
                  <a:latin typeface="Arial" panose="020B0604020202020204" pitchFamily="34" charset="0"/>
                </a:rPr>
                <a:t>s</a:t>
              </a:r>
              <a:endParaRPr lang="de-DE" altLang="de-DE" sz="2000" dirty="0">
                <a:solidFill>
                  <a:srgbClr val="FF3399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8" name="Group 22"/>
          <p:cNvGrpSpPr>
            <a:grpSpLocks/>
          </p:cNvGrpSpPr>
          <p:nvPr/>
        </p:nvGrpSpPr>
        <p:grpSpPr bwMode="auto">
          <a:xfrm>
            <a:off x="5379917" y="2060084"/>
            <a:ext cx="3989714" cy="2263613"/>
            <a:chOff x="3621" y="1527"/>
            <a:chExt cx="1925" cy="1135"/>
          </a:xfrm>
        </p:grpSpPr>
        <p:sp>
          <p:nvSpPr>
            <p:cNvPr id="19" name="Oval 23"/>
            <p:cNvSpPr>
              <a:spLocks noChangeArrowheads="1"/>
            </p:cNvSpPr>
            <p:nvPr/>
          </p:nvSpPr>
          <p:spPr bwMode="auto">
            <a:xfrm>
              <a:off x="3621" y="1527"/>
              <a:ext cx="1626" cy="1135"/>
            </a:xfrm>
            <a:prstGeom prst="ellipse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754" y="1690"/>
              <a:ext cx="1792" cy="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 altLang="de-DE" sz="2000" dirty="0" smtClean="0">
                <a:solidFill>
                  <a:srgbClr val="FF3300"/>
                </a:solidFill>
                <a:latin typeface="Arial" panose="020B0604020202020204" pitchFamily="34" charset="0"/>
              </a:endParaRPr>
            </a:p>
            <a:p>
              <a:pPr eaLnBrk="0" hangingPunct="0"/>
              <a:endParaRPr lang="en-US" altLang="de-DE" sz="2000" dirty="0" smtClean="0">
                <a:solidFill>
                  <a:srgbClr val="FF3300"/>
                </a:solidFill>
                <a:latin typeface="Arial" panose="020B0604020202020204" pitchFamily="34" charset="0"/>
              </a:endParaRPr>
            </a:p>
            <a:p>
              <a:pPr eaLnBrk="0" hangingPunct="0"/>
              <a:r>
                <a:rPr lang="en-US" altLang="de-DE" sz="2000" dirty="0" smtClean="0">
                  <a:solidFill>
                    <a:srgbClr val="FF3300"/>
                  </a:solidFill>
                  <a:latin typeface="Arial" panose="020B0604020202020204" pitchFamily="34" charset="0"/>
                </a:rPr>
                <a:t>Work </a:t>
              </a:r>
              <a:r>
                <a:rPr lang="en-US" altLang="de-DE" sz="2000" dirty="0">
                  <a:solidFill>
                    <a:srgbClr val="FF3300"/>
                  </a:solidFill>
                  <a:latin typeface="Arial" panose="020B0604020202020204" pitchFamily="34" charset="0"/>
                </a:rPr>
                <a:t>for disabled people Integration </a:t>
              </a:r>
              <a:r>
                <a:rPr lang="en-US" altLang="de-DE" sz="2000" dirty="0" smtClean="0">
                  <a:solidFill>
                    <a:srgbClr val="FF3300"/>
                  </a:solidFill>
                  <a:latin typeface="Arial" panose="020B0604020202020204" pitchFamily="34" charset="0"/>
                </a:rPr>
                <a:t>companies</a:t>
              </a:r>
              <a:endParaRPr lang="de-DE" altLang="de-DE" sz="2000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1" name="Group 49"/>
          <p:cNvGrpSpPr>
            <a:grpSpLocks/>
          </p:cNvGrpSpPr>
          <p:nvPr/>
        </p:nvGrpSpPr>
        <p:grpSpPr bwMode="auto">
          <a:xfrm>
            <a:off x="6684844" y="1362856"/>
            <a:ext cx="1461630" cy="1724139"/>
            <a:chOff x="3936" y="2064"/>
            <a:chExt cx="1644" cy="720"/>
          </a:xfrm>
        </p:grpSpPr>
        <p:sp>
          <p:nvSpPr>
            <p:cNvPr id="22" name="Oval 50"/>
            <p:cNvSpPr>
              <a:spLocks noChangeArrowheads="1"/>
            </p:cNvSpPr>
            <p:nvPr/>
          </p:nvSpPr>
          <p:spPr bwMode="auto">
            <a:xfrm>
              <a:off x="3936" y="2064"/>
              <a:ext cx="1644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23" name="Text Box 51"/>
            <p:cNvSpPr txBox="1">
              <a:spLocks noChangeArrowheads="1"/>
            </p:cNvSpPr>
            <p:nvPr/>
          </p:nvSpPr>
          <p:spPr bwMode="auto">
            <a:xfrm>
              <a:off x="4188" y="2112"/>
              <a:ext cx="1236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de-DE" altLang="de-DE" sz="2000" b="1" u="sng" dirty="0">
                  <a:solidFill>
                    <a:srgbClr val="FF3300"/>
                  </a:solidFill>
                  <a:latin typeface="Arial" panose="020B0604020202020204" pitchFamily="34" charset="0"/>
                </a:rPr>
                <a:t>EU:</a:t>
              </a:r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 </a:t>
              </a:r>
            </a:p>
            <a:p>
              <a:pPr eaLnBrk="0" hangingPunct="0"/>
              <a:r>
                <a:rPr lang="de-DE" altLang="de-DE" sz="1400" dirty="0">
                  <a:solidFill>
                    <a:srgbClr val="FF3300"/>
                  </a:solidFill>
                  <a:latin typeface="Arial" panose="020B0604020202020204" pitchFamily="34" charset="0"/>
                </a:rPr>
                <a:t>State, </a:t>
              </a:r>
              <a:r>
                <a:rPr lang="de-DE" altLang="de-DE" sz="1400" dirty="0" err="1" smtClean="0">
                  <a:solidFill>
                    <a:srgbClr val="FF3300"/>
                  </a:solidFill>
                  <a:latin typeface="Arial" panose="020B0604020202020204" pitchFamily="34" charset="0"/>
                </a:rPr>
                <a:t>Federation</a:t>
              </a:r>
              <a:r>
                <a:rPr lang="de-DE" altLang="de-DE" sz="1400" dirty="0" smtClean="0">
                  <a:solidFill>
                    <a:srgbClr val="FF3300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de-DE" sz="1400" dirty="0">
                  <a:solidFill>
                    <a:srgbClr val="FF3300"/>
                  </a:solidFill>
                  <a:latin typeface="Arial" panose="020B0604020202020204" pitchFamily="34" charset="0"/>
                </a:rPr>
                <a:t>EU</a:t>
              </a:r>
              <a:br>
                <a:rPr lang="de-DE" altLang="de-DE" sz="1400" dirty="0">
                  <a:solidFill>
                    <a:srgbClr val="FF3300"/>
                  </a:solidFill>
                  <a:latin typeface="Arial" panose="020B0604020202020204" pitchFamily="34" charset="0"/>
                </a:rPr>
              </a:br>
              <a:r>
                <a:rPr lang="de-DE" altLang="de-DE" sz="1400" dirty="0">
                  <a:solidFill>
                    <a:srgbClr val="FF3300"/>
                  </a:solidFill>
                  <a:latin typeface="Arial" panose="020B0604020202020204" pitchFamily="34" charset="0"/>
                </a:rPr>
                <a:t>ESF, EFRE,...</a:t>
              </a:r>
            </a:p>
          </p:txBody>
        </p:sp>
      </p:grpSp>
      <p:grpSp>
        <p:nvGrpSpPr>
          <p:cNvPr id="24" name="Group 39"/>
          <p:cNvGrpSpPr>
            <a:grpSpLocks/>
          </p:cNvGrpSpPr>
          <p:nvPr/>
        </p:nvGrpSpPr>
        <p:grpSpPr bwMode="auto">
          <a:xfrm>
            <a:off x="6470008" y="3641551"/>
            <a:ext cx="2673992" cy="1559840"/>
            <a:chOff x="3936" y="2064"/>
            <a:chExt cx="1644" cy="720"/>
          </a:xfrm>
        </p:grpSpPr>
        <p:sp>
          <p:nvSpPr>
            <p:cNvPr id="25" name="Oval 40"/>
            <p:cNvSpPr>
              <a:spLocks noChangeArrowheads="1"/>
            </p:cNvSpPr>
            <p:nvPr/>
          </p:nvSpPr>
          <p:spPr bwMode="auto">
            <a:xfrm>
              <a:off x="3936" y="2064"/>
              <a:ext cx="1644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26" name="Text Box 41"/>
            <p:cNvSpPr txBox="1">
              <a:spLocks noChangeArrowheads="1"/>
            </p:cNvSpPr>
            <p:nvPr/>
          </p:nvSpPr>
          <p:spPr bwMode="auto">
            <a:xfrm>
              <a:off x="4188" y="2112"/>
              <a:ext cx="1392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endParaRPr lang="en-US" altLang="de-DE" sz="2000" dirty="0" smtClean="0">
                <a:solidFill>
                  <a:srgbClr val="0033CC"/>
                </a:solidFill>
                <a:latin typeface="Arial" panose="020B0604020202020204" pitchFamily="34" charset="0"/>
              </a:endParaRPr>
            </a:p>
            <a:p>
              <a:pPr eaLnBrk="0" hangingPunct="0"/>
              <a:r>
                <a:rPr lang="en-US" altLang="de-DE" sz="2000" dirty="0" smtClean="0">
                  <a:solidFill>
                    <a:srgbClr val="0033CC"/>
                  </a:solidFill>
                  <a:latin typeface="Arial" panose="020B0604020202020204" pitchFamily="34" charset="0"/>
                </a:rPr>
                <a:t>School </a:t>
              </a:r>
              <a:r>
                <a:rPr lang="en-US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concepts Transition from school to </a:t>
              </a:r>
              <a:r>
                <a:rPr lang="en-US" altLang="de-DE" sz="2000" dirty="0" smtClean="0">
                  <a:solidFill>
                    <a:srgbClr val="0033CC"/>
                  </a:solidFill>
                  <a:latin typeface="Arial" panose="020B0604020202020204" pitchFamily="34" charset="0"/>
                </a:rPr>
                <a:t>work</a:t>
              </a:r>
              <a:endParaRPr lang="de-DE" altLang="de-DE" sz="2000" dirty="0">
                <a:solidFill>
                  <a:srgbClr val="0033C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7" name="Group 36"/>
          <p:cNvGrpSpPr>
            <a:grpSpLocks/>
          </p:cNvGrpSpPr>
          <p:nvPr/>
        </p:nvGrpSpPr>
        <p:grpSpPr bwMode="auto">
          <a:xfrm>
            <a:off x="5019692" y="5102704"/>
            <a:ext cx="2609850" cy="746125"/>
            <a:chOff x="780" y="2016"/>
            <a:chExt cx="1644" cy="470"/>
          </a:xfrm>
        </p:grpSpPr>
        <p:sp>
          <p:nvSpPr>
            <p:cNvPr id="28" name="Oval 37"/>
            <p:cNvSpPr>
              <a:spLocks noChangeArrowheads="1"/>
            </p:cNvSpPr>
            <p:nvPr/>
          </p:nvSpPr>
          <p:spPr bwMode="auto">
            <a:xfrm>
              <a:off x="780" y="2016"/>
              <a:ext cx="1644" cy="4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29" name="Text Box 38"/>
            <p:cNvSpPr txBox="1">
              <a:spLocks noChangeArrowheads="1"/>
            </p:cNvSpPr>
            <p:nvPr/>
          </p:nvSpPr>
          <p:spPr bwMode="auto">
            <a:xfrm>
              <a:off x="971" y="2016"/>
              <a:ext cx="1394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Integration </a:t>
              </a:r>
              <a:r>
                <a:rPr lang="de-DE" altLang="de-DE" sz="2000" dirty="0" err="1">
                  <a:solidFill>
                    <a:srgbClr val="0033CC"/>
                  </a:solidFill>
                  <a:latin typeface="Arial" panose="020B0604020202020204" pitchFamily="34" charset="0"/>
                </a:rPr>
                <a:t>specialist</a:t>
              </a:r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de-DE" sz="2000" dirty="0" err="1" smtClean="0">
                  <a:solidFill>
                    <a:srgbClr val="0033CC"/>
                  </a:solidFill>
                  <a:latin typeface="Arial" panose="020B0604020202020204" pitchFamily="34" charset="0"/>
                </a:rPr>
                <a:t>service</a:t>
              </a:r>
              <a:endParaRPr lang="de-DE" altLang="de-DE" sz="2000" dirty="0">
                <a:solidFill>
                  <a:srgbClr val="0033C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" name="Group 10"/>
          <p:cNvGrpSpPr>
            <a:grpSpLocks/>
          </p:cNvGrpSpPr>
          <p:nvPr/>
        </p:nvGrpSpPr>
        <p:grpSpPr bwMode="auto">
          <a:xfrm>
            <a:off x="4259579" y="4159727"/>
            <a:ext cx="2691298" cy="904875"/>
            <a:chOff x="421" y="433"/>
            <a:chExt cx="336" cy="149"/>
          </a:xfrm>
        </p:grpSpPr>
        <p:sp>
          <p:nvSpPr>
            <p:cNvPr id="31" name="Oval 11"/>
            <p:cNvSpPr>
              <a:spLocks noChangeArrowheads="1"/>
            </p:cNvSpPr>
            <p:nvPr/>
          </p:nvSpPr>
          <p:spPr bwMode="auto">
            <a:xfrm>
              <a:off x="421" y="433"/>
              <a:ext cx="336" cy="149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460" y="460"/>
              <a:ext cx="271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de-DE" altLang="de-DE" sz="2000" dirty="0" smtClean="0">
                  <a:solidFill>
                    <a:srgbClr val="FF3300"/>
                  </a:solidFill>
                  <a:latin typeface="Arial" panose="020B0604020202020204" pitchFamily="34" charset="0"/>
                </a:rPr>
                <a:t>Youth </a:t>
              </a:r>
              <a:r>
                <a:rPr lang="de-DE" altLang="de-DE" sz="2000" dirty="0" err="1" smtClean="0">
                  <a:solidFill>
                    <a:srgbClr val="FF3300"/>
                  </a:solidFill>
                  <a:latin typeface="Arial" panose="020B0604020202020204" pitchFamily="34" charset="0"/>
                </a:rPr>
                <a:t>Vocational</a:t>
              </a:r>
              <a:r>
                <a:rPr lang="de-DE" altLang="de-DE" sz="2000" dirty="0" smtClean="0">
                  <a:solidFill>
                    <a:srgbClr val="FF3300"/>
                  </a:solidFill>
                  <a:latin typeface="Arial" panose="020B0604020202020204" pitchFamily="34" charset="0"/>
                </a:rPr>
                <a:t>      Assistance</a:t>
              </a:r>
              <a:endParaRPr lang="de-DE" altLang="de-DE" sz="2000" dirty="0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3" name="Group 36"/>
          <p:cNvGrpSpPr>
            <a:grpSpLocks/>
          </p:cNvGrpSpPr>
          <p:nvPr/>
        </p:nvGrpSpPr>
        <p:grpSpPr bwMode="auto">
          <a:xfrm>
            <a:off x="2597823" y="5064602"/>
            <a:ext cx="2609850" cy="746125"/>
            <a:chOff x="780" y="2016"/>
            <a:chExt cx="1644" cy="470"/>
          </a:xfrm>
        </p:grpSpPr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780" y="2016"/>
              <a:ext cx="1644" cy="4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1107" y="2016"/>
              <a:ext cx="1101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Advisory </a:t>
              </a:r>
              <a:r>
                <a:rPr lang="de-DE" altLang="de-DE" sz="2000" dirty="0" err="1" smtClean="0">
                  <a:solidFill>
                    <a:srgbClr val="0033CC"/>
                  </a:solidFill>
                  <a:latin typeface="Arial" panose="020B0604020202020204" pitchFamily="34" charset="0"/>
                </a:rPr>
                <a:t>work</a:t>
              </a:r>
              <a:endParaRPr lang="de-DE" altLang="de-DE" sz="2000" dirty="0">
                <a:solidFill>
                  <a:srgbClr val="0033CC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6" name="Group 13"/>
          <p:cNvGrpSpPr>
            <a:grpSpLocks/>
          </p:cNvGrpSpPr>
          <p:nvPr/>
        </p:nvGrpSpPr>
        <p:grpSpPr bwMode="auto">
          <a:xfrm>
            <a:off x="1973578" y="3945551"/>
            <a:ext cx="2286000" cy="1066800"/>
            <a:chOff x="1632" y="2352"/>
            <a:chExt cx="1440" cy="672"/>
          </a:xfrm>
        </p:grpSpPr>
        <p:sp>
          <p:nvSpPr>
            <p:cNvPr id="37" name="Oval 14"/>
            <p:cNvSpPr>
              <a:spLocks noChangeArrowheads="1"/>
            </p:cNvSpPr>
            <p:nvPr/>
          </p:nvSpPr>
          <p:spPr bwMode="auto">
            <a:xfrm>
              <a:off x="1632" y="2352"/>
              <a:ext cx="1440" cy="672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1916" y="2463"/>
              <a:ext cx="1108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Work </a:t>
              </a:r>
              <a:r>
                <a:rPr lang="de-DE" altLang="de-DE" sz="2000" dirty="0" err="1">
                  <a:solidFill>
                    <a:srgbClr val="0033CC"/>
                  </a:solidFill>
                  <a:latin typeface="Arial" panose="020B0604020202020204" pitchFamily="34" charset="0"/>
                </a:rPr>
                <a:t>instead</a:t>
              </a:r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de-DE" sz="2000" dirty="0" err="1">
                  <a:solidFill>
                    <a:srgbClr val="0033CC"/>
                  </a:solidFill>
                  <a:latin typeface="Arial" panose="020B0604020202020204" pitchFamily="34" charset="0"/>
                </a:rPr>
                <a:t>of</a:t>
              </a:r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 </a:t>
              </a:r>
              <a:r>
                <a:rPr lang="de-DE" altLang="de-DE" sz="2000" dirty="0" err="1" smtClean="0">
                  <a:solidFill>
                    <a:srgbClr val="0033CC"/>
                  </a:solidFill>
                  <a:latin typeface="Arial" panose="020B0604020202020204" pitchFamily="34" charset="0"/>
                </a:rPr>
                <a:t>drugs</a:t>
              </a:r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/>
              </a:r>
              <a:b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</a:br>
              <a:r>
                <a:rPr lang="de-DE" altLang="de-DE" sz="2000" dirty="0">
                  <a:solidFill>
                    <a:srgbClr val="0033CC"/>
                  </a:solidFill>
                  <a:latin typeface="Arial" panose="020B0604020202020204" pitchFamily="34" charset="0"/>
                </a:rPr>
                <a:t>    </a:t>
              </a:r>
            </a:p>
          </p:txBody>
        </p:sp>
      </p:grpSp>
      <p:grpSp>
        <p:nvGrpSpPr>
          <p:cNvPr id="39" name="Group 7"/>
          <p:cNvGrpSpPr>
            <a:grpSpLocks/>
          </p:cNvGrpSpPr>
          <p:nvPr/>
        </p:nvGrpSpPr>
        <p:grpSpPr bwMode="auto">
          <a:xfrm>
            <a:off x="857445" y="3261620"/>
            <a:ext cx="2830980" cy="811671"/>
            <a:chOff x="780" y="2016"/>
            <a:chExt cx="1644" cy="470"/>
          </a:xfrm>
        </p:grpSpPr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780" y="2016"/>
              <a:ext cx="1644" cy="4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endParaRPr lang="de-DE"/>
            </a:p>
          </p:txBody>
        </p: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1107" y="2016"/>
              <a:ext cx="1101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0C0C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de-DE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eaLnBrk="0" hangingPunct="0"/>
              <a:r>
                <a:rPr lang="de-DE" altLang="de-DE" sz="2000" dirty="0">
                  <a:latin typeface="Arial" panose="020B0604020202020204" pitchFamily="34" charset="0"/>
                </a:rPr>
                <a:t>Work </a:t>
              </a:r>
              <a:r>
                <a:rPr lang="de-DE" altLang="de-DE" sz="2000" dirty="0" err="1">
                  <a:latin typeface="Arial" panose="020B0604020202020204" pitchFamily="34" charset="0"/>
                </a:rPr>
                <a:t>with</a:t>
              </a:r>
              <a:r>
                <a:rPr lang="de-DE" altLang="de-DE" sz="2000" dirty="0">
                  <a:latin typeface="Arial" panose="020B0604020202020204" pitchFamily="34" charset="0"/>
                </a:rPr>
                <a:t> </a:t>
              </a:r>
              <a:r>
                <a:rPr lang="de-DE" altLang="de-DE" sz="2000" dirty="0" err="1">
                  <a:latin typeface="Arial" panose="020B0604020202020204" pitchFamily="34" charset="0"/>
                </a:rPr>
                <a:t>the</a:t>
              </a:r>
              <a:r>
                <a:rPr lang="de-DE" altLang="de-DE" sz="2000" dirty="0">
                  <a:latin typeface="Arial" panose="020B0604020202020204" pitchFamily="34" charset="0"/>
                </a:rPr>
                <a:t> </a:t>
              </a:r>
              <a:r>
                <a:rPr lang="de-DE" altLang="de-DE" sz="2000" dirty="0" err="1" smtClean="0">
                  <a:latin typeface="Arial" panose="020B0604020202020204" pitchFamily="34" charset="0"/>
                </a:rPr>
                <a:t>Homeless</a:t>
              </a:r>
              <a:endParaRPr lang="de-DE" altLang="de-DE" sz="2000" dirty="0">
                <a:latin typeface="Arial" panose="020B0604020202020204" pitchFamily="34" charset="0"/>
              </a:endParaRPr>
            </a:p>
          </p:txBody>
        </p:sp>
      </p:grpSp>
      <p:sp>
        <p:nvSpPr>
          <p:cNvPr id="42" name="Oval 17"/>
          <p:cNvSpPr>
            <a:spLocks noChangeArrowheads="1"/>
          </p:cNvSpPr>
          <p:nvPr/>
        </p:nvSpPr>
        <p:spPr bwMode="auto">
          <a:xfrm>
            <a:off x="1246910" y="2211398"/>
            <a:ext cx="2856657" cy="1050222"/>
          </a:xfrm>
          <a:prstGeom prst="ellipse">
            <a:avLst/>
          </a:prstGeom>
          <a:solidFill>
            <a:srgbClr val="0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de-DE" dirty="0">
                <a:solidFill>
                  <a:srgbClr val="FF3300"/>
                </a:solidFill>
                <a:latin typeface="Arial" panose="020B0604020202020204" pitchFamily="34" charset="0"/>
              </a:rPr>
              <a:t>Work for the mentally ill</a:t>
            </a:r>
            <a:endParaRPr lang="de-DE" altLang="de-DE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251535" y="4745651"/>
            <a:ext cx="652047" cy="26103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endParaRPr lang="de-DE" altLang="de-DE" sz="1400" dirty="0">
              <a:solidFill>
                <a:srgbClr val="008000"/>
              </a:solidFill>
              <a:latin typeface="Arial" panose="020B0604020202020204" pitchFamily="34" charset="0"/>
            </a:endParaRPr>
          </a:p>
          <a:p>
            <a:pPr algn="ctr" eaLnBrk="0" hangingPunct="0"/>
            <a:endParaRPr lang="de-DE" altLang="de-DE" sz="1400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0" y="1362856"/>
            <a:ext cx="1420542" cy="33399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de-DE" altLang="de-DE" sz="1400" dirty="0" smtClean="0">
                <a:solidFill>
                  <a:srgbClr val="008000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400" dirty="0" err="1" smtClean="0">
                <a:solidFill>
                  <a:srgbClr val="008000"/>
                </a:solidFill>
                <a:latin typeface="Arial" panose="020B0604020202020204" pitchFamily="34" charset="0"/>
              </a:rPr>
              <a:t>Federation</a:t>
            </a:r>
            <a:endParaRPr lang="de-DE" altLang="de-DE" sz="1400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50" name="Rectangle 46"/>
          <p:cNvSpPr>
            <a:spLocks noChangeArrowheads="1"/>
          </p:cNvSpPr>
          <p:nvPr/>
        </p:nvSpPr>
        <p:spPr bwMode="auto">
          <a:xfrm>
            <a:off x="1" y="1626494"/>
            <a:ext cx="1420540" cy="43359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de-DE" altLang="de-DE" sz="1400" dirty="0" smtClean="0">
                <a:solidFill>
                  <a:srgbClr val="00B0F0"/>
                </a:solidFill>
                <a:latin typeface="Arial" panose="020B0604020202020204" pitchFamily="34" charset="0"/>
              </a:rPr>
              <a:t>State</a:t>
            </a:r>
          </a:p>
          <a:p>
            <a:pPr algn="ctr" eaLnBrk="0" hangingPunct="0"/>
            <a:r>
              <a:rPr lang="de-DE" sz="14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Municipality</a:t>
            </a:r>
            <a:endParaRPr lang="de-DE" sz="1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de-DE" altLang="de-DE" sz="1400" dirty="0" err="1" smtClean="0">
                <a:solidFill>
                  <a:srgbClr val="D09E02"/>
                </a:solidFill>
                <a:latin typeface="Arial" panose="020B0604020202020204" pitchFamily="34" charset="0"/>
              </a:rPr>
              <a:t>Employment</a:t>
            </a:r>
            <a:r>
              <a:rPr lang="de-DE" altLang="de-DE" sz="1400" dirty="0" smtClean="0">
                <a:solidFill>
                  <a:srgbClr val="D09E02"/>
                </a:solidFill>
                <a:latin typeface="Arial" panose="020B0604020202020204" pitchFamily="34" charset="0"/>
              </a:rPr>
              <a:t> </a:t>
            </a:r>
            <a:r>
              <a:rPr lang="de-DE" altLang="de-DE" sz="1400" dirty="0" err="1" smtClean="0">
                <a:solidFill>
                  <a:srgbClr val="D09E02"/>
                </a:solidFill>
                <a:latin typeface="Arial" panose="020B0604020202020204" pitchFamily="34" charset="0"/>
              </a:rPr>
              <a:t>Agencies</a:t>
            </a:r>
            <a:endParaRPr lang="de-DE" altLang="de-DE" sz="1400" dirty="0">
              <a:solidFill>
                <a:srgbClr val="D09E02"/>
              </a:solidFill>
              <a:latin typeface="Arial" panose="020B0604020202020204" pitchFamily="34" charset="0"/>
            </a:endParaRPr>
          </a:p>
          <a:p>
            <a:pPr algn="ctr" eaLnBrk="0" hangingPunct="0"/>
            <a:endParaRPr lang="de-DE" altLang="de-DE" sz="1400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251535" y="1078906"/>
            <a:ext cx="5191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de-DE" altLang="de-DE" sz="1400" dirty="0">
                <a:solidFill>
                  <a:srgbClr val="FF0000"/>
                </a:solidFill>
                <a:latin typeface="Arial" panose="020B0604020202020204" pitchFamily="34" charset="0"/>
              </a:rPr>
              <a:t>EU</a:t>
            </a:r>
          </a:p>
        </p:txBody>
      </p:sp>
    </p:spTree>
    <p:extLst>
      <p:ext uri="{BB962C8B-B14F-4D97-AF65-F5344CB8AC3E}">
        <p14:creationId xmlns:p14="http://schemas.microsoft.com/office/powerpoint/2010/main" val="80906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Job </a:t>
            </a:r>
            <a:r>
              <a:rPr lang="en-US" dirty="0"/>
              <a:t>description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commercial </a:t>
            </a:r>
            <a:r>
              <a:rPr lang="en-US" dirty="0"/>
              <a:t>managers</a:t>
            </a:r>
            <a:r>
              <a:rPr lang="de-DE" dirty="0"/>
              <a:t/>
            </a:r>
            <a:br>
              <a:rPr lang="de-DE" dirty="0"/>
            </a:b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68" y="149225"/>
            <a:ext cx="1815840" cy="779342"/>
          </a:xfrm>
          <a:prstGeom prst="rect">
            <a:avLst/>
          </a:prstGeom>
        </p:spPr>
      </p:pic>
      <p:pic>
        <p:nvPicPr>
          <p:cNvPr id="8" name="Picture 3" descr="100512_NA_Blog_Jongle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06" y="1504058"/>
            <a:ext cx="431323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hteck 8"/>
          <p:cNvSpPr/>
          <p:nvPr/>
        </p:nvSpPr>
        <p:spPr>
          <a:xfrm>
            <a:off x="6592187" y="1504059"/>
            <a:ext cx="25518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 do the impossible immediately, </a:t>
            </a:r>
            <a:endParaRPr lang="de-DE" dirty="0"/>
          </a:p>
          <a:p>
            <a:r>
              <a:rPr lang="en-US" dirty="0"/>
              <a:t>miracles take a little longer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6592187" y="2691974"/>
            <a:ext cx="255181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Complex to impossible</a:t>
            </a:r>
            <a:endParaRPr lang="de-DE" dirty="0"/>
          </a:p>
          <a:p>
            <a:r>
              <a:rPr lang="en-US" dirty="0"/>
              <a:t>Legal to the point of theft of legality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6592187" y="3705101"/>
            <a:ext cx="24568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/>
              <a:t>Adaptability</a:t>
            </a:r>
            <a:endParaRPr lang="de-DE" dirty="0"/>
          </a:p>
          <a:p>
            <a:r>
              <a:rPr lang="de-DE" dirty="0"/>
              <a:t>Innovative </a:t>
            </a:r>
            <a:r>
              <a:rPr lang="de-DE" dirty="0" err="1"/>
              <a:t>spirit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1606062" y="1999477"/>
            <a:ext cx="1559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Additionality</a:t>
            </a:r>
            <a:r>
              <a:rPr lang="de-DE" dirty="0"/>
              <a:t>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374005" y="2738141"/>
            <a:ext cx="7775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Non-profit </a:t>
            </a:r>
            <a:r>
              <a:rPr lang="de-DE" dirty="0" err="1"/>
              <a:t>status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3906982" y="1751767"/>
            <a:ext cx="28220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competitive</a:t>
            </a:r>
            <a:r>
              <a:rPr lang="de-DE" dirty="0"/>
              <a:t> </a:t>
            </a:r>
            <a:r>
              <a:rPr lang="de-DE" dirty="0" err="1"/>
              <a:t>neutrality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203865" y="2368809"/>
            <a:ext cx="252518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Promotion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4203866" y="3105835"/>
            <a:ext cx="212568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efficiency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795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dirty="0" smtClean="0">
                <a:solidFill>
                  <a:srgbClr val="426C93"/>
                </a:solidFill>
              </a:rPr>
              <a:t/>
            </a:r>
            <a:br>
              <a:rPr lang="de-DE" altLang="de-DE" dirty="0" smtClean="0">
                <a:solidFill>
                  <a:srgbClr val="426C93"/>
                </a:solidFill>
              </a:rPr>
            </a:br>
            <a:r>
              <a:rPr lang="de-DE" altLang="de-DE" dirty="0" smtClean="0">
                <a:solidFill>
                  <a:srgbClr val="426C93"/>
                </a:solidFill>
              </a:rPr>
              <a:t>Public </a:t>
            </a:r>
            <a:r>
              <a:rPr lang="de-DE" altLang="de-DE" dirty="0" err="1">
                <a:solidFill>
                  <a:srgbClr val="426C93"/>
                </a:solidFill>
              </a:rPr>
              <a:t>funds</a:t>
            </a:r>
            <a:r>
              <a:rPr lang="de-DE" altLang="de-DE" dirty="0">
                <a:solidFill>
                  <a:srgbClr val="426C93"/>
                </a:solidFill>
              </a:rPr>
              <a:t> versus </a:t>
            </a:r>
            <a:r>
              <a:rPr lang="de-DE" altLang="de-DE" dirty="0" smtClean="0">
                <a:solidFill>
                  <a:srgbClr val="426C93"/>
                </a:solidFill>
              </a:rPr>
              <a:t/>
            </a:r>
            <a:br>
              <a:rPr lang="de-DE" altLang="de-DE" dirty="0" smtClean="0">
                <a:solidFill>
                  <a:srgbClr val="426C93"/>
                </a:solidFill>
              </a:rPr>
            </a:br>
            <a:r>
              <a:rPr lang="de-DE" altLang="de-DE" dirty="0" err="1" smtClean="0">
                <a:solidFill>
                  <a:srgbClr val="426C93"/>
                </a:solidFill>
              </a:rPr>
              <a:t>market</a:t>
            </a:r>
            <a:r>
              <a:rPr lang="de-DE" altLang="de-DE" dirty="0" smtClean="0">
                <a:solidFill>
                  <a:srgbClr val="426C93"/>
                </a:solidFill>
              </a:rPr>
              <a:t> </a:t>
            </a:r>
            <a:r>
              <a:rPr lang="de-DE" altLang="de-DE" dirty="0" err="1">
                <a:solidFill>
                  <a:srgbClr val="426C93"/>
                </a:solidFill>
              </a:rPr>
              <a:t>revenues</a:t>
            </a:r>
            <a:r>
              <a:rPr lang="de-DE" altLang="de-DE" dirty="0">
                <a:solidFill>
                  <a:srgbClr val="426C93"/>
                </a:solidFill>
              </a:rPr>
              <a:t/>
            </a:r>
            <a:br>
              <a:rPr lang="de-DE" altLang="de-DE" dirty="0">
                <a:solidFill>
                  <a:srgbClr val="426C93"/>
                </a:solidFill>
              </a:rPr>
            </a:b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68" y="149225"/>
            <a:ext cx="1815840" cy="779342"/>
          </a:xfrm>
          <a:prstGeom prst="rect">
            <a:avLst/>
          </a:prstGeom>
        </p:spPr>
      </p:pic>
      <p:graphicFrame>
        <p:nvGraphicFramePr>
          <p:cNvPr id="7" name="Diagramm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984813"/>
              </p:ext>
            </p:extLst>
          </p:nvPr>
        </p:nvGraphicFramePr>
        <p:xfrm>
          <a:off x="0" y="538896"/>
          <a:ext cx="9144000" cy="564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23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dirty="0" smtClean="0">
                <a:solidFill>
                  <a:srgbClr val="426C93"/>
                </a:solidFill>
              </a:rPr>
              <a:t/>
            </a:r>
            <a:br>
              <a:rPr lang="de-DE" altLang="de-DE" dirty="0" smtClean="0">
                <a:solidFill>
                  <a:srgbClr val="426C93"/>
                </a:solidFill>
              </a:rPr>
            </a:br>
            <a:r>
              <a:rPr lang="de-DE" altLang="de-DE" dirty="0" smtClean="0">
                <a:solidFill>
                  <a:srgbClr val="426C93"/>
                </a:solidFill>
              </a:rPr>
              <a:t>Public </a:t>
            </a:r>
            <a:r>
              <a:rPr lang="de-DE" altLang="de-DE" dirty="0" err="1">
                <a:solidFill>
                  <a:srgbClr val="426C93"/>
                </a:solidFill>
              </a:rPr>
              <a:t>funds</a:t>
            </a:r>
            <a:r>
              <a:rPr lang="de-DE" altLang="de-DE" dirty="0">
                <a:solidFill>
                  <a:srgbClr val="426C93"/>
                </a:solidFill>
              </a:rPr>
              <a:t> versus </a:t>
            </a:r>
            <a:br>
              <a:rPr lang="de-DE" altLang="de-DE" dirty="0">
                <a:solidFill>
                  <a:srgbClr val="426C93"/>
                </a:solidFill>
              </a:rPr>
            </a:br>
            <a:r>
              <a:rPr lang="de-DE" altLang="de-DE" dirty="0" err="1">
                <a:solidFill>
                  <a:srgbClr val="426C93"/>
                </a:solidFill>
              </a:rPr>
              <a:t>market</a:t>
            </a:r>
            <a:r>
              <a:rPr lang="de-DE" altLang="de-DE" dirty="0">
                <a:solidFill>
                  <a:srgbClr val="426C93"/>
                </a:solidFill>
              </a:rPr>
              <a:t> </a:t>
            </a:r>
            <a:r>
              <a:rPr lang="de-DE" altLang="de-DE" dirty="0" err="1">
                <a:solidFill>
                  <a:srgbClr val="426C93"/>
                </a:solidFill>
              </a:rPr>
              <a:t>revenues</a:t>
            </a:r>
            <a:r>
              <a:rPr lang="de-DE" altLang="de-DE" dirty="0">
                <a:solidFill>
                  <a:srgbClr val="426C93"/>
                </a:solidFill>
              </a:rPr>
              <a:t/>
            </a:r>
            <a:br>
              <a:rPr lang="de-DE" altLang="de-DE" dirty="0">
                <a:solidFill>
                  <a:srgbClr val="426C93"/>
                </a:solidFill>
              </a:rPr>
            </a:b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68" y="149225"/>
            <a:ext cx="1815840" cy="779342"/>
          </a:xfrm>
          <a:prstGeom prst="rect">
            <a:avLst/>
          </a:prstGeom>
        </p:spPr>
      </p:pic>
      <p:graphicFrame>
        <p:nvGraphicFramePr>
          <p:cNvPr id="7" name="Diagramm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839130"/>
              </p:ext>
            </p:extLst>
          </p:nvPr>
        </p:nvGraphicFramePr>
        <p:xfrm>
          <a:off x="0" y="598714"/>
          <a:ext cx="9153071" cy="5660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950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altLang="de-DE" dirty="0" smtClean="0">
                <a:solidFill>
                  <a:srgbClr val="426C93"/>
                </a:solidFill>
              </a:rPr>
              <a:t/>
            </a:r>
            <a:br>
              <a:rPr lang="de-DE" altLang="de-DE" dirty="0" smtClean="0">
                <a:solidFill>
                  <a:srgbClr val="426C93"/>
                </a:solidFill>
              </a:rPr>
            </a:br>
            <a:r>
              <a:rPr lang="de-DE" altLang="de-DE" dirty="0" smtClean="0">
                <a:solidFill>
                  <a:srgbClr val="426C93"/>
                </a:solidFill>
              </a:rPr>
              <a:t>Alternative </a:t>
            </a:r>
            <a:r>
              <a:rPr lang="de-DE" altLang="de-DE" dirty="0" err="1">
                <a:solidFill>
                  <a:srgbClr val="426C93"/>
                </a:solidFill>
              </a:rPr>
              <a:t>financing</a:t>
            </a:r>
            <a:r>
              <a:rPr lang="de-DE" altLang="de-DE" dirty="0">
                <a:solidFill>
                  <a:srgbClr val="426C93"/>
                </a:solidFill>
              </a:rPr>
              <a:t/>
            </a:r>
            <a:br>
              <a:rPr lang="de-DE" altLang="de-DE" dirty="0">
                <a:solidFill>
                  <a:srgbClr val="426C93"/>
                </a:solidFill>
              </a:rPr>
            </a:b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68" y="149225"/>
            <a:ext cx="1815840" cy="779342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508006" y="1379919"/>
            <a:ext cx="4096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>
                <a:solidFill>
                  <a:srgbClr val="426C93"/>
                </a:solidFill>
              </a:rPr>
              <a:t>Philanthropic</a:t>
            </a:r>
            <a:r>
              <a:rPr lang="de-DE" sz="2000" dirty="0">
                <a:solidFill>
                  <a:srgbClr val="426C93"/>
                </a:solidFill>
              </a:rPr>
              <a:t> </a:t>
            </a:r>
            <a:r>
              <a:rPr lang="de-DE" sz="2000" dirty="0" err="1">
                <a:solidFill>
                  <a:srgbClr val="426C93"/>
                </a:solidFill>
              </a:rPr>
              <a:t>consumption</a:t>
            </a:r>
            <a:r>
              <a:rPr lang="de-DE" sz="2000" dirty="0">
                <a:solidFill>
                  <a:srgbClr val="426C93"/>
                </a:solidFill>
              </a:rPr>
              <a:t> </a:t>
            </a:r>
            <a:r>
              <a:rPr lang="de-DE" sz="2000" dirty="0" err="1" smtClean="0">
                <a:solidFill>
                  <a:srgbClr val="426C93"/>
                </a:solidFill>
              </a:rPr>
              <a:t>capital</a:t>
            </a:r>
            <a:endParaRPr lang="de-DE" sz="2000" dirty="0">
              <a:solidFill>
                <a:srgbClr val="426C93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08006" y="1832738"/>
            <a:ext cx="31590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Fundraising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Foundations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Church </a:t>
            </a:r>
            <a:r>
              <a:rPr lang="de-DE" dirty="0" err="1" smtClean="0"/>
              <a:t>funding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Consumption</a:t>
            </a:r>
            <a:r>
              <a:rPr lang="de-DE" dirty="0"/>
              <a:t> </a:t>
            </a:r>
            <a:r>
              <a:rPr lang="de-DE" dirty="0" err="1" smtClean="0"/>
              <a:t>Foundation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5878286" y="1379919"/>
            <a:ext cx="3496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rgbClr val="426C93"/>
                </a:solidFill>
              </a:rPr>
              <a:t>Social</a:t>
            </a:r>
            <a:r>
              <a:rPr lang="de-DE" sz="2000" dirty="0">
                <a:solidFill>
                  <a:srgbClr val="426C93"/>
                </a:solidFill>
              </a:rPr>
              <a:t> </a:t>
            </a:r>
            <a:r>
              <a:rPr lang="de-DE" sz="2000" dirty="0" err="1">
                <a:solidFill>
                  <a:srgbClr val="426C93"/>
                </a:solidFill>
              </a:rPr>
              <a:t>investment</a:t>
            </a:r>
            <a:r>
              <a:rPr lang="de-DE" sz="2000" dirty="0">
                <a:solidFill>
                  <a:srgbClr val="426C93"/>
                </a:solidFill>
              </a:rPr>
              <a:t> </a:t>
            </a:r>
            <a:r>
              <a:rPr lang="de-DE" sz="2000" dirty="0" err="1" smtClean="0">
                <a:solidFill>
                  <a:srgbClr val="426C93"/>
                </a:solidFill>
              </a:rPr>
              <a:t>capital</a:t>
            </a:r>
            <a:endParaRPr lang="de-DE" sz="2000" dirty="0">
              <a:solidFill>
                <a:srgbClr val="426C93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5878286" y="1933097"/>
            <a:ext cx="38399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Profit </a:t>
            </a:r>
            <a:r>
              <a:rPr lang="de-DE" dirty="0" err="1"/>
              <a:t>participation</a:t>
            </a:r>
            <a:r>
              <a:rPr lang="de-DE" dirty="0"/>
              <a:t> </a:t>
            </a:r>
            <a:r>
              <a:rPr lang="de-DE" dirty="0" err="1" smtClean="0"/>
              <a:t>certificates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Mezzanine </a:t>
            </a:r>
            <a:r>
              <a:rPr lang="de-DE" dirty="0" err="1" smtClean="0"/>
              <a:t>capital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Social</a:t>
            </a:r>
            <a:r>
              <a:rPr lang="de-DE" dirty="0" smtClean="0"/>
              <a:t> Venture Capital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Crowdfunding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878286" y="3504516"/>
            <a:ext cx="3943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rgbClr val="426C93"/>
                </a:solidFill>
              </a:rPr>
              <a:t>Social</a:t>
            </a:r>
            <a:r>
              <a:rPr lang="de-DE" sz="2000" dirty="0">
                <a:solidFill>
                  <a:srgbClr val="426C93"/>
                </a:solidFill>
              </a:rPr>
              <a:t> </a:t>
            </a:r>
            <a:r>
              <a:rPr lang="de-DE" sz="2000" dirty="0" err="1">
                <a:solidFill>
                  <a:srgbClr val="426C93"/>
                </a:solidFill>
              </a:rPr>
              <a:t>consumption</a:t>
            </a:r>
            <a:r>
              <a:rPr lang="de-DE" sz="2000" dirty="0">
                <a:solidFill>
                  <a:srgbClr val="426C93"/>
                </a:solidFill>
              </a:rPr>
              <a:t> </a:t>
            </a:r>
            <a:r>
              <a:rPr lang="de-DE" sz="2000" dirty="0" err="1">
                <a:solidFill>
                  <a:srgbClr val="426C93"/>
                </a:solidFill>
              </a:rPr>
              <a:t>capital</a:t>
            </a:r>
            <a:endParaRPr lang="de-DE" sz="2000" dirty="0">
              <a:solidFill>
                <a:srgbClr val="426C93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973288" y="4137065"/>
            <a:ext cx="3170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Lottery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Social</a:t>
            </a:r>
            <a:r>
              <a:rPr lang="de-DE" dirty="0" smtClean="0"/>
              <a:t> Impact 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Employer</a:t>
            </a:r>
            <a:r>
              <a:rPr lang="de-DE" dirty="0"/>
              <a:t> </a:t>
            </a:r>
            <a:r>
              <a:rPr lang="de-DE" dirty="0" err="1" smtClean="0"/>
              <a:t>premiums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Agency </a:t>
            </a:r>
            <a:r>
              <a:rPr lang="de-DE" dirty="0" err="1" smtClean="0"/>
              <a:t>fees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Merchandising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Compensatory levy transferred </a:t>
            </a:r>
            <a:r>
              <a:rPr lang="en-US" dirty="0" smtClean="0"/>
              <a:t>to </a:t>
            </a:r>
            <a:r>
              <a:rPr lang="en-US" dirty="0"/>
              <a:t>long-term </a:t>
            </a:r>
            <a:r>
              <a:rPr lang="en-US" dirty="0" smtClean="0"/>
              <a:t>unemployed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5" y="3519201"/>
            <a:ext cx="2943636" cy="552527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409512" y="4208764"/>
            <a:ext cx="17905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https://www.santa-fu.de/</a:t>
            </a:r>
            <a:endParaRPr lang="de-DE" sz="1200" dirty="0"/>
          </a:p>
        </p:txBody>
      </p:sp>
      <p:sp>
        <p:nvSpPr>
          <p:cNvPr id="15" name="Rechteck 14"/>
          <p:cNvSpPr/>
          <p:nvPr/>
        </p:nvSpPr>
        <p:spPr>
          <a:xfrm>
            <a:off x="424020" y="4588856"/>
            <a:ext cx="5411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https://www.diakonie.de/fileadmin/user_upload/Diakonie/PDFs/Diakonie-Texte_PDF/01_2019___Finanzierung_diakonischer_Unternehmen_Web.pdf</a:t>
            </a:r>
            <a:endParaRPr lang="de-DE" sz="1200" dirty="0"/>
          </a:p>
        </p:txBody>
      </p:sp>
      <p:sp>
        <p:nvSpPr>
          <p:cNvPr id="16" name="Rechteck 15"/>
          <p:cNvSpPr/>
          <p:nvPr/>
        </p:nvSpPr>
        <p:spPr>
          <a:xfrm>
            <a:off x="383348" y="5286383"/>
            <a:ext cx="52675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 https://www.sozialministerium.at/Themen/Soziales/Soziale-Themen/Soziale-Innovation/Social-Impact-Bond.html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1065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68" y="149225"/>
            <a:ext cx="1815840" cy="779342"/>
          </a:xfrm>
          <a:prstGeom prst="rect">
            <a:avLst/>
          </a:prstGeom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116012" y="1330325"/>
            <a:ext cx="71604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solidFill>
                  <a:srgbClr val="426C93"/>
                </a:solidFill>
                <a:latin typeface="Trebuchet MS" pitchFamily="34" charset="0"/>
              </a:rPr>
              <a:t>It is a matter of winning the future.</a:t>
            </a:r>
            <a:endParaRPr lang="de-DE" altLang="de-DE" sz="3200" dirty="0">
              <a:solidFill>
                <a:srgbClr val="426C93"/>
              </a:solidFill>
              <a:latin typeface="Trebuchet MS" pitchFamily="34" charset="0"/>
            </a:endParaRPr>
          </a:p>
        </p:txBody>
      </p:sp>
      <p:pic>
        <p:nvPicPr>
          <p:cNvPr id="9" name="Picture 4" descr="NA_Logo_frei_CD2008_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2947988"/>
            <a:ext cx="2118756" cy="56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571750" y="4022725"/>
            <a:ext cx="64178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4000" dirty="0">
                <a:solidFill>
                  <a:srgbClr val="426C93"/>
                </a:solidFill>
                <a:latin typeface="Trebuchet MS" pitchFamily="34" charset="0"/>
              </a:rPr>
              <a:t>is what </a:t>
            </a:r>
            <a:r>
              <a:rPr lang="en-US" altLang="de-DE" sz="4000" dirty="0" smtClean="0">
                <a:solidFill>
                  <a:srgbClr val="426C93"/>
                </a:solidFill>
                <a:latin typeface="Trebuchet MS" pitchFamily="34" charset="0"/>
              </a:rPr>
              <a:t>is needed! </a:t>
            </a:r>
            <a:endParaRPr lang="de-DE" altLang="de-DE" sz="4000" dirty="0">
              <a:solidFill>
                <a:srgbClr val="426C93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49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 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96864" y="1307805"/>
            <a:ext cx="8562974" cy="4926739"/>
          </a:xfrm>
        </p:spPr>
        <p:txBody>
          <a:bodyPr/>
          <a:lstStyle/>
          <a:p>
            <a:r>
              <a:rPr lang="de-DE" b="1" dirty="0" smtClean="0"/>
              <a:t>                    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68" y="149225"/>
            <a:ext cx="1815840" cy="779342"/>
          </a:xfrm>
          <a:prstGeom prst="rect">
            <a:avLst/>
          </a:prstGeom>
        </p:spPr>
      </p:pic>
      <p:sp>
        <p:nvSpPr>
          <p:cNvPr id="11" name="AutoShape 24" descr="MAK0098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5" name="Rechteck 14"/>
          <p:cNvSpPr/>
          <p:nvPr/>
        </p:nvSpPr>
        <p:spPr>
          <a:xfrm>
            <a:off x="1285017" y="2030504"/>
            <a:ext cx="777585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CE 1345 SIV </a:t>
            </a:r>
          </a:p>
          <a:p>
            <a:r>
              <a:rPr lang="de-AT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Project Management</a:t>
            </a:r>
          </a:p>
          <a:p>
            <a:r>
              <a:rPr lang="de-AT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Anja Grunow</a:t>
            </a:r>
          </a:p>
          <a:p>
            <a:r>
              <a:rPr lang="de-AT" sz="1600" b="1" dirty="0" err="1" smtClean="0">
                <a:latin typeface="Arial" panose="020B0604020202020204" pitchFamily="34" charset="0"/>
                <a:ea typeface="Calibri" panose="020F0502020204030204" pitchFamily="34" charset="0"/>
              </a:rPr>
              <a:t>Social</a:t>
            </a:r>
            <a:r>
              <a:rPr lang="de-AT" sz="1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de-AT" sz="1600" b="1" dirty="0">
                <a:latin typeface="Arial" panose="020B0604020202020204" pitchFamily="34" charset="0"/>
                <a:ea typeface="Calibri" panose="020F0502020204030204" pitchFamily="34" charset="0"/>
              </a:rPr>
              <a:t>Enterprise </a:t>
            </a:r>
            <a:r>
              <a:rPr lang="de-AT" sz="1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NEUE </a:t>
            </a:r>
            <a:r>
              <a:rPr lang="de-AT" sz="1600" b="1" dirty="0">
                <a:latin typeface="Arial" panose="020B0604020202020204" pitchFamily="34" charset="0"/>
                <a:ea typeface="Calibri" panose="020F0502020204030204" pitchFamily="34" charset="0"/>
              </a:rPr>
              <a:t>ARBEIT </a:t>
            </a:r>
            <a:r>
              <a:rPr lang="de-AT" sz="1600" b="1" dirty="0" smtClean="0">
                <a:latin typeface="Arial" panose="020B0604020202020204" pitchFamily="34" charset="0"/>
                <a:ea typeface="Calibri" panose="020F0502020204030204" pitchFamily="34" charset="0"/>
              </a:rPr>
              <a:t>gGmbH</a:t>
            </a:r>
            <a:endParaRPr lang="de-AT" sz="1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de-AT" sz="16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de-AT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Gottfried-Keller-Straße 18c, </a:t>
            </a:r>
          </a:p>
          <a:p>
            <a:r>
              <a:rPr lang="de-AT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D-70435 Stuttgart</a:t>
            </a:r>
          </a:p>
          <a:p>
            <a:r>
              <a:rPr lang="de-AT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Germany</a:t>
            </a:r>
          </a:p>
          <a:p>
            <a:endParaRPr lang="de-AT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de-AT" sz="1600" dirty="0"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www.neuearbeit.de</a:t>
            </a:r>
            <a:endParaRPr lang="de-AT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AT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de-AT" sz="1600" dirty="0" smtClean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interreg.ce1345@neuearbeit.de</a:t>
            </a:r>
            <a:r>
              <a:rPr lang="de-AT" sz="1600" dirty="0" smtClean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endParaRPr lang="de-AT" sz="16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de-AT" dirty="0" smtClean="0"/>
          </a:p>
          <a:p>
            <a:r>
              <a:rPr lang="de-AT" dirty="0" smtClean="0"/>
              <a:t>+</a:t>
            </a:r>
            <a:r>
              <a:rPr lang="de-AT" dirty="0"/>
              <a:t>49 711 27301 135 </a:t>
            </a:r>
            <a:endParaRPr lang="de-AT" sz="1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946306" y="1386186"/>
            <a:ext cx="7789333" cy="416098"/>
          </a:xfrm>
          <a:prstGeom prst="rect">
            <a:avLst/>
          </a:prstGeom>
          <a:solidFill>
            <a:srgbClr val="F4BA02"/>
          </a:solidFill>
          <a:ln>
            <a:solidFill>
              <a:srgbClr val="F4BA02"/>
            </a:solidFill>
          </a:ln>
        </p:spPr>
        <p:txBody>
          <a:bodyPr wrap="square" lIns="76794" tIns="38397" rIns="76794" bIns="38397" rtlCol="0">
            <a:spAutoFit/>
          </a:bodyPr>
          <a:lstStyle/>
          <a:p>
            <a:r>
              <a:rPr lang="de-AT" sz="2200" b="1" dirty="0" smtClean="0">
                <a:solidFill>
                  <a:srgbClr val="0070C0"/>
                </a:solidFill>
                <a:latin typeface="Trebuchet MS" pitchFamily="34" charset="0"/>
                <a:cs typeface="Raleway"/>
              </a:rPr>
              <a:t>https://www.interreg-central.eu/Content.Node/SIV-.html</a:t>
            </a:r>
          </a:p>
        </p:txBody>
      </p:sp>
      <p:sp>
        <p:nvSpPr>
          <p:cNvPr id="18" name="Freeform 21"/>
          <p:cNvSpPr>
            <a:spLocks noEditPoints="1"/>
          </p:cNvSpPr>
          <p:nvPr/>
        </p:nvSpPr>
        <p:spPr bwMode="auto">
          <a:xfrm>
            <a:off x="460135" y="2222312"/>
            <a:ext cx="356472" cy="361313"/>
          </a:xfrm>
          <a:custGeom>
            <a:avLst/>
            <a:gdLst>
              <a:gd name="T0" fmla="*/ 1331 w 1500"/>
              <a:gd name="T1" fmla="*/ 338 h 1500"/>
              <a:gd name="T2" fmla="*/ 1312 w 1500"/>
              <a:gd name="T3" fmla="*/ 94 h 1500"/>
              <a:gd name="T4" fmla="*/ 281 w 1500"/>
              <a:gd name="T5" fmla="*/ 0 h 1500"/>
              <a:gd name="T6" fmla="*/ 187 w 1500"/>
              <a:gd name="T7" fmla="*/ 318 h 1500"/>
              <a:gd name="T8" fmla="*/ 28 w 1500"/>
              <a:gd name="T9" fmla="*/ 525 h 1500"/>
              <a:gd name="T10" fmla="*/ 0 w 1500"/>
              <a:gd name="T11" fmla="*/ 656 h 1500"/>
              <a:gd name="T12" fmla="*/ 141 w 1500"/>
              <a:gd name="T13" fmla="*/ 797 h 1500"/>
              <a:gd name="T14" fmla="*/ 234 w 1500"/>
              <a:gd name="T15" fmla="*/ 1500 h 1500"/>
              <a:gd name="T16" fmla="*/ 1359 w 1500"/>
              <a:gd name="T17" fmla="*/ 1406 h 1500"/>
              <a:gd name="T18" fmla="*/ 1359 w 1500"/>
              <a:gd name="T19" fmla="*/ 797 h 1500"/>
              <a:gd name="T20" fmla="*/ 1500 w 1500"/>
              <a:gd name="T21" fmla="*/ 609 h 1500"/>
              <a:gd name="T22" fmla="*/ 1219 w 1500"/>
              <a:gd name="T23" fmla="*/ 94 h 1500"/>
              <a:gd name="T24" fmla="*/ 281 w 1500"/>
              <a:gd name="T25" fmla="*/ 281 h 1500"/>
              <a:gd name="T26" fmla="*/ 281 w 1500"/>
              <a:gd name="T27" fmla="*/ 94 h 1500"/>
              <a:gd name="T28" fmla="*/ 478 w 1500"/>
              <a:gd name="T29" fmla="*/ 703 h 1500"/>
              <a:gd name="T30" fmla="*/ 469 w 1500"/>
              <a:gd name="T31" fmla="*/ 375 h 1500"/>
              <a:gd name="T32" fmla="*/ 478 w 1500"/>
              <a:gd name="T33" fmla="*/ 703 h 1500"/>
              <a:gd name="T34" fmla="*/ 727 w 1500"/>
              <a:gd name="T35" fmla="*/ 375 h 1500"/>
              <a:gd name="T36" fmla="*/ 527 w 1500"/>
              <a:gd name="T37" fmla="*/ 703 h 1500"/>
              <a:gd name="T38" fmla="*/ 773 w 1500"/>
              <a:gd name="T39" fmla="*/ 375 h 1500"/>
              <a:gd name="T40" fmla="*/ 973 w 1500"/>
              <a:gd name="T41" fmla="*/ 703 h 1500"/>
              <a:gd name="T42" fmla="*/ 773 w 1500"/>
              <a:gd name="T43" fmla="*/ 375 h 1500"/>
              <a:gd name="T44" fmla="*/ 1031 w 1500"/>
              <a:gd name="T45" fmla="*/ 375 h 1500"/>
              <a:gd name="T46" fmla="*/ 1022 w 1500"/>
              <a:gd name="T47" fmla="*/ 703 h 1500"/>
              <a:gd name="T48" fmla="*/ 94 w 1500"/>
              <a:gd name="T49" fmla="*/ 656 h 1500"/>
              <a:gd name="T50" fmla="*/ 103 w 1500"/>
              <a:gd name="T51" fmla="*/ 581 h 1500"/>
              <a:gd name="T52" fmla="*/ 281 w 1500"/>
              <a:gd name="T53" fmla="*/ 375 h 1500"/>
              <a:gd name="T54" fmla="*/ 227 w 1500"/>
              <a:gd name="T55" fmla="*/ 703 h 1500"/>
              <a:gd name="T56" fmla="*/ 94 w 1500"/>
              <a:gd name="T57" fmla="*/ 656 h 1500"/>
              <a:gd name="T58" fmla="*/ 586 w 1500"/>
              <a:gd name="T59" fmla="*/ 1406 h 1500"/>
              <a:gd name="T60" fmla="*/ 937 w 1500"/>
              <a:gd name="T61" fmla="*/ 938 h 1500"/>
              <a:gd name="T62" fmla="*/ 1266 w 1500"/>
              <a:gd name="T63" fmla="*/ 1406 h 1500"/>
              <a:gd name="T64" fmla="*/ 984 w 1500"/>
              <a:gd name="T65" fmla="*/ 938 h 1500"/>
              <a:gd name="T66" fmla="*/ 586 w 1500"/>
              <a:gd name="T67" fmla="*/ 891 h 1500"/>
              <a:gd name="T68" fmla="*/ 539 w 1500"/>
              <a:gd name="T69" fmla="*/ 1406 h 1500"/>
              <a:gd name="T70" fmla="*/ 234 w 1500"/>
              <a:gd name="T71" fmla="*/ 797 h 1500"/>
              <a:gd name="T72" fmla="*/ 1266 w 1500"/>
              <a:gd name="T73" fmla="*/ 1406 h 1500"/>
              <a:gd name="T74" fmla="*/ 1359 w 1500"/>
              <a:gd name="T75" fmla="*/ 703 h 1500"/>
              <a:gd name="T76" fmla="*/ 1085 w 1500"/>
              <a:gd name="T77" fmla="*/ 375 h 1500"/>
              <a:gd name="T78" fmla="*/ 1219 w 1500"/>
              <a:gd name="T79" fmla="*/ 375 h 1500"/>
              <a:gd name="T80" fmla="*/ 1397 w 1500"/>
              <a:gd name="T81" fmla="*/ 581 h 1500"/>
              <a:gd name="T82" fmla="*/ 1406 w 1500"/>
              <a:gd name="T83" fmla="*/ 65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19" name="Freeform 130"/>
          <p:cNvSpPr>
            <a:spLocks noEditPoints="1"/>
          </p:cNvSpPr>
          <p:nvPr/>
        </p:nvSpPr>
        <p:spPr bwMode="auto">
          <a:xfrm>
            <a:off x="510310" y="4220860"/>
            <a:ext cx="256121" cy="259594"/>
          </a:xfrm>
          <a:custGeom>
            <a:avLst/>
            <a:gdLst>
              <a:gd name="T0" fmla="*/ 0 w 67"/>
              <a:gd name="T1" fmla="*/ 34 h 67"/>
              <a:gd name="T2" fmla="*/ 67 w 67"/>
              <a:gd name="T3" fmla="*/ 34 h 67"/>
              <a:gd name="T4" fmla="*/ 34 w 67"/>
              <a:gd name="T5" fmla="*/ 63 h 67"/>
              <a:gd name="T6" fmla="*/ 34 w 67"/>
              <a:gd name="T7" fmla="*/ 49 h 67"/>
              <a:gd name="T8" fmla="*/ 35 w 67"/>
              <a:gd name="T9" fmla="*/ 63 h 67"/>
              <a:gd name="T10" fmla="*/ 26 w 67"/>
              <a:gd name="T11" fmla="*/ 62 h 67"/>
              <a:gd name="T12" fmla="*/ 19 w 67"/>
              <a:gd name="T13" fmla="*/ 53 h 67"/>
              <a:gd name="T14" fmla="*/ 4 w 67"/>
              <a:gd name="T15" fmla="*/ 32 h 67"/>
              <a:gd name="T16" fmla="*/ 17 w 67"/>
              <a:gd name="T17" fmla="*/ 19 h 67"/>
              <a:gd name="T18" fmla="*/ 4 w 67"/>
              <a:gd name="T19" fmla="*/ 32 h 67"/>
              <a:gd name="T20" fmla="*/ 46 w 67"/>
              <a:gd name="T21" fmla="*/ 17 h 67"/>
              <a:gd name="T22" fmla="*/ 22 w 67"/>
              <a:gd name="T23" fmla="*/ 17 h 67"/>
              <a:gd name="T24" fmla="*/ 35 w 67"/>
              <a:gd name="T25" fmla="*/ 4 h 67"/>
              <a:gd name="T26" fmla="*/ 54 w 67"/>
              <a:gd name="T27" fmla="*/ 12 h 67"/>
              <a:gd name="T28" fmla="*/ 43 w 67"/>
              <a:gd name="T29" fmla="*/ 5 h 67"/>
              <a:gd name="T30" fmla="*/ 13 w 67"/>
              <a:gd name="T31" fmla="*/ 12 h 67"/>
              <a:gd name="T32" fmla="*/ 18 w 67"/>
              <a:gd name="T33" fmla="*/ 15 h 67"/>
              <a:gd name="T34" fmla="*/ 34 w 67"/>
              <a:gd name="T35" fmla="*/ 23 h 67"/>
              <a:gd name="T36" fmla="*/ 50 w 67"/>
              <a:gd name="T37" fmla="*/ 32 h 67"/>
              <a:gd name="T38" fmla="*/ 20 w 67"/>
              <a:gd name="T39" fmla="*/ 20 h 67"/>
              <a:gd name="T40" fmla="*/ 48 w 67"/>
              <a:gd name="T41" fmla="*/ 47 h 67"/>
              <a:gd name="T42" fmla="*/ 21 w 67"/>
              <a:gd name="T43" fmla="*/ 47 h 67"/>
              <a:gd name="T44" fmla="*/ 50 w 67"/>
              <a:gd name="T45" fmla="*/ 36 h 67"/>
              <a:gd name="T46" fmla="*/ 54 w 67"/>
              <a:gd name="T47" fmla="*/ 55 h 67"/>
              <a:gd name="T48" fmla="*/ 50 w 67"/>
              <a:gd name="T49" fmla="*/ 53 h 67"/>
              <a:gd name="T50" fmla="*/ 54 w 67"/>
              <a:gd name="T51" fmla="*/ 36 h 67"/>
              <a:gd name="T52" fmla="*/ 57 w 67"/>
              <a:gd name="T53" fmla="*/ 52 h 67"/>
              <a:gd name="T54" fmla="*/ 54 w 67"/>
              <a:gd name="T55" fmla="*/ 32 h 67"/>
              <a:gd name="T56" fmla="*/ 57 w 67"/>
              <a:gd name="T57" fmla="*/ 15 h 67"/>
              <a:gd name="T58" fmla="*/ 54 w 67"/>
              <a:gd name="T59" fmla="*/ 32 h 67"/>
              <a:gd name="T60" fmla="*/ 14 w 67"/>
              <a:gd name="T61" fmla="*/ 36 h 67"/>
              <a:gd name="T62" fmla="*/ 11 w 67"/>
              <a:gd name="T63" fmla="*/ 5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67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2"/>
                  <a:pt x="15" y="67"/>
                  <a:pt x="34" y="67"/>
                </a:cubicBezTo>
                <a:cubicBezTo>
                  <a:pt x="52" y="67"/>
                  <a:pt x="67" y="52"/>
                  <a:pt x="67" y="34"/>
                </a:cubicBezTo>
                <a:cubicBezTo>
                  <a:pt x="67" y="15"/>
                  <a:pt x="52" y="0"/>
                  <a:pt x="34" y="0"/>
                </a:cubicBezTo>
                <a:close/>
                <a:moveTo>
                  <a:pt x="34" y="63"/>
                </a:moveTo>
                <a:cubicBezTo>
                  <a:pt x="29" y="60"/>
                  <a:pt x="25" y="56"/>
                  <a:pt x="22" y="51"/>
                </a:cubicBezTo>
                <a:cubicBezTo>
                  <a:pt x="26" y="50"/>
                  <a:pt x="30" y="49"/>
                  <a:pt x="34" y="49"/>
                </a:cubicBezTo>
                <a:cubicBezTo>
                  <a:pt x="38" y="49"/>
                  <a:pt x="42" y="50"/>
                  <a:pt x="46" y="51"/>
                </a:cubicBezTo>
                <a:cubicBezTo>
                  <a:pt x="43" y="56"/>
                  <a:pt x="40" y="60"/>
                  <a:pt x="35" y="63"/>
                </a:cubicBezTo>
                <a:cubicBezTo>
                  <a:pt x="35" y="63"/>
                  <a:pt x="34" y="63"/>
                  <a:pt x="34" y="63"/>
                </a:cubicBezTo>
                <a:close/>
                <a:moveTo>
                  <a:pt x="26" y="62"/>
                </a:moveTo>
                <a:cubicBezTo>
                  <a:pt x="21" y="61"/>
                  <a:pt x="17" y="59"/>
                  <a:pt x="13" y="55"/>
                </a:cubicBezTo>
                <a:cubicBezTo>
                  <a:pt x="15" y="54"/>
                  <a:pt x="17" y="53"/>
                  <a:pt x="19" y="53"/>
                </a:cubicBezTo>
                <a:cubicBezTo>
                  <a:pt x="21" y="56"/>
                  <a:pt x="23" y="60"/>
                  <a:pt x="26" y="62"/>
                </a:cubicBezTo>
                <a:close/>
                <a:moveTo>
                  <a:pt x="4" y="32"/>
                </a:moveTo>
                <a:cubicBezTo>
                  <a:pt x="4" y="25"/>
                  <a:pt x="7" y="19"/>
                  <a:pt x="10" y="15"/>
                </a:cubicBezTo>
                <a:cubicBezTo>
                  <a:pt x="12" y="16"/>
                  <a:pt x="14" y="18"/>
                  <a:pt x="17" y="19"/>
                </a:cubicBezTo>
                <a:cubicBezTo>
                  <a:pt x="15" y="23"/>
                  <a:pt x="14" y="27"/>
                  <a:pt x="14" y="32"/>
                </a:cubicBezTo>
                <a:lnTo>
                  <a:pt x="4" y="32"/>
                </a:lnTo>
                <a:close/>
                <a:moveTo>
                  <a:pt x="35" y="4"/>
                </a:moveTo>
                <a:cubicBezTo>
                  <a:pt x="40" y="7"/>
                  <a:pt x="44" y="12"/>
                  <a:pt x="46" y="17"/>
                </a:cubicBezTo>
                <a:cubicBezTo>
                  <a:pt x="42" y="18"/>
                  <a:pt x="38" y="19"/>
                  <a:pt x="34" y="19"/>
                </a:cubicBezTo>
                <a:cubicBezTo>
                  <a:pt x="30" y="19"/>
                  <a:pt x="26" y="18"/>
                  <a:pt x="22" y="17"/>
                </a:cubicBezTo>
                <a:cubicBezTo>
                  <a:pt x="25" y="11"/>
                  <a:pt x="29" y="7"/>
                  <a:pt x="34" y="4"/>
                </a:cubicBezTo>
                <a:cubicBezTo>
                  <a:pt x="34" y="4"/>
                  <a:pt x="35" y="4"/>
                  <a:pt x="35" y="4"/>
                </a:cubicBezTo>
                <a:close/>
                <a:moveTo>
                  <a:pt x="43" y="5"/>
                </a:moveTo>
                <a:cubicBezTo>
                  <a:pt x="47" y="7"/>
                  <a:pt x="51" y="9"/>
                  <a:pt x="54" y="12"/>
                </a:cubicBezTo>
                <a:cubicBezTo>
                  <a:pt x="53" y="13"/>
                  <a:pt x="52" y="14"/>
                  <a:pt x="50" y="15"/>
                </a:cubicBezTo>
                <a:cubicBezTo>
                  <a:pt x="48" y="11"/>
                  <a:pt x="46" y="8"/>
                  <a:pt x="43" y="5"/>
                </a:cubicBezTo>
                <a:close/>
                <a:moveTo>
                  <a:pt x="18" y="15"/>
                </a:moveTo>
                <a:cubicBezTo>
                  <a:pt x="16" y="14"/>
                  <a:pt x="15" y="13"/>
                  <a:pt x="13" y="12"/>
                </a:cubicBezTo>
                <a:cubicBezTo>
                  <a:pt x="17" y="8"/>
                  <a:pt x="21" y="6"/>
                  <a:pt x="26" y="5"/>
                </a:cubicBezTo>
                <a:cubicBezTo>
                  <a:pt x="23" y="8"/>
                  <a:pt x="20" y="11"/>
                  <a:pt x="18" y="15"/>
                </a:cubicBezTo>
                <a:close/>
                <a:moveTo>
                  <a:pt x="20" y="20"/>
                </a:moveTo>
                <a:cubicBezTo>
                  <a:pt x="25" y="22"/>
                  <a:pt x="29" y="23"/>
                  <a:pt x="34" y="23"/>
                </a:cubicBezTo>
                <a:cubicBezTo>
                  <a:pt x="39" y="23"/>
                  <a:pt x="44" y="22"/>
                  <a:pt x="48" y="20"/>
                </a:cubicBezTo>
                <a:cubicBezTo>
                  <a:pt x="49" y="24"/>
                  <a:pt x="50" y="28"/>
                  <a:pt x="50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28"/>
                  <a:pt x="19" y="24"/>
                  <a:pt x="20" y="20"/>
                </a:cubicBezTo>
                <a:close/>
                <a:moveTo>
                  <a:pt x="50" y="36"/>
                </a:moveTo>
                <a:cubicBezTo>
                  <a:pt x="50" y="40"/>
                  <a:pt x="49" y="44"/>
                  <a:pt x="48" y="47"/>
                </a:cubicBezTo>
                <a:cubicBezTo>
                  <a:pt x="43" y="46"/>
                  <a:pt x="39" y="45"/>
                  <a:pt x="34" y="45"/>
                </a:cubicBezTo>
                <a:cubicBezTo>
                  <a:pt x="29" y="45"/>
                  <a:pt x="25" y="46"/>
                  <a:pt x="21" y="47"/>
                </a:cubicBezTo>
                <a:cubicBezTo>
                  <a:pt x="19" y="44"/>
                  <a:pt x="18" y="40"/>
                  <a:pt x="18" y="36"/>
                </a:cubicBezTo>
                <a:lnTo>
                  <a:pt x="50" y="36"/>
                </a:lnTo>
                <a:close/>
                <a:moveTo>
                  <a:pt x="50" y="53"/>
                </a:moveTo>
                <a:cubicBezTo>
                  <a:pt x="51" y="53"/>
                  <a:pt x="53" y="54"/>
                  <a:pt x="54" y="55"/>
                </a:cubicBezTo>
                <a:cubicBezTo>
                  <a:pt x="51" y="58"/>
                  <a:pt x="47" y="60"/>
                  <a:pt x="43" y="62"/>
                </a:cubicBezTo>
                <a:cubicBezTo>
                  <a:pt x="46" y="59"/>
                  <a:pt x="48" y="56"/>
                  <a:pt x="50" y="53"/>
                </a:cubicBezTo>
                <a:close/>
                <a:moveTo>
                  <a:pt x="51" y="49"/>
                </a:moveTo>
                <a:cubicBezTo>
                  <a:pt x="53" y="45"/>
                  <a:pt x="54" y="40"/>
                  <a:pt x="54" y="36"/>
                </a:cubicBezTo>
                <a:cubicBezTo>
                  <a:pt x="63" y="36"/>
                  <a:pt x="63" y="36"/>
                  <a:pt x="63" y="36"/>
                </a:cubicBezTo>
                <a:cubicBezTo>
                  <a:pt x="63" y="42"/>
                  <a:pt x="61" y="48"/>
                  <a:pt x="57" y="52"/>
                </a:cubicBezTo>
                <a:cubicBezTo>
                  <a:pt x="55" y="51"/>
                  <a:pt x="53" y="50"/>
                  <a:pt x="51" y="49"/>
                </a:cubicBezTo>
                <a:close/>
                <a:moveTo>
                  <a:pt x="54" y="32"/>
                </a:moveTo>
                <a:cubicBezTo>
                  <a:pt x="54" y="27"/>
                  <a:pt x="53" y="23"/>
                  <a:pt x="52" y="19"/>
                </a:cubicBezTo>
                <a:cubicBezTo>
                  <a:pt x="54" y="18"/>
                  <a:pt x="55" y="17"/>
                  <a:pt x="57" y="15"/>
                </a:cubicBezTo>
                <a:cubicBezTo>
                  <a:pt x="61" y="20"/>
                  <a:pt x="63" y="25"/>
                  <a:pt x="63" y="32"/>
                </a:cubicBezTo>
                <a:lnTo>
                  <a:pt x="54" y="32"/>
                </a:lnTo>
                <a:close/>
                <a:moveTo>
                  <a:pt x="4" y="36"/>
                </a:moveTo>
                <a:cubicBezTo>
                  <a:pt x="14" y="36"/>
                  <a:pt x="14" y="36"/>
                  <a:pt x="14" y="36"/>
                </a:cubicBezTo>
                <a:cubicBezTo>
                  <a:pt x="14" y="40"/>
                  <a:pt x="15" y="45"/>
                  <a:pt x="17" y="49"/>
                </a:cubicBezTo>
                <a:cubicBezTo>
                  <a:pt x="15" y="50"/>
                  <a:pt x="13" y="51"/>
                  <a:pt x="11" y="53"/>
                </a:cubicBezTo>
                <a:cubicBezTo>
                  <a:pt x="7" y="48"/>
                  <a:pt x="4" y="42"/>
                  <a:pt x="4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0" name="Freeform 27"/>
          <p:cNvSpPr>
            <a:spLocks noEditPoints="1"/>
          </p:cNvSpPr>
          <p:nvPr/>
        </p:nvSpPr>
        <p:spPr bwMode="auto">
          <a:xfrm>
            <a:off x="554536" y="4872948"/>
            <a:ext cx="224685" cy="136242"/>
          </a:xfrm>
          <a:custGeom>
            <a:avLst/>
            <a:gdLst>
              <a:gd name="T0" fmla="*/ 0 w 229"/>
              <a:gd name="T1" fmla="*/ 0 h 137"/>
              <a:gd name="T2" fmla="*/ 0 w 229"/>
              <a:gd name="T3" fmla="*/ 3 h 137"/>
              <a:gd name="T4" fmla="*/ 0 w 229"/>
              <a:gd name="T5" fmla="*/ 134 h 137"/>
              <a:gd name="T6" fmla="*/ 0 w 229"/>
              <a:gd name="T7" fmla="*/ 137 h 137"/>
              <a:gd name="T8" fmla="*/ 229 w 229"/>
              <a:gd name="T9" fmla="*/ 137 h 137"/>
              <a:gd name="T10" fmla="*/ 229 w 229"/>
              <a:gd name="T11" fmla="*/ 134 h 137"/>
              <a:gd name="T12" fmla="*/ 229 w 229"/>
              <a:gd name="T13" fmla="*/ 3 h 137"/>
              <a:gd name="T14" fmla="*/ 229 w 229"/>
              <a:gd name="T15" fmla="*/ 0 h 137"/>
              <a:gd name="T16" fmla="*/ 0 w 229"/>
              <a:gd name="T17" fmla="*/ 0 h 137"/>
              <a:gd name="T18" fmla="*/ 209 w 229"/>
              <a:gd name="T19" fmla="*/ 121 h 137"/>
              <a:gd name="T20" fmla="*/ 153 w 229"/>
              <a:gd name="T21" fmla="*/ 69 h 137"/>
              <a:gd name="T22" fmla="*/ 209 w 229"/>
              <a:gd name="T23" fmla="*/ 16 h 137"/>
              <a:gd name="T24" fmla="*/ 209 w 229"/>
              <a:gd name="T25" fmla="*/ 121 h 137"/>
              <a:gd name="T26" fmla="*/ 16 w 229"/>
              <a:gd name="T27" fmla="*/ 16 h 137"/>
              <a:gd name="T28" fmla="*/ 72 w 229"/>
              <a:gd name="T29" fmla="*/ 69 h 137"/>
              <a:gd name="T30" fmla="*/ 16 w 229"/>
              <a:gd name="T31" fmla="*/ 121 h 137"/>
              <a:gd name="T32" fmla="*/ 16 w 229"/>
              <a:gd name="T33" fmla="*/ 16 h 137"/>
              <a:gd name="T34" fmla="*/ 42 w 229"/>
              <a:gd name="T35" fmla="*/ 121 h 137"/>
              <a:gd name="T36" fmla="*/ 88 w 229"/>
              <a:gd name="T37" fmla="*/ 78 h 137"/>
              <a:gd name="T38" fmla="*/ 117 w 229"/>
              <a:gd name="T39" fmla="*/ 108 h 137"/>
              <a:gd name="T40" fmla="*/ 144 w 229"/>
              <a:gd name="T41" fmla="*/ 78 h 137"/>
              <a:gd name="T42" fmla="*/ 190 w 229"/>
              <a:gd name="T43" fmla="*/ 121 h 137"/>
              <a:gd name="T44" fmla="*/ 42 w 229"/>
              <a:gd name="T45" fmla="*/ 121 h 137"/>
              <a:gd name="T46" fmla="*/ 134 w 229"/>
              <a:gd name="T47" fmla="*/ 69 h 137"/>
              <a:gd name="T48" fmla="*/ 117 w 229"/>
              <a:gd name="T49" fmla="*/ 85 h 137"/>
              <a:gd name="T50" fmla="*/ 101 w 229"/>
              <a:gd name="T51" fmla="*/ 69 h 137"/>
              <a:gd name="T52" fmla="*/ 88 w 229"/>
              <a:gd name="T53" fmla="*/ 59 h 137"/>
              <a:gd name="T54" fmla="*/ 42 w 229"/>
              <a:gd name="T55" fmla="*/ 16 h 137"/>
              <a:gd name="T56" fmla="*/ 190 w 229"/>
              <a:gd name="T57" fmla="*/ 16 h 137"/>
              <a:gd name="T58" fmla="*/ 144 w 229"/>
              <a:gd name="T59" fmla="*/ 59 h 137"/>
              <a:gd name="T60" fmla="*/ 134 w 229"/>
              <a:gd name="T61" fmla="*/ 69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9" h="137">
                <a:moveTo>
                  <a:pt x="0" y="0"/>
                </a:moveTo>
                <a:lnTo>
                  <a:pt x="0" y="3"/>
                </a:lnTo>
                <a:lnTo>
                  <a:pt x="0" y="134"/>
                </a:lnTo>
                <a:lnTo>
                  <a:pt x="0" y="137"/>
                </a:lnTo>
                <a:lnTo>
                  <a:pt x="229" y="137"/>
                </a:lnTo>
                <a:lnTo>
                  <a:pt x="229" y="134"/>
                </a:lnTo>
                <a:lnTo>
                  <a:pt x="229" y="3"/>
                </a:lnTo>
                <a:lnTo>
                  <a:pt x="229" y="0"/>
                </a:lnTo>
                <a:lnTo>
                  <a:pt x="0" y="0"/>
                </a:lnTo>
                <a:close/>
                <a:moveTo>
                  <a:pt x="209" y="121"/>
                </a:moveTo>
                <a:lnTo>
                  <a:pt x="153" y="69"/>
                </a:lnTo>
                <a:lnTo>
                  <a:pt x="209" y="16"/>
                </a:lnTo>
                <a:lnTo>
                  <a:pt x="209" y="121"/>
                </a:lnTo>
                <a:close/>
                <a:moveTo>
                  <a:pt x="16" y="16"/>
                </a:moveTo>
                <a:lnTo>
                  <a:pt x="72" y="69"/>
                </a:lnTo>
                <a:lnTo>
                  <a:pt x="16" y="121"/>
                </a:lnTo>
                <a:lnTo>
                  <a:pt x="16" y="16"/>
                </a:lnTo>
                <a:close/>
                <a:moveTo>
                  <a:pt x="42" y="121"/>
                </a:moveTo>
                <a:lnTo>
                  <a:pt x="88" y="78"/>
                </a:lnTo>
                <a:lnTo>
                  <a:pt x="117" y="108"/>
                </a:lnTo>
                <a:lnTo>
                  <a:pt x="144" y="78"/>
                </a:lnTo>
                <a:lnTo>
                  <a:pt x="190" y="121"/>
                </a:lnTo>
                <a:lnTo>
                  <a:pt x="42" y="121"/>
                </a:lnTo>
                <a:close/>
                <a:moveTo>
                  <a:pt x="134" y="69"/>
                </a:moveTo>
                <a:lnTo>
                  <a:pt x="117" y="85"/>
                </a:lnTo>
                <a:lnTo>
                  <a:pt x="101" y="69"/>
                </a:lnTo>
                <a:lnTo>
                  <a:pt x="88" y="59"/>
                </a:lnTo>
                <a:lnTo>
                  <a:pt x="42" y="16"/>
                </a:lnTo>
                <a:lnTo>
                  <a:pt x="190" y="16"/>
                </a:lnTo>
                <a:lnTo>
                  <a:pt x="144" y="59"/>
                </a:lnTo>
                <a:lnTo>
                  <a:pt x="134" y="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1" name="Freeform 76"/>
          <p:cNvSpPr>
            <a:spLocks noChangeArrowheads="1"/>
          </p:cNvSpPr>
          <p:nvPr/>
        </p:nvSpPr>
        <p:spPr bwMode="auto">
          <a:xfrm>
            <a:off x="588562" y="5414193"/>
            <a:ext cx="151429" cy="266129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38405" tIns="19202" rIns="38405" bIns="19202" anchor="ctr"/>
          <a:lstStyle/>
          <a:p>
            <a:endParaRPr lang="en-GB">
              <a:latin typeface="Trebuchet MS" pitchFamily="34" charset="0"/>
            </a:endParaRPr>
          </a:p>
        </p:txBody>
      </p:sp>
      <p:pic>
        <p:nvPicPr>
          <p:cNvPr id="22" name="Picture 4" descr="NA_Logo_frei_CD2008_o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017" y="5813386"/>
            <a:ext cx="2118756" cy="56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9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centralEurope</Template>
  <TotalTime>0</TotalTime>
  <Words>254</Words>
  <Application>Microsoft Office PowerPoint</Application>
  <PresentationFormat>Bildschirmpräsentation (4:3)</PresentationFormat>
  <Paragraphs>95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CentralEurope_iService</vt:lpstr>
      <vt:lpstr>PowerPoint-Präsentation</vt:lpstr>
      <vt:lpstr> Verbund Neue Arbeit </vt:lpstr>
      <vt:lpstr> Target groups:                      heterogeneous public funding </vt:lpstr>
      <vt:lpstr> Job description of  commercial managers </vt:lpstr>
      <vt:lpstr> Public funds versus  market revenues </vt:lpstr>
      <vt:lpstr> Public funds versus  market revenues </vt:lpstr>
      <vt:lpstr> Alternative financing </vt:lpstr>
      <vt:lpstr>PowerPoint-Präsentation</vt:lpstr>
      <vt:lpstr>Contact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Windows-Benutzer</cp:lastModifiedBy>
  <cp:revision>2015</cp:revision>
  <dcterms:created xsi:type="dcterms:W3CDTF">2014-11-12T21:47:38Z</dcterms:created>
  <dcterms:modified xsi:type="dcterms:W3CDTF">2022-08-17T10:04:00Z</dcterms:modified>
</cp:coreProperties>
</file>