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50" r:id="rId1"/>
  </p:sldMasterIdLst>
  <p:notesMasterIdLst>
    <p:notesMasterId r:id="rId19"/>
  </p:notesMasterIdLst>
  <p:handoutMasterIdLst>
    <p:handoutMasterId r:id="rId20"/>
  </p:handoutMasterIdLst>
  <p:sldIdLst>
    <p:sldId id="441" r:id="rId2"/>
    <p:sldId id="286" r:id="rId3"/>
    <p:sldId id="442" r:id="rId4"/>
    <p:sldId id="449" r:id="rId5"/>
    <p:sldId id="443" r:id="rId6"/>
    <p:sldId id="445" r:id="rId7"/>
    <p:sldId id="446" r:id="rId8"/>
    <p:sldId id="444" r:id="rId9"/>
    <p:sldId id="447" r:id="rId10"/>
    <p:sldId id="448" r:id="rId11"/>
    <p:sldId id="451" r:id="rId12"/>
    <p:sldId id="300" r:id="rId13"/>
    <p:sldId id="456" r:id="rId14"/>
    <p:sldId id="452" r:id="rId15"/>
    <p:sldId id="453" r:id="rId16"/>
    <p:sldId id="454" r:id="rId17"/>
    <p:sldId id="455" r:id="rId18"/>
  </p:sldIdLst>
  <p:sldSz cx="9144000" cy="6858000" type="screen4x3"/>
  <p:notesSz cx="6669088" cy="98726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99"/>
    <a:srgbClr val="ABFFFF"/>
    <a:srgbClr val="717171"/>
    <a:srgbClr val="DEE7EC"/>
    <a:srgbClr val="A7DDE9"/>
    <a:srgbClr val="0086BB"/>
    <a:srgbClr val="006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14" autoAdjust="0"/>
  </p:normalViewPr>
  <p:slideViewPr>
    <p:cSldViewPr>
      <p:cViewPr varScale="1">
        <p:scale>
          <a:sx n="73" d="100"/>
          <a:sy n="73" d="100"/>
        </p:scale>
        <p:origin x="174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3996" y="12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425" cy="493711"/>
          </a:xfrm>
          <a:prstGeom prst="rect">
            <a:avLst/>
          </a:prstGeom>
        </p:spPr>
        <p:txBody>
          <a:bodyPr vert="horz" wrap="square" lIns="87255" tIns="43628" rIns="87255" bIns="4362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AT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123" y="0"/>
            <a:ext cx="2889425" cy="493711"/>
          </a:xfrm>
          <a:prstGeom prst="rect">
            <a:avLst/>
          </a:prstGeom>
        </p:spPr>
        <p:txBody>
          <a:bodyPr vert="horz" wrap="square" lIns="87255" tIns="43628" rIns="87255" bIns="436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4D3F6AE-E5CF-446C-A53A-8B5ECA155C66}" type="datetime1">
              <a:rPr lang="de-DE" altLang="de-DE"/>
              <a:pPr/>
              <a:t>03.12.2018</a:t>
            </a:fld>
            <a:endParaRPr lang="de-AT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95"/>
            <a:ext cx="2889425" cy="493711"/>
          </a:xfrm>
          <a:prstGeom prst="rect">
            <a:avLst/>
          </a:prstGeom>
        </p:spPr>
        <p:txBody>
          <a:bodyPr vert="horz" wrap="square" lIns="87255" tIns="43628" rIns="87255" bIns="4362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AT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123" y="9377395"/>
            <a:ext cx="2889425" cy="493711"/>
          </a:xfrm>
          <a:prstGeom prst="rect">
            <a:avLst/>
          </a:prstGeom>
        </p:spPr>
        <p:txBody>
          <a:bodyPr vert="horz" wrap="square" lIns="87255" tIns="43628" rIns="87255" bIns="436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5FA1C1E-9A65-4A7B-B1FD-181F986AAC1B}" type="slidenum">
              <a:rPr lang="de-AT" altLang="de-DE"/>
              <a:pPr>
                <a:defRPr/>
              </a:pPr>
              <a:t>‹#›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29270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425" cy="493711"/>
          </a:xfrm>
          <a:prstGeom prst="rect">
            <a:avLst/>
          </a:prstGeom>
        </p:spPr>
        <p:txBody>
          <a:bodyPr vert="horz" lIns="94515" tIns="47258" rIns="94515" bIns="4725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123" y="0"/>
            <a:ext cx="2889425" cy="493711"/>
          </a:xfrm>
          <a:prstGeom prst="rect">
            <a:avLst/>
          </a:prstGeom>
        </p:spPr>
        <p:txBody>
          <a:bodyPr vert="horz" wrap="square" lIns="94515" tIns="47258" rIns="94515" bIns="472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18B51B80-1DC4-4210-9BCF-521BEF77717F}" type="datetime1">
              <a:rPr lang="de-DE" altLang="de-DE"/>
              <a:pPr/>
              <a:t>03.12.2018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41363"/>
            <a:ext cx="4935538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5" tIns="47258" rIns="94515" bIns="47258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689477"/>
            <a:ext cx="5335270" cy="4443398"/>
          </a:xfrm>
          <a:prstGeom prst="rect">
            <a:avLst/>
          </a:prstGeom>
        </p:spPr>
        <p:txBody>
          <a:bodyPr vert="horz" wrap="square" lIns="94515" tIns="47258" rIns="94515" bIns="4725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95"/>
            <a:ext cx="2889425" cy="493711"/>
          </a:xfrm>
          <a:prstGeom prst="rect">
            <a:avLst/>
          </a:prstGeom>
        </p:spPr>
        <p:txBody>
          <a:bodyPr vert="horz" lIns="94515" tIns="47258" rIns="94515" bIns="4725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123" y="9377395"/>
            <a:ext cx="2889425" cy="493711"/>
          </a:xfrm>
          <a:prstGeom prst="rect">
            <a:avLst/>
          </a:prstGeom>
        </p:spPr>
        <p:txBody>
          <a:bodyPr vert="horz" wrap="square" lIns="94515" tIns="47258" rIns="94515" bIns="472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344F2A-8896-4B56-9818-5225B0E9E685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9443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6775" y="741363"/>
            <a:ext cx="4935538" cy="3700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3003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344F2A-8896-4B56-9818-5225B0E9E68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33819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344F2A-8896-4B56-9818-5225B0E9E68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6784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6775" y="741363"/>
            <a:ext cx="4935538" cy="3700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344F2A-8896-4B56-9818-5225B0E9E68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521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9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Meeting xy</a:t>
            </a:r>
            <a:br>
              <a:rPr lang="en-GB" noProof="0"/>
            </a:br>
            <a:r>
              <a:rPr lang="en-GB" noProof="0"/>
              <a:t>Place | DD Month YYYY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53" y="103188"/>
            <a:ext cx="2604135" cy="102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8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99394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81787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74373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62779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287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111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7951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Specific Objectives, Output, Other icons - specific</a:t>
            </a:r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52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13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303435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39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8221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650"/>
            </a:lvl2pPr>
            <a:lvl3pPr marL="200025" indent="-200025">
              <a:defRPr/>
            </a:lvl3pPr>
            <a:lvl4pPr marL="200025" indent="-200025">
              <a:defRPr/>
            </a:lvl4pPr>
            <a:lvl5pPr marL="200025" indent="-200025"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16.10.2018, SE Interdisziplinäre Analysen im Mobilitätsumfeld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de-AT" sz="600" kern="120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1985D85-6054-4DF4-A6E1-48499D896B19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smtClean="0"/>
              <a:t>DI15/11/2018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7685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</p:spTree>
    <p:extLst>
      <p:ext uri="{BB962C8B-B14F-4D97-AF65-F5344CB8AC3E}">
        <p14:creationId xmlns:p14="http://schemas.microsoft.com/office/powerpoint/2010/main" val="122899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35584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33708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/>
              <a:t>TiTle</a:t>
            </a:r>
            <a:r>
              <a:rPr lang="en-GB" noProof="0" dirty="0"/>
              <a:t>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0340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</p:spTree>
    <p:extLst>
      <p:ext uri="{BB962C8B-B14F-4D97-AF65-F5344CB8AC3E}">
        <p14:creationId xmlns:p14="http://schemas.microsoft.com/office/powerpoint/2010/main" val="63133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67859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86672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213" y="62707"/>
            <a:ext cx="225583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83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  <p:sldLayoutId id="2147483867" r:id="rId17"/>
    <p:sldLayoutId id="2147483868" r:id="rId18"/>
    <p:sldLayoutId id="2147483869" r:id="rId19"/>
    <p:sldLayoutId id="2147483870" r:id="rId20"/>
    <p:sldLayoutId id="2147483871" r:id="rId21"/>
    <p:sldLayoutId id="2147483872" r:id="rId22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-lite.si/images/Trajnostna_energija_tisk.pdf" TargetMode="Externa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l-SI" altLang="de-DE" dirty="0"/>
              <a:t>Lokalni s</a:t>
            </a:r>
            <a:r>
              <a:rPr lang="de-DE" altLang="de-DE" dirty="0" err="1"/>
              <a:t>eminar</a:t>
            </a:r>
            <a:r>
              <a:rPr lang="de-DE" altLang="de-DE" dirty="0"/>
              <a:t>, 29.11.2018, </a:t>
            </a:r>
            <a:r>
              <a:rPr lang="de-DE" altLang="de-DE" dirty="0" err="1"/>
              <a:t>Koper</a:t>
            </a:r>
            <a:endParaRPr lang="de-AT" altLang="de-D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Predstavitev projekta in današnjih aktivnosti</a:t>
            </a: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104926" y="6453336"/>
            <a:ext cx="7754912" cy="275990"/>
          </a:xfrm>
        </p:spPr>
        <p:txBody>
          <a:bodyPr/>
          <a:lstStyle/>
          <a:p>
            <a:r>
              <a:rPr lang="sl-SI" sz="1600" dirty="0" smtClean="0"/>
              <a:t>Regionalni razvojni center Koper, Slavko Mezek in Vane Urh</a:t>
            </a:r>
            <a:endParaRPr lang="de-DE" sz="16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840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Ocena Količine osebnega prometa v regiji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9804" y="1044587"/>
            <a:ext cx="8304643" cy="1556323"/>
          </a:xfrm>
        </p:spPr>
        <p:txBody>
          <a:bodyPr>
            <a:noAutofit/>
          </a:bodyPr>
          <a:lstStyle/>
          <a:p>
            <a:r>
              <a:rPr lang="sl-SI" sz="1400" dirty="0" smtClean="0"/>
              <a:t>Junij, julij, avgust, september</a:t>
            </a:r>
          </a:p>
          <a:p>
            <a:pPr lvl="1"/>
            <a:r>
              <a:rPr lang="sl-SI" sz="1400" dirty="0" smtClean="0"/>
              <a:t>250 – 1300 vozil/uro</a:t>
            </a:r>
          </a:p>
          <a:p>
            <a:pPr lvl="1"/>
            <a:r>
              <a:rPr lang="sl-SI" sz="1400" dirty="0" smtClean="0"/>
              <a:t>220 – 1000 vozil/uro med tednom izven konice</a:t>
            </a:r>
          </a:p>
          <a:p>
            <a:pPr lvl="1"/>
            <a:r>
              <a:rPr lang="sl-SI" sz="1400" b="1" dirty="0" smtClean="0"/>
              <a:t>420 – 3000 vozil/uro med tednom v konici</a:t>
            </a:r>
          </a:p>
          <a:p>
            <a:pPr lvl="1"/>
            <a:r>
              <a:rPr lang="sl-SI" sz="1400" dirty="0" smtClean="0"/>
              <a:t>200 – 1200 vozil/uro med vikendom izven konice</a:t>
            </a:r>
          </a:p>
          <a:p>
            <a:pPr lvl="1"/>
            <a:r>
              <a:rPr lang="sl-SI" sz="1400" dirty="0" smtClean="0"/>
              <a:t>300 – 2500 vozil/uro med vikendom v konici</a:t>
            </a:r>
          </a:p>
          <a:p>
            <a:pPr lvl="1"/>
            <a:r>
              <a:rPr lang="sl-SI" sz="1400" b="1" dirty="0" smtClean="0"/>
              <a:t>400 – 3000 vozil/uro petek-ponedeljek med 8. in 20. uro</a:t>
            </a:r>
          </a:p>
          <a:p>
            <a:pPr lvl="1"/>
            <a:endParaRPr lang="sl-SI" sz="1400" dirty="0" smtClean="0"/>
          </a:p>
          <a:p>
            <a:pPr lvl="1"/>
            <a:endParaRPr lang="sl-SI" sz="1400" dirty="0" smtClean="0"/>
          </a:p>
        </p:txBody>
      </p:sp>
      <p:sp>
        <p:nvSpPr>
          <p:cNvPr id="4" name="Označba mesta vsebine 2"/>
          <p:cNvSpPr txBox="1">
            <a:spLocks/>
          </p:cNvSpPr>
          <p:nvPr/>
        </p:nvSpPr>
        <p:spPr>
          <a:xfrm>
            <a:off x="299804" y="2996952"/>
            <a:ext cx="8088619" cy="2060379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165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2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sl-SI" sz="1400" dirty="0" smtClean="0"/>
              <a:t>Januar, februar, marec, december</a:t>
            </a:r>
          </a:p>
          <a:p>
            <a:pPr lvl="1" fontAlgn="auto">
              <a:spcAft>
                <a:spcPts val="0"/>
              </a:spcAft>
            </a:pPr>
            <a:r>
              <a:rPr lang="sl-SI" sz="1400" dirty="0" smtClean="0"/>
              <a:t>180 – 1200 vozil/uro</a:t>
            </a:r>
          </a:p>
          <a:p>
            <a:pPr lvl="1" fontAlgn="auto">
              <a:spcAft>
                <a:spcPts val="0"/>
              </a:spcAft>
            </a:pPr>
            <a:r>
              <a:rPr lang="sl-SI" sz="1400" dirty="0" smtClean="0"/>
              <a:t>150 – 1000 vozil/uro med tednom izven konice </a:t>
            </a:r>
          </a:p>
          <a:p>
            <a:pPr lvl="1" fontAlgn="auto">
              <a:spcAft>
                <a:spcPts val="0"/>
              </a:spcAft>
            </a:pPr>
            <a:r>
              <a:rPr lang="sl-SI" sz="1400" b="1" dirty="0" smtClean="0"/>
              <a:t>350 – 2000 vozil/uro med tednom v konici</a:t>
            </a:r>
          </a:p>
          <a:p>
            <a:pPr lvl="1" fontAlgn="auto">
              <a:spcAft>
                <a:spcPts val="0"/>
              </a:spcAft>
            </a:pPr>
            <a:r>
              <a:rPr lang="sl-SI" sz="1400" dirty="0" smtClean="0"/>
              <a:t>120 – 850 vozil/uro med vikendom izven konice</a:t>
            </a:r>
          </a:p>
          <a:p>
            <a:pPr lvl="1" fontAlgn="auto">
              <a:spcAft>
                <a:spcPts val="0"/>
              </a:spcAft>
            </a:pPr>
            <a:r>
              <a:rPr lang="sl-SI" sz="1400" b="1" dirty="0" smtClean="0"/>
              <a:t>300 – 1500 vozil/uro med vikendom v konici</a:t>
            </a:r>
          </a:p>
          <a:p>
            <a:pPr lvl="1" fontAlgn="auto">
              <a:spcAft>
                <a:spcPts val="0"/>
              </a:spcAft>
            </a:pPr>
            <a:endParaRPr lang="sl-SI" sz="1400" dirty="0" smtClean="0"/>
          </a:p>
          <a:p>
            <a:pPr lvl="1" fontAlgn="auto">
              <a:spcAft>
                <a:spcPts val="0"/>
              </a:spcAft>
            </a:pPr>
            <a:endParaRPr lang="sl-SI" sz="1400" dirty="0" smtClean="0"/>
          </a:p>
        </p:txBody>
      </p:sp>
      <p:sp>
        <p:nvSpPr>
          <p:cNvPr id="5" name="Označba mesta vsebine 2"/>
          <p:cNvSpPr txBox="1">
            <a:spLocks/>
          </p:cNvSpPr>
          <p:nvPr/>
        </p:nvSpPr>
        <p:spPr>
          <a:xfrm>
            <a:off x="299804" y="4725144"/>
            <a:ext cx="7512555" cy="1988371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165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2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sl-SI" sz="1400" dirty="0" smtClean="0"/>
              <a:t>April, maj, oktober, november</a:t>
            </a:r>
          </a:p>
          <a:p>
            <a:pPr lvl="1" fontAlgn="auto">
              <a:spcAft>
                <a:spcPts val="0"/>
              </a:spcAft>
            </a:pPr>
            <a:r>
              <a:rPr lang="sl-SI" sz="1400" dirty="0" smtClean="0"/>
              <a:t>200 – 1500 vozil/uro</a:t>
            </a:r>
          </a:p>
          <a:p>
            <a:pPr lvl="1" fontAlgn="auto">
              <a:spcAft>
                <a:spcPts val="0"/>
              </a:spcAft>
            </a:pPr>
            <a:r>
              <a:rPr lang="sl-SI" sz="1400" dirty="0" smtClean="0"/>
              <a:t>180 – 1000 vozil/uro med tednom izven konice </a:t>
            </a:r>
          </a:p>
          <a:p>
            <a:pPr lvl="1" fontAlgn="auto">
              <a:spcAft>
                <a:spcPts val="0"/>
              </a:spcAft>
            </a:pPr>
            <a:r>
              <a:rPr lang="sl-SI" sz="1400" b="1" dirty="0" smtClean="0"/>
              <a:t>400 – 2500 vozil/uro med tednom v konici</a:t>
            </a:r>
          </a:p>
          <a:p>
            <a:pPr lvl="1" fontAlgn="auto">
              <a:spcAft>
                <a:spcPts val="0"/>
              </a:spcAft>
            </a:pPr>
            <a:r>
              <a:rPr lang="sl-SI" sz="1400" dirty="0" smtClean="0"/>
              <a:t>120 – 800 vozil/uro med vikendom izven konice</a:t>
            </a:r>
          </a:p>
          <a:p>
            <a:pPr lvl="1" fontAlgn="auto">
              <a:spcAft>
                <a:spcPts val="0"/>
              </a:spcAft>
            </a:pPr>
            <a:r>
              <a:rPr lang="sl-SI" sz="1400" b="1" dirty="0" smtClean="0"/>
              <a:t>300 – 2200 vozil/uro med vikendom v konici</a:t>
            </a:r>
          </a:p>
          <a:p>
            <a:pPr lvl="1" fontAlgn="auto">
              <a:spcAft>
                <a:spcPts val="0"/>
              </a:spcAft>
            </a:pPr>
            <a:endParaRPr lang="sl-SI" sz="1400" dirty="0"/>
          </a:p>
        </p:txBody>
      </p:sp>
    </p:spTree>
    <p:extLst>
      <p:ext uri="{BB962C8B-B14F-4D97-AF65-F5344CB8AC3E}">
        <p14:creationId xmlns:p14="http://schemas.microsoft.com/office/powerpoint/2010/main" val="18965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Nekatere ugotovitve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Poleti 20 % več osebnega prometa na uro kot v ostalih obdobjih (na manj pomembnih cestah 10 %, na bolj pomembnih do 40 %)</a:t>
            </a:r>
          </a:p>
          <a:p>
            <a:r>
              <a:rPr lang="sl-SI" dirty="0" smtClean="0"/>
              <a:t>Število vozil med tednom in vikendom je praktično enako (20 – 100 vozil/uro razlike) – kaj to pomeni za organizacijo JPP?</a:t>
            </a:r>
          </a:p>
          <a:p>
            <a:r>
              <a:rPr lang="sl-SI" dirty="0" smtClean="0"/>
              <a:t>Poleti podobna obremenitev cest med petkom in ponedeljkom čez dan, kot med tednom v konici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5721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12489" y="2956733"/>
            <a:ext cx="4455018" cy="7155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sl-SI" sz="1200" b="1" dirty="0" smtClean="0">
                <a:latin typeface="Trebuchet MS" pitchFamily="34" charset="0"/>
                <a:ea typeface="Tahoma" pitchFamily="34" charset="0"/>
                <a:cs typeface="Raleway"/>
              </a:rPr>
              <a:t>Slavko Mezek in Vane Urh</a:t>
            </a:r>
            <a:endParaRPr lang="en-GB" sz="1200" b="1" dirty="0">
              <a:latin typeface="Trebuchet MS" pitchFamily="34" charset="0"/>
              <a:ea typeface="Tahoma" pitchFamily="34" charset="0"/>
              <a:cs typeface="Raleway"/>
            </a:endParaRPr>
          </a:p>
          <a:p>
            <a:pPr>
              <a:defRPr/>
            </a:pPr>
            <a:endParaRPr lang="en-GB" sz="1050" dirty="0">
              <a:latin typeface="Trebuchet MS" pitchFamily="34" charset="0"/>
              <a:ea typeface="Tahoma" pitchFamily="34" charset="0"/>
              <a:cs typeface="Raleway"/>
            </a:endParaRPr>
          </a:p>
          <a:p>
            <a:pPr>
              <a:defRPr/>
            </a:pPr>
            <a:r>
              <a:rPr lang="sl-SI" sz="1200" dirty="0" smtClean="0">
                <a:latin typeface="Trebuchet MS" pitchFamily="34" charset="0"/>
                <a:ea typeface="Tahoma" pitchFamily="34" charset="0"/>
                <a:cs typeface="Raleway"/>
              </a:rPr>
              <a:t>Regionalni razvojni center Koper, Ulica 15. maja 19, 6000 Koper, Slovenija</a:t>
            </a:r>
            <a:endParaRPr lang="en-GB" sz="12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11" name="Freeform 130"/>
          <p:cNvSpPr>
            <a:spLocks noEditPoints="1"/>
          </p:cNvSpPr>
          <p:nvPr/>
        </p:nvSpPr>
        <p:spPr bwMode="auto">
          <a:xfrm>
            <a:off x="4069572" y="4142364"/>
            <a:ext cx="192091" cy="194696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57596" tIns="28798" rIns="57596" bIns="28798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12489" y="4156047"/>
            <a:ext cx="245850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200" dirty="0">
                <a:latin typeface="Trebuchet MS" pitchFamily="34" charset="0"/>
                <a:ea typeface="Tahoma" pitchFamily="34" charset="0"/>
                <a:cs typeface="Raleway"/>
              </a:rPr>
              <a:t>https://www.rrc-kp.si/sl/</a:t>
            </a:r>
          </a:p>
        </p:txBody>
      </p:sp>
      <p:sp>
        <p:nvSpPr>
          <p:cNvPr id="13" name="Freeform 21"/>
          <p:cNvSpPr>
            <a:spLocks noEditPoints="1"/>
          </p:cNvSpPr>
          <p:nvPr/>
        </p:nvSpPr>
        <p:spPr bwMode="auto">
          <a:xfrm>
            <a:off x="4031940" y="3421100"/>
            <a:ext cx="267354" cy="270985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28804" tIns="14402" rIns="28804" bIns="14402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15" name="TextBox 16"/>
          <p:cNvSpPr txBox="1"/>
          <p:nvPr/>
        </p:nvSpPr>
        <p:spPr>
          <a:xfrm>
            <a:off x="4524208" y="4455114"/>
            <a:ext cx="400371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600">
                <a:latin typeface="Trebuchet MS" pitchFamily="34" charset="0"/>
                <a:cs typeface="Raleway"/>
              </a:defRPr>
            </a:lvl1pPr>
          </a:lstStyle>
          <a:p>
            <a:r>
              <a:rPr lang="en-GB" sz="1200" dirty="0"/>
              <a:t>https://www.facebook.com/rrckoper/</a:t>
            </a:r>
          </a:p>
        </p:txBody>
      </p:sp>
      <p:pic>
        <p:nvPicPr>
          <p:cNvPr id="16" name="Picture 14" descr="\\ISTORAGE\-Print\MA27\Powerpoint\rep\facebook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575" y="4445708"/>
            <a:ext cx="92869" cy="1940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kontakt</a:t>
            </a:r>
            <a:endParaRPr lang="en-GB" dirty="0"/>
          </a:p>
        </p:txBody>
      </p:sp>
      <p:pic>
        <p:nvPicPr>
          <p:cNvPr id="1026" name="Picture 2" descr="https://lh3.googleusercontent.com/CzM6fdTNRaiN6AqsSVihUE5eB_VSt_gUs4EY-HtK82aYjAA4Aurfuw7Qf8EnGNFgAkUliszSRW0dT8FfgxxdlUuKAb-TW1AaOqaPuWsi2Q1v8a3POHSCJlMXYf25KK0SfUefU7KlgCd-WFImxEXx20DRso6B2PcS_N1_LPZgHJIXqPUg0jmaxsQCrCvPvmVo-lKI87q6Lx6z3_nJ0TIM8B8h-WOpjE9FYUO7xdqE7YYo8_bGdIAM3ym9WFVSartk60A2Ie7_kdvxdzXX-i3IZ_obdv0eDpIaf4JmxH18SETx49ZuR7ftSCSIfYwmBl_BCL5JyZfT9L3PJwB8oMu-bEoCjfHJBcfYunqbRGlizGJUnEhDr4F_KiiUCMECqoetOGuNom6-00IDhE93jfqNZSVMdU-wcZMesD2Bk3UPTqC1OjqHVbZsk5A51SuTcAndoF6z9ipf-n4ZkzKqaeFixiBTiaTgTW0DyEkLjoBU0pFNGrSfRNhn249cVQbtB08GmCTzMHwHh-FrE0OVotVchbyLGqBbSFaWPAmDZKES2Uqgvs5P89zzSix_DCYNAmGh_7gQ2mIe-s2yJ00coROtBNisG2DwqvDzPyBaQFFgvUnwrg4-hUkvdKh6itUSDQxxqTEgdlYV6r-Mzcl7IUQSdJez6g=w678-h903-n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6233"/>
            <a:ext cx="3134381" cy="418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21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sl-SI" sz="11500" dirty="0" smtClean="0"/>
              <a:t>DELAVNICA</a:t>
            </a:r>
            <a:endParaRPr lang="sl-SI" sz="11500" dirty="0"/>
          </a:p>
        </p:txBody>
      </p:sp>
    </p:spTree>
    <p:extLst>
      <p:ext uri="{BB962C8B-B14F-4D97-AF65-F5344CB8AC3E}">
        <p14:creationId xmlns:p14="http://schemas.microsoft.com/office/powerpoint/2010/main" val="112697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Delavnica 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l-SI" dirty="0" smtClean="0"/>
              <a:t>Razdelimo se v manjše skupine</a:t>
            </a:r>
          </a:p>
          <a:p>
            <a:pPr marL="457200" indent="-457200">
              <a:buFont typeface="+mj-lt"/>
              <a:buAutoNum type="arabicPeriod"/>
            </a:pPr>
            <a:r>
              <a:rPr lang="sl-SI" dirty="0" smtClean="0"/>
              <a:t>Vsaka skupina si izbere območje obravnave</a:t>
            </a:r>
          </a:p>
          <a:p>
            <a:pPr marL="457200" indent="-457200">
              <a:buFont typeface="+mj-lt"/>
              <a:buAutoNum type="arabicPeriod"/>
            </a:pPr>
            <a:r>
              <a:rPr lang="sl-SI" dirty="0" smtClean="0"/>
              <a:t>Izberemo in označimo </a:t>
            </a:r>
            <a:r>
              <a:rPr lang="sl-SI" b="1" dirty="0" smtClean="0"/>
              <a:t>5-7 lokacij</a:t>
            </a:r>
            <a:r>
              <a:rPr lang="sl-SI" dirty="0" smtClean="0"/>
              <a:t>, kjer se začenjajo in končujejo potovanja (šole, nakupovalni </a:t>
            </a:r>
            <a:r>
              <a:rPr lang="sl-SI" dirty="0"/>
              <a:t>c</a:t>
            </a:r>
            <a:r>
              <a:rPr lang="sl-SI" dirty="0" smtClean="0"/>
              <a:t>entri, zaposlovalci, sosednje občine …) – uporabimo samolepilne listke</a:t>
            </a:r>
          </a:p>
          <a:p>
            <a:pPr marL="457200" indent="-457200">
              <a:buFont typeface="+mj-lt"/>
              <a:buAutoNum type="arabicPeriod"/>
            </a:pPr>
            <a:endParaRPr lang="sl-SI" dirty="0" smtClean="0"/>
          </a:p>
          <a:p>
            <a:pPr marL="457200" indent="-457200">
              <a:buFont typeface="+mj-lt"/>
              <a:buAutoNum type="arabicPeriod"/>
            </a:pPr>
            <a:endParaRPr lang="sl-SI" dirty="0" smtClean="0"/>
          </a:p>
          <a:p>
            <a:pPr marL="457200" indent="-457200">
              <a:buFont typeface="+mj-lt"/>
              <a:buAutoNum type="arabicPeriod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0121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Delavnica ii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l-SI" sz="1800" dirty="0" smtClean="0"/>
              <a:t>Ostanemo v enakih skupinah in ohranimo karte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1800" b="1" dirty="0" smtClean="0"/>
              <a:t>Vsaka skupina si v bližini izbranih lokacij izbere enega večjega zaposlovalca </a:t>
            </a:r>
            <a:r>
              <a:rPr lang="sl-SI" sz="1800" dirty="0" smtClean="0"/>
              <a:t>ali šolo (enega generatorja prometa)</a:t>
            </a:r>
          </a:p>
          <a:p>
            <a:pPr marL="857022" lvl="1" indent="-457200">
              <a:buFont typeface="+mj-lt"/>
              <a:buAutoNum type="arabicPeriod"/>
            </a:pPr>
            <a:r>
              <a:rPr lang="sl-SI" sz="1800" dirty="0" smtClean="0"/>
              <a:t>Zapišite/odgovorite: kakšna sta možnost in čas potovanja z različnimi načini potovanja med lokacijami, izbranih v prejšnjem koraku in izbranim generatorjem prometa?</a:t>
            </a:r>
          </a:p>
          <a:p>
            <a:pPr marL="857022" lvl="1" indent="-457200">
              <a:buFont typeface="+mj-lt"/>
              <a:buAutoNum type="arabicPeriod"/>
            </a:pPr>
            <a:r>
              <a:rPr lang="sl-SI" sz="1800" dirty="0" smtClean="0"/>
              <a:t>Kakšne so možnosti potovanja od generatorja prometa z različnimi sredstvi (hoja, kolo, JPP, avto) do:</a:t>
            </a:r>
          </a:p>
          <a:p>
            <a:pPr marL="3998481" lvl="8" indent="-457200">
              <a:buFont typeface="+mj-lt"/>
              <a:buAutoNum type="arabicPeriod"/>
            </a:pPr>
            <a:r>
              <a:rPr lang="sl-SI" sz="1800" dirty="0" smtClean="0"/>
              <a:t>Centra mesta</a:t>
            </a:r>
          </a:p>
          <a:p>
            <a:pPr marL="3998481" lvl="8" indent="-457200">
              <a:buFont typeface="+mj-lt"/>
              <a:buAutoNum type="arabicPeriod"/>
            </a:pPr>
            <a:r>
              <a:rPr lang="sl-SI" sz="1800" dirty="0" smtClean="0"/>
              <a:t>Nakupovalnega središča/trgovine</a:t>
            </a:r>
          </a:p>
          <a:p>
            <a:pPr marL="3998481" lvl="8" indent="-457200">
              <a:buFont typeface="+mj-lt"/>
              <a:buAutoNum type="arabicPeriod"/>
            </a:pPr>
            <a:r>
              <a:rPr lang="sl-SI" sz="1800" dirty="0" smtClean="0"/>
              <a:t>Vrtca ali šole </a:t>
            </a:r>
          </a:p>
          <a:p>
            <a:pPr marL="457200" indent="-457200">
              <a:buFont typeface="+mj-lt"/>
              <a:buAutoNum type="arabicPeriod"/>
            </a:pPr>
            <a:endParaRPr lang="sl-SI" sz="1800" dirty="0" smtClean="0"/>
          </a:p>
          <a:p>
            <a:pPr marL="457200" indent="-457200">
              <a:buFont typeface="+mj-lt"/>
              <a:buAutoNum type="arabicPeriod"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778195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Delavnica </a:t>
            </a:r>
            <a:r>
              <a:rPr lang="sl-SI" dirty="0" smtClean="0"/>
              <a:t>iii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Kateri podatki obstajajo in kateri ne? Kateri manjkajo da bi promet razumeli bolje?</a:t>
            </a:r>
          </a:p>
          <a:p>
            <a:r>
              <a:rPr lang="sl-SI" dirty="0" smtClean="0"/>
              <a:t>Kaj so glavne slabosti za trenuten način potovanja na delo/v šolo?</a:t>
            </a:r>
          </a:p>
          <a:p>
            <a:pPr lvl="1"/>
            <a:r>
              <a:rPr lang="sl-SI" dirty="0" smtClean="0"/>
              <a:t>Lahko pride dnevni vozač iz sosednje občine na delo/šolo z JPP, peš ali s kolesom?</a:t>
            </a:r>
          </a:p>
          <a:p>
            <a:pPr lvl="1"/>
            <a:r>
              <a:rPr lang="sl-SI" dirty="0" smtClean="0"/>
              <a:t>Se vozni redi in delovni čas ujemajo za prevoz z JPP?</a:t>
            </a:r>
          </a:p>
          <a:p>
            <a:r>
              <a:rPr lang="sl-SI" dirty="0" smtClean="0"/>
              <a:t>Kaj so glavne slabosti iz druge točke?</a:t>
            </a:r>
          </a:p>
          <a:p>
            <a:pPr lvl="1"/>
            <a:r>
              <a:rPr lang="sl-SI" dirty="0" smtClean="0"/>
              <a:t>Lahko starš, ki mora zjutraj predati otroka to opravi peš, s kolesom ali JPP?</a:t>
            </a:r>
          </a:p>
          <a:p>
            <a:pPr lvl="1"/>
            <a:r>
              <a:rPr lang="sl-SI" dirty="0" smtClean="0"/>
              <a:t>Gre lahko oseba po službi v center mesta peš, s kolesom, z JPP?</a:t>
            </a:r>
          </a:p>
          <a:p>
            <a:pPr lvl="1"/>
            <a:r>
              <a:rPr lang="sl-SI" dirty="0" smtClean="0"/>
              <a:t>Gre lahko oseba po službi po nakupih peš, s kolesom ali z JPP?</a:t>
            </a:r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9772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LOKALNI IZZIVI MOBILNOSTI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1268760"/>
            <a:ext cx="8064216" cy="4680520"/>
          </a:xfrm>
        </p:spPr>
        <p:txBody>
          <a:bodyPr>
            <a:normAutofit/>
          </a:bodyPr>
          <a:lstStyle/>
          <a:p>
            <a:r>
              <a:rPr lang="sl-SI" dirty="0" smtClean="0"/>
              <a:t>Uporabite samolepilne listke za oznako na kartah:</a:t>
            </a:r>
          </a:p>
          <a:p>
            <a:pPr lvl="1"/>
            <a:r>
              <a:rPr lang="sl-SI" dirty="0" smtClean="0"/>
              <a:t>Skupina 1: hoja, prijaznost površin za hojo</a:t>
            </a:r>
          </a:p>
          <a:p>
            <a:pPr lvl="1"/>
            <a:r>
              <a:rPr lang="sl-SI" dirty="0" smtClean="0"/>
              <a:t>Skupina 2: kolesarjenje, prijaznost površin za kolesarje</a:t>
            </a:r>
          </a:p>
          <a:p>
            <a:pPr lvl="1"/>
            <a:r>
              <a:rPr lang="sl-SI" dirty="0" smtClean="0"/>
              <a:t>Skupina 3: javni potniški promet (avtobus, vlak) vključno z delovnim časom in frekvenco</a:t>
            </a:r>
          </a:p>
          <a:p>
            <a:pPr lvl="1"/>
            <a:r>
              <a:rPr lang="sl-SI" dirty="0" smtClean="0"/>
              <a:t>Skupina 4: Motoriziran promet (osebno vozilo, motor)</a:t>
            </a:r>
          </a:p>
          <a:p>
            <a:pPr lvl="1"/>
            <a:endParaRPr lang="sl-SI" dirty="0"/>
          </a:p>
          <a:p>
            <a:pPr marL="456939" lvl="1" indent="0" algn="ctr">
              <a:buNone/>
            </a:pPr>
            <a:r>
              <a:rPr lang="sl-SI" dirty="0" smtClean="0"/>
              <a:t>.</a:t>
            </a:r>
          </a:p>
          <a:p>
            <a:pPr marL="456939" lvl="1" indent="0" algn="ctr">
              <a:buNone/>
            </a:pPr>
            <a:r>
              <a:rPr lang="sl-SI" dirty="0" smtClean="0"/>
              <a:t>.</a:t>
            </a:r>
          </a:p>
          <a:p>
            <a:pPr marL="456939" lvl="1" indent="0" algn="ctr">
              <a:buNone/>
            </a:pPr>
            <a:r>
              <a:rPr lang="sl-SI" dirty="0"/>
              <a:t>.</a:t>
            </a:r>
            <a:endParaRPr lang="sl-SI" dirty="0" smtClean="0"/>
          </a:p>
          <a:p>
            <a:pPr lvl="1" algn="ctr"/>
            <a:endParaRPr lang="sl-SI" dirty="0"/>
          </a:p>
          <a:p>
            <a:pPr marL="456939" lvl="1" indent="0" algn="ctr">
              <a:buNone/>
            </a:pPr>
            <a:r>
              <a:rPr lang="sl-SI" sz="4000" b="1" dirty="0" smtClean="0"/>
              <a:t>DISKUSIJA</a:t>
            </a:r>
            <a:endParaRPr lang="sl-SI" sz="4000" b="1" dirty="0"/>
          </a:p>
        </p:txBody>
      </p:sp>
    </p:spTree>
    <p:extLst>
      <p:ext uri="{BB962C8B-B14F-4D97-AF65-F5344CB8AC3E}">
        <p14:creationId xmlns:p14="http://schemas.microsoft.com/office/powerpoint/2010/main" val="427497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vsebina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Predstavitev projekta</a:t>
            </a:r>
          </a:p>
          <a:p>
            <a:r>
              <a:rPr lang="sl-SI" dirty="0" smtClean="0"/>
              <a:t>SWOT analiza</a:t>
            </a:r>
          </a:p>
          <a:p>
            <a:r>
              <a:rPr lang="sl-SI" dirty="0" smtClean="0"/>
              <a:t>Izbrani ukrepi za prometno strategijo potovanj na delo in v šolo</a:t>
            </a:r>
          </a:p>
          <a:p>
            <a:r>
              <a:rPr lang="sl-SI" dirty="0" smtClean="0"/>
              <a:t>Analiza dnevne mobilnosti v funkcionalnem urbanem območju (FUO)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842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Predstavitev projekta</a:t>
            </a:r>
            <a:endParaRPr lang="sl-SI" dirty="0"/>
          </a:p>
        </p:txBody>
      </p:sp>
      <p:sp>
        <p:nvSpPr>
          <p:cNvPr id="5" name="Textplatzhalter 6"/>
          <p:cNvSpPr txBox="1">
            <a:spLocks/>
          </p:cNvSpPr>
          <p:nvPr/>
        </p:nvSpPr>
        <p:spPr>
          <a:xfrm>
            <a:off x="300039" y="1196752"/>
            <a:ext cx="8562974" cy="4167962"/>
          </a:xfrm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sl-SI" dirty="0" smtClean="0"/>
              <a:t>Prioriteta programa</a:t>
            </a:r>
            <a:r>
              <a:rPr lang="en-GB" dirty="0" smtClean="0"/>
              <a:t>: 			</a:t>
            </a:r>
            <a:r>
              <a:rPr lang="sl-SI" dirty="0" smtClean="0"/>
              <a:t>Sodelovanje na področju 							</a:t>
            </a:r>
            <a:r>
              <a:rPr lang="sl-SI" dirty="0" err="1" smtClean="0"/>
              <a:t>nizkogoljičnih</a:t>
            </a:r>
            <a:r>
              <a:rPr lang="sl-SI" dirty="0" smtClean="0"/>
              <a:t> strategij v Srednji 						Evropi</a:t>
            </a:r>
            <a:r>
              <a:rPr lang="en-GB" dirty="0" smtClean="0"/>
              <a:t>.</a:t>
            </a:r>
          </a:p>
          <a:p>
            <a:r>
              <a:rPr lang="en-GB" dirty="0" smtClean="0"/>
              <a:t>    </a:t>
            </a:r>
          </a:p>
          <a:p>
            <a:pPr marL="285750" indent="-285750">
              <a:buFont typeface="Arial"/>
              <a:buChar char="•"/>
            </a:pPr>
            <a:r>
              <a:rPr lang="sl-SI" dirty="0" smtClean="0"/>
              <a:t>Glavni cilj</a:t>
            </a:r>
            <a:r>
              <a:rPr lang="en-GB" dirty="0" smtClean="0"/>
              <a:t>: 			</a:t>
            </a:r>
            <a:r>
              <a:rPr lang="sl-SI" dirty="0" smtClean="0"/>
              <a:t>	Izboljšanje sposobnosti prometnega 					načrtovanja na območju FUO za 						zmanjšanje </a:t>
            </a:r>
            <a:r>
              <a:rPr lang="en-GB" dirty="0" smtClean="0"/>
              <a:t>CO</a:t>
            </a:r>
            <a:r>
              <a:rPr lang="en-GB" baseline="-25000" dirty="0" smtClean="0"/>
              <a:t>2</a:t>
            </a:r>
            <a:r>
              <a:rPr lang="sl-SI" dirty="0" smtClean="0"/>
              <a:t> izpustov</a:t>
            </a:r>
          </a:p>
          <a:p>
            <a:pPr marL="285750" indent="-285750">
              <a:buFont typeface="Arial"/>
              <a:buChar char="•"/>
            </a:pPr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sl-SI" dirty="0" smtClean="0"/>
              <a:t>Trajanje projekta</a:t>
            </a:r>
            <a:r>
              <a:rPr lang="en-GB" dirty="0" smtClean="0"/>
              <a:t>: 			36 </a:t>
            </a:r>
            <a:r>
              <a:rPr lang="sl-SI" dirty="0" smtClean="0"/>
              <a:t>mesecev</a:t>
            </a:r>
            <a:r>
              <a:rPr lang="en-GB" dirty="0" smtClean="0"/>
              <a:t> 		</a:t>
            </a:r>
          </a:p>
          <a:p>
            <a:pPr marL="0" lvl="3">
              <a:buSzPct val="80000"/>
            </a:pPr>
            <a:r>
              <a:rPr lang="en-GB" dirty="0" smtClean="0"/>
              <a:t>					</a:t>
            </a:r>
            <a:r>
              <a:rPr lang="sl-SI" dirty="0" smtClean="0"/>
              <a:t>Začetek</a:t>
            </a:r>
            <a:r>
              <a:rPr lang="en-GB" dirty="0" smtClean="0"/>
              <a:t>: 01</a:t>
            </a:r>
            <a:r>
              <a:rPr lang="sl-SI" dirty="0" smtClean="0"/>
              <a:t>. </a:t>
            </a:r>
            <a:r>
              <a:rPr lang="en-GB" dirty="0" smtClean="0"/>
              <a:t>06</a:t>
            </a:r>
            <a:r>
              <a:rPr lang="sl-SI" dirty="0" smtClean="0"/>
              <a:t>. </a:t>
            </a:r>
            <a:r>
              <a:rPr lang="en-GB" dirty="0" smtClean="0"/>
              <a:t>2017</a:t>
            </a:r>
          </a:p>
          <a:p>
            <a:pPr marL="0" lvl="3">
              <a:buSzPct val="80000"/>
            </a:pPr>
            <a:r>
              <a:rPr lang="en-GB" dirty="0" smtClean="0"/>
              <a:t>					</a:t>
            </a:r>
            <a:r>
              <a:rPr lang="sl-SI" dirty="0" smtClean="0"/>
              <a:t>Konec</a:t>
            </a:r>
            <a:r>
              <a:rPr lang="en-GB" dirty="0" smtClean="0"/>
              <a:t>: 3</a:t>
            </a:r>
            <a:r>
              <a:rPr lang="sl-SI" dirty="0" smtClean="0"/>
              <a:t>1. </a:t>
            </a:r>
            <a:r>
              <a:rPr lang="en-GB" dirty="0" smtClean="0"/>
              <a:t>05</a:t>
            </a:r>
            <a:r>
              <a:rPr lang="sl-SI" dirty="0" smtClean="0"/>
              <a:t>. </a:t>
            </a:r>
            <a:r>
              <a:rPr lang="en-GB" dirty="0" smtClean="0"/>
              <a:t>2020</a:t>
            </a:r>
            <a:endParaRPr lang="sl-SI" dirty="0" smtClean="0"/>
          </a:p>
          <a:p>
            <a:pPr marL="0" lvl="3" algn="r">
              <a:buSzPct val="80000"/>
            </a:pPr>
            <a:endParaRPr lang="sl-SI" dirty="0" smtClean="0"/>
          </a:p>
          <a:p>
            <a:pPr marL="0" lvl="3" algn="r">
              <a:buSzPct val="80000"/>
            </a:pPr>
            <a:r>
              <a:rPr lang="sl-SI" dirty="0" smtClean="0"/>
              <a:t>Vrednost projekta: 1,55 mio €</a:t>
            </a:r>
          </a:p>
          <a:p>
            <a:pPr marL="0" lvl="3" algn="r">
              <a:buSzPct val="80000"/>
            </a:pPr>
            <a:r>
              <a:rPr lang="sl-SI" dirty="0" smtClean="0"/>
              <a:t>RRC Koper: 185.000 €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   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u="sng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Immagine 7" descr="smartco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9" y="4365104"/>
            <a:ext cx="2282199" cy="1776052"/>
          </a:xfrm>
          <a:prstGeom prst="rect">
            <a:avLst/>
          </a:prstGeom>
        </p:spPr>
      </p:pic>
      <p:sp>
        <p:nvSpPr>
          <p:cNvPr id="7" name="PoljeZBesedilom 6"/>
          <p:cNvSpPr txBox="1"/>
          <p:nvPr/>
        </p:nvSpPr>
        <p:spPr>
          <a:xfrm>
            <a:off x="1441138" y="4487236"/>
            <a:ext cx="4132139" cy="1531788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pPr marL="342900" indent="-342900">
              <a:buAutoNum type="arabicPeriod"/>
            </a:pPr>
            <a:r>
              <a:rPr lang="sl-SI" sz="1050" dirty="0"/>
              <a:t>Občina </a:t>
            </a:r>
            <a:r>
              <a:rPr lang="sl-SI" sz="1050" b="1" dirty="0"/>
              <a:t>Rimini</a:t>
            </a:r>
            <a:r>
              <a:rPr lang="en-GB" sz="1050" dirty="0"/>
              <a:t> (</a:t>
            </a:r>
            <a:r>
              <a:rPr lang="sl-SI" sz="1050" dirty="0"/>
              <a:t>Italija</a:t>
            </a:r>
            <a:r>
              <a:rPr lang="en-GB" sz="1050" dirty="0"/>
              <a:t>) – </a:t>
            </a:r>
            <a:r>
              <a:rPr lang="sl-SI" sz="1050" dirty="0"/>
              <a:t>V</a:t>
            </a:r>
            <a:r>
              <a:rPr lang="en-GB" sz="1050" dirty="0"/>
              <a:t>P</a:t>
            </a:r>
          </a:p>
          <a:p>
            <a:pPr marL="342900" indent="-342900">
              <a:buAutoNum type="arabicPeriod"/>
            </a:pPr>
            <a:r>
              <a:rPr lang="en-GB" sz="1050" dirty="0"/>
              <a:t>IUAV</a:t>
            </a:r>
            <a:r>
              <a:rPr lang="sl-SI" sz="1050" dirty="0"/>
              <a:t> - Univerza v Benetkah </a:t>
            </a:r>
            <a:r>
              <a:rPr lang="en-GB" sz="1050" dirty="0"/>
              <a:t>(I</a:t>
            </a:r>
            <a:r>
              <a:rPr lang="sl-SI" sz="1050" dirty="0"/>
              <a:t>talija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dirty="0"/>
              <a:t>Tehniška Univerza Dunaj </a:t>
            </a:r>
            <a:r>
              <a:rPr lang="en-GB" sz="1050" dirty="0"/>
              <a:t>– </a:t>
            </a:r>
            <a:r>
              <a:rPr lang="sl-SI" sz="1050" dirty="0"/>
              <a:t>Inštitut za promet </a:t>
            </a:r>
            <a:r>
              <a:rPr lang="en-GB" sz="1050" dirty="0"/>
              <a:t>(A</a:t>
            </a:r>
            <a:r>
              <a:rPr lang="sl-SI" sz="1050" dirty="0" err="1"/>
              <a:t>vstrija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dirty="0"/>
              <a:t>Regionalni razvojni center </a:t>
            </a:r>
            <a:r>
              <a:rPr lang="sl-SI" sz="1050" b="1" dirty="0"/>
              <a:t>Koper/</a:t>
            </a:r>
            <a:r>
              <a:rPr lang="sl-SI" sz="1050" b="1" dirty="0" err="1"/>
              <a:t>Capodistria</a:t>
            </a:r>
            <a:r>
              <a:rPr lang="sl-SI" sz="1050" dirty="0"/>
              <a:t> (Slovenija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dirty="0"/>
              <a:t>Občina </a:t>
            </a:r>
            <a:r>
              <a:rPr lang="sl-SI" sz="1050" b="1" dirty="0"/>
              <a:t>Velenje</a:t>
            </a:r>
            <a:r>
              <a:rPr lang="en-GB" sz="1050" dirty="0"/>
              <a:t> (</a:t>
            </a:r>
            <a:r>
              <a:rPr lang="sl-SI" sz="1050" dirty="0"/>
              <a:t>Slovenija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dirty="0"/>
              <a:t>Razvojna agencija </a:t>
            </a:r>
            <a:r>
              <a:rPr lang="sl-SI" sz="1050" b="1" dirty="0" err="1"/>
              <a:t>Hranice</a:t>
            </a:r>
            <a:r>
              <a:rPr lang="en-GB" sz="1050" dirty="0"/>
              <a:t> (</a:t>
            </a:r>
            <a:r>
              <a:rPr lang="sl-SI" sz="1050" dirty="0"/>
              <a:t>Republika Češka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b="1" dirty="0"/>
              <a:t>Zadra Nova</a:t>
            </a:r>
            <a:r>
              <a:rPr lang="en-GB" sz="1050" b="1" dirty="0"/>
              <a:t> </a:t>
            </a:r>
            <a:r>
              <a:rPr lang="sl-SI" sz="1050" dirty="0"/>
              <a:t>Agencija za razvoj </a:t>
            </a:r>
            <a:r>
              <a:rPr lang="sl-SI" sz="1050" dirty="0" err="1"/>
              <a:t>Zadarske</a:t>
            </a:r>
            <a:r>
              <a:rPr lang="sl-SI" sz="1050" dirty="0"/>
              <a:t> županije</a:t>
            </a:r>
            <a:r>
              <a:rPr lang="en-GB" sz="1050" dirty="0"/>
              <a:t> (</a:t>
            </a:r>
            <a:r>
              <a:rPr lang="sl-SI" sz="1050" dirty="0"/>
              <a:t>Hrvaška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dirty="0"/>
              <a:t>Občina</a:t>
            </a:r>
            <a:r>
              <a:rPr lang="en-GB" sz="1050" dirty="0"/>
              <a:t> </a:t>
            </a:r>
            <a:r>
              <a:rPr lang="sl-SI" sz="1050" b="1" dirty="0" err="1"/>
              <a:t>Weiz</a:t>
            </a:r>
            <a:r>
              <a:rPr lang="en-GB" sz="1050" dirty="0"/>
              <a:t> (</a:t>
            </a:r>
            <a:r>
              <a:rPr lang="sl-SI" sz="1050" dirty="0"/>
              <a:t>Avstrija</a:t>
            </a:r>
            <a:r>
              <a:rPr lang="en-GB" sz="1050" dirty="0"/>
              <a:t>)</a:t>
            </a:r>
          </a:p>
          <a:p>
            <a:pPr marL="342900" indent="-342900">
              <a:buAutoNum type="arabicPeriod"/>
            </a:pPr>
            <a:r>
              <a:rPr lang="sl-SI" sz="1050" dirty="0"/>
              <a:t>Občina</a:t>
            </a:r>
            <a:r>
              <a:rPr lang="en-GB" sz="1050" dirty="0"/>
              <a:t> </a:t>
            </a:r>
            <a:r>
              <a:rPr lang="sl-SI" sz="1050" b="1" dirty="0" err="1"/>
              <a:t>Szolnok</a:t>
            </a:r>
            <a:r>
              <a:rPr lang="en-GB" sz="1050" dirty="0"/>
              <a:t> (</a:t>
            </a:r>
            <a:r>
              <a:rPr lang="sl-SI" sz="1050" dirty="0"/>
              <a:t>Madžarska</a:t>
            </a:r>
            <a:r>
              <a:rPr lang="en-GB" sz="1050" dirty="0" smtClean="0"/>
              <a:t>)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5637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Prebivalci Evrope ocenjujejo, </a:t>
            </a:r>
            <a:r>
              <a:rPr lang="sl-SI" dirty="0"/>
              <a:t>da so glavni problemi urbanih območij:</a:t>
            </a:r>
            <a:endParaRPr lang="en-US" dirty="0"/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sl-SI" dirty="0"/>
              <a:t>Onesnaževanje zraka</a:t>
            </a:r>
            <a:r>
              <a:rPr lang="en-US" dirty="0"/>
              <a:t> (81</a:t>
            </a:r>
            <a:r>
              <a:rPr lang="sl-SI" dirty="0"/>
              <a:t> </a:t>
            </a:r>
            <a:r>
              <a:rPr lang="en-US" dirty="0"/>
              <a:t>%), </a:t>
            </a:r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sl-SI" dirty="0"/>
              <a:t>Cestni zastoji </a:t>
            </a:r>
            <a:r>
              <a:rPr lang="it-IT" dirty="0"/>
              <a:t>(76</a:t>
            </a:r>
            <a:r>
              <a:rPr lang="sl-SI" dirty="0"/>
              <a:t> </a:t>
            </a:r>
            <a:r>
              <a:rPr lang="it-IT" dirty="0"/>
              <a:t>%), </a:t>
            </a:r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sl-SI" dirty="0"/>
              <a:t>Stroški mobilnosti </a:t>
            </a:r>
            <a:r>
              <a:rPr lang="it-IT" dirty="0"/>
              <a:t>(74</a:t>
            </a:r>
            <a:r>
              <a:rPr lang="sl-SI" dirty="0"/>
              <a:t> </a:t>
            </a:r>
            <a:r>
              <a:rPr lang="it-IT" dirty="0"/>
              <a:t>%), </a:t>
            </a:r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sl-SI" dirty="0"/>
              <a:t>Nesreče</a:t>
            </a:r>
            <a:r>
              <a:rPr lang="it-IT" dirty="0"/>
              <a:t> (73</a:t>
            </a:r>
            <a:r>
              <a:rPr lang="sl-SI" dirty="0"/>
              <a:t> </a:t>
            </a:r>
            <a:r>
              <a:rPr lang="it-IT" dirty="0"/>
              <a:t>%), </a:t>
            </a:r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sl-SI" dirty="0"/>
              <a:t>Onesnaževanje s hrupom </a:t>
            </a:r>
            <a:r>
              <a:rPr lang="en-US" dirty="0"/>
              <a:t>(72</a:t>
            </a:r>
            <a:r>
              <a:rPr lang="sl-SI" dirty="0"/>
              <a:t> </a:t>
            </a:r>
            <a:r>
              <a:rPr lang="en-US" dirty="0"/>
              <a:t>%)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Special Eurobarometer “Urban Mobility”, December </a:t>
            </a:r>
            <a:r>
              <a:rPr lang="en-US" sz="1400" dirty="0" smtClean="0"/>
              <a:t>2013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236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Predstavitev projekta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9805" y="1296612"/>
            <a:ext cx="8064216" cy="479668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20000"/>
              </a:lnSpc>
              <a:buAutoNum type="arabicPeriod"/>
            </a:pPr>
            <a:r>
              <a:rPr lang="sl-SI" b="1" dirty="0"/>
              <a:t>Prepoznati in bolje razumeti </a:t>
            </a:r>
            <a:r>
              <a:rPr lang="sl-SI" dirty="0"/>
              <a:t>navade prebivalcev v FUO glede mobilnosti (na znanju utemeljen proces harmonizacije)</a:t>
            </a:r>
            <a:endParaRPr lang="en-GB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sl-SI" b="1" dirty="0"/>
              <a:t>Okrepiti koordinacijo </a:t>
            </a:r>
            <a:r>
              <a:rPr lang="sl-SI" dirty="0"/>
              <a:t>in usposobljenost za načrtovanje različnih akterjev na področju prometa in mobilnosti (lokalne oblasti, ponudniki storitev javnega prometa, ponudniki ostalih oblik za trajnostno mobilnost)</a:t>
            </a:r>
            <a:endParaRPr lang="en-GB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sl-SI" b="1" dirty="0" smtClean="0"/>
              <a:t>Spremeniti vzorce načina potovanja, </a:t>
            </a:r>
            <a:r>
              <a:rPr lang="sl-SI" dirty="0"/>
              <a:t>tako da se zmanjša uporaba osebnega avtomobila (npr. s promocijo in testiranjem oblik urbanega</a:t>
            </a:r>
            <a:r>
              <a:rPr lang="sl-SI" i="1" dirty="0"/>
              <a:t> car-</a:t>
            </a:r>
            <a:r>
              <a:rPr lang="sl-SI" i="1" dirty="0" err="1"/>
              <a:t>pooling</a:t>
            </a:r>
            <a:r>
              <a:rPr lang="sl-SI" i="1" dirty="0"/>
              <a:t> </a:t>
            </a:r>
            <a:r>
              <a:rPr lang="sl-SI" dirty="0"/>
              <a:t>sistema) z izrabo </a:t>
            </a:r>
            <a:r>
              <a:rPr lang="sl-SI" dirty="0" err="1"/>
              <a:t>multimodalnih</a:t>
            </a:r>
            <a:r>
              <a:rPr lang="sl-SI" dirty="0"/>
              <a:t> rešitev pri vsakodnevnih potovanjih na delo,  in tako zmanjšati količino izpustov </a:t>
            </a:r>
            <a:r>
              <a:rPr lang="en-GB" dirty="0"/>
              <a:t>CO</a:t>
            </a:r>
            <a:r>
              <a:rPr lang="en-GB" baseline="-25000" dirty="0"/>
              <a:t>2</a:t>
            </a:r>
            <a:r>
              <a:rPr lang="sl-SI" dirty="0"/>
              <a:t> in izboljšati kakovosti zraka.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4925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Swot</a:t>
            </a:r>
            <a:r>
              <a:rPr lang="sl-SI" dirty="0" smtClean="0"/>
              <a:t> 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9805" y="1296613"/>
            <a:ext cx="4272195" cy="4051148"/>
          </a:xfrm>
        </p:spPr>
        <p:txBody>
          <a:bodyPr>
            <a:normAutofit/>
          </a:bodyPr>
          <a:lstStyle/>
          <a:p>
            <a:r>
              <a:rPr lang="sl-SI" sz="3200" dirty="0" smtClean="0"/>
              <a:t>Prednosti </a:t>
            </a:r>
          </a:p>
          <a:p>
            <a:pPr lvl="1"/>
            <a:r>
              <a:rPr lang="sl-SI" sz="2000" dirty="0" err="1" smtClean="0"/>
              <a:t>CPSji</a:t>
            </a:r>
            <a:endParaRPr lang="sl-SI" sz="2000" dirty="0" smtClean="0"/>
          </a:p>
          <a:p>
            <a:pPr lvl="1"/>
            <a:r>
              <a:rPr lang="sl-SI" sz="2000" dirty="0" smtClean="0"/>
              <a:t>Zavedanje o aktivni mobilnosti</a:t>
            </a:r>
          </a:p>
          <a:p>
            <a:pPr lvl="1"/>
            <a:r>
              <a:rPr lang="sl-SI" sz="2000" dirty="0" smtClean="0"/>
              <a:t>Kakovost urbanih območij</a:t>
            </a:r>
          </a:p>
          <a:p>
            <a:pPr lvl="1"/>
            <a:r>
              <a:rPr lang="sl-SI" sz="2000" dirty="0" smtClean="0"/>
              <a:t>Kolesarska povezava </a:t>
            </a:r>
            <a:r>
              <a:rPr lang="sl-SI" sz="2000" dirty="0" err="1" smtClean="0"/>
              <a:t>Parenzana</a:t>
            </a:r>
            <a:endParaRPr lang="sl-SI" sz="2000" dirty="0" smtClean="0"/>
          </a:p>
          <a:p>
            <a:pPr lvl="1"/>
            <a:r>
              <a:rPr lang="sl-SI" sz="2000" dirty="0" smtClean="0"/>
              <a:t>Ugodni podnebni pogoji</a:t>
            </a:r>
          </a:p>
          <a:p>
            <a:pPr lvl="1"/>
            <a:r>
              <a:rPr lang="sl-SI" sz="2000" dirty="0" smtClean="0"/>
              <a:t>Dobro cestno omrežje</a:t>
            </a:r>
          </a:p>
          <a:p>
            <a:pPr lvl="1"/>
            <a:r>
              <a:rPr lang="sl-SI" sz="2000" dirty="0" smtClean="0"/>
              <a:t>Prisotnost JPP</a:t>
            </a:r>
            <a:endParaRPr lang="sl-SI" sz="2000" dirty="0"/>
          </a:p>
        </p:txBody>
      </p:sp>
      <p:sp>
        <p:nvSpPr>
          <p:cNvPr id="4" name="Označba mesta vsebine 2"/>
          <p:cNvSpPr txBox="1">
            <a:spLocks/>
          </p:cNvSpPr>
          <p:nvPr/>
        </p:nvSpPr>
        <p:spPr>
          <a:xfrm>
            <a:off x="4572000" y="1296613"/>
            <a:ext cx="4272195" cy="4051148"/>
          </a:xfrm>
          <a:prstGeom prst="rect">
            <a:avLst/>
          </a:prstGeom>
        </p:spPr>
        <p:txBody>
          <a:bodyPr vert="horz" lIns="217590" tIns="108794" rIns="217590" bIns="108794" rtlCol="0">
            <a:noAutofit/>
          </a:bodyPr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165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2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sl-SI" sz="3200" dirty="0" smtClean="0"/>
              <a:t>Slabosti 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Kompetentno osebje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Odsotnost medobčinskega usklajevanja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err="1" smtClean="0"/>
              <a:t>Mobilnostni</a:t>
            </a:r>
            <a:r>
              <a:rPr lang="sl-SI" sz="2000" dirty="0" smtClean="0"/>
              <a:t> načrti niso del razvojnih dokumentov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Politična podpora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Neprivlačno okolje na obrobju/podeželju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JPP na podeželju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err="1" smtClean="0"/>
              <a:t>Sezonskost</a:t>
            </a:r>
            <a:r>
              <a:rPr lang="sl-SI" sz="2000" dirty="0" smtClean="0"/>
              <a:t> prometnih tokov</a:t>
            </a:r>
          </a:p>
        </p:txBody>
      </p:sp>
    </p:spTree>
    <p:extLst>
      <p:ext uri="{BB962C8B-B14F-4D97-AF65-F5344CB8AC3E}">
        <p14:creationId xmlns:p14="http://schemas.microsoft.com/office/powerpoint/2010/main" val="9273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err="1" smtClean="0"/>
              <a:t>Swot</a:t>
            </a:r>
            <a:r>
              <a:rPr lang="sl-SI" dirty="0" smtClean="0"/>
              <a:t> ii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9805" y="1296613"/>
            <a:ext cx="4200187" cy="4051148"/>
          </a:xfrm>
        </p:spPr>
        <p:txBody>
          <a:bodyPr>
            <a:normAutofit/>
          </a:bodyPr>
          <a:lstStyle/>
          <a:p>
            <a:r>
              <a:rPr lang="sl-SI" sz="3200" dirty="0" smtClean="0"/>
              <a:t>Priložnosti</a:t>
            </a:r>
          </a:p>
          <a:p>
            <a:pPr lvl="1"/>
            <a:r>
              <a:rPr lang="sl-SI" sz="2000" dirty="0" smtClean="0"/>
              <a:t>Evropska sredstva za mobilnost</a:t>
            </a:r>
          </a:p>
          <a:p>
            <a:pPr lvl="1"/>
            <a:r>
              <a:rPr lang="sl-SI" sz="2000" dirty="0" smtClean="0"/>
              <a:t>Strategija razvoja prometa v RS</a:t>
            </a:r>
          </a:p>
          <a:p>
            <a:pPr lvl="1"/>
            <a:r>
              <a:rPr lang="sl-SI" sz="2000" dirty="0" smtClean="0"/>
              <a:t>Čezmejno sodelovanje HRV/ITA</a:t>
            </a:r>
          </a:p>
          <a:p>
            <a:pPr lvl="1"/>
            <a:r>
              <a:rPr lang="sl-SI" sz="2000" dirty="0" smtClean="0"/>
              <a:t>2. tir Divača – Koper</a:t>
            </a:r>
            <a:endParaRPr lang="sl-SI" sz="2000" dirty="0"/>
          </a:p>
        </p:txBody>
      </p:sp>
      <p:sp>
        <p:nvSpPr>
          <p:cNvPr id="4" name="Označba mesta vsebine 2"/>
          <p:cNvSpPr txBox="1">
            <a:spLocks/>
          </p:cNvSpPr>
          <p:nvPr/>
        </p:nvSpPr>
        <p:spPr>
          <a:xfrm>
            <a:off x="4499992" y="1296613"/>
            <a:ext cx="4200187" cy="4051148"/>
          </a:xfrm>
          <a:prstGeom prst="rect">
            <a:avLst/>
          </a:prstGeom>
        </p:spPr>
        <p:txBody>
          <a:bodyPr vert="horz" lIns="217590" tIns="108794" rIns="217590" bIns="108794" rtlCol="0">
            <a:noAutofit/>
          </a:bodyPr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165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0025" indent="-20002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2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sl-SI" sz="3200" dirty="0" smtClean="0"/>
              <a:t>Grožnje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Hitra cesta Jagodje – Lucija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Politična in strokovna podhranjenost ogroža uresničevanje strategij na ravni FUO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Električna vozila preusmerijo osnovni izziv mobilnosti</a:t>
            </a:r>
          </a:p>
          <a:p>
            <a:pPr lvl="1" fontAlgn="auto">
              <a:spcAft>
                <a:spcPts val="0"/>
              </a:spcAft>
            </a:pPr>
            <a:r>
              <a:rPr lang="sl-SI" sz="2000" dirty="0" smtClean="0"/>
              <a:t>Odsotnost čezmejnega sodelovanja zakrije ukrepe/učinke v občinah</a:t>
            </a:r>
          </a:p>
        </p:txBody>
      </p:sp>
    </p:spTree>
    <p:extLst>
      <p:ext uri="{BB962C8B-B14F-4D97-AF65-F5344CB8AC3E}">
        <p14:creationId xmlns:p14="http://schemas.microsoft.com/office/powerpoint/2010/main" val="297947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dirty="0"/>
              <a:t>Izbrani ukrepi za prometno strategijo potovanj na delo in v šolo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9804" y="1296612"/>
            <a:ext cx="8232635" cy="4580659"/>
          </a:xfrm>
        </p:spPr>
        <p:txBody>
          <a:bodyPr>
            <a:normAutofit fontScale="85000" lnSpcReduction="10000"/>
          </a:bodyPr>
          <a:lstStyle/>
          <a:p>
            <a:pPr marL="685605" indent="-342900">
              <a:buFont typeface="+mj-lt"/>
              <a:buAutoNum type="arabicPeriod"/>
            </a:pPr>
            <a:r>
              <a:rPr lang="sl-SI" dirty="0"/>
              <a:t>Pokrito kolesarsko parkirišče</a:t>
            </a:r>
            <a:r>
              <a:rPr lang="de-DE" dirty="0"/>
              <a:t>  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Avtobusno postajališče s streho in možnostjo sedenja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Avtomatizirana izposoja koles (</a:t>
            </a:r>
            <a:r>
              <a:rPr lang="sl-SI" i="1" dirty="0"/>
              <a:t>bike-</a:t>
            </a:r>
            <a:r>
              <a:rPr lang="sl-SI" i="1" dirty="0" err="1"/>
              <a:t>sharing</a:t>
            </a:r>
            <a:r>
              <a:rPr lang="sl-SI" dirty="0"/>
              <a:t>)</a:t>
            </a:r>
            <a:endParaRPr lang="de-DE" dirty="0"/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Postavitev polnilnic za električna vozila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Dvig ozaveščenosti o pomenu zdravja aktivne mobilnosti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Izobraževanje o mobilnosti v šolah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Participativni proces v vseh korakih strateškega načrtovanja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Nova kolesarska parkirišča in garderobe z možnostjo tuširanja na delovnem mestu (podjetja)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Vpeljava in revidiranje </a:t>
            </a:r>
            <a:r>
              <a:rPr lang="sl-SI" dirty="0" err="1"/>
              <a:t>mobilnostnih</a:t>
            </a:r>
            <a:r>
              <a:rPr lang="sl-SI" dirty="0"/>
              <a:t> načrtov podjetij</a:t>
            </a:r>
            <a:endParaRPr lang="en-US" dirty="0"/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Šolski avtobus služi tudi prevozu delavcev</a:t>
            </a:r>
          </a:p>
          <a:p>
            <a:pPr marL="685605" indent="-342900">
              <a:buFont typeface="+mj-lt"/>
              <a:buAutoNum type="arabicPeriod"/>
            </a:pPr>
            <a:r>
              <a:rPr lang="sl-SI" dirty="0"/>
              <a:t>Spodbude za postavitev ključnih institucij v center mest / nova postajališča JPP kjer so zgoščena delovna mesta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716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000" dirty="0"/>
              <a:t>Analiza dnevne mobilnosti v funkcionalnem urbanem območju (FUO</a:t>
            </a:r>
            <a:r>
              <a:rPr lang="sl-SI" sz="2000" dirty="0" smtClean="0"/>
              <a:t>)</a:t>
            </a:r>
            <a:endParaRPr lang="sl-SI" sz="2000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469341"/>
              </p:ext>
            </p:extLst>
          </p:nvPr>
        </p:nvGraphicFramePr>
        <p:xfrm>
          <a:off x="251517" y="4509119"/>
          <a:ext cx="8568954" cy="122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6318"/>
                <a:gridCol w="2856318"/>
                <a:gridCol w="2856318"/>
              </a:tblGrid>
              <a:tr h="204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 smtClean="0">
                          <a:effectLst/>
                        </a:rPr>
                        <a:t>Občina/delež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4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Ankaran</a:t>
                      </a:r>
                      <a:r>
                        <a:rPr lang="en-GB" sz="1000" dirty="0">
                          <a:effectLst/>
                        </a:rPr>
                        <a:t>/</a:t>
                      </a:r>
                      <a:r>
                        <a:rPr lang="en-GB" sz="1000" dirty="0" err="1">
                          <a:effectLst/>
                        </a:rPr>
                        <a:t>Ancarano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63,1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82,3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4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Hrpelje-Kozina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66,8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66,7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4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Izola</a:t>
                      </a:r>
                      <a:r>
                        <a:rPr lang="en-GB" sz="1000" dirty="0">
                          <a:effectLst/>
                        </a:rPr>
                        <a:t>/Isola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63,8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64,4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4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Koper/</a:t>
                      </a:r>
                      <a:r>
                        <a:rPr lang="en-GB" sz="1000" dirty="0" err="1">
                          <a:effectLst/>
                        </a:rPr>
                        <a:t>Capodistria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31,5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33,6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4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Piran</a:t>
                      </a:r>
                      <a:r>
                        <a:rPr lang="en-GB" sz="1000" dirty="0">
                          <a:effectLst/>
                        </a:rPr>
                        <a:t>/</a:t>
                      </a:r>
                      <a:r>
                        <a:rPr lang="en-GB" sz="1000" dirty="0" err="1">
                          <a:effectLst/>
                        </a:rPr>
                        <a:t>Pirano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48,4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48,8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51520" y="5719236"/>
            <a:ext cx="8064896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sl-SI" sz="1200" b="1" dirty="0" smtClean="0"/>
              <a:t>Delež delovno aktivnih (brez kmetov) ki NE delajo v občini prebivališča</a:t>
            </a:r>
            <a:r>
              <a:rPr lang="en-GB" sz="1200" b="1" dirty="0" smtClean="0"/>
              <a:t> (</a:t>
            </a:r>
            <a:r>
              <a:rPr lang="sl-SI" sz="1200" b="1" dirty="0" smtClean="0"/>
              <a:t>Vir</a:t>
            </a:r>
            <a:r>
              <a:rPr lang="en-GB" sz="1200" b="1" dirty="0" smtClean="0"/>
              <a:t>: </a:t>
            </a:r>
            <a:r>
              <a:rPr lang="sl-SI" sz="1200" b="1" dirty="0" smtClean="0"/>
              <a:t>SURS </a:t>
            </a:r>
            <a:r>
              <a:rPr lang="en-GB" sz="1200" b="1" dirty="0" smtClean="0"/>
              <a:t>2018).</a:t>
            </a:r>
            <a:endParaRPr lang="sl-SI" sz="12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251520" y="1089898"/>
            <a:ext cx="7704856" cy="31553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5 občin FUO + 3 občine 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 regija</a:t>
            </a:r>
            <a:endParaRPr lang="sl-SI" sz="2000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93.000 preb. FUO + 23.000 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Wingdings" panose="05000000000000000000" pitchFamily="2" charset="2"/>
              </a:rPr>
              <a:t>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regija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579 km</a:t>
            </a:r>
            <a:r>
              <a:rPr lang="sl-SI" sz="2000" baseline="30000" dirty="0" smtClean="0">
                <a:solidFill>
                  <a:schemeClr val="accent1"/>
                </a:solidFill>
              </a:rPr>
              <a:t>2</a:t>
            </a:r>
            <a:r>
              <a:rPr lang="sl-SI" sz="2000" dirty="0" smtClean="0">
                <a:solidFill>
                  <a:schemeClr val="accent1"/>
                </a:solidFill>
              </a:rPr>
              <a:t> 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160 </a:t>
            </a:r>
            <a:r>
              <a:rPr lang="sl-SI" sz="2000" dirty="0" err="1" smtClean="0">
                <a:solidFill>
                  <a:schemeClr val="accent1"/>
                </a:solidFill>
                <a:sym typeface="Wingdings" panose="05000000000000000000" pitchFamily="2" charset="2"/>
              </a:rPr>
              <a:t>preb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/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km</a:t>
            </a:r>
            <a:r>
              <a:rPr lang="sl-SI" sz="2000" baseline="30000" dirty="0" smtClean="0">
                <a:solidFill>
                  <a:schemeClr val="accent1"/>
                </a:solidFill>
              </a:rPr>
              <a:t>2</a:t>
            </a:r>
            <a:r>
              <a:rPr lang="sl-SI" sz="2000" dirty="0" smtClean="0">
                <a:solidFill>
                  <a:schemeClr val="accent1"/>
                </a:solidFill>
              </a:rPr>
              <a:t> + 465 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km</a:t>
            </a:r>
            <a:r>
              <a:rPr lang="sl-SI" sz="2000" baseline="30000" dirty="0" smtClean="0">
                <a:solidFill>
                  <a:schemeClr val="accent1"/>
                </a:solidFill>
              </a:rPr>
              <a:t>2</a:t>
            </a:r>
            <a:r>
              <a:rPr lang="sl-SI" sz="2000" dirty="0" smtClean="0">
                <a:solidFill>
                  <a:schemeClr val="accent1"/>
                </a:solidFill>
              </a:rPr>
              <a:t> 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50 </a:t>
            </a:r>
            <a:r>
              <a:rPr lang="sl-SI" sz="2000" dirty="0" err="1" smtClean="0">
                <a:solidFill>
                  <a:schemeClr val="accent1"/>
                </a:solidFill>
                <a:sym typeface="Wingdings" panose="05000000000000000000" pitchFamily="2" charset="2"/>
              </a:rPr>
              <a:t>preb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/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km</a:t>
            </a:r>
            <a:r>
              <a:rPr lang="sl-SI" sz="2000" baseline="30000" dirty="0" smtClean="0">
                <a:solidFill>
                  <a:schemeClr val="accent1"/>
                </a:solidFill>
              </a:rPr>
              <a:t>2</a:t>
            </a:r>
            <a:r>
              <a:rPr lang="sl-SI" sz="2000" dirty="0" smtClean="0">
                <a:solidFill>
                  <a:schemeClr val="accent1"/>
                </a:solidFill>
              </a:rPr>
              <a:t> (regija 111 </a:t>
            </a:r>
            <a:r>
              <a:rPr lang="sl-SI" sz="2000" dirty="0" err="1" smtClean="0">
                <a:solidFill>
                  <a:schemeClr val="accent1"/>
                </a:solidFill>
                <a:sym typeface="Wingdings" panose="05000000000000000000" pitchFamily="2" charset="2"/>
              </a:rPr>
              <a:t>preb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/</a:t>
            </a:r>
            <a:r>
              <a:rPr lang="sl-SI" sz="20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km</a:t>
            </a:r>
            <a:r>
              <a:rPr lang="sl-SI" sz="2000" baseline="30000" dirty="0" smtClean="0">
                <a:solidFill>
                  <a:schemeClr val="accent1"/>
                </a:solidFill>
              </a:rPr>
              <a:t>2</a:t>
            </a:r>
            <a:r>
              <a:rPr lang="sl-SI" sz="2000" dirty="0" smtClean="0">
                <a:solidFill>
                  <a:schemeClr val="accent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accent1"/>
                </a:solidFill>
              </a:rPr>
              <a:t>38.000 delovno aktivnih FUO + 8200 d. a. 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regija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accent1"/>
                </a:solidFill>
                <a:sym typeface="Wingdings" panose="05000000000000000000" pitchFamily="2" charset="2"/>
              </a:rPr>
              <a:t>v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 regiji 46.200 delovno aktivnih + 77 % poti z os. vozilom = 35.000 voznikov = 35.000 vozil?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accent1"/>
                </a:solidFill>
                <a:sym typeface="Wingdings" panose="05000000000000000000" pitchFamily="2" charset="2"/>
              </a:rPr>
              <a:t>p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ovprečna dnevna razdalja 28 km  1.000.000 km/dan = 70.000 litrov goriva/dan = 130.000 kg CO</a:t>
            </a:r>
            <a:r>
              <a:rPr lang="sl-SI" sz="2000" baseline="-25000" dirty="0" smtClean="0">
                <a:solidFill>
                  <a:schemeClr val="accent1"/>
                </a:solidFill>
              </a:rPr>
              <a:t>2</a:t>
            </a:r>
            <a:r>
              <a:rPr lang="sl-SI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 (130 g CO2/km) = </a:t>
            </a:r>
            <a:r>
              <a:rPr lang="sl-SI" sz="2000" dirty="0" smtClean="0">
                <a:solidFill>
                  <a:schemeClr val="accent1"/>
                </a:solidFill>
              </a:rPr>
              <a:t>0,3 % slovenskih izpustov na dan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-241059" y="6411124"/>
            <a:ext cx="7056784" cy="446876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sl-SI" sz="1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… povratni čezoceanski let 480.000 litrov goriva …</a:t>
            </a:r>
          </a:p>
          <a:p>
            <a:pPr algn="ctr"/>
            <a:r>
              <a:rPr lang="sl-SI" sz="1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… če gledamo količino porabljene energije, so številke drugačne </a:t>
            </a:r>
            <a:r>
              <a:rPr lang="sl-SI" sz="1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… </a:t>
            </a:r>
            <a:r>
              <a:rPr lang="sl-SI" sz="1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  <a:hlinkClick r:id="rId2"/>
              </a:rPr>
              <a:t>Vir</a:t>
            </a:r>
            <a:endParaRPr lang="sl-SI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3494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TU_Powerpoint_Vorlage</Template>
  <TotalTime>0</TotalTime>
  <Words>1148</Words>
  <Application>Microsoft Office PowerPoint</Application>
  <PresentationFormat>Diaprojekcija na zaslonu (4:3)</PresentationFormat>
  <Paragraphs>195</Paragraphs>
  <Slides>17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12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30" baseType="lpstr">
      <vt:lpstr>ＭＳ Ｐゴシック</vt:lpstr>
      <vt:lpstr>Arial</vt:lpstr>
      <vt:lpstr>Calibri</vt:lpstr>
      <vt:lpstr>Gill Sans</vt:lpstr>
      <vt:lpstr>Lato Light</vt:lpstr>
      <vt:lpstr>Raleway</vt:lpstr>
      <vt:lpstr>Raleway Light</vt:lpstr>
      <vt:lpstr>Tahoma</vt:lpstr>
      <vt:lpstr>Times New Roman</vt:lpstr>
      <vt:lpstr>Trebuchet MS</vt:lpstr>
      <vt:lpstr>Wingdings</vt:lpstr>
      <vt:lpstr>Wingdings 2</vt:lpstr>
      <vt:lpstr>1_CentralEurope_iService</vt:lpstr>
      <vt:lpstr>PowerPointova predstavitev</vt:lpstr>
      <vt:lpstr>vsebina</vt:lpstr>
      <vt:lpstr>Predstavitev projekta</vt:lpstr>
      <vt:lpstr>PowerPointova predstavitev</vt:lpstr>
      <vt:lpstr>Predstavitev projekta</vt:lpstr>
      <vt:lpstr>Swot i</vt:lpstr>
      <vt:lpstr>Swot ii</vt:lpstr>
      <vt:lpstr>Izbrani ukrepi za prometno strategijo potovanj na delo in v šolo</vt:lpstr>
      <vt:lpstr>Analiza dnevne mobilnosti v funkcionalnem urbanem območju (FUO)</vt:lpstr>
      <vt:lpstr>Ocena Količine osebnega prometa v regiji</vt:lpstr>
      <vt:lpstr>Nekatere ugotovitve</vt:lpstr>
      <vt:lpstr>kontakt</vt:lpstr>
      <vt:lpstr>PowerPointova predstavitev</vt:lpstr>
      <vt:lpstr>Delavnica i</vt:lpstr>
      <vt:lpstr>Delavnica ii</vt:lpstr>
      <vt:lpstr>Delavnica iii</vt:lpstr>
      <vt:lpstr>LOKALNI IZZIVI MOBILNOSTI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2018-09-22T18:49:09Z</dcterms:created>
  <dcterms:modified xsi:type="dcterms:W3CDTF">2018-12-03T08:14:04Z</dcterms:modified>
</cp:coreProperties>
</file>