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58" r:id="rId3"/>
    <p:sldId id="257" r:id="rId4"/>
    <p:sldId id="294" r:id="rId5"/>
    <p:sldId id="259" r:id="rId6"/>
    <p:sldId id="260" r:id="rId7"/>
    <p:sldId id="290" r:id="rId8"/>
    <p:sldId id="295" r:id="rId9"/>
    <p:sldId id="262" r:id="rId10"/>
    <p:sldId id="263" r:id="rId11"/>
    <p:sldId id="296" r:id="rId12"/>
    <p:sldId id="288" r:id="rId13"/>
    <p:sldId id="297" r:id="rId14"/>
    <p:sldId id="264" r:id="rId15"/>
    <p:sldId id="299" r:id="rId16"/>
    <p:sldId id="279" r:id="rId17"/>
    <p:sldId id="273" r:id="rId18"/>
    <p:sldId id="281" r:id="rId19"/>
    <p:sldId id="298" r:id="rId20"/>
    <p:sldId id="282" r:id="rId21"/>
    <p:sldId id="289" r:id="rId22"/>
    <p:sldId id="283" r:id="rId23"/>
    <p:sldId id="284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76227" autoAdjust="0"/>
  </p:normalViewPr>
  <p:slideViewPr>
    <p:cSldViewPr snapToGrid="0" showGuides="1">
      <p:cViewPr varScale="1">
        <p:scale>
          <a:sx n="99" d="100"/>
          <a:sy n="99" d="100"/>
        </p:scale>
        <p:origin x="552" y="-1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Fare clic per modificare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Sostituire la foto di “etnobiodiversità”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8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8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2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solidFill>
                  <a:srgbClr val="FF0000"/>
                </a:solidFill>
              </a:rPr>
              <a:t>Per</a:t>
            </a:r>
            <a:r>
              <a:rPr lang="pl-PL" baseline="0">
                <a:solidFill>
                  <a:srgbClr val="FF0000"/>
                </a:solidFill>
              </a:rPr>
              <a:t> saperne di più: inseriamo solo se abbiamo a disposizione il materiale in lingua inglese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3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Se possibile, fare un esempio utilizzando un quadro veneziano,</a:t>
            </a:r>
            <a:r>
              <a:rPr lang="pl-PL" baseline="0"/>
              <a:t> città di progetto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7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05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35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3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822" y="-61452"/>
            <a:ext cx="12960459" cy="59856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38313" y="5503624"/>
            <a:ext cx="12636803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2043" y="4892319"/>
            <a:ext cx="1207609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pl-PL" sz="32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Kurs szkoleniowy w zakresie IDENTYFIKOWANIA I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pl-PL" sz="32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DOKUMENTOWANIA DZIEDZICTWA KULTUROWEGO I 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pl-PL" sz="32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KULINARNEGO</a:t>
            </a:r>
          </a:p>
        </p:txBody>
      </p:sp>
    </p:spTree>
    <p:extLst>
      <p:ext uri="{BB962C8B-B14F-4D97-AF65-F5344CB8AC3E}">
        <p14:creationId xmlns:p14="http://schemas.microsoft.com/office/powerpoint/2010/main" val="422217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75813" y="33070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Mapowanie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75813" y="1185244"/>
            <a:ext cx="1084308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Cele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pl-PL" sz="2400" b="1" dirty="0">
                <a:latin typeface="Trebuchet MS"/>
                <a:cs typeface="Trebuchet MS"/>
              </a:rPr>
              <a:t>IDENTYFIKACJA I DOKUMENTACJA</a:t>
            </a:r>
            <a:r>
              <a:rPr lang="pl-PL" sz="2400" dirty="0">
                <a:latin typeface="Trebuchet MS"/>
                <a:cs typeface="Trebuchet MS"/>
              </a:rPr>
              <a:t> dziedzictwa kulturowego i kulinarnego jako siły napędowej lokalnego rozwoju.</a:t>
            </a:r>
          </a:p>
          <a:p>
            <a:r>
              <a:rPr lang="pl-PL" sz="2400" dirty="0">
                <a:latin typeface="Trebuchet MS"/>
                <a:cs typeface="Trebuchet MS"/>
              </a:rPr>
              <a:t>W szczególności: </a:t>
            </a:r>
          </a:p>
          <a:p>
            <a:endParaRPr lang="en-US" sz="2400" dirty="0"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>
                <a:latin typeface="Trebuchet MS"/>
                <a:cs typeface="Trebuchet MS"/>
              </a:rPr>
              <a:t> zidentyfikowanie tradycji kulturowych i rolniczych oraz </a:t>
            </a:r>
            <a:endParaRPr lang="en-GB" sz="2400" dirty="0">
              <a:latin typeface="Trebuchet MS"/>
              <a:cs typeface="Trebuchet MS"/>
            </a:endParaRPr>
          </a:p>
          <a:p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pl-PL" sz="2400" dirty="0">
                <a:latin typeface="Trebuchet MS"/>
                <a:cs typeface="Trebuchet MS"/>
              </a:rPr>
              <a:t>zasobów żywnościowych obszarów lokalnych;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>
                <a:latin typeface="Trebuchet MS"/>
                <a:cs typeface="Trebuchet MS"/>
              </a:rPr>
              <a:t> dokonanie oceny ich potencjału w zakresie ochrony lokalnego </a:t>
            </a:r>
            <a:endParaRPr lang="en-GB" sz="2400" dirty="0">
              <a:latin typeface="Trebuchet MS"/>
              <a:cs typeface="Trebuchet MS"/>
            </a:endParaRPr>
          </a:p>
          <a:p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pl-PL" sz="2400" dirty="0">
                <a:latin typeface="Trebuchet MS"/>
                <a:cs typeface="Trebuchet MS"/>
              </a:rPr>
              <a:t>dziedzictwa kulturowego i kulinarnego;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>
                <a:latin typeface="Trebuchet MS"/>
                <a:cs typeface="Trebuchet MS"/>
              </a:rPr>
              <a:t> dokonanie oceny ich potencjału w zakresie dynamiki lokalnej, </a:t>
            </a:r>
            <a:endParaRPr lang="en-GB" sz="2400" dirty="0">
              <a:latin typeface="Trebuchet MS"/>
              <a:cs typeface="Trebuchet MS"/>
            </a:endParaRPr>
          </a:p>
          <a:p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pl-PL" sz="2400" dirty="0">
                <a:latin typeface="Trebuchet MS"/>
                <a:cs typeface="Trebuchet MS"/>
              </a:rPr>
              <a:t>mającej zasadnicze znaczenie z punktu widzenia społeczno-kulturalnego, </a:t>
            </a:r>
            <a:endParaRPr lang="en-GB" sz="2400" dirty="0">
              <a:latin typeface="Trebuchet MS"/>
              <a:cs typeface="Trebuchet MS"/>
            </a:endParaRPr>
          </a:p>
          <a:p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pl-PL" sz="2400" dirty="0">
                <a:latin typeface="Trebuchet MS"/>
                <a:cs typeface="Trebuchet MS"/>
              </a:rPr>
              <a:t>środowiskowego i gospodarczego.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US" sz="2400" b="1" u="sng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5803" y="39928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Mapowanie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95803" y="1608154"/>
            <a:ext cx="55306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Przedmiot badań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Trebuchet MS"/>
                <a:cs typeface="Trebuchet MS"/>
              </a:rPr>
              <a:t>tradycyjne produkty żywnościowe, rolne i rzemieślnicze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Trebuchet MS"/>
                <a:cs typeface="Trebuchet MS"/>
              </a:rPr>
              <a:t>miejsca produkcji, dystrybucji i spożycia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Trebuchet MS"/>
                <a:cs typeface="Trebuchet MS"/>
              </a:rPr>
              <a:t>handel i umiejętności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Trebuchet MS"/>
                <a:cs typeface="Trebuchet MS"/>
              </a:rPr>
              <a:t>praktyki/techniki związane z produkcją i spożywaniem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latin typeface="Trebuchet MS"/>
                <a:cs typeface="Trebuchet MS"/>
              </a:rPr>
              <a:t>narzędzia produkcyjne i konsumpcyjne</a:t>
            </a:r>
          </a:p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42972" y="1126867"/>
            <a:ext cx="3179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  <a:p>
            <a:pPr lvl="0"/>
            <a:r>
              <a:rPr lang="pl-PL" sz="2400" b="1" u="sng">
                <a:solidFill>
                  <a:schemeClr val="accent2"/>
                </a:solidFill>
                <a:latin typeface="Trebuchet MS"/>
                <a:cs typeface="Trebuchet MS"/>
              </a:rPr>
              <a:t>Fazy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>
                <a:latin typeface="Trebuchet MS"/>
                <a:cs typeface="Trebuchet MS"/>
              </a:rPr>
              <a:t>Badanie źródeł wtórnych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>
                <a:latin typeface="Trebuchet MS"/>
                <a:cs typeface="Trebuchet MS"/>
              </a:rPr>
              <a:t>Badania terenowe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609083" y="118957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Mapowanie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18662" y="1194316"/>
            <a:ext cx="1866412" cy="1091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78546" y="1424978"/>
            <a:ext cx="182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rebuchet MS"/>
                <a:cs typeface="Trebuchet MS"/>
              </a:rPr>
              <a:t>Badanie źródeł wtórnych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8257" y="2337903"/>
            <a:ext cx="225950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u="sng" dirty="0">
                <a:latin typeface="Trebuchet MS"/>
                <a:cs typeface="Trebuchet MS"/>
              </a:rPr>
              <a:t>Narzędzia</a:t>
            </a:r>
            <a:r>
              <a:rPr lang="pl-PL" sz="1300" b="1" dirty="0">
                <a:latin typeface="Trebuchet MS"/>
                <a:cs typeface="Trebuchet MS"/>
              </a:rPr>
              <a:t>: </a:t>
            </a:r>
          </a:p>
          <a:p>
            <a:r>
              <a:rPr lang="pl-PL" sz="1300" dirty="0">
                <a:latin typeface="Trebuchet MS"/>
                <a:cs typeface="Trebuchet MS"/>
              </a:rPr>
              <a:t>Zasoby bibliograficzne, fotograficzne, audiowizualne i ikonograficzne oraz ich wykorzystanie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pl-PL" sz="1300" b="1" u="sng" dirty="0">
                <a:latin typeface="Trebuchet MS"/>
                <a:cs typeface="Trebuchet MS"/>
              </a:rPr>
              <a:t>Rezultaty</a:t>
            </a:r>
            <a:r>
              <a:rPr lang="pl-PL" sz="1300" b="1" dirty="0">
                <a:latin typeface="Trebuchet MS"/>
                <a:cs typeface="Trebuchet MS"/>
              </a:rPr>
              <a:t>: </a:t>
            </a:r>
          </a:p>
          <a:p>
            <a:r>
              <a:rPr lang="pl-PL" sz="13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Raport z badania źródeł wtórnych</a:t>
            </a:r>
            <a:r>
              <a:rPr lang="pl-PL" sz="13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300" dirty="0">
                <a:latin typeface="Trebuchet MS"/>
                <a:cs typeface="Trebuchet MS"/>
              </a:rPr>
              <a:t>zawierający: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300" dirty="0">
                <a:latin typeface="Trebuchet MS"/>
                <a:cs typeface="Trebuchet MS"/>
              </a:rPr>
              <a:t>bibliografia i lista innych źródeł dokumentalnych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300" dirty="0">
                <a:latin typeface="Trebuchet MS"/>
                <a:cs typeface="Trebuchet MS"/>
              </a:rPr>
              <a:t>opis kontekstu lokalnego z punktu widzenia historycznego, kulturowego, gospodarczego i społecznego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748116" y="2337903"/>
            <a:ext cx="21006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u="sng" dirty="0">
                <a:latin typeface="Trebuchet MS"/>
                <a:cs typeface="Trebuchet MS"/>
              </a:rPr>
              <a:t>Narzędzia</a:t>
            </a:r>
            <a:r>
              <a:rPr lang="pl-PL" sz="1300" b="1" dirty="0">
                <a:latin typeface="Trebuchet MS"/>
                <a:cs typeface="Trebuchet MS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300" dirty="0">
                <a:latin typeface="Trebuchet MS"/>
                <a:cs typeface="Trebuchet MS"/>
              </a:rPr>
              <a:t>Badanie/konsultacje z LGR</a:t>
            </a:r>
          </a:p>
          <a:p>
            <a:pPr marL="342900" indent="-342900">
              <a:buFont typeface="+mj-lt"/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endParaRPr lang="en-US" sz="1300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pl-PL" sz="1300" b="1" u="sng" dirty="0">
                <a:latin typeface="Trebuchet MS"/>
                <a:cs typeface="Trebuchet MS"/>
              </a:rPr>
              <a:t>Rezultaty</a:t>
            </a:r>
            <a:r>
              <a:rPr lang="pl-PL" sz="1300" b="1" dirty="0">
                <a:latin typeface="Trebuchet MS"/>
                <a:cs typeface="Trebuchet MS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300" dirty="0">
                <a:latin typeface="Trebuchet MS"/>
                <a:cs typeface="Trebuchet MS"/>
              </a:rPr>
              <a:t>kryteria identyfikacji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300" dirty="0">
                <a:latin typeface="Trebuchet MS"/>
                <a:cs typeface="Trebuchet MS"/>
              </a:rPr>
              <a:t>lista świadków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2767764" y="1238786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4930942" y="2337903"/>
            <a:ext cx="26128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u="sng" dirty="0">
                <a:latin typeface="Trebuchet MS"/>
                <a:cs typeface="Trebuchet MS"/>
              </a:rPr>
              <a:t>Narzędzia:</a:t>
            </a:r>
          </a:p>
          <a:p>
            <a:pPr marL="342900" indent="-342900">
              <a:buFontTx/>
              <a:buAutoNum type="arabicPeriod"/>
            </a:pPr>
            <a:r>
              <a:rPr lang="pl-PL" sz="1300" dirty="0">
                <a:latin typeface="Trebuchet MS"/>
                <a:cs typeface="Trebuchet MS"/>
              </a:rPr>
              <a:t>Praktyczne instrukcje dotyczące sposobu przeprowadzania konsultacji </a:t>
            </a:r>
          </a:p>
          <a:p>
            <a:pPr marL="342900" indent="-342900">
              <a:buAutoNum type="arabicPeriod"/>
            </a:pPr>
            <a:r>
              <a:rPr lang="pl-PL" sz="1300" dirty="0">
                <a:latin typeface="Trebuchet MS"/>
                <a:cs typeface="Trebuchet MS"/>
              </a:rPr>
              <a:t>Ankiety/wzór do przeprowadzenia konsultacji </a:t>
            </a:r>
          </a:p>
          <a:p>
            <a:pPr marL="342900" indent="-342900">
              <a:buAutoNum type="arabicPeriod"/>
            </a:pPr>
            <a:r>
              <a:rPr lang="pl-PL" sz="1300" dirty="0">
                <a:latin typeface="Trebuchet MS"/>
                <a:cs typeface="Trebuchet MS"/>
              </a:rPr>
              <a:t>Podręcznik dla ankietera</a:t>
            </a:r>
          </a:p>
          <a:p>
            <a:pPr marL="342900" indent="-342900"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r>
              <a:rPr lang="pl-PL" sz="1300" b="1" u="sng" dirty="0">
                <a:latin typeface="Trebuchet MS"/>
                <a:cs typeface="Trebuchet MS"/>
              </a:rPr>
              <a:t>Rezultaty</a:t>
            </a:r>
            <a:r>
              <a:rPr lang="pl-PL" sz="1300" b="1" dirty="0">
                <a:latin typeface="Trebuchet MS"/>
                <a:cs typeface="Trebuchet MS"/>
              </a:rPr>
              <a:t>:</a:t>
            </a:r>
          </a:p>
          <a:p>
            <a:r>
              <a:rPr lang="pl-PL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Nagrania z konsultacji</a:t>
            </a:r>
          </a:p>
          <a:p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pl-PL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Wypełnione ankiety</a:t>
            </a:r>
          </a:p>
        </p:txBody>
      </p:sp>
      <p:cxnSp>
        <p:nvCxnSpPr>
          <p:cNvPr id="39" name="Connettore diritto 38"/>
          <p:cNvCxnSpPr/>
          <p:nvPr/>
        </p:nvCxnSpPr>
        <p:spPr>
          <a:xfrm>
            <a:off x="4696168" y="260550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7249165" y="1234206"/>
            <a:ext cx="1866412" cy="10916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7247401" y="1504044"/>
            <a:ext cx="190607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50" b="1" dirty="0">
                <a:latin typeface="Trebuchet MS"/>
                <a:cs typeface="Trebuchet MS"/>
              </a:rPr>
              <a:t>Podsumowanie mapowania</a:t>
            </a:r>
          </a:p>
          <a:p>
            <a:pPr algn="ctr"/>
            <a:r>
              <a:rPr lang="pl-PL" sz="1750" b="1"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9580993" y="2337903"/>
            <a:ext cx="23699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u="sng" dirty="0">
                <a:latin typeface="Trebuchet MS"/>
                <a:cs typeface="Trebuchet MS"/>
              </a:rPr>
              <a:t>Narzędzia:</a:t>
            </a:r>
          </a:p>
          <a:p>
            <a:r>
              <a:rPr lang="pl-PL" sz="1300" dirty="0">
                <a:latin typeface="Trebuchet MS"/>
                <a:cs typeface="Trebuchet MS"/>
              </a:rPr>
              <a:t>E-platforma </a:t>
            </a:r>
          </a:p>
          <a:p>
            <a:endParaRPr lang="it-IT" sz="13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r>
              <a:rPr lang="pl-PL" sz="1300" b="1" u="sng" dirty="0">
                <a:latin typeface="Trebuchet MS"/>
                <a:cs typeface="Trebuchet MS"/>
              </a:rPr>
              <a:t>Rezultaty</a:t>
            </a:r>
            <a:r>
              <a:rPr lang="pl-PL" sz="1300" b="1" dirty="0">
                <a:latin typeface="Trebuchet MS"/>
                <a:cs typeface="Trebuchet MS"/>
              </a:rPr>
              <a:t>:</a:t>
            </a:r>
          </a:p>
          <a:p>
            <a:r>
              <a:rPr lang="pl-PL" sz="1300" b="1" dirty="0">
                <a:solidFill>
                  <a:srgbClr val="9999FF"/>
                </a:solidFill>
                <a:latin typeface="Trebuchet MS"/>
                <a:cs typeface="Trebuchet MS"/>
              </a:rPr>
              <a:t>Model mapowania Dziedzictwa Kulturowego i Kulinarnego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46" name="Connettore diritto 45"/>
          <p:cNvCxnSpPr/>
          <p:nvPr/>
        </p:nvCxnSpPr>
        <p:spPr>
          <a:xfrm>
            <a:off x="4715359" y="455407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>
            <a:off x="2234945" y="271259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>
            <a:off x="2254136" y="466116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9477573" y="1250914"/>
            <a:ext cx="1866412" cy="109168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9578071" y="1485129"/>
            <a:ext cx="176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rebuchet MS"/>
                <a:cs typeface="Trebuchet MS"/>
              </a:rPr>
              <a:t>Udostępnianie danych </a:t>
            </a:r>
          </a:p>
          <a:p>
            <a:pPr algn="ctr"/>
            <a:r>
              <a:rPr lang="pl-PL" b="1"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261607" y="2337903"/>
            <a:ext cx="2490313" cy="469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u="sng" dirty="0">
                <a:latin typeface="Trebuchet MS"/>
                <a:cs typeface="Trebuchet MS"/>
              </a:rPr>
              <a:t>Narzędzia:</a:t>
            </a:r>
          </a:p>
          <a:p>
            <a:pPr marL="342900" indent="-342900">
              <a:buAutoNum type="arabicPeriod"/>
            </a:pPr>
            <a:r>
              <a:rPr lang="pl-PL" sz="1300" dirty="0">
                <a:latin typeface="Trebuchet MS"/>
                <a:cs typeface="Trebuchet MS"/>
              </a:rPr>
              <a:t>Nagrania z konsultacji</a:t>
            </a:r>
          </a:p>
          <a:p>
            <a:pPr marL="342900" indent="-342900">
              <a:buAutoNum type="arabicPeriod"/>
            </a:pPr>
            <a:r>
              <a:rPr lang="pl-PL" sz="1300" dirty="0">
                <a:latin typeface="Trebuchet MS"/>
                <a:cs typeface="Trebuchet MS"/>
              </a:rPr>
              <a:t>Wypełnione ankiety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pl-PL" sz="1300" b="1" u="sng" dirty="0">
                <a:latin typeface="Trebuchet MS"/>
                <a:cs typeface="Trebuchet MS"/>
              </a:rPr>
              <a:t>Rezultaty</a:t>
            </a:r>
            <a:r>
              <a:rPr lang="pl-PL" sz="1300" b="1" dirty="0">
                <a:latin typeface="Trebuchet MS"/>
                <a:cs typeface="Trebuchet MS"/>
              </a:rPr>
              <a:t>:</a:t>
            </a:r>
          </a:p>
          <a:p>
            <a:r>
              <a:rPr lang="pl-PL" sz="1300" b="1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Raport z badań terenowych</a:t>
            </a:r>
            <a:r>
              <a:rPr lang="pl-PL" sz="1300" dirty="0">
                <a:latin typeface="Trebuchet MS"/>
                <a:cs typeface="Trebuchet MS"/>
              </a:rPr>
              <a:t> zawierający: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300" dirty="0">
                <a:latin typeface="Trebuchet MS"/>
                <a:cs typeface="Trebuchet MS"/>
              </a:rPr>
              <a:t>Wykaz niematerialnego dziedzictwa kulturowego, które należy poddać waloryzacji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300" dirty="0">
                <a:latin typeface="Trebuchet MS"/>
                <a:cs typeface="Trebuchet MS"/>
              </a:rPr>
              <a:t>Oceny i wnioski dla opracowania Działania Pilotażowego oraz Strategii Międzynarodowej</a:t>
            </a: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53" name="Connettore diritto 52"/>
          <p:cNvCxnSpPr/>
          <p:nvPr/>
        </p:nvCxnSpPr>
        <p:spPr>
          <a:xfrm>
            <a:off x="6742682" y="261794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/>
          <p:cNvCxnSpPr/>
          <p:nvPr/>
        </p:nvCxnSpPr>
        <p:spPr>
          <a:xfrm>
            <a:off x="6761873" y="456651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9367694" y="263038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9386885" y="457895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675907" y="1795155"/>
            <a:ext cx="203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b="1" i="1" dirty="0">
                <a:latin typeface="Trebuchet MS"/>
                <a:cs typeface="Trebuchet MS"/>
              </a:rPr>
              <a:t>Zidentyfikowanie kluczowych świadków </a:t>
            </a:r>
          </a:p>
          <a:p>
            <a:pPr algn="ctr"/>
            <a:endParaRPr lang="pl-PL" sz="1400" b="1" i="1" dirty="0">
              <a:latin typeface="Trebuchet MS"/>
              <a:cs typeface="Trebuchet M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684803" y="1191688"/>
            <a:ext cx="195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rebuchet MS"/>
                <a:cs typeface="Trebuchet MS"/>
              </a:rPr>
              <a:t>Badania terenowe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5019250" y="1201264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4990588" y="1306038"/>
            <a:ext cx="192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rebuchet MS"/>
                <a:cs typeface="Trebuchet MS"/>
              </a:rPr>
              <a:t>Badania terenowe</a:t>
            </a:r>
          </a:p>
          <a:p>
            <a:pPr algn="ctr"/>
            <a:r>
              <a:rPr lang="pl-PL" sz="1400" b="1" i="1" dirty="0">
                <a:latin typeface="Trebuchet MS"/>
                <a:cs typeface="Trebuchet MS"/>
              </a:rPr>
              <a:t>Mapowanie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5646" y="688868"/>
            <a:ext cx="190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u="sng">
                <a:solidFill>
                  <a:schemeClr val="accent2"/>
                </a:solidFill>
                <a:latin typeface="Trebuchet MS"/>
                <a:cs typeface="Trebuchet MS"/>
              </a:rPr>
              <a:t>Proces</a:t>
            </a:r>
          </a:p>
        </p:txBody>
      </p:sp>
      <p:pic>
        <p:nvPicPr>
          <p:cNvPr id="35" name="Immagine 3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2493822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472636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>
            <a:off x="698853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9211319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4249667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Kurs szkoleniowy w zakresie identyfikowania i dokumentowania Dziedzictwa Kulturowego i Kulinarnego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Cele szkolenia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Podstawy teoretyczne: </a:t>
            </a:r>
            <a:b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pl-PL" sz="1400" b="1">
                <a:solidFill>
                  <a:srgbClr val="7F7F7F"/>
                </a:solidFill>
                <a:latin typeface="Trebuchet MS"/>
                <a:cs typeface="Trebuchet MS"/>
              </a:rPr>
              <a:t>Różnorodność etniczna i biologiczna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Mapowanie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Badanie źródeł wtórnych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Badania terenowe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Najlepsze praktyki i przydatne informacje</a:t>
            </a:r>
          </a:p>
        </p:txBody>
      </p:sp>
    </p:spTree>
    <p:extLst>
      <p:ext uri="{BB962C8B-B14F-4D97-AF65-F5344CB8AC3E}">
        <p14:creationId xmlns:p14="http://schemas.microsoft.com/office/powerpoint/2010/main" val="185220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2876" y="504708"/>
            <a:ext cx="5703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Badanie źródeł wtórnych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5744" y="1348801"/>
            <a:ext cx="10825356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Trebuchet MS"/>
                <a:cs typeface="Trebuchet MS"/>
              </a:rPr>
              <a:t>Faza poprzedzająca Badanie Terenowe polega na rekonstrukcji kontekstu historycznego, kulturowego, społecznego i gospodarczego danego obszaru w oparciu o zgromadzone zasoby.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pl-PL" sz="2200" dirty="0">
                <a:latin typeface="Trebuchet MS"/>
                <a:cs typeface="Trebuchet MS"/>
              </a:rPr>
              <a:t>Odbywa się poprzez </a:t>
            </a:r>
            <a:r>
              <a:rPr lang="pl-PL" sz="2200" b="1" dirty="0">
                <a:latin typeface="Trebuchet MS"/>
                <a:cs typeface="Trebuchet MS"/>
              </a:rPr>
              <a:t>zebranie </a:t>
            </a:r>
            <a:r>
              <a:rPr lang="pl-PL" sz="2200" dirty="0">
                <a:solidFill>
                  <a:srgbClr val="92BF2B"/>
                </a:solidFill>
                <a:latin typeface="Trebuchet MS"/>
                <a:cs typeface="Trebuchet MS"/>
              </a:rPr>
              <a:t> informacji bibliograficznych</a:t>
            </a:r>
            <a:r>
              <a:rPr lang="pl-PL" sz="2200" dirty="0">
                <a:latin typeface="Trebuchet MS"/>
                <a:cs typeface="Trebuchet MS"/>
              </a:rPr>
              <a:t>, </a:t>
            </a:r>
            <a:r>
              <a:rPr lang="pl-PL" sz="2200" dirty="0">
                <a:solidFill>
                  <a:srgbClr val="92BF2B"/>
                </a:solidFill>
                <a:latin typeface="Trebuchet MS"/>
                <a:cs typeface="Trebuchet MS"/>
              </a:rPr>
              <a:t>archiwalnych, fotograficznych, audiowizualnych </a:t>
            </a:r>
            <a:r>
              <a:rPr lang="pl-PL" sz="2200" dirty="0">
                <a:latin typeface="Trebuchet MS"/>
                <a:cs typeface="Trebuchet MS"/>
              </a:rPr>
              <a:t>i </a:t>
            </a:r>
            <a:r>
              <a:rPr lang="pl-PL" sz="2200" dirty="0">
                <a:solidFill>
                  <a:srgbClr val="92BF2B"/>
                </a:solidFill>
                <a:latin typeface="Trebuchet MS"/>
                <a:cs typeface="Trebuchet MS"/>
              </a:rPr>
              <a:t>ikonograficznych</a:t>
            </a:r>
            <a:r>
              <a:rPr lang="pl-PL" sz="220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lang="pl-PL" sz="2200" dirty="0">
                <a:latin typeface="Trebuchet MS"/>
                <a:cs typeface="Trebuchet MS"/>
              </a:rPr>
              <a:t>dostępnych w bibliotekach, archiwach, uniwersytetach, centrach badań, galeriach sztuki, itp.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pl-PL" sz="2200" dirty="0">
                <a:latin typeface="Trebuchet MS"/>
                <a:cs typeface="Trebuchet MS"/>
              </a:rPr>
              <a:t>W pierwszej kolejności należy wybrać odpowiedni </a:t>
            </a:r>
            <a:r>
              <a:rPr lang="pl-PL" sz="2200" b="1" dirty="0">
                <a:latin typeface="Trebuchet MS"/>
                <a:cs typeface="Trebuchet MS"/>
              </a:rPr>
              <a:t>lokalny obszar, który zostanie poddany badaniu </a:t>
            </a:r>
            <a:r>
              <a:rPr lang="pl-PL" sz="2200" dirty="0">
                <a:latin typeface="Trebuchet MS"/>
                <a:cs typeface="Trebuchet MS"/>
              </a:rPr>
              <a:t>(i którego wielkość może się różnić w zależności od kraju), biorąc pod uwagę dostępne zasoby i możliwość zaangażowania podmiotów lokalnych. 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pl-PL" sz="2200" dirty="0">
                <a:latin typeface="Trebuchet MS"/>
                <a:cs typeface="Trebuchet MS"/>
              </a:rPr>
              <a:t>Dodatkowo, aby podczas badań terenowych można było wykorzystać dane zebrane w badaniu źródeł wtórnych, musi się ono cechować </a:t>
            </a:r>
            <a:r>
              <a:rPr lang="pl-PL" sz="2200" b="1" dirty="0">
                <a:latin typeface="Trebuchet MS"/>
                <a:cs typeface="Trebuchet MS"/>
              </a:rPr>
              <a:t>funkcjonalnością</a:t>
            </a:r>
            <a:r>
              <a:rPr lang="pl-PL" sz="2200" dirty="0">
                <a:latin typeface="Trebuchet MS"/>
                <a:cs typeface="Trebuchet MS"/>
              </a:rPr>
              <a:t> i </a:t>
            </a:r>
            <a:r>
              <a:rPr lang="pl-PL" sz="2200" b="1" dirty="0">
                <a:latin typeface="Trebuchet MS"/>
                <a:cs typeface="Trebuchet MS"/>
              </a:rPr>
              <a:t>być wyczerpujące</a:t>
            </a:r>
            <a:r>
              <a:rPr lang="pl-PL" sz="2200" dirty="0">
                <a:latin typeface="Trebuchet MS"/>
                <a:cs typeface="Trebuchet MS"/>
              </a:rPr>
              <a:t>. Zidentyfikowane zasoby muszą być precyzyjne i przydatne. </a:t>
            </a:r>
          </a:p>
          <a:p>
            <a:endParaRPr lang="en-US" sz="22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4046467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Kurs szkoleniowy w zakresie identyfikowania i dokumentowania Dziedzictwa Kulturowego i Kulinarnego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Cele szkolenia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Podstawy teoretyczne: </a:t>
            </a:r>
            <a:b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pl-PL" sz="1400" b="1">
                <a:solidFill>
                  <a:srgbClr val="7F7F7F"/>
                </a:solidFill>
                <a:latin typeface="Trebuchet MS"/>
                <a:cs typeface="Trebuchet MS"/>
              </a:rPr>
              <a:t>Różnorodność etniczna i biologiczna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Mapowanie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Badanie źródeł wtórnych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Badania terenowe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Najlepsze praktyki i przydatne informacje</a:t>
            </a:r>
          </a:p>
        </p:txBody>
      </p:sp>
    </p:spTree>
    <p:extLst>
      <p:ext uri="{BB962C8B-B14F-4D97-AF65-F5344CB8AC3E}">
        <p14:creationId xmlns:p14="http://schemas.microsoft.com/office/powerpoint/2010/main" val="4388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6838" y="395308"/>
            <a:ext cx="3011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Badania terenowe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1270" y="1118878"/>
            <a:ext cx="10052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rebuchet MS"/>
                <a:cs typeface="Trebuchet MS"/>
              </a:rPr>
              <a:t>Jest to praktyczna faza mapowania. </a:t>
            </a:r>
          </a:p>
          <a:p>
            <a:pPr algn="just"/>
            <a:r>
              <a:rPr lang="pl-PL" sz="2400" dirty="0">
                <a:latin typeface="Trebuchet MS"/>
                <a:cs typeface="Trebuchet MS"/>
              </a:rPr>
              <a:t>Zgodnie z sugerowaną metodologią, przewiduje ono przygotowanie i stworzenie nagrań z konsultacji celem udokumentowania wiedzy i umiejętności werbalnych i pozawerbalnych związanych z dziedzictwem kulturowym i kulinarnym na badanych obszarach lokalnych. </a:t>
            </a:r>
          </a:p>
        </p:txBody>
      </p:sp>
      <p:cxnSp>
        <p:nvCxnSpPr>
          <p:cNvPr id="11" name="Straight Connector 24"/>
          <p:cNvCxnSpPr/>
          <p:nvPr/>
        </p:nvCxnSpPr>
        <p:spPr>
          <a:xfrm>
            <a:off x="1439462" y="4592922"/>
            <a:ext cx="7851910" cy="21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7"/>
          <p:cNvSpPr/>
          <p:nvPr/>
        </p:nvSpPr>
        <p:spPr>
          <a:xfrm>
            <a:off x="987251" y="426065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9"/>
          <p:cNvSpPr/>
          <p:nvPr/>
        </p:nvSpPr>
        <p:spPr>
          <a:xfrm>
            <a:off x="3160017" y="2316650"/>
            <a:ext cx="27803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pl-PL" sz="12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Flowchart: Connector 77"/>
          <p:cNvSpPr/>
          <p:nvPr/>
        </p:nvSpPr>
        <p:spPr>
          <a:xfrm>
            <a:off x="1032875" y="4314077"/>
            <a:ext cx="504900" cy="47257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719054" y="3535528"/>
            <a:ext cx="25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>
                <a:latin typeface="Trebuchet MS"/>
                <a:cs typeface="Trebuchet MS"/>
              </a:rPr>
              <a:t>Przygotowanie konsultacji</a:t>
            </a:r>
          </a:p>
          <a:p>
            <a:endParaRPr lang="pl-PL" sz="1800" b="1">
              <a:latin typeface="Trebuchet MS"/>
              <a:cs typeface="Trebuchet M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53441" y="3535528"/>
            <a:ext cx="223695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>
                <a:latin typeface="Trebuchet MS"/>
                <a:cs typeface="Trebuchet MS"/>
              </a:rPr>
              <a:t>Przeprowadzenie konsultacji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739988" y="3535528"/>
            <a:ext cx="264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Trebuchet MS"/>
                <a:cs typeface="Trebuchet MS"/>
              </a:rPr>
              <a:t>Katalogowanie konsultacji </a:t>
            </a:r>
          </a:p>
          <a:p>
            <a:endParaRPr lang="pl-PL" b="1">
              <a:latin typeface="Trebuchet MS"/>
              <a:cs typeface="Trebuchet MS"/>
            </a:endParaRPr>
          </a:p>
        </p:txBody>
      </p:sp>
      <p:sp>
        <p:nvSpPr>
          <p:cNvPr id="30" name="Flowchart: Connector 77"/>
          <p:cNvSpPr/>
          <p:nvPr/>
        </p:nvSpPr>
        <p:spPr>
          <a:xfrm>
            <a:off x="788453" y="513886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77"/>
          <p:cNvSpPr/>
          <p:nvPr/>
        </p:nvSpPr>
        <p:spPr>
          <a:xfrm>
            <a:off x="788453" y="546870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1032875" y="5057342"/>
            <a:ext cx="4538834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Trebuchet MS"/>
                <a:cs typeface="Trebuchet MS"/>
              </a:rPr>
              <a:t>Określenie ankietowanych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46010" y="5376577"/>
            <a:ext cx="3153597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Trebuchet MS"/>
                <a:cs typeface="Trebuchet MS"/>
              </a:rPr>
              <a:t>Ankieta</a:t>
            </a:r>
          </a:p>
        </p:txBody>
      </p:sp>
      <p:sp>
        <p:nvSpPr>
          <p:cNvPr id="22" name="Oval 7"/>
          <p:cNvSpPr/>
          <p:nvPr/>
        </p:nvSpPr>
        <p:spPr>
          <a:xfrm>
            <a:off x="5021185" y="426376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77"/>
          <p:cNvSpPr/>
          <p:nvPr/>
        </p:nvSpPr>
        <p:spPr>
          <a:xfrm>
            <a:off x="5066809" y="4317187"/>
            <a:ext cx="504900" cy="472579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7"/>
          <p:cNvSpPr/>
          <p:nvPr/>
        </p:nvSpPr>
        <p:spPr>
          <a:xfrm>
            <a:off x="9010370" y="426188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77"/>
          <p:cNvSpPr/>
          <p:nvPr/>
        </p:nvSpPr>
        <p:spPr>
          <a:xfrm>
            <a:off x="9055994" y="4315307"/>
            <a:ext cx="504900" cy="472579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77"/>
          <p:cNvSpPr/>
          <p:nvPr/>
        </p:nvSpPr>
        <p:spPr>
          <a:xfrm>
            <a:off x="4943686" y="511621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77"/>
          <p:cNvSpPr/>
          <p:nvPr/>
        </p:nvSpPr>
        <p:spPr>
          <a:xfrm>
            <a:off x="4943686" y="544605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5188108" y="5034692"/>
            <a:ext cx="2579839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Trebuchet MS"/>
                <a:cs typeface="Trebuchet MS"/>
              </a:rPr>
              <a:t>Nagranie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184655" y="5365368"/>
            <a:ext cx="3468208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rebuchet MS"/>
                <a:cs typeface="Trebuchet MS"/>
              </a:rPr>
              <a:t>Redakcja</a:t>
            </a:r>
          </a:p>
        </p:txBody>
      </p:sp>
      <p:sp>
        <p:nvSpPr>
          <p:cNvPr id="41" name="Flowchart: Connector 77"/>
          <p:cNvSpPr/>
          <p:nvPr/>
        </p:nvSpPr>
        <p:spPr>
          <a:xfrm>
            <a:off x="8765948" y="514678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/>
          <p:cNvSpPr txBox="1"/>
          <p:nvPr/>
        </p:nvSpPr>
        <p:spPr>
          <a:xfrm>
            <a:off x="9010370" y="5077852"/>
            <a:ext cx="257983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Trebuchet MS"/>
                <a:cs typeface="Trebuchet MS"/>
              </a:rPr>
              <a:t>Streszczenie zebranych danych</a:t>
            </a:r>
          </a:p>
        </p:txBody>
      </p:sp>
      <p:pic>
        <p:nvPicPr>
          <p:cNvPr id="28" name="Immagine 27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174109" y="545551"/>
            <a:ext cx="389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Trebuchet MS"/>
                <a:cs typeface="Trebuchet MS"/>
              </a:rPr>
              <a:t>Przygotowanie konsultacji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134564" y="1707271"/>
            <a:ext cx="992713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accent2"/>
                </a:solidFill>
                <a:latin typeface="Trebuchet MS"/>
                <a:cs typeface="Trebuchet MS"/>
              </a:rPr>
              <a:t>Uczestnicy konsultacji</a:t>
            </a:r>
          </a:p>
          <a:p>
            <a:r>
              <a:rPr lang="pl-PL" dirty="0">
                <a:latin typeface="Trebuchet MS"/>
                <a:cs typeface="Trebuchet MS"/>
              </a:rPr>
              <a:t>Podmioty posiadające </a:t>
            </a:r>
            <a:r>
              <a:rPr lang="pl-PL" b="1" dirty="0">
                <a:latin typeface="Trebuchet MS"/>
                <a:cs typeface="Trebuchet MS"/>
              </a:rPr>
              <a:t>tradycyjne umiejętności</a:t>
            </a:r>
            <a:r>
              <a:rPr lang="pl-PL" dirty="0">
                <a:latin typeface="Trebuchet MS"/>
                <a:cs typeface="Trebuchet MS"/>
              </a:rPr>
              <a:t> i chcące podzielić się swymi </a:t>
            </a:r>
            <a:r>
              <a:rPr lang="pl-PL" b="1" dirty="0">
                <a:latin typeface="Trebuchet MS"/>
                <a:cs typeface="Trebuchet MS"/>
              </a:rPr>
              <a:t>subiektywnymi/indywidualnymi</a:t>
            </a:r>
            <a:r>
              <a:rPr lang="pl-PL" dirty="0">
                <a:latin typeface="Trebuchet MS"/>
                <a:cs typeface="Trebuchet MS"/>
              </a:rPr>
              <a:t> opowieściami; niektóre z nich mogły być świadkami </a:t>
            </a:r>
            <a:r>
              <a:rPr lang="pl-PL" b="1" dirty="0">
                <a:latin typeface="Trebuchet MS"/>
                <a:cs typeface="Trebuchet MS"/>
              </a:rPr>
              <a:t>zdarzeń historycznych</a:t>
            </a:r>
            <a:r>
              <a:rPr lang="pl-PL" dirty="0">
                <a:latin typeface="Trebuchet MS"/>
                <a:cs typeface="Trebuchet MS"/>
              </a:rPr>
              <a:t> </a:t>
            </a:r>
            <a:r>
              <a:rPr lang="pl-PL" b="1" dirty="0">
                <a:latin typeface="Trebuchet MS"/>
                <a:cs typeface="Trebuchet MS"/>
              </a:rPr>
              <a:t>i charakterystycznych zjawisk społecznych</a:t>
            </a:r>
            <a:r>
              <a:rPr lang="pl-PL" dirty="0">
                <a:latin typeface="Trebuchet MS"/>
                <a:cs typeface="Trebuchet MS"/>
              </a:rPr>
              <a:t>.</a:t>
            </a:r>
          </a:p>
          <a:p>
            <a:r>
              <a:rPr lang="pl-PL" dirty="0">
                <a:latin typeface="Trebuchet MS"/>
                <a:cs typeface="Trebuchet MS"/>
              </a:rPr>
              <a:t>W przypadku dziedzictwa kulturowego i kulinarnego, można uwzględnić następujące kategorie</a:t>
            </a:r>
          </a:p>
          <a:p>
            <a:r>
              <a:rPr lang="pl-PL" dirty="0">
                <a:solidFill>
                  <a:schemeClr val="accent2"/>
                </a:solidFill>
                <a:latin typeface="Trebuchet MS"/>
                <a:cs typeface="Trebuchet MS"/>
              </a:rPr>
              <a:t>ankietowanych specjalnych*</a:t>
            </a:r>
          </a:p>
          <a:p>
            <a:pPr lvl="0"/>
            <a:endParaRPr lang="en-US" dirty="0">
              <a:latin typeface="Trebuchet MS"/>
              <a:cs typeface="Trebuchet MS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Kucharze i szefowie kuchni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Rolnicy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Hodowcy zwierząt gospodarskich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Rybacy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Rzemieślnicy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Przetwórcy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Sprzedawcy produktów rolniczych i gastronomicznych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Nauczyciele szkół rolniczych/hotelarskich, wykładowcy uniwersyteccy i badacze zajmujący się rolnictwem i hodowlą zwierząt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rebuchet MS"/>
                <a:cs typeface="Trebuchet MS"/>
              </a:rPr>
              <a:t>Miejscowi historycy</a:t>
            </a:r>
          </a:p>
          <a:p>
            <a:pPr lvl="0"/>
            <a:endParaRPr lang="it-IT" dirty="0">
              <a:latin typeface="Trebuchet MS"/>
              <a:cs typeface="Trebuchet MS"/>
            </a:endParaRPr>
          </a:p>
          <a:p>
            <a:endParaRPr lang="it-IT" sz="16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34565" y="1161273"/>
            <a:ext cx="433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92BF2B"/>
                </a:solidFill>
                <a:latin typeface="Trebuchet MS"/>
                <a:cs typeface="Trebuchet MS"/>
              </a:rPr>
              <a:t>Określenie ankietowanych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174109" y="2125502"/>
            <a:ext cx="85170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latin typeface="Trebuchet MS"/>
                <a:cs typeface="Trebuchet MS"/>
              </a:rPr>
              <a:t>Po ustaleniu odpowiedniego czasu i miejsca konsultacji, ankieter zadaje ankietowanym pytania i spisuje ich odpowiedzi. </a:t>
            </a:r>
          </a:p>
          <a:p>
            <a:endParaRPr lang="en-US" dirty="0">
              <a:latin typeface="Trebuchet MS"/>
              <a:cs typeface="Trebuchet MS"/>
            </a:endParaRPr>
          </a:p>
          <a:p>
            <a:r>
              <a:rPr lang="pl-PL">
                <a:latin typeface="Trebuchet MS"/>
                <a:cs typeface="Trebuchet MS"/>
              </a:rPr>
              <a:t>Przewidziano kilka modeli konsultacji, które różnią się w zależności od stopnia swobody w zadawaniu pytań i odpowiadaniu na nie. Główne modele można podzielić na: w pełni ustrukturyzowany, częściowo ustrukturyzowany, nieustrukturyzowany i dowolny.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pl-PL">
                <a:latin typeface="Trebuchet MS"/>
                <a:cs typeface="Trebuchet MS"/>
              </a:rPr>
              <a:t>W tym wypadku zalecamy zastosowanie konsultacji o modelu </a:t>
            </a:r>
            <a:r>
              <a:rPr lang="pl-PL" b="1">
                <a:latin typeface="Trebuchet MS"/>
                <a:cs typeface="Trebuchet MS"/>
              </a:rPr>
              <a:t>częściowo ustrukturyzowanym</a:t>
            </a:r>
            <a:r>
              <a:rPr lang="pl-PL">
                <a:latin typeface="Trebuchet MS"/>
                <a:cs typeface="Trebuchet MS"/>
              </a:rPr>
              <a:t>, w którym ankieter używa listy pytań zasadniczo jako przewodnika, tak aby rozmowa nie odbiegała od głównego tematu. Pytania mają charakter otwarty i mają na celu zdobycie szczegółowych informacji na temat zdarzenia, okoliczności, faktu lub produktu; nie powinno się ich zadawać w stałym porządku, lecz śledząc rozwój rozmowy, elastycznie dostosowywać ich kolejność.   </a:t>
            </a:r>
          </a:p>
          <a:p>
            <a:r>
              <a:rPr lang="pl-PL">
                <a:latin typeface="Trebuchet MS"/>
                <a:cs typeface="Trebuchet MS"/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74109" y="1424816"/>
            <a:ext cx="377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92BF2B"/>
                </a:solidFill>
                <a:latin typeface="Trebuchet MS"/>
                <a:cs typeface="Trebuchet MS"/>
              </a:rPr>
              <a:t>Ankieta do konsultacji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35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Trebuchet MS"/>
                <a:cs typeface="Trebuchet MS"/>
              </a:rPr>
              <a:t>Przygotowanie konsultacji</a:t>
            </a:r>
          </a:p>
        </p:txBody>
      </p:sp>
    </p:spTree>
    <p:extLst>
      <p:ext uri="{BB962C8B-B14F-4D97-AF65-F5344CB8AC3E}">
        <p14:creationId xmlns:p14="http://schemas.microsoft.com/office/powerpoint/2010/main" val="10161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0003" y="1000088"/>
            <a:ext cx="1058977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rebuchet MS"/>
                <a:cs typeface="Trebuchet MS"/>
              </a:rPr>
              <a:t>Podręcznik skutecznego ankietera</a:t>
            </a:r>
          </a:p>
          <a:p>
            <a:endParaRPr lang="it-IT" b="1" dirty="0"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Trebuchet MS"/>
                <a:cs typeface="Trebuchet MS"/>
              </a:rPr>
              <a:t>Nie naciskaj na ankietowanego zadając zbyt dużą ilość pytań.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Trebuchet MS"/>
                <a:cs typeface="Trebuchet MS"/>
              </a:rPr>
              <a:t>Nie przerywaj w czasie jej/jego wypowiedzi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Trebuchet MS"/>
                <a:cs typeface="Trebuchet MS"/>
              </a:rPr>
              <a:t>Zwłaszcza w przypadku osób starszych, przed zadaniem nowego pytania, powinno się pozostawić ankietowanemu czas na zastanowienie. Najlepiej poczekać parę chwil, gdyż często ankietowany w tym czasie odnajduje utracony wątek i uzupełnia swoją odpowiedź dodatkowymi i cennymi szczegółami.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Trebuchet MS"/>
                <a:cs typeface="Trebuchet MS"/>
              </a:rPr>
              <a:t>Słuchaj! Zdolność słuchania ma znaczenie zasadnicze, zwłaszcza w czasie przeprowadzania ankiety. Ankietowani oferują nam swój czas i wspomnienia: musimy umieć ich wysłuchać i dać im czas niezbędny dla opowiedzenia historii, którą przywołaliśmy do ich pamięci.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Trebuchet MS"/>
                <a:cs typeface="Trebuchet MS"/>
              </a:rPr>
              <a:t>Przyjmij historię opowiadaną przez ankietowanego z ciekawością i szczerością, nawet jeśli udzielana odpowiedź różni się od tej, której się spodziewałeś/aś: rzeczywistość często różni się od naszych osobistych wyobrażeń! Nie powinno się sugerować ankietowanemu słów, które chcemy usłyszeć, wyłącznie po to, by zaspokoić nasze oczekiwania.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Trebuchet MS"/>
                <a:cs typeface="Trebuchet MS"/>
              </a:rPr>
              <a:t>Nie zachowuj się tak, aby sprawić wrażenie, że działasz w pośpiechu: organizując każdą z rozmów staraj się przewidzieć odpowiednią ilość czasu na jej przeprowadzenie. Ankieta przewidująca dogłębne poznanie życia osobistego i zawodowego danej osoby wymaga od około godziny do półtorej godziny.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Trebuchet MS"/>
                <a:cs typeface="Trebuchet MS"/>
              </a:rPr>
              <a:t>Przed rozpoczęciem konsultacji wyłącz telefon!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7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174109" y="545551"/>
            <a:ext cx="31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Trebuchet MS"/>
                <a:cs typeface="Trebuchet MS"/>
              </a:rPr>
              <a:t>Przygotowanie konsultacji</a:t>
            </a:r>
          </a:p>
        </p:txBody>
      </p:sp>
    </p:spTree>
    <p:extLst>
      <p:ext uri="{BB962C8B-B14F-4D97-AF65-F5344CB8AC3E}">
        <p14:creationId xmlns:p14="http://schemas.microsoft.com/office/powerpoint/2010/main" val="35197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52533" y="610644"/>
            <a:ext cx="3944867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Kurs szkoleniowy w zakresie identyfikowania i dokumentowania Dziedzictwa Kulturowego i Kulinarnego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Cele szkolenia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Podstawy teoretyczne: </a:t>
            </a:r>
            <a:r>
              <a:rPr lang="pl-PL" sz="1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Różnorodność etniczna i biologiczna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Mapowanie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Badanie źródeł wtórnych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Badania terenowe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Najlepsze praktyki i przydatne informacje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174081" y="1600807"/>
            <a:ext cx="100417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2BF2B"/>
                </a:solidFill>
                <a:latin typeface="Trebuchet MS"/>
                <a:cs typeface="Trebuchet MS"/>
              </a:rPr>
              <a:t>Ile konsultacji należy przeprowadzić?</a:t>
            </a:r>
          </a:p>
          <a:p>
            <a:endParaRPr lang="it-IT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pl-PL" dirty="0">
                <a:latin typeface="Trebuchet MS"/>
                <a:cs typeface="Trebuchet MS"/>
              </a:rPr>
              <a:t>Prawdopodobnie powinno się przeprowadzić około </a:t>
            </a:r>
            <a:r>
              <a:rPr lang="pl-PL" b="1" dirty="0">
                <a:latin typeface="Trebuchet MS"/>
                <a:cs typeface="Trebuchet MS"/>
              </a:rPr>
              <a:t>20 konsultacji</a:t>
            </a:r>
            <a:r>
              <a:rPr lang="pl-PL" dirty="0">
                <a:latin typeface="Trebuchet MS"/>
                <a:cs typeface="Trebuchet MS"/>
              </a:rPr>
              <a:t>, jednakże tę liczbę należy przyjąć za orientacyjną, gdyż może się ona zwiększyć lub zmniejszyć w zależności od wymogów związanych z udokumentowaniem każdego z kontekstów lokalnych.</a:t>
            </a:r>
          </a:p>
          <a:p>
            <a:r>
              <a:rPr lang="pl-PL" dirty="0">
                <a:latin typeface="Trebuchet MS"/>
                <a:cs typeface="Trebuchet MS"/>
              </a:rPr>
              <a:t>Należy założyć, że aby wykonać dobre jakościowo badanie, można udokumentować tradycję gastronomiczną miasta i jego obszarów podmiejskich w drodze konsultacji z</a:t>
            </a:r>
          </a:p>
          <a:p>
            <a:r>
              <a:rPr lang="pl-PL" dirty="0">
                <a:latin typeface="Trebuchet MS"/>
                <a:cs typeface="Trebuchet MS"/>
              </a:rPr>
              <a:t>4/5 rolnikami (producentami warzyw, hodowcami winorośli, itp.)</a:t>
            </a:r>
          </a:p>
          <a:p>
            <a:r>
              <a:rPr lang="pl-PL" dirty="0">
                <a:latin typeface="Trebuchet MS"/>
                <a:cs typeface="Trebuchet MS"/>
              </a:rPr>
              <a:t>2/3 kucharzami/restauratorami</a:t>
            </a:r>
          </a:p>
          <a:p>
            <a:r>
              <a:rPr lang="pl-PL" dirty="0">
                <a:latin typeface="Trebuchet MS"/>
                <a:cs typeface="Trebuchet MS"/>
              </a:rPr>
              <a:t>1/2 hodowcami zwierząt gospodarskich</a:t>
            </a:r>
          </a:p>
          <a:p>
            <a:r>
              <a:rPr lang="pl-PL" dirty="0">
                <a:latin typeface="Trebuchet MS"/>
                <a:cs typeface="Trebuchet MS"/>
              </a:rPr>
              <a:t>1/2 wytwórcami sera</a:t>
            </a:r>
          </a:p>
          <a:p>
            <a:r>
              <a:rPr lang="pl-PL" dirty="0">
                <a:latin typeface="Trebuchet MS"/>
                <a:cs typeface="Trebuchet MS"/>
              </a:rPr>
              <a:t>1/2 masarzami</a:t>
            </a:r>
          </a:p>
          <a:p>
            <a:r>
              <a:rPr lang="pl-PL" dirty="0">
                <a:latin typeface="Trebuchet MS"/>
                <a:cs typeface="Trebuchet MS"/>
              </a:rPr>
              <a:t>2/3 piekarzami, cukiernikami</a:t>
            </a:r>
          </a:p>
          <a:p>
            <a:r>
              <a:rPr lang="pl-PL" dirty="0">
                <a:latin typeface="Trebuchet MS"/>
                <a:cs typeface="Trebuchet MS"/>
              </a:rPr>
              <a:t>3/4 sprzedawcami żywności: sprzedawcy na miejscowym rynku i właściciele sklepów z </a:t>
            </a:r>
            <a:endParaRPr lang="en-GB" dirty="0">
              <a:latin typeface="Trebuchet MS"/>
              <a:cs typeface="Trebuchet MS"/>
            </a:endParaRPr>
          </a:p>
          <a:p>
            <a:r>
              <a:rPr lang="en-GB" dirty="0">
                <a:latin typeface="Trebuchet MS"/>
                <a:cs typeface="Trebuchet MS"/>
              </a:rPr>
              <a:t>      </a:t>
            </a:r>
            <a:r>
              <a:rPr lang="pl-PL" dirty="0">
                <a:latin typeface="Trebuchet MS"/>
                <a:cs typeface="Trebuchet MS"/>
              </a:rPr>
              <a:t>żywnością, spożywczych, kawiarni, itd.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pl-PL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324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Trebuchet MS"/>
                <a:cs typeface="Trebuchet MS"/>
              </a:rPr>
              <a:t>Przygotowanie konsultacji</a:t>
            </a:r>
          </a:p>
        </p:txBody>
      </p:sp>
    </p:spTree>
    <p:extLst>
      <p:ext uri="{BB962C8B-B14F-4D97-AF65-F5344CB8AC3E}">
        <p14:creationId xmlns:p14="http://schemas.microsoft.com/office/powerpoint/2010/main" val="120659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221301" y="1573234"/>
            <a:ext cx="8532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2BF2B"/>
                </a:solidFill>
                <a:latin typeface="Trebuchet MS"/>
                <a:cs typeface="Trebuchet MS"/>
              </a:rPr>
              <a:t>Ile czasu powinna trwać konsultacja?</a:t>
            </a:r>
          </a:p>
          <a:p>
            <a:r>
              <a:rPr lang="pl-PL" dirty="0">
                <a:latin typeface="Trebuchet MS"/>
                <a:cs typeface="Trebuchet MS"/>
              </a:rPr>
              <a:t>Rozmowy konsultacyjne mogą zabierać różną ilość czasu, dla każdego z ankietowanych zalecamy poświęcenie około </a:t>
            </a:r>
            <a:r>
              <a:rPr lang="pl-PL" b="1" dirty="0">
                <a:latin typeface="Trebuchet MS"/>
                <a:cs typeface="Trebuchet MS"/>
              </a:rPr>
              <a:t>jednej godziny</a:t>
            </a:r>
            <a:r>
              <a:rPr lang="pl-PL" dirty="0">
                <a:latin typeface="Trebuchet MS"/>
                <a:cs typeface="Trebuchet MS"/>
              </a:rPr>
              <a:t>, co odpowiada nagraniu o długości około </a:t>
            </a:r>
            <a:r>
              <a:rPr lang="pl-PL" b="1" dirty="0">
                <a:latin typeface="Trebuchet MS"/>
                <a:cs typeface="Trebuchet MS"/>
              </a:rPr>
              <a:t>30/40 minut</a:t>
            </a:r>
            <a:r>
              <a:rPr lang="pl-PL" dirty="0">
                <a:latin typeface="Trebuchet MS"/>
                <a:cs typeface="Trebuchet MS"/>
              </a:rPr>
              <a:t>.</a:t>
            </a:r>
          </a:p>
          <a:p>
            <a:endParaRPr lang="en-US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pl-PL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Długość pojedynczej konsultacji powinna zostać dostosowana także do całkowitej liczby przeprowadzonych rozmów. Ostatecznym celem jest stworzenie spójnego, komunikacyjnie efektywnego mapowania.</a:t>
            </a:r>
          </a:p>
          <a:p>
            <a:r>
              <a:rPr lang="pl-PL" dirty="0">
                <a:solidFill>
                  <a:srgbClr val="92BF2B"/>
                </a:solidFill>
                <a:latin typeface="Trebuchet MS"/>
                <a:ea typeface="Garamond"/>
                <a:cs typeface="Trebuchet MS"/>
              </a:rPr>
              <a:t> </a:t>
            </a:r>
          </a:p>
          <a:p>
            <a:r>
              <a:rPr lang="pl-PL" dirty="0">
                <a:solidFill>
                  <a:srgbClr val="92BF2B"/>
                </a:solidFill>
                <a:latin typeface="Trebuchet MS"/>
                <a:cs typeface="Trebuchet MS"/>
              </a:rPr>
              <a:t>Napisy</a:t>
            </a:r>
          </a:p>
          <a:p>
            <a:r>
              <a:rPr lang="pl-PL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Napisy w języku angielskim są opcjonalne, lecz zaleca się ich zastosowanie. </a:t>
            </a:r>
          </a:p>
          <a:p>
            <a:endParaRPr lang="en-US" b="1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pl-PL" dirty="0">
                <a:solidFill>
                  <a:srgbClr val="222222"/>
                </a:solidFill>
                <a:latin typeface="Trebuchet MS"/>
                <a:ea typeface="Arial"/>
                <a:cs typeface="Trebuchet MS"/>
              </a:rPr>
              <a:t>Obowiązkowe jest natomiast załączenie do każdej rozmowy jej </a:t>
            </a:r>
            <a:r>
              <a:rPr lang="pl-PL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streszczenia </a:t>
            </a:r>
            <a:r>
              <a:rPr lang="pl-PL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 oraz </a:t>
            </a:r>
            <a:r>
              <a:rPr lang="pl-PL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kodu czasowego w języku angielskim </a:t>
            </a:r>
            <a:r>
              <a:rPr lang="pl-PL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(patrz formularz do rozmów 1).</a:t>
            </a:r>
          </a:p>
          <a:p>
            <a:r>
              <a:rPr lang="pl-PL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174109" y="545551"/>
            <a:ext cx="334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Trebuchet MS"/>
                <a:cs typeface="Trebuchet MS"/>
              </a:rPr>
              <a:t>Przygotowanie konsultacji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1023" y="427590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6647" y="485420"/>
            <a:ext cx="504900" cy="519836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1248678" y="2507898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1271511" y="3811805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611468" y="2427953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>
                <a:latin typeface="Trebuchet MS"/>
                <a:cs typeface="Trebuchet MS"/>
              </a:rPr>
              <a:t>Nagranie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22885" y="3676117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>
                <a:latin typeface="Trebuchet MS"/>
                <a:cs typeface="Trebuchet MS"/>
              </a:rPr>
              <a:t>Redakcja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2379990"/>
            <a:ext cx="519072" cy="3893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3701720"/>
            <a:ext cx="519072" cy="389304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397501" y="2790341"/>
            <a:ext cx="351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>
                <a:latin typeface="Trebuchet MS"/>
                <a:cs typeface="Trebuchet MS"/>
              </a:rPr>
              <a:t>Uwagi dla koordynatora:</a:t>
            </a:r>
          </a:p>
          <a:p>
            <a:pPr algn="just"/>
            <a:r>
              <a:rPr lang="pl-PL" i="1">
                <a:latin typeface="Trebuchet MS"/>
                <a:cs typeface="Trebuchet MS"/>
              </a:rPr>
              <a:t>pokazać film instruktażowy</a:t>
            </a:r>
          </a:p>
          <a:p>
            <a:pPr algn="just"/>
            <a:r>
              <a:rPr lang="pl-PL" i="1">
                <a:latin typeface="Trebuchet MS"/>
                <a:cs typeface="Trebuchet MS"/>
              </a:rPr>
              <a:t>dotyczący kursu Moodle</a:t>
            </a:r>
          </a:p>
        </p:txBody>
      </p:sp>
      <p:pic>
        <p:nvPicPr>
          <p:cNvPr id="12" name="Immagine 11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74109" y="545550"/>
            <a:ext cx="367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Trebuchet MS"/>
                <a:cs typeface="Trebuchet MS"/>
              </a:rPr>
              <a:t>Przeprowadzenie </a:t>
            </a:r>
            <a:r>
              <a:rPr lang="pl-PL" b="1" dirty="0">
                <a:latin typeface="Trebuchet MS"/>
                <a:cs typeface="Trebuchet MS"/>
              </a:rPr>
              <a:t>konsultacji</a:t>
            </a:r>
          </a:p>
        </p:txBody>
      </p:sp>
    </p:spTree>
    <p:extLst>
      <p:ext uri="{BB962C8B-B14F-4D97-AF65-F5344CB8AC3E}">
        <p14:creationId xmlns:p14="http://schemas.microsoft.com/office/powerpoint/2010/main" val="31847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8" grpId="0" animBg="1"/>
      <p:bldP spid="9" grpId="0" animBg="1"/>
      <p:bldP spid="10" grpId="0"/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14999" y="449679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60623" y="507509"/>
            <a:ext cx="504900" cy="519836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139682" y="1440621"/>
            <a:ext cx="83120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rebuchet MS"/>
                <a:cs typeface="Trebuchet MS"/>
              </a:rPr>
              <a:t>Aby zapisać w katalogu rozmowę i plik z jej nagraniem, należy wypełnić formularz dotyczący ankietowanego/ej (dane osobowe) oraz przekazanych przez nią/niego informacji (okoliczności, treść, itp.) w </a:t>
            </a:r>
            <a:r>
              <a:rPr lang="pl-PL" sz="2000" b="1" dirty="0">
                <a:latin typeface="Trebuchet MS"/>
                <a:cs typeface="Trebuchet MS"/>
              </a:rPr>
              <a:t>formularzu konsultacji 1</a:t>
            </a:r>
          </a:p>
          <a:p>
            <a:endParaRPr lang="en-US" sz="2000" b="1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pl-PL" sz="2000" dirty="0">
                <a:latin typeface="Trebuchet MS"/>
                <a:cs typeface="Trebuchet MS"/>
              </a:rPr>
              <a:t>Ponadto jeśli ankieta dotyczyła szczególnego produktu lub techniki produkcyjnej, należy zawsze wypełnić </a:t>
            </a:r>
            <a:r>
              <a:rPr lang="pl-PL" sz="2000" b="1" dirty="0">
                <a:latin typeface="Trebuchet MS"/>
                <a:cs typeface="Trebuchet MS"/>
              </a:rPr>
              <a:t>formularz konsultacji </a:t>
            </a:r>
            <a:r>
              <a:rPr lang="pl-PL" sz="2000" b="1">
                <a:latin typeface="Trebuchet MS"/>
                <a:cs typeface="Trebuchet MS"/>
              </a:rPr>
              <a:t>2</a:t>
            </a:r>
            <a:r>
              <a:rPr lang="pl-PL" sz="2000">
                <a:latin typeface="Trebuchet MS"/>
                <a:cs typeface="Trebuchet MS"/>
              </a:rPr>
              <a:t>,</a:t>
            </a:r>
            <a:r>
              <a:rPr lang="pl-PL" sz="2000" b="1">
                <a:latin typeface="Trebuchet MS"/>
                <a:cs typeface="Trebuchet MS"/>
              </a:rPr>
              <a:t> </a:t>
            </a:r>
            <a:r>
              <a:rPr lang="pl-PL" sz="2000">
                <a:latin typeface="Trebuchet MS"/>
                <a:cs typeface="Trebuchet MS"/>
              </a:rPr>
              <a:t>który </a:t>
            </a:r>
            <a:r>
              <a:rPr lang="pl-PL" sz="2000" dirty="0">
                <a:latin typeface="Trebuchet MS"/>
                <a:cs typeface="Trebuchet MS"/>
              </a:rPr>
              <a:t>jest dostępny w trzech wersjach</a:t>
            </a:r>
          </a:p>
          <a:p>
            <a:endParaRPr lang="en-US" sz="2000" i="1" dirty="0">
              <a:solidFill>
                <a:srgbClr val="FF6600"/>
              </a:solidFill>
              <a:latin typeface="Trebuchet MS"/>
              <a:cs typeface="Trebuchet MS"/>
            </a:endParaRPr>
          </a:p>
          <a:p>
            <a:pPr marL="457200" indent="-457200">
              <a:buAutoNum type="arabicPeriod"/>
            </a:pPr>
            <a:r>
              <a:rPr lang="pl-PL" sz="2000" dirty="0">
                <a:latin typeface="Trebuchet MS"/>
                <a:cs typeface="Trebuchet MS"/>
              </a:rPr>
              <a:t>Produkt pochodzenia zwierzęcego</a:t>
            </a:r>
          </a:p>
          <a:p>
            <a:pPr marL="457200" indent="-457200">
              <a:buAutoNum type="arabicPeriod"/>
            </a:pPr>
            <a:r>
              <a:rPr lang="pl-PL" sz="2000" dirty="0">
                <a:latin typeface="Trebuchet MS"/>
                <a:cs typeface="Trebuchet MS"/>
              </a:rPr>
              <a:t>Produkt pochodzenia roślinnego</a:t>
            </a:r>
          </a:p>
          <a:p>
            <a:pPr marL="457200" indent="-457200">
              <a:buAutoNum type="arabicPeriod"/>
            </a:pPr>
            <a:r>
              <a:rPr lang="pl-PL" sz="2000" dirty="0">
                <a:latin typeface="Trebuchet MS"/>
                <a:cs typeface="Trebuchet MS"/>
              </a:rPr>
              <a:t>Produkt przetworzony</a:t>
            </a:r>
          </a:p>
          <a:p>
            <a:endParaRPr lang="en-US" sz="2000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pl-PL" sz="2000" dirty="0">
                <a:latin typeface="Trebuchet MS"/>
                <a:cs typeface="Trebuchet MS"/>
              </a:rPr>
              <a:t>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>
                <a:latin typeface="Trebuchet MS"/>
                <a:cs typeface="Trebuchet MS"/>
              </a:rPr>
              <a:t>Katalogowanie </a:t>
            </a:r>
            <a:r>
              <a:rPr lang="pl-PL" b="1">
                <a:latin typeface="Trebuchet MS"/>
                <a:cs typeface="Trebuchet MS"/>
              </a:rPr>
              <a:t>konsultacji</a:t>
            </a:r>
          </a:p>
        </p:txBody>
      </p:sp>
    </p:spTree>
    <p:extLst>
      <p:ext uri="{BB962C8B-B14F-4D97-AF65-F5344CB8AC3E}">
        <p14:creationId xmlns:p14="http://schemas.microsoft.com/office/powerpoint/2010/main" val="5376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rebuchet MS"/>
                <a:cs typeface="Trebuchet MS"/>
              </a:rPr>
              <a:t>Celem szkolenia jest zapoznanie uczestników z ramami technicznymi i metodologią dotyczącą mapowania regionalnego dziedzictwa kulinarnego. Stanowi ono pierwszą fazę projektu </a:t>
            </a:r>
            <a:r>
              <a:rPr lang="pl-PL" sz="2400" i="1" dirty="0">
                <a:latin typeface="Trebuchet MS"/>
                <a:cs typeface="Trebuchet MS"/>
              </a:rPr>
              <a:t>Slow Food- CE: Kultura, Dziedzictwo, Tożsamość i Żywność</a:t>
            </a:r>
            <a:r>
              <a:rPr lang="pl-PL" sz="2400" dirty="0">
                <a:latin typeface="Trebuchet MS"/>
                <a:cs typeface="Trebuchet MS"/>
              </a:rPr>
              <a:t>. </a:t>
            </a: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31084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Cele szkolenia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" y="1199091"/>
            <a:ext cx="2980690" cy="16766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8527" y="3847417"/>
            <a:ext cx="9777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rebuchet MS"/>
                <a:cs typeface="Trebuchet MS"/>
              </a:rPr>
              <a:t>Kurs szkoleniowy jest przeznaczony dla osób, które na poziomie lokalnym wykonują mapowanie dziedzictwa kulinarnego miast i miejscowości biorących udział w projekcie, lecz ma na celu również przekazanie treści, narzędzi i praktycznych instrukcji odnośnie badania dziedzictwa kulturowego i kulinarnego dla różnych kategorii użytkowników: instytucji, przedsiębiorstw, stowarzyszeń zawodowych, społeczeństwa obywatelskiego i innych. 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944867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Kurs szkoleniowy w zakresie identyfikowania i dokumentowania Dziedzictwa Kulturowego i Kulinarnego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Cele szkolenia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Podstawy teoretyczne: </a:t>
            </a:r>
            <a:b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</a:br>
            <a:r>
              <a:rPr lang="pl-PL" sz="1400" b="1">
                <a:solidFill>
                  <a:srgbClr val="92BF2B"/>
                </a:solidFill>
                <a:latin typeface="Trebuchet MS"/>
                <a:cs typeface="Trebuchet MS"/>
              </a:rPr>
              <a:t>Różnorodność etniczna i biologiczna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Mapowanie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Badanie źródeł wtórnych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Badania terenowe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Najlepsze praktyki i przydatne informacje</a:t>
            </a:r>
          </a:p>
        </p:txBody>
      </p:sp>
    </p:spTree>
    <p:extLst>
      <p:ext uri="{BB962C8B-B14F-4D97-AF65-F5344CB8AC3E}">
        <p14:creationId xmlns:p14="http://schemas.microsoft.com/office/powerpoint/2010/main" val="17668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6406" y="908505"/>
            <a:ext cx="11099493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pl-PL" sz="2400" dirty="0">
                <a:latin typeface="Trebuchet MS"/>
                <a:cs typeface="Trebuchet MS"/>
              </a:rPr>
              <a:t>Projekt jest realizowany z perspektywy etniczno-antropologicznej i opiera się o zebranie historii osobistych i świadectw z życia osób, ze szczególnym naciskiem na żywienie i kulturę żywienia. W ostatnich latach </a:t>
            </a:r>
            <a:r>
              <a:rPr lang="pl-PL" sz="2400" b="1" dirty="0">
                <a:latin typeface="Trebuchet MS"/>
                <a:cs typeface="Trebuchet MS"/>
              </a:rPr>
              <a:t>gastronomia </a:t>
            </a:r>
            <a:r>
              <a:rPr lang="pl-PL" sz="2400" dirty="0">
                <a:latin typeface="Trebuchet MS"/>
                <a:cs typeface="Trebuchet MS"/>
              </a:rPr>
              <a:t>utwierdziła się w wyznaczonych jej </a:t>
            </a:r>
            <a:r>
              <a:rPr lang="pl-PL" sz="2400" b="1" dirty="0">
                <a:latin typeface="Trebuchet MS"/>
                <a:cs typeface="Trebuchet MS"/>
              </a:rPr>
              <a:t>ramach naukowych</a:t>
            </a:r>
            <a:r>
              <a:rPr lang="pl-PL" sz="2400" dirty="0">
                <a:latin typeface="Trebuchet MS"/>
                <a:cs typeface="Trebuchet MS"/>
              </a:rPr>
              <a:t>,</a:t>
            </a:r>
            <a:r>
              <a:rPr lang="it-IT" sz="2400" dirty="0">
                <a:latin typeface="Trebuchet MS"/>
                <a:cs typeface="Trebuchet MS"/>
              </a:rPr>
              <a:t> </a:t>
            </a:r>
            <a:r>
              <a:rPr lang="pl-PL" sz="2400" dirty="0">
                <a:latin typeface="Trebuchet MS"/>
                <a:cs typeface="Trebuchet MS"/>
              </a:rPr>
              <a:t>w wyniku czego w dniu dzisiejszym możemy mówić o </a:t>
            </a:r>
            <a:r>
              <a:rPr lang="pl-PL" sz="2400" b="1" dirty="0">
                <a:latin typeface="Trebuchet MS"/>
                <a:cs typeface="Trebuchet MS"/>
              </a:rPr>
              <a:t>naukach gastronomicznych</a:t>
            </a:r>
            <a:r>
              <a:rPr lang="pl-PL" sz="2400" dirty="0">
                <a:latin typeface="Trebuchet MS"/>
                <a:cs typeface="Trebuchet MS"/>
              </a:rPr>
              <a:t> jako „</a:t>
            </a:r>
            <a:r>
              <a:rPr lang="pl-PL" sz="2400" i="1" dirty="0">
                <a:latin typeface="Trebuchet MS"/>
                <a:cs typeface="Trebuchet MS"/>
              </a:rPr>
              <a:t>wiedzy i zrozumieniu człowieka z pryzmatu spożywanych przez niego produktów’</a:t>
            </a:r>
            <a:r>
              <a:rPr lang="pl-PL" sz="2400" dirty="0">
                <a:latin typeface="Trebuchet MS"/>
                <a:cs typeface="Trebuchet MS"/>
              </a:rPr>
              <a:t> (Brillat-Savarin, 1825).</a:t>
            </a:r>
          </a:p>
          <a:p>
            <a:pPr algn="just"/>
            <a:r>
              <a:rPr lang="pl-PL" sz="2400" dirty="0">
                <a:latin typeface="Trebuchet MS"/>
                <a:cs typeface="Trebuchet MS"/>
              </a:rPr>
              <a:t>Innymi słowy o </a:t>
            </a:r>
            <a:r>
              <a:rPr lang="pl-PL" sz="2400" b="1" dirty="0">
                <a:latin typeface="Trebuchet MS"/>
                <a:cs typeface="Trebuchet MS"/>
              </a:rPr>
              <a:t>wiedzy holistycznej</a:t>
            </a:r>
            <a:r>
              <a:rPr lang="pl-PL" sz="2400" dirty="0">
                <a:latin typeface="Trebuchet MS"/>
                <a:cs typeface="Trebuchet MS"/>
              </a:rPr>
              <a:t>, opartej na nowych teoriach i metodologiach i łączącej treści z obszaru różnych dziedzin, od antropologii do ekonomii, od historii do prawa i od agronomii do chemii. </a:t>
            </a:r>
          </a:p>
          <a:p>
            <a:pPr algn="just"/>
            <a:r>
              <a:rPr lang="pl-PL" sz="2400" dirty="0">
                <a:latin typeface="Trebuchet MS"/>
                <a:cs typeface="Trebuchet MS"/>
              </a:rPr>
              <a:t>Z tego punktu widzenia, na pierwszym planie wśród globalnych problemów postawiono fundamentalną rolę jaką odgrywają społeczności rolnicze, obrońcy </a:t>
            </a:r>
            <a:r>
              <a:rPr lang="pl-PL" sz="2400" b="1" dirty="0">
                <a:latin typeface="Trebuchet MS"/>
                <a:cs typeface="Trebuchet MS"/>
              </a:rPr>
              <a:t>różnorodności etnicznej</a:t>
            </a:r>
            <a:r>
              <a:rPr lang="pl-PL" sz="2400" dirty="0">
                <a:latin typeface="Trebuchet MS"/>
                <a:cs typeface="Trebuchet MS"/>
              </a:rPr>
              <a:t> oraz </a:t>
            </a:r>
            <a:r>
              <a:rPr lang="pl-PL" sz="2400" b="1" dirty="0">
                <a:latin typeface="Trebuchet MS"/>
                <a:cs typeface="Trebuchet MS"/>
              </a:rPr>
              <a:t>bioróżnorodności</a:t>
            </a:r>
            <a:r>
              <a:rPr lang="pl-PL" sz="2400" dirty="0">
                <a:latin typeface="Trebuchet MS"/>
                <a:cs typeface="Trebuchet MS"/>
              </a:rPr>
              <a:t> w obliczu ujednorodnienia kultur i upraw, do którego dochodzi w związku z globalizacją.</a:t>
            </a: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6406" y="323729"/>
            <a:ext cx="6774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Podstawy teoretyczne </a:t>
            </a: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5049" y="344266"/>
            <a:ext cx="2967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Różnorodność etniczna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66610" y="539389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6164" y="1296483"/>
            <a:ext cx="5398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rebuchet MS"/>
                <a:cs typeface="Trebuchet MS"/>
              </a:rPr>
              <a:t>Pojęcie odnosi się do „</a:t>
            </a:r>
            <a:r>
              <a:rPr lang="pl-PL" sz="2400" b="1" dirty="0">
                <a:latin typeface="Trebuchet MS"/>
                <a:cs typeface="Trebuchet MS"/>
              </a:rPr>
              <a:t>różnorodności kulturowej”</a:t>
            </a:r>
            <a:r>
              <a:rPr lang="pl-PL" sz="2400" dirty="0">
                <a:latin typeface="Trebuchet MS"/>
                <a:cs typeface="Trebuchet MS"/>
              </a:rPr>
              <a:t>, która cechuje różne wspólnoty ludzkie żyjące na Planecie Ziemi.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" y="1181966"/>
            <a:ext cx="4615543" cy="18071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3725" y="3078790"/>
            <a:ext cx="1025127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dirty="0">
              <a:latin typeface="Trebuchet MS"/>
              <a:cs typeface="Trebuchet MS"/>
            </a:endParaRPr>
          </a:p>
          <a:p>
            <a:pPr algn="just"/>
            <a:r>
              <a:rPr lang="pl-PL" sz="2800" dirty="0">
                <a:latin typeface="Trebuchet MS"/>
                <a:cs typeface="Trebuchet MS"/>
              </a:rPr>
              <a:t>Głównymi elementami, które składają się na definicję różnorodności etnicznej, są: 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latin typeface="Trebuchet MS"/>
                <a:cs typeface="Trebuchet MS"/>
              </a:rPr>
              <a:t>języki i dialekty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latin typeface="Trebuchet MS"/>
                <a:cs typeface="Trebuchet MS"/>
              </a:rPr>
              <a:t>system pokrewieństwa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latin typeface="Trebuchet MS"/>
                <a:cs typeface="Trebuchet MS"/>
              </a:rPr>
              <a:t>organizacja życia rodzinnego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latin typeface="Trebuchet MS"/>
                <a:cs typeface="Trebuchet MS"/>
              </a:rPr>
              <a:t>religie, mity, zwyczaje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400" b="1" dirty="0">
                <a:latin typeface="Trebuchet MS"/>
                <a:cs typeface="Trebuchet MS"/>
              </a:rPr>
              <a:t>nawyki żywieniowe</a:t>
            </a:r>
          </a:p>
        </p:txBody>
      </p:sp>
      <p:pic>
        <p:nvPicPr>
          <p:cNvPr id="8" name="Immagine 7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6687" y="385909"/>
            <a:ext cx="2454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700" b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pl-PL" sz="3200">
                <a:solidFill>
                  <a:srgbClr val="92BF2B"/>
                </a:solidFill>
                <a:latin typeface="Trebuchet MS"/>
                <a:cs typeface="Trebuchet MS"/>
              </a:rPr>
              <a:t>Bioróżnorodność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44945" y="452807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latin typeface="Garamond" panose="02020404030301010803" pitchFamily="18" charset="0"/>
              </a:rPr>
              <a:t>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" y="1279107"/>
            <a:ext cx="2377847" cy="30944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961206" y="1208249"/>
            <a:ext cx="8519594" cy="378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Pojęcie to odnosi się do różnorodności życia na różnych poziomach, od form najprostszych (</a:t>
            </a:r>
            <a:r>
              <a:rPr lang="pl-PL" sz="2200" i="1" dirty="0">
                <a:solidFill>
                  <a:prstClr val="black"/>
                </a:solidFill>
                <a:latin typeface="Trebuchet MS"/>
                <a:cs typeface="Trebuchet MS"/>
              </a:rPr>
              <a:t>geny</a:t>
            </a: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 i </a:t>
            </a:r>
            <a:r>
              <a:rPr lang="pl-PL" sz="2200" i="1" dirty="0">
                <a:solidFill>
                  <a:prstClr val="black"/>
                </a:solidFill>
                <a:latin typeface="Trebuchet MS"/>
                <a:cs typeface="Trebuchet MS"/>
              </a:rPr>
              <a:t>bakterie</a:t>
            </a: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), poprzez różne odmiany roślin, do form najbardziej złożonych (</a:t>
            </a:r>
            <a:r>
              <a:rPr lang="pl-PL" sz="2200" i="1" dirty="0">
                <a:solidFill>
                  <a:prstClr val="black"/>
                </a:solidFill>
                <a:latin typeface="Trebuchet MS"/>
                <a:cs typeface="Trebuchet MS"/>
              </a:rPr>
              <a:t>ekosystemy</a:t>
            </a: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), które przenikają się wzajemnie, </a:t>
            </a:r>
            <a:r>
              <a:rPr lang="pl-PL" sz="2200" dirty="0" err="1">
                <a:solidFill>
                  <a:prstClr val="black"/>
                </a:solidFill>
                <a:latin typeface="Trebuchet MS"/>
                <a:cs typeface="Trebuchet MS"/>
              </a:rPr>
              <a:t>oddziaływują</a:t>
            </a: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 na siebie i się rozwijają. Bioróżnorodność umożliwia roślinom i zwierzętom dostosowanie się do zmian klimatu, do stawiania oporu atakom pasożytów i chorób, oraz do nieprzewidzianych okoliczności. </a:t>
            </a:r>
            <a:r>
              <a:rPr lang="pl-PL" sz="2200" dirty="0">
                <a:solidFill>
                  <a:srgbClr val="92BF2B"/>
                </a:solidFill>
                <a:latin typeface="Trebuchet MS"/>
                <a:cs typeface="Trebuchet MS"/>
              </a:rPr>
              <a:t>System cechujący się różnorodnością biologiczną posiada przeciwciała, aby zwalczać szkodliwe organizmy i przywracać swoją naturalną równowagę. </a:t>
            </a: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System opierający się o ograniczoną liczbę gatunków i odmian jest mniej stabilny. </a:t>
            </a:r>
          </a:p>
          <a:p>
            <a:pPr lvl="0" algn="just"/>
            <a:endParaRPr lang="en-US" sz="2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85068" y="4534871"/>
            <a:ext cx="1079573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Dzisiejsza tendencja do zglobalizowanej konsumpcji przyczynia się do znacznej </a:t>
            </a:r>
            <a:r>
              <a:rPr lang="pl-PL" sz="2200" b="1" dirty="0">
                <a:solidFill>
                  <a:prstClr val="black"/>
                </a:solidFill>
                <a:latin typeface="Trebuchet MS"/>
                <a:cs typeface="Trebuchet MS"/>
              </a:rPr>
              <a:t>utraty bioróżnorodności </a:t>
            </a: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w najszerszym rozumieniu tego pojęcia, tj. do utraty obszarów lokalnych, tradycyjnych kultur przekazywanych z pokolenia na pokolenie, wiedzy na temat odmian roślin i gatunków zwierząt, różnorodności żywności i sposobów jej przygotowania, wiedzy odnośnie zdatności, cech odżywczych, leczniczych, kosmetycznych i wielu innych właściwościach powiązanych z różnymi gatunkami zwierząt i roślin</a:t>
            </a:r>
            <a:r>
              <a:rPr lang="pl-PL" sz="2200" b="1" dirty="0">
                <a:solidFill>
                  <a:prstClr val="black"/>
                </a:solidFill>
                <a:latin typeface="Trebuchet MS"/>
                <a:cs typeface="Trebuchet MS"/>
              </a:rPr>
              <a:t>. </a:t>
            </a:r>
            <a:r>
              <a:rPr lang="pl-PL" sz="22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rebuchet MS"/>
              <a:cs typeface="Trebuchet M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0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906767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Kurs szkoleniowy w zakresie identyfikowania i dokumentowania Dziedzictwa Kulturowego i Kulinarnego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Cele szkolenia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  <a:t>Podstawy teoretyczne: </a:t>
            </a:r>
            <a:br>
              <a:rPr lang="pl-PL" sz="2800" b="1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pl-PL" sz="1400" b="1">
                <a:solidFill>
                  <a:srgbClr val="7F7F7F"/>
                </a:solidFill>
                <a:latin typeface="Trebuchet MS"/>
                <a:cs typeface="Trebuchet MS"/>
              </a:rPr>
              <a:t>Różnorodność etniczna i biologiczna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Mapowanie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Badanie źródeł wtórnych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Badania terenowe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Najlepsze praktyki i przydatne informacje</a:t>
            </a:r>
          </a:p>
        </p:txBody>
      </p:sp>
    </p:spTree>
    <p:extLst>
      <p:ext uri="{BB962C8B-B14F-4D97-AF65-F5344CB8AC3E}">
        <p14:creationId xmlns:p14="http://schemas.microsoft.com/office/powerpoint/2010/main" val="28252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68828" y="364998"/>
            <a:ext cx="51034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Mapowanie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2103" y="1260912"/>
            <a:ext cx="10474697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rebuchet MS"/>
                <a:cs typeface="Trebuchet MS"/>
              </a:rPr>
              <a:t>Opracowano specjalną </a:t>
            </a:r>
            <a:r>
              <a:rPr lang="pl-PL" sz="2400" b="1" dirty="0">
                <a:latin typeface="Trebuchet MS"/>
                <a:cs typeface="Trebuchet MS"/>
              </a:rPr>
              <a:t>technikę mapowania</a:t>
            </a:r>
            <a:r>
              <a:rPr lang="pl-PL" sz="2400" dirty="0">
                <a:latin typeface="Trebuchet MS"/>
                <a:cs typeface="Trebuchet MS"/>
              </a:rPr>
              <a:t>, w której aspekty różnorodności etnicznej wzbogacono o powiązania z aspektami bioróżnorodności w celu dokonania pogłębionej analizy różnych kontekstów lokalnych, które biorą udział w projekcie </a:t>
            </a:r>
            <a:r>
              <a:rPr lang="pl-PL" sz="2400" i="1" dirty="0">
                <a:latin typeface="Trebuchet MS"/>
                <a:cs typeface="Trebuchet MS"/>
              </a:rPr>
              <a:t>Slow Food-CE</a:t>
            </a:r>
            <a:r>
              <a:rPr lang="pl-PL" sz="2400" dirty="0">
                <a:latin typeface="Trebuchet MS"/>
                <a:cs typeface="Trebuchet MS"/>
              </a:rPr>
              <a:t>:</a:t>
            </a:r>
            <a:r>
              <a:rPr lang="pl-PL" sz="2400" i="1" dirty="0">
                <a:latin typeface="Trebuchet MS"/>
                <a:cs typeface="Trebuchet MS"/>
              </a:rPr>
              <a:t> Kultura, Dziedzictwo, Tożsamość i Żywność</a:t>
            </a:r>
            <a:r>
              <a:rPr lang="pl-PL" sz="2400" dirty="0">
                <a:latin typeface="Trebuchet MS"/>
                <a:cs typeface="Trebuchet MS"/>
              </a:rPr>
              <a:t>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pl-PL" sz="2400" dirty="0">
                <a:latin typeface="Trebuchet MS"/>
                <a:cs typeface="Trebuchet MS"/>
              </a:rPr>
              <a:t>Dostarcza ona metod i narzędzi przydanych do identyfikacji niematerialnego dziedzictwa kulturowego, które stanowi żywność lokalna.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pl-PL" sz="2400" dirty="0">
                <a:latin typeface="Trebuchet MS"/>
                <a:cs typeface="Trebuchet MS"/>
              </a:rPr>
              <a:t>Technika została zainspirowana dobrze już skonsolidowaną techniką </a:t>
            </a:r>
            <a:r>
              <a:rPr lang="pl-PL" sz="2400" b="1" dirty="0">
                <a:latin typeface="Trebuchet MS"/>
                <a:cs typeface="Trebuchet MS"/>
              </a:rPr>
              <a:t>mapowania kulturowego</a:t>
            </a:r>
            <a:r>
              <a:rPr lang="pl-PL" sz="2400" dirty="0">
                <a:latin typeface="Trebuchet MS"/>
                <a:cs typeface="Trebuchet MS"/>
              </a:rPr>
              <a:t> i ma na celu </a:t>
            </a:r>
            <a:r>
              <a:rPr lang="pl-PL" sz="2400" b="1" dirty="0">
                <a:latin typeface="Trebuchet MS"/>
                <a:cs typeface="Trebuchet MS"/>
              </a:rPr>
              <a:t>zidentyfikowanie</a:t>
            </a:r>
            <a:r>
              <a:rPr lang="pl-PL" sz="2400" dirty="0">
                <a:latin typeface="Trebuchet MS"/>
                <a:cs typeface="Trebuchet MS"/>
              </a:rPr>
              <a:t> wszystkich tych elementów w obszarach miejskich i podmiejskich, które wiążą się z tradycyjną produkcją i spożyciem żywności, a zatem stanowią zasoby kulturowe, które należy waloryzować.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1864</Words>
  <Application>Microsoft Macintosh PowerPoint</Application>
  <PresentationFormat>Widescreen</PresentationFormat>
  <Paragraphs>281</Paragraphs>
  <Slides>23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Garamond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521</cp:revision>
  <cp:lastPrinted>2018-03-09T10:11:17Z</cp:lastPrinted>
  <dcterms:created xsi:type="dcterms:W3CDTF">2018-02-21T15:38:30Z</dcterms:created>
  <dcterms:modified xsi:type="dcterms:W3CDTF">2019-07-09T20:27:16Z</dcterms:modified>
</cp:coreProperties>
</file>