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Lst>
  <p:sldSz cx="6858000" cy="9144000" type="letter"/>
  <p:notesSz cx="7104063"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965C"/>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2502" y="108"/>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857250" y="1496484"/>
            <a:ext cx="5143500" cy="3183467"/>
          </a:xfrm>
        </p:spPr>
        <p:txBody>
          <a:bodyPr anchor="b"/>
          <a:lstStyle>
            <a:lvl1pPr algn="ctr">
              <a:defRPr sz="3375"/>
            </a:lvl1pPr>
          </a:lstStyle>
          <a:p>
            <a:r>
              <a:rPr lang="de-DE" smtClean="0"/>
              <a:t>Titelmasterformat durch Klicken bearbeiten</a:t>
            </a:r>
            <a:endParaRPr lang="en-GB"/>
          </a:p>
        </p:txBody>
      </p:sp>
      <p:sp>
        <p:nvSpPr>
          <p:cNvPr id="3" name="Untertitel 2"/>
          <p:cNvSpPr>
            <a:spLocks noGrp="1"/>
          </p:cNvSpPr>
          <p:nvPr>
            <p:ph type="subTitle" idx="1"/>
          </p:nvPr>
        </p:nvSpPr>
        <p:spPr>
          <a:xfrm>
            <a:off x="857250" y="4802717"/>
            <a:ext cx="5143500" cy="2207683"/>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smtClean="0"/>
              <a:t>Formatvorlage des Untertitelmasters durch Klicken bearbeiten</a:t>
            </a:r>
            <a:endParaRPr lang="en-GB"/>
          </a:p>
        </p:txBody>
      </p:sp>
      <p:sp>
        <p:nvSpPr>
          <p:cNvPr id="4" name="Datumsplatzhalter 3"/>
          <p:cNvSpPr>
            <a:spLocks noGrp="1"/>
          </p:cNvSpPr>
          <p:nvPr>
            <p:ph type="dt" sz="half" idx="10"/>
          </p:nvPr>
        </p:nvSpPr>
        <p:spPr/>
        <p:txBody>
          <a:bodyPr/>
          <a:lstStyle/>
          <a:p>
            <a:fld id="{1FD9E571-C3D5-43D2-A797-F55C867BB62C}" type="datetimeFigureOut">
              <a:rPr lang="en-GB" smtClean="0"/>
              <a:t>28/05/2019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250115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FD9E571-C3D5-43D2-A797-F55C867BB62C}" type="datetimeFigureOut">
              <a:rPr lang="en-GB" smtClean="0"/>
              <a:t>28/05/2019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155076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4907756" y="486834"/>
            <a:ext cx="1478756" cy="7749117"/>
          </a:xfrm>
        </p:spPr>
        <p:txBody>
          <a:bodyPr vert="eaVert"/>
          <a:lstStyle/>
          <a:p>
            <a:r>
              <a:rPr lang="de-DE" smtClean="0"/>
              <a:t>Titelmasterformat durch Klicken bearbeiten</a:t>
            </a:r>
            <a:endParaRPr lang="en-GB"/>
          </a:p>
        </p:txBody>
      </p:sp>
      <p:sp>
        <p:nvSpPr>
          <p:cNvPr id="3" name="Vertikaler Textplatzhalter 2"/>
          <p:cNvSpPr>
            <a:spLocks noGrp="1"/>
          </p:cNvSpPr>
          <p:nvPr>
            <p:ph type="body" orient="vert" idx="1"/>
          </p:nvPr>
        </p:nvSpPr>
        <p:spPr>
          <a:xfrm>
            <a:off x="471487" y="486834"/>
            <a:ext cx="4350544" cy="774911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FD9E571-C3D5-43D2-A797-F55C867BB62C}" type="datetimeFigureOut">
              <a:rPr lang="en-GB" smtClean="0"/>
              <a:t>28/05/2019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345522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10"/>
          </p:nvPr>
        </p:nvSpPr>
        <p:spPr/>
        <p:txBody>
          <a:bodyPr/>
          <a:lstStyle/>
          <a:p>
            <a:fld id="{1FD9E571-C3D5-43D2-A797-F55C867BB62C}" type="datetimeFigureOut">
              <a:rPr lang="en-GB" smtClean="0"/>
              <a:t>28/05/2019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1562175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67916" y="2279652"/>
            <a:ext cx="5915025" cy="3803649"/>
          </a:xfrm>
        </p:spPr>
        <p:txBody>
          <a:bodyPr anchor="b"/>
          <a:lstStyle>
            <a:lvl1pPr>
              <a:defRPr sz="3375"/>
            </a:lvl1pPr>
          </a:lstStyle>
          <a:p>
            <a:r>
              <a:rPr lang="de-DE" smtClean="0"/>
              <a:t>Titelmasterformat durch Klicken bearbeiten</a:t>
            </a:r>
            <a:endParaRPr lang="en-GB"/>
          </a:p>
        </p:txBody>
      </p:sp>
      <p:sp>
        <p:nvSpPr>
          <p:cNvPr id="3" name="Textplatzhalter 2"/>
          <p:cNvSpPr>
            <a:spLocks noGrp="1"/>
          </p:cNvSpPr>
          <p:nvPr>
            <p:ph type="body" idx="1"/>
          </p:nvPr>
        </p:nvSpPr>
        <p:spPr>
          <a:xfrm>
            <a:off x="467916" y="6119285"/>
            <a:ext cx="5915025" cy="2000249"/>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1FD9E571-C3D5-43D2-A797-F55C867BB62C}" type="datetimeFigureOut">
              <a:rPr lang="en-GB" smtClean="0"/>
              <a:t>28/05/2019</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2054220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Inhaltsplatzhalter 2"/>
          <p:cNvSpPr>
            <a:spLocks noGrp="1"/>
          </p:cNvSpPr>
          <p:nvPr>
            <p:ph sz="half" idx="1"/>
          </p:nvPr>
        </p:nvSpPr>
        <p:spPr>
          <a:xfrm>
            <a:off x="471488" y="2434167"/>
            <a:ext cx="2914650" cy="580178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Inhaltsplatzhalter 3"/>
          <p:cNvSpPr>
            <a:spLocks noGrp="1"/>
          </p:cNvSpPr>
          <p:nvPr>
            <p:ph sz="half" idx="2"/>
          </p:nvPr>
        </p:nvSpPr>
        <p:spPr>
          <a:xfrm>
            <a:off x="3471863" y="2434167"/>
            <a:ext cx="2914650" cy="580178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Datumsplatzhalter 4"/>
          <p:cNvSpPr>
            <a:spLocks noGrp="1"/>
          </p:cNvSpPr>
          <p:nvPr>
            <p:ph type="dt" sz="half" idx="10"/>
          </p:nvPr>
        </p:nvSpPr>
        <p:spPr/>
        <p:txBody>
          <a:bodyPr/>
          <a:lstStyle/>
          <a:p>
            <a:fld id="{1FD9E571-C3D5-43D2-A797-F55C867BB62C}" type="datetimeFigureOut">
              <a:rPr lang="en-GB" smtClean="0"/>
              <a:t>28/05/2019</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91691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72381" y="486834"/>
            <a:ext cx="5915025" cy="1767417"/>
          </a:xfrm>
        </p:spPr>
        <p:txBody>
          <a:bodyPr/>
          <a:lstStyle/>
          <a:p>
            <a:r>
              <a:rPr lang="de-DE" smtClean="0"/>
              <a:t>Titelmasterformat durch Klicken bearbeiten</a:t>
            </a:r>
            <a:endParaRPr lang="en-GB"/>
          </a:p>
        </p:txBody>
      </p:sp>
      <p:sp>
        <p:nvSpPr>
          <p:cNvPr id="3" name="Textplatzhalter 2"/>
          <p:cNvSpPr>
            <a:spLocks noGrp="1"/>
          </p:cNvSpPr>
          <p:nvPr>
            <p:ph type="body" idx="1"/>
          </p:nvPr>
        </p:nvSpPr>
        <p:spPr>
          <a:xfrm>
            <a:off x="472381" y="2241551"/>
            <a:ext cx="2901255"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smtClean="0"/>
              <a:t>Formatvorlagen des Textmasters bearbeiten</a:t>
            </a:r>
          </a:p>
        </p:txBody>
      </p:sp>
      <p:sp>
        <p:nvSpPr>
          <p:cNvPr id="4" name="Inhaltsplatzhalter 3"/>
          <p:cNvSpPr>
            <a:spLocks noGrp="1"/>
          </p:cNvSpPr>
          <p:nvPr>
            <p:ph sz="half" idx="2"/>
          </p:nvPr>
        </p:nvSpPr>
        <p:spPr>
          <a:xfrm>
            <a:off x="472381" y="3340100"/>
            <a:ext cx="2901255" cy="491278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5" name="Textplatzhalter 4"/>
          <p:cNvSpPr>
            <a:spLocks noGrp="1"/>
          </p:cNvSpPr>
          <p:nvPr>
            <p:ph type="body" sz="quarter" idx="3"/>
          </p:nvPr>
        </p:nvSpPr>
        <p:spPr>
          <a:xfrm>
            <a:off x="3471863" y="2241551"/>
            <a:ext cx="2915543" cy="1098549"/>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smtClean="0"/>
              <a:t>Formatvorlagen des Textmasters bearbeiten</a:t>
            </a:r>
          </a:p>
        </p:txBody>
      </p:sp>
      <p:sp>
        <p:nvSpPr>
          <p:cNvPr id="6" name="Inhaltsplatzhalter 5"/>
          <p:cNvSpPr>
            <a:spLocks noGrp="1"/>
          </p:cNvSpPr>
          <p:nvPr>
            <p:ph sz="quarter" idx="4"/>
          </p:nvPr>
        </p:nvSpPr>
        <p:spPr>
          <a:xfrm>
            <a:off x="3471863" y="3340100"/>
            <a:ext cx="2915543" cy="4912784"/>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7" name="Datumsplatzhalter 6"/>
          <p:cNvSpPr>
            <a:spLocks noGrp="1"/>
          </p:cNvSpPr>
          <p:nvPr>
            <p:ph type="dt" sz="half" idx="10"/>
          </p:nvPr>
        </p:nvSpPr>
        <p:spPr/>
        <p:txBody>
          <a:bodyPr/>
          <a:lstStyle/>
          <a:p>
            <a:fld id="{1FD9E571-C3D5-43D2-A797-F55C867BB62C}" type="datetimeFigureOut">
              <a:rPr lang="en-GB" smtClean="0"/>
              <a:t>28/05/2019</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1161675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en-GB"/>
          </a:p>
        </p:txBody>
      </p:sp>
      <p:sp>
        <p:nvSpPr>
          <p:cNvPr id="3" name="Datumsplatzhalter 2"/>
          <p:cNvSpPr>
            <a:spLocks noGrp="1"/>
          </p:cNvSpPr>
          <p:nvPr>
            <p:ph type="dt" sz="half" idx="10"/>
          </p:nvPr>
        </p:nvSpPr>
        <p:spPr/>
        <p:txBody>
          <a:bodyPr/>
          <a:lstStyle/>
          <a:p>
            <a:fld id="{1FD9E571-C3D5-43D2-A797-F55C867BB62C}" type="datetimeFigureOut">
              <a:rPr lang="en-GB" smtClean="0"/>
              <a:t>28/05/2019</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3487190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1FD9E571-C3D5-43D2-A797-F55C867BB62C}" type="datetimeFigureOut">
              <a:rPr lang="en-GB" smtClean="0"/>
              <a:t>28/05/2019</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29219668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2381" y="609600"/>
            <a:ext cx="2211883" cy="2133600"/>
          </a:xfrm>
        </p:spPr>
        <p:txBody>
          <a:bodyPr anchor="b"/>
          <a:lstStyle>
            <a:lvl1pPr>
              <a:defRPr sz="1800"/>
            </a:lvl1pPr>
          </a:lstStyle>
          <a:p>
            <a:r>
              <a:rPr lang="de-DE" smtClean="0"/>
              <a:t>Titelmasterformat durch Klicken bearbeiten</a:t>
            </a:r>
            <a:endParaRPr lang="en-GB"/>
          </a:p>
        </p:txBody>
      </p:sp>
      <p:sp>
        <p:nvSpPr>
          <p:cNvPr id="3" name="Inhaltsplatzhalter 2"/>
          <p:cNvSpPr>
            <a:spLocks noGrp="1"/>
          </p:cNvSpPr>
          <p:nvPr>
            <p:ph idx="1"/>
          </p:nvPr>
        </p:nvSpPr>
        <p:spPr>
          <a:xfrm>
            <a:off x="2915543" y="1316567"/>
            <a:ext cx="3471863" cy="6498167"/>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Textplatzhalt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FD9E571-C3D5-43D2-A797-F55C867BB62C}" type="datetimeFigureOut">
              <a:rPr lang="en-GB" smtClean="0"/>
              <a:t>28/05/2019</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1833944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72381" y="609600"/>
            <a:ext cx="2211883" cy="2133600"/>
          </a:xfrm>
        </p:spPr>
        <p:txBody>
          <a:bodyPr anchor="b"/>
          <a:lstStyle>
            <a:lvl1pPr>
              <a:defRPr sz="1800"/>
            </a:lvl1pPr>
          </a:lstStyle>
          <a:p>
            <a:r>
              <a:rPr lang="de-DE" smtClean="0"/>
              <a:t>Titelmasterformat durch Klicken bearbeiten</a:t>
            </a:r>
            <a:endParaRPr lang="en-GB"/>
          </a:p>
        </p:txBody>
      </p:sp>
      <p:sp>
        <p:nvSpPr>
          <p:cNvPr id="3" name="Bildplatzhalter 2"/>
          <p:cNvSpPr>
            <a:spLocks noGrp="1"/>
          </p:cNvSpPr>
          <p:nvPr>
            <p:ph type="pic" idx="1"/>
          </p:nvPr>
        </p:nvSpPr>
        <p:spPr>
          <a:xfrm>
            <a:off x="2915543" y="1316567"/>
            <a:ext cx="3471863" cy="6498167"/>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lang="en-GB"/>
          </a:p>
        </p:txBody>
      </p:sp>
      <p:sp>
        <p:nvSpPr>
          <p:cNvPr id="4" name="Textplatzhalter 3"/>
          <p:cNvSpPr>
            <a:spLocks noGrp="1"/>
          </p:cNvSpPr>
          <p:nvPr>
            <p:ph type="body" sz="half" idx="2"/>
          </p:nvPr>
        </p:nvSpPr>
        <p:spPr>
          <a:xfrm>
            <a:off x="472381" y="2743200"/>
            <a:ext cx="2211883" cy="508211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1FD9E571-C3D5-43D2-A797-F55C867BB62C}" type="datetimeFigureOut">
              <a:rPr lang="en-GB" smtClean="0"/>
              <a:t>28/05/2019</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A33260D8-F1C0-4BDF-AFB3-EB26ECBFB7D1}" type="slidenum">
              <a:rPr lang="en-GB" smtClean="0"/>
              <a:t>‹Nr.›</a:t>
            </a:fld>
            <a:endParaRPr lang="en-GB"/>
          </a:p>
        </p:txBody>
      </p:sp>
    </p:spTree>
    <p:extLst>
      <p:ext uri="{BB962C8B-B14F-4D97-AF65-F5344CB8AC3E}">
        <p14:creationId xmlns:p14="http://schemas.microsoft.com/office/powerpoint/2010/main" val="2107455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71488" y="486834"/>
            <a:ext cx="5915025" cy="1767417"/>
          </a:xfrm>
          <a:prstGeom prst="rect">
            <a:avLst/>
          </a:prstGeom>
        </p:spPr>
        <p:txBody>
          <a:bodyPr vert="horz" lIns="91440" tIns="45720" rIns="91440" bIns="45720" rtlCol="0" anchor="ctr">
            <a:normAutofit/>
          </a:bodyPr>
          <a:lstStyle/>
          <a:p>
            <a:r>
              <a:rPr lang="de-DE" smtClean="0"/>
              <a:t>Titelmasterformat durch Klicken bearbeiten</a:t>
            </a:r>
            <a:endParaRPr lang="en-GB"/>
          </a:p>
        </p:txBody>
      </p:sp>
      <p:sp>
        <p:nvSpPr>
          <p:cNvPr id="3" name="Textplatzhalt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4" name="Datumsplatzhalter 3"/>
          <p:cNvSpPr>
            <a:spLocks noGrp="1"/>
          </p:cNvSpPr>
          <p:nvPr>
            <p:ph type="dt" sz="half" idx="2"/>
          </p:nvPr>
        </p:nvSpPr>
        <p:spPr>
          <a:xfrm>
            <a:off x="471488" y="8475134"/>
            <a:ext cx="1543050" cy="486833"/>
          </a:xfrm>
          <a:prstGeom prst="rect">
            <a:avLst/>
          </a:prstGeom>
        </p:spPr>
        <p:txBody>
          <a:bodyPr vert="horz" lIns="91440" tIns="45720" rIns="91440" bIns="45720" rtlCol="0" anchor="ctr"/>
          <a:lstStyle>
            <a:lvl1pPr algn="l">
              <a:defRPr sz="675">
                <a:solidFill>
                  <a:schemeClr val="tx1">
                    <a:tint val="75000"/>
                  </a:schemeClr>
                </a:solidFill>
              </a:defRPr>
            </a:lvl1pPr>
          </a:lstStyle>
          <a:p>
            <a:fld id="{1FD9E571-C3D5-43D2-A797-F55C867BB62C}" type="datetimeFigureOut">
              <a:rPr lang="en-GB" smtClean="0"/>
              <a:t>28/05/2019</a:t>
            </a:fld>
            <a:endParaRPr lang="en-GB"/>
          </a:p>
        </p:txBody>
      </p:sp>
      <p:sp>
        <p:nvSpPr>
          <p:cNvPr id="5" name="Fußzeilenplatzhalter 4"/>
          <p:cNvSpPr>
            <a:spLocks noGrp="1"/>
          </p:cNvSpPr>
          <p:nvPr>
            <p:ph type="ftr" sz="quarter" idx="3"/>
          </p:nvPr>
        </p:nvSpPr>
        <p:spPr>
          <a:xfrm>
            <a:off x="2271713" y="8475134"/>
            <a:ext cx="2314575" cy="48683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lang="en-GB"/>
          </a:p>
        </p:txBody>
      </p:sp>
      <p:sp>
        <p:nvSpPr>
          <p:cNvPr id="6" name="Foliennummernplatzhalter 5"/>
          <p:cNvSpPr>
            <a:spLocks noGrp="1"/>
          </p:cNvSpPr>
          <p:nvPr>
            <p:ph type="sldNum" sz="quarter" idx="4"/>
          </p:nvPr>
        </p:nvSpPr>
        <p:spPr>
          <a:xfrm>
            <a:off x="4843463" y="8475134"/>
            <a:ext cx="1543050"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A33260D8-F1C0-4BDF-AFB3-EB26ECBFB7D1}" type="slidenum">
              <a:rPr lang="en-GB" smtClean="0"/>
              <a:t>‹Nr.›</a:t>
            </a:fld>
            <a:endParaRPr lang="en-GB"/>
          </a:p>
        </p:txBody>
      </p:sp>
    </p:spTree>
    <p:extLst>
      <p:ext uri="{BB962C8B-B14F-4D97-AF65-F5344CB8AC3E}">
        <p14:creationId xmlns:p14="http://schemas.microsoft.com/office/powerpoint/2010/main" val="27404707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interreg-central.eu/Content.Node/FIRECE.html"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0388" y="456149"/>
            <a:ext cx="5802334" cy="1451591"/>
          </a:xfrm>
          <a:solidFill>
            <a:srgbClr val="20965C">
              <a:alpha val="47000"/>
            </a:srgbClr>
          </a:solidFill>
        </p:spPr>
        <p:txBody>
          <a:bodyPr/>
          <a:lstStyle/>
          <a:p>
            <a:r>
              <a:rPr lang="en-GB" dirty="0" smtClean="0"/>
              <a:t> </a:t>
            </a:r>
            <a:endParaRPr lang="en-GB" dirty="0"/>
          </a:p>
        </p:txBody>
      </p:sp>
      <p:sp>
        <p:nvSpPr>
          <p:cNvPr id="3" name="Inhaltsplatzhalter 2"/>
          <p:cNvSpPr>
            <a:spLocks noGrp="1"/>
          </p:cNvSpPr>
          <p:nvPr>
            <p:ph idx="1"/>
          </p:nvPr>
        </p:nvSpPr>
        <p:spPr>
          <a:xfrm>
            <a:off x="478224" y="268479"/>
            <a:ext cx="1717289" cy="321733"/>
          </a:xfrm>
        </p:spPr>
        <p:txBody>
          <a:bodyPr>
            <a:normAutofit fontScale="70000" lnSpcReduction="20000"/>
          </a:bodyPr>
          <a:lstStyle/>
          <a:p>
            <a:pPr marL="0" indent="0">
              <a:buNone/>
            </a:pPr>
            <a:r>
              <a:rPr lang="en-GB" b="1" dirty="0" smtClean="0">
                <a:solidFill>
                  <a:schemeClr val="tx1">
                    <a:lumMod val="75000"/>
                    <a:lumOff val="25000"/>
                  </a:schemeClr>
                </a:solidFill>
                <a:latin typeface="Trebuchet MS" panose="020B0603020202020204" pitchFamily="34" charset="0"/>
              </a:rPr>
              <a:t>FIRECE Newsletter #1</a:t>
            </a:r>
            <a:endParaRPr lang="en-GB" b="1" dirty="0">
              <a:solidFill>
                <a:schemeClr val="tx1">
                  <a:lumMod val="75000"/>
                  <a:lumOff val="25000"/>
                </a:schemeClr>
              </a:solidFill>
              <a:latin typeface="Trebuchet MS" panose="020B0603020202020204" pitchFamily="34" charset="0"/>
            </a:endParaRPr>
          </a:p>
        </p:txBody>
      </p:sp>
      <p:sp>
        <p:nvSpPr>
          <p:cNvPr id="5" name="Inhaltsplatzhalter 2"/>
          <p:cNvSpPr txBox="1">
            <a:spLocks/>
          </p:cNvSpPr>
          <p:nvPr/>
        </p:nvSpPr>
        <p:spPr>
          <a:xfrm>
            <a:off x="1325755" y="2820769"/>
            <a:ext cx="1188845" cy="32173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6" name="Rechteck 5"/>
          <p:cNvSpPr/>
          <p:nvPr/>
        </p:nvSpPr>
        <p:spPr>
          <a:xfrm>
            <a:off x="515338" y="1972427"/>
            <a:ext cx="5997189" cy="646331"/>
          </a:xfrm>
          <a:prstGeom prst="rect">
            <a:avLst/>
          </a:prstGeom>
        </p:spPr>
        <p:txBody>
          <a:bodyPr wrap="square">
            <a:spAutoFit/>
          </a:bodyPr>
          <a:lstStyle/>
          <a:p>
            <a:pPr algn="ctr"/>
            <a:r>
              <a:rPr lang="en-US" b="1" dirty="0" smtClean="0">
                <a:solidFill>
                  <a:srgbClr val="20965C"/>
                </a:solidFill>
                <a:latin typeface="Trebuchet MS" panose="020B0603020202020204" pitchFamily="34" charset="0"/>
              </a:rPr>
              <a:t>Innovative Financial Instruments for industry</a:t>
            </a:r>
          </a:p>
          <a:p>
            <a:pPr algn="ctr"/>
            <a:r>
              <a:rPr lang="en-US" b="1" dirty="0" smtClean="0">
                <a:solidFill>
                  <a:srgbClr val="20965C"/>
                </a:solidFill>
                <a:latin typeface="Trebuchet MS" panose="020B0603020202020204" pitchFamily="34" charset="0"/>
              </a:rPr>
              <a:t>low carbon energy transition in Central Europe</a:t>
            </a:r>
            <a:endParaRPr lang="en-GB" b="1" dirty="0">
              <a:solidFill>
                <a:srgbClr val="20965C"/>
              </a:solidFill>
              <a:latin typeface="Trebuchet MS" panose="020B0603020202020204" pitchFamily="34" charset="0"/>
            </a:endParaRPr>
          </a:p>
        </p:txBody>
      </p:sp>
      <p:sp>
        <p:nvSpPr>
          <p:cNvPr id="7" name="Inhaltsplatzhalter 2"/>
          <p:cNvSpPr txBox="1">
            <a:spLocks/>
          </p:cNvSpPr>
          <p:nvPr/>
        </p:nvSpPr>
        <p:spPr>
          <a:xfrm>
            <a:off x="451838" y="2682440"/>
            <a:ext cx="1717289" cy="32173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rgbClr val="20965C"/>
                </a:solidFill>
                <a:latin typeface="Trebuchet MS" panose="020B0603020202020204" pitchFamily="34" charset="0"/>
              </a:rPr>
              <a:t>OVERVIEW</a:t>
            </a:r>
            <a:endParaRPr lang="en-GB" b="1" dirty="0">
              <a:solidFill>
                <a:srgbClr val="20965C"/>
              </a:solidFill>
              <a:latin typeface="Trebuchet MS" panose="020B0603020202020204" pitchFamily="34" charset="0"/>
            </a:endParaRPr>
          </a:p>
        </p:txBody>
      </p:sp>
      <p:sp>
        <p:nvSpPr>
          <p:cNvPr id="8" name="Inhaltsplatzhalter 2"/>
          <p:cNvSpPr txBox="1">
            <a:spLocks/>
          </p:cNvSpPr>
          <p:nvPr/>
        </p:nvSpPr>
        <p:spPr>
          <a:xfrm>
            <a:off x="478223" y="3125768"/>
            <a:ext cx="3689917" cy="1880572"/>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12" name="Inhaltsplatzhalter 2"/>
          <p:cNvSpPr txBox="1">
            <a:spLocks/>
          </p:cNvSpPr>
          <p:nvPr/>
        </p:nvSpPr>
        <p:spPr>
          <a:xfrm>
            <a:off x="478224" y="3182960"/>
            <a:ext cx="1717289" cy="32173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11" name="Rechteck 10"/>
          <p:cNvSpPr/>
          <p:nvPr/>
        </p:nvSpPr>
        <p:spPr>
          <a:xfrm>
            <a:off x="560388" y="2976331"/>
            <a:ext cx="2651943" cy="1438855"/>
          </a:xfrm>
          <a:prstGeom prst="rect">
            <a:avLst/>
          </a:prstGeom>
        </p:spPr>
        <p:txBody>
          <a:bodyPr wrap="square">
            <a:spAutoFit/>
          </a:bodyPr>
          <a:lstStyle/>
          <a:p>
            <a:pPr algn="just">
              <a:lnSpc>
                <a:spcPct val="125000"/>
              </a:lnSpc>
              <a:spcAft>
                <a:spcPts val="0"/>
              </a:spcAft>
            </a:pPr>
            <a:r>
              <a:rPr lang="en-GB" sz="1000" dirty="0" smtClean="0">
                <a:latin typeface="Trebuchet MS" panose="020B0603020202020204" pitchFamily="34" charset="0"/>
                <a:ea typeface="Calibri" panose="020F0502020204030204" pitchFamily="34" charset="0"/>
                <a:cs typeface="Times New Roman" panose="02020603050405020304" pitchFamily="18" charset="0"/>
              </a:rPr>
              <a:t>FIRECE-project </a:t>
            </a:r>
            <a:r>
              <a:rPr lang="en-GB" sz="1000" dirty="0">
                <a:latin typeface="Trebuchet MS" panose="020B0603020202020204" pitchFamily="34" charset="0"/>
                <a:ea typeface="Calibri" panose="020F0502020204030204" pitchFamily="34" charset="0"/>
                <a:cs typeface="Times New Roman" panose="02020603050405020304" pitchFamily="18" charset="0"/>
              </a:rPr>
              <a:t>was set up in order to support national targets for renewable energy shares of final energy consumption. CE regions have the common challenge to keep investing and even to accelerate the financing of concrete actions to deliver sustainable energy measures</a:t>
            </a:r>
            <a:r>
              <a:rPr lang="en-GB" sz="1000" dirty="0">
                <a:latin typeface="Arial" panose="020B0604020202020204" pitchFamily="34" charset="0"/>
                <a:ea typeface="Calibri" panose="020F0502020204030204" pitchFamily="34" charset="0"/>
                <a:cs typeface="Times New Roman" panose="02020603050405020304" pitchFamily="18" charset="0"/>
              </a:rPr>
              <a:t>. </a:t>
            </a:r>
            <a:endParaRPr lang="de-DE"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Inhaltsplatzhalter 2"/>
          <p:cNvSpPr txBox="1">
            <a:spLocks/>
          </p:cNvSpPr>
          <p:nvPr/>
        </p:nvSpPr>
        <p:spPr>
          <a:xfrm>
            <a:off x="5608320" y="283479"/>
            <a:ext cx="896121" cy="172670"/>
          </a:xfrm>
          <a:prstGeom prst="rect">
            <a:avLst/>
          </a:prstGeom>
        </p:spPr>
        <p:txBody>
          <a:bodyPr vert="horz" lIns="91440" tIns="45720" rIns="91440" bIns="45720" rtlCol="0">
            <a:normAutofit fontScale="2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chemeClr val="tx1">
                    <a:lumMod val="75000"/>
                    <a:lumOff val="25000"/>
                  </a:schemeClr>
                </a:solidFill>
                <a:latin typeface="Trebuchet MS" panose="020B0603020202020204" pitchFamily="34" charset="0"/>
              </a:rPr>
              <a:t> </a:t>
            </a:r>
            <a:r>
              <a:rPr lang="en-GB" sz="4400" b="1" dirty="0" smtClean="0">
                <a:solidFill>
                  <a:schemeClr val="tx1">
                    <a:lumMod val="75000"/>
                    <a:lumOff val="25000"/>
                  </a:schemeClr>
                </a:solidFill>
                <a:latin typeface="Trebuchet MS" panose="020B0603020202020204" pitchFamily="34" charset="0"/>
              </a:rPr>
              <a:t>2019 – #1</a:t>
            </a:r>
            <a:endParaRPr lang="en-GB" sz="3600" b="1" dirty="0">
              <a:solidFill>
                <a:schemeClr val="tx1">
                  <a:lumMod val="75000"/>
                  <a:lumOff val="25000"/>
                </a:schemeClr>
              </a:solidFill>
              <a:latin typeface="Trebuchet MS" panose="020B0603020202020204" pitchFamily="34" charset="0"/>
            </a:endParaRPr>
          </a:p>
        </p:txBody>
      </p:sp>
      <p:pic>
        <p:nvPicPr>
          <p:cNvPr id="16" name="Grafik 15">
            <a:hlinkClick r:id="rId2"/>
          </p:cNvPr>
          <p:cNvPicPr/>
          <p:nvPr/>
        </p:nvPicPr>
        <p:blipFill>
          <a:blip r:embed="rId3" cstate="print">
            <a:extLst>
              <a:ext uri="{28A0092B-C50C-407E-A947-70E740481C1C}">
                <a14:useLocalDpi xmlns:a14="http://schemas.microsoft.com/office/drawing/2010/main" val="0"/>
              </a:ext>
            </a:extLst>
          </a:blip>
          <a:stretch>
            <a:fillRect/>
          </a:stretch>
        </p:blipFill>
        <p:spPr>
          <a:xfrm>
            <a:off x="3204395" y="3104298"/>
            <a:ext cx="3058700" cy="847523"/>
          </a:xfrm>
          <a:prstGeom prst="rect">
            <a:avLst/>
          </a:prstGeom>
          <a:ln>
            <a:noFill/>
          </a:ln>
        </p:spPr>
      </p:pic>
      <p:sp>
        <p:nvSpPr>
          <p:cNvPr id="17" name="Rechteck 16"/>
          <p:cNvSpPr/>
          <p:nvPr/>
        </p:nvSpPr>
        <p:spPr>
          <a:xfrm>
            <a:off x="560388" y="4429125"/>
            <a:ext cx="5702707" cy="1438855"/>
          </a:xfrm>
          <a:prstGeom prst="rect">
            <a:avLst/>
          </a:prstGeom>
        </p:spPr>
        <p:txBody>
          <a:bodyPr wrap="square">
            <a:spAutoFit/>
          </a:bodyPr>
          <a:lstStyle/>
          <a:p>
            <a:pPr algn="just">
              <a:lnSpc>
                <a:spcPct val="125000"/>
              </a:lnSpc>
              <a:spcAft>
                <a:spcPts val="0"/>
              </a:spcAft>
            </a:pPr>
            <a:r>
              <a:rPr lang="en-GB" sz="1000" dirty="0" smtClean="0">
                <a:latin typeface="Trebuchet MS" panose="020B0603020202020204" pitchFamily="34" charset="0"/>
                <a:ea typeface="Calibri" panose="020F0502020204030204" pitchFamily="34" charset="0"/>
                <a:cs typeface="Times New Roman" panose="02020603050405020304" pitchFamily="18" charset="0"/>
              </a:rPr>
              <a:t>Therefore</a:t>
            </a:r>
            <a:r>
              <a:rPr lang="en-GB" sz="1000" dirty="0">
                <a:latin typeface="Trebuchet MS" panose="020B0603020202020204" pitchFamily="34" charset="0"/>
                <a:ea typeface="Calibri" panose="020F0502020204030204" pitchFamily="34" charset="0"/>
                <a:cs typeface="Times New Roman" panose="02020603050405020304" pitchFamily="18" charset="0"/>
              </a:rPr>
              <a:t>, the main objective of FIRECE is to increase capacities of regional operator to manage </a:t>
            </a:r>
            <a:r>
              <a:rPr lang="en-GB" sz="1000" dirty="0" smtClean="0">
                <a:latin typeface="Trebuchet MS" panose="020B0603020202020204" pitchFamily="34" charset="0"/>
                <a:ea typeface="Calibri" panose="020F0502020204030204" pitchFamily="34" charset="0"/>
                <a:cs typeface="Times New Roman" panose="02020603050405020304" pitchFamily="18" charset="0"/>
              </a:rPr>
              <a:t>energy plans </a:t>
            </a:r>
            <a:r>
              <a:rPr lang="en-GB" sz="1000" dirty="0">
                <a:latin typeface="Trebuchet MS" panose="020B0603020202020204" pitchFamily="34" charset="0"/>
                <a:ea typeface="Calibri" panose="020F0502020204030204" pitchFamily="34" charset="0"/>
                <a:cs typeface="Times New Roman" panose="02020603050405020304" pitchFamily="18" charset="0"/>
              </a:rPr>
              <a:t>to enhance the investments in renewable energy by </a:t>
            </a:r>
            <a:r>
              <a:rPr lang="en-GB" sz="1000" dirty="0" smtClean="0">
                <a:latin typeface="Trebuchet MS" panose="020B0603020202020204" pitchFamily="34" charset="0"/>
                <a:ea typeface="Calibri" panose="020F0502020204030204" pitchFamily="34" charset="0"/>
                <a:cs typeface="Times New Roman" panose="02020603050405020304" pitchFamily="18" charset="0"/>
              </a:rPr>
              <a:t>industry</a:t>
            </a:r>
            <a:r>
              <a:rPr lang="en-GB" sz="1000" dirty="0">
                <a:latin typeface="Trebuchet MS" panose="020B0603020202020204" pitchFamily="34" charset="0"/>
                <a:ea typeface="Calibri" panose="020F0502020204030204" pitchFamily="34" charset="0"/>
                <a:cs typeface="Times New Roman" panose="02020603050405020304" pitchFamily="18" charset="0"/>
              </a:rPr>
              <a:t>, especially SMEs. </a:t>
            </a:r>
            <a:r>
              <a:rPr lang="en-GB" sz="1000" dirty="0" smtClean="0">
                <a:latin typeface="Trebuchet MS" panose="020B0603020202020204" pitchFamily="34" charset="0"/>
                <a:ea typeface="Calibri" panose="020F0502020204030204" pitchFamily="34" charset="0"/>
                <a:cs typeface="Times New Roman" panose="02020603050405020304" pitchFamily="18" charset="0"/>
              </a:rPr>
              <a:t>For </a:t>
            </a:r>
            <a:r>
              <a:rPr lang="en-GB" sz="1000" dirty="0">
                <a:latin typeface="Trebuchet MS" panose="020B0603020202020204" pitchFamily="34" charset="0"/>
                <a:ea typeface="Calibri" panose="020F0502020204030204" pitchFamily="34" charset="0"/>
                <a:cs typeface="Times New Roman" panose="02020603050405020304" pitchFamily="18" charset="0"/>
              </a:rPr>
              <a:t>this purpose main tasks of FIRECE are “to increase competences to manage Regional Energy Plans” and to support the </a:t>
            </a:r>
            <a:r>
              <a:rPr lang="en-GB" sz="1000" dirty="0" smtClean="0">
                <a:latin typeface="Trebuchet MS" panose="020B0603020202020204" pitchFamily="34" charset="0"/>
                <a:ea typeface="Calibri" panose="020F0502020204030204" pitchFamily="34" charset="0"/>
                <a:cs typeface="Times New Roman" panose="02020603050405020304" pitchFamily="18" charset="0"/>
              </a:rPr>
              <a:t>“implementation </a:t>
            </a:r>
            <a:r>
              <a:rPr lang="en-GB" sz="1000" dirty="0">
                <a:latin typeface="Trebuchet MS" panose="020B0603020202020204" pitchFamily="34" charset="0"/>
                <a:ea typeface="Calibri" panose="020F0502020204030204" pitchFamily="34" charset="0"/>
                <a:cs typeface="Times New Roman" panose="02020603050405020304" pitchFamily="18" charset="0"/>
              </a:rPr>
              <a:t>of instruments, their testing and transferability actions</a:t>
            </a:r>
            <a:r>
              <a:rPr lang="en-GB" sz="1000" dirty="0" smtClean="0">
                <a:latin typeface="Trebuchet MS" panose="020B0603020202020204" pitchFamily="34" charset="0"/>
                <a:ea typeface="Calibri" panose="020F0502020204030204" pitchFamily="34" charset="0"/>
                <a:cs typeface="Times New Roman" panose="02020603050405020304" pitchFamily="18" charset="0"/>
              </a:rPr>
              <a:t>”. 1</a:t>
            </a:r>
            <a:r>
              <a:rPr lang="en-GB" sz="1000" dirty="0" smtClean="0">
                <a:latin typeface="Trebuchet MS" panose="020B0603020202020204" pitchFamily="34" charset="0"/>
                <a:ea typeface="Calibri" panose="020F0502020204030204" pitchFamily="34" charset="0"/>
              </a:rPr>
              <a:t>0 </a:t>
            </a:r>
            <a:r>
              <a:rPr lang="en-GB" sz="1000" dirty="0">
                <a:latin typeface="Trebuchet MS" panose="020B0603020202020204" pitchFamily="34" charset="0"/>
                <a:ea typeface="Calibri" panose="020F0502020204030204" pitchFamily="34" charset="0"/>
              </a:rPr>
              <a:t>partners from C</a:t>
            </a:r>
            <a:r>
              <a:rPr lang="en-GB" sz="1000" dirty="0" smtClean="0">
                <a:latin typeface="Trebuchet MS" panose="020B0603020202020204" pitchFamily="34" charset="0"/>
                <a:ea typeface="Calibri" panose="020F0502020204030204" pitchFamily="34" charset="0"/>
              </a:rPr>
              <a:t>entral </a:t>
            </a:r>
            <a:r>
              <a:rPr lang="en-GB" sz="1000" dirty="0">
                <a:latin typeface="Trebuchet MS" panose="020B0603020202020204" pitchFamily="34" charset="0"/>
                <a:ea typeface="Calibri" panose="020F0502020204030204" pitchFamily="34" charset="0"/>
              </a:rPr>
              <a:t>European </a:t>
            </a:r>
            <a:r>
              <a:rPr lang="en-GB" sz="1000" dirty="0" smtClean="0">
                <a:latin typeface="Trebuchet MS" panose="020B0603020202020204" pitchFamily="34" charset="0"/>
                <a:ea typeface="Calibri" panose="020F0502020204030204" pitchFamily="34" charset="0"/>
              </a:rPr>
              <a:t>regions coming </a:t>
            </a:r>
            <a:r>
              <a:rPr lang="en-GB" sz="1000" dirty="0">
                <a:latin typeface="Trebuchet MS" panose="020B0603020202020204" pitchFamily="34" charset="0"/>
                <a:ea typeface="Calibri" panose="020F0502020204030204" pitchFamily="34" charset="0"/>
              </a:rPr>
              <a:t>from Italy, Germany, Austria, Hungary, Poland, Croatia and Czech Republic are cooperating at these important topics. </a:t>
            </a:r>
            <a:endParaRPr lang="en-GB" sz="1000" dirty="0">
              <a:latin typeface="Trebuchet MS" panose="020B0603020202020204" pitchFamily="34" charset="0"/>
            </a:endParaRPr>
          </a:p>
        </p:txBody>
      </p:sp>
      <p:sp>
        <p:nvSpPr>
          <p:cNvPr id="18" name="Rechteck 17"/>
          <p:cNvSpPr/>
          <p:nvPr/>
        </p:nvSpPr>
        <p:spPr>
          <a:xfrm>
            <a:off x="2757444" y="3972562"/>
            <a:ext cx="3605278" cy="438582"/>
          </a:xfrm>
          <a:prstGeom prst="rect">
            <a:avLst/>
          </a:prstGeom>
        </p:spPr>
        <p:txBody>
          <a:bodyPr wrap="square">
            <a:spAutoFit/>
          </a:bodyPr>
          <a:lstStyle/>
          <a:p>
            <a:pPr algn="ctr">
              <a:lnSpc>
                <a:spcPct val="125000"/>
              </a:lnSpc>
              <a:spcAft>
                <a:spcPts val="0"/>
              </a:spcAft>
            </a:pPr>
            <a:r>
              <a:rPr lang="en-GB" sz="900" b="1" i="1" dirty="0" smtClean="0">
                <a:solidFill>
                  <a:srgbClr val="20965C"/>
                </a:solidFill>
                <a:latin typeface="Trebuchet MS" panose="020B0603020202020204" pitchFamily="34" charset="0"/>
              </a:rPr>
              <a:t>Visit our homepage for further information:  </a:t>
            </a:r>
          </a:p>
          <a:p>
            <a:pPr algn="ctr">
              <a:lnSpc>
                <a:spcPct val="125000"/>
              </a:lnSpc>
              <a:spcAft>
                <a:spcPts val="0"/>
              </a:spcAft>
            </a:pPr>
            <a:r>
              <a:rPr lang="en-GB" sz="900" i="1" dirty="0" smtClean="0">
                <a:solidFill>
                  <a:srgbClr val="20965C"/>
                </a:solidFill>
                <a:latin typeface="Trebuchet MS" panose="020B0603020202020204" pitchFamily="34" charset="0"/>
              </a:rPr>
              <a:t>https</a:t>
            </a:r>
            <a:r>
              <a:rPr lang="en-GB" sz="900" i="1" dirty="0">
                <a:solidFill>
                  <a:srgbClr val="20965C"/>
                </a:solidFill>
                <a:latin typeface="Trebuchet MS" panose="020B0603020202020204" pitchFamily="34" charset="0"/>
              </a:rPr>
              <a:t>://www.interreg-central.eu/Content.Node/FIRECE.html</a:t>
            </a:r>
            <a:endParaRPr lang="en-GB" sz="300" dirty="0">
              <a:solidFill>
                <a:srgbClr val="20965C"/>
              </a:solidFill>
              <a:latin typeface="Trebuchet MS" panose="020B0603020202020204" pitchFamily="34" charset="0"/>
            </a:endParaRPr>
          </a:p>
        </p:txBody>
      </p:sp>
      <p:sp>
        <p:nvSpPr>
          <p:cNvPr id="19" name="Inhaltsplatzhalter 2"/>
          <p:cNvSpPr txBox="1">
            <a:spLocks/>
          </p:cNvSpPr>
          <p:nvPr/>
        </p:nvSpPr>
        <p:spPr>
          <a:xfrm>
            <a:off x="451838" y="5877333"/>
            <a:ext cx="1717289" cy="32173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rgbClr val="20965C"/>
                </a:solidFill>
                <a:latin typeface="Trebuchet MS" panose="020B0603020202020204" pitchFamily="34" charset="0"/>
              </a:rPr>
              <a:t>TRAININGS</a:t>
            </a:r>
            <a:endParaRPr lang="en-GB" b="1" dirty="0">
              <a:solidFill>
                <a:srgbClr val="20965C"/>
              </a:solidFill>
              <a:latin typeface="Trebuchet MS" panose="020B0603020202020204" pitchFamily="34" charset="0"/>
            </a:endParaRPr>
          </a:p>
        </p:txBody>
      </p:sp>
      <p:sp>
        <p:nvSpPr>
          <p:cNvPr id="22" name="Rechteck 21"/>
          <p:cNvSpPr/>
          <p:nvPr/>
        </p:nvSpPr>
        <p:spPr>
          <a:xfrm>
            <a:off x="560388" y="6434673"/>
            <a:ext cx="2944788" cy="2015936"/>
          </a:xfrm>
          <a:prstGeom prst="rect">
            <a:avLst/>
          </a:prstGeom>
        </p:spPr>
        <p:txBody>
          <a:bodyPr wrap="square">
            <a:spAutoFit/>
          </a:bodyPr>
          <a:lstStyle/>
          <a:p>
            <a:pPr algn="just">
              <a:lnSpc>
                <a:spcPct val="125000"/>
              </a:lnSpc>
              <a:tabLst>
                <a:tab pos="92075" algn="l"/>
              </a:tabLst>
            </a:pPr>
            <a:r>
              <a:rPr lang="en-US" sz="1000" dirty="0" smtClean="0">
                <a:latin typeface="Trebuchet MS" panose="020B0603020202020204" pitchFamily="34" charset="0"/>
                <a:ea typeface="Calibri" panose="020F0502020204030204" pitchFamily="34" charset="0"/>
                <a:cs typeface="Times New Roman" panose="02020603050405020304" pitchFamily="18" charset="0"/>
              </a:rPr>
              <a:t>The training workshop - jointly </a:t>
            </a:r>
            <a:r>
              <a:rPr lang="en-US" sz="1000" dirty="0" err="1" smtClean="0">
                <a:latin typeface="Trebuchet MS" panose="020B0603020202020204" pitchFamily="34" charset="0"/>
                <a:ea typeface="Calibri" panose="020F0502020204030204" pitchFamily="34" charset="0"/>
                <a:cs typeface="Times New Roman" panose="02020603050405020304" pitchFamily="18" charset="0"/>
              </a:rPr>
              <a:t>organised</a:t>
            </a:r>
            <a:r>
              <a:rPr lang="en-US" sz="1000" dirty="0" smtClean="0">
                <a:latin typeface="Trebuchet MS" panose="020B0603020202020204" pitchFamily="34" charset="0"/>
                <a:ea typeface="Calibri" panose="020F0502020204030204" pitchFamily="34" charset="0"/>
                <a:cs typeface="Times New Roman" panose="02020603050405020304" pitchFamily="18" charset="0"/>
              </a:rPr>
              <a:t> by Interreg CE FIRECE project and FI Compass - started on the afternoon of the 17th of January. All project partners were involved in the workshop including experts and representatives of their regional/national authorities. They presented concepts and innovative financial instruments to increase energy efficiency and enhance the use of renewable energy sources</a:t>
            </a:r>
            <a:r>
              <a:rPr lang="en-US" sz="1000" dirty="0" smtClean="0">
                <a:latin typeface="Arial" panose="020B0604020202020204" pitchFamily="34" charset="0"/>
                <a:ea typeface="Calibri" panose="020F0502020204030204" pitchFamily="34" charset="0"/>
                <a:cs typeface="Times New Roman" panose="02020603050405020304" pitchFamily="18" charset="0"/>
              </a:rPr>
              <a:t>. </a:t>
            </a:r>
            <a:endParaRPr lang="en-GB" sz="1000" dirty="0" smtClean="0">
              <a:latin typeface="Arial" panose="020B0604020202020204" pitchFamily="34" charset="0"/>
              <a:ea typeface="Calibri" panose="020F0502020204030204" pitchFamily="34" charset="0"/>
              <a:cs typeface="Times New Roman" panose="02020603050405020304" pitchFamily="18" charset="0"/>
            </a:endParaRPr>
          </a:p>
        </p:txBody>
      </p:sp>
      <p:pic>
        <p:nvPicPr>
          <p:cNvPr id="23" name="Grafik 22"/>
          <p:cNvPicPr/>
          <p:nvPr/>
        </p:nvPicPr>
        <p:blipFill>
          <a:blip r:embed="rId4" cstate="print">
            <a:extLst>
              <a:ext uri="{28A0092B-C50C-407E-A947-70E740481C1C}">
                <a14:useLocalDpi xmlns:a14="http://schemas.microsoft.com/office/drawing/2010/main" val="0"/>
              </a:ext>
            </a:extLst>
          </a:blip>
          <a:stretch>
            <a:fillRect/>
          </a:stretch>
        </p:blipFill>
        <p:spPr>
          <a:xfrm>
            <a:off x="3621300" y="6434673"/>
            <a:ext cx="2567395" cy="1856523"/>
          </a:xfrm>
          <a:prstGeom prst="rect">
            <a:avLst/>
          </a:prstGeom>
          <a:ln>
            <a:noFill/>
          </a:ln>
        </p:spPr>
      </p:pic>
      <p:sp>
        <p:nvSpPr>
          <p:cNvPr id="25" name="Rechteck 24"/>
          <p:cNvSpPr/>
          <p:nvPr/>
        </p:nvSpPr>
        <p:spPr>
          <a:xfrm>
            <a:off x="515338" y="6162497"/>
            <a:ext cx="4281634" cy="486672"/>
          </a:xfrm>
          <a:prstGeom prst="rect">
            <a:avLst/>
          </a:prstGeom>
        </p:spPr>
        <p:txBody>
          <a:bodyPr wrap="square">
            <a:spAutoFit/>
          </a:bodyPr>
          <a:lstStyle/>
          <a:p>
            <a:pPr algn="just">
              <a:lnSpc>
                <a:spcPct val="125000"/>
              </a:lnSpc>
            </a:pPr>
            <a:r>
              <a:rPr lang="de-DE" sz="1050" b="1" u="sng" dirty="0" smtClean="0">
                <a:latin typeface="Trebuchet MS" panose="020B0603020202020204" pitchFamily="34" charset="0"/>
                <a:ea typeface="Calibri" panose="020F0502020204030204" pitchFamily="34" charset="0"/>
                <a:cs typeface="Times New Roman" panose="02020603050405020304" pitchFamily="18" charset="0"/>
              </a:rPr>
              <a:t>Training </a:t>
            </a:r>
            <a:r>
              <a:rPr lang="de-DE" sz="1050" b="1" u="sng" dirty="0" err="1" smtClean="0">
                <a:latin typeface="Trebuchet MS" panose="020B0603020202020204" pitchFamily="34" charset="0"/>
                <a:ea typeface="Calibri" panose="020F0502020204030204" pitchFamily="34" charset="0"/>
                <a:cs typeface="Times New Roman" panose="02020603050405020304" pitchFamily="18" charset="0"/>
              </a:rPr>
              <a:t>workshop</a:t>
            </a:r>
            <a:r>
              <a:rPr lang="de-DE" sz="1050" b="1" u="sng" dirty="0" smtClean="0">
                <a:latin typeface="Trebuchet MS" panose="020B0603020202020204" pitchFamily="34" charset="0"/>
                <a:ea typeface="Calibri" panose="020F0502020204030204" pitchFamily="34" charset="0"/>
                <a:cs typeface="Times New Roman" panose="02020603050405020304" pitchFamily="18" charset="0"/>
              </a:rPr>
              <a:t> in Brüssel</a:t>
            </a:r>
            <a:endParaRPr lang="en-GB" sz="1050" b="1" u="sng" dirty="0" smtClean="0">
              <a:latin typeface="Trebuchet MS" panose="020B0603020202020204" pitchFamily="34" charset="0"/>
              <a:ea typeface="Calibri" panose="020F0502020204030204" pitchFamily="34" charset="0"/>
              <a:cs typeface="Times New Roman" panose="02020603050405020304" pitchFamily="18" charset="0"/>
            </a:endParaRPr>
          </a:p>
          <a:p>
            <a:pPr algn="just">
              <a:lnSpc>
                <a:spcPct val="125000"/>
              </a:lnSpc>
              <a:spcAft>
                <a:spcPts val="0"/>
              </a:spcAft>
            </a:pPr>
            <a:endParaRPr lang="en-GB" sz="1000" dirty="0"/>
          </a:p>
        </p:txBody>
      </p:sp>
      <p:sp>
        <p:nvSpPr>
          <p:cNvPr id="26" name="Titel 1"/>
          <p:cNvSpPr txBox="1">
            <a:spLocks/>
          </p:cNvSpPr>
          <p:nvPr/>
        </p:nvSpPr>
        <p:spPr>
          <a:xfrm>
            <a:off x="560388" y="8562975"/>
            <a:ext cx="5802334" cy="323850"/>
          </a:xfrm>
          <a:prstGeom prst="rect">
            <a:avLst/>
          </a:prstGeom>
          <a:solidFill>
            <a:srgbClr val="20965C">
              <a:alpha val="47000"/>
            </a:srgbClr>
          </a:solidFill>
        </p:spPr>
        <p:txBody>
          <a:bodyPr vert="horz" lIns="91440" tIns="45720" rIns="91440" bIns="45720" rtlCol="0" anchor="ctr">
            <a:normAutofit fontScale="85000" lnSpcReduction="20000"/>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en-GB" smtClean="0"/>
              <a:t> </a:t>
            </a:r>
            <a:endParaRPr lang="en-GB" dirty="0"/>
          </a:p>
        </p:txBody>
      </p:sp>
      <p:pic>
        <p:nvPicPr>
          <p:cNvPr id="21" name="Grafik 20"/>
          <p:cNvPicPr>
            <a:picLocks noChangeAspect="1"/>
          </p:cNvPicPr>
          <p:nvPr/>
        </p:nvPicPr>
        <p:blipFill>
          <a:blip r:embed="rId5"/>
          <a:stretch>
            <a:fillRect/>
          </a:stretch>
        </p:blipFill>
        <p:spPr>
          <a:xfrm>
            <a:off x="2033257" y="586226"/>
            <a:ext cx="2856596" cy="1226025"/>
          </a:xfrm>
          <a:prstGeom prst="rect">
            <a:avLst/>
          </a:prstGeom>
        </p:spPr>
      </p:pic>
      <p:sp>
        <p:nvSpPr>
          <p:cNvPr id="28" name="Inhaltsplatzhalter 2"/>
          <p:cNvSpPr txBox="1">
            <a:spLocks/>
          </p:cNvSpPr>
          <p:nvPr/>
        </p:nvSpPr>
        <p:spPr>
          <a:xfrm>
            <a:off x="5819397" y="8886825"/>
            <a:ext cx="627123" cy="186679"/>
          </a:xfrm>
          <a:prstGeom prst="rect">
            <a:avLst/>
          </a:prstGeom>
        </p:spPr>
        <p:txBody>
          <a:bodyPr vert="horz" lIns="91440" tIns="45720" rIns="91440" bIns="45720" rtlCol="0">
            <a:normAutofit fontScale="2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solidFill>
                  <a:schemeClr val="tx1">
                    <a:lumMod val="75000"/>
                    <a:lumOff val="25000"/>
                  </a:schemeClr>
                </a:solidFill>
                <a:latin typeface="Trebuchet MS" panose="020B0603020202020204" pitchFamily="34" charset="0"/>
              </a:rPr>
              <a:t>Page 1</a:t>
            </a:r>
            <a:endParaRPr lang="en-GB" sz="3600" b="1"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24612846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el 1"/>
          <p:cNvSpPr txBox="1">
            <a:spLocks/>
          </p:cNvSpPr>
          <p:nvPr/>
        </p:nvSpPr>
        <p:spPr>
          <a:xfrm>
            <a:off x="560388" y="448197"/>
            <a:ext cx="5802334" cy="685011"/>
          </a:xfrm>
          <a:prstGeom prst="rect">
            <a:avLst/>
          </a:prstGeom>
          <a:solidFill>
            <a:srgbClr val="20965C">
              <a:alpha val="47000"/>
            </a:srgbClr>
          </a:solidFill>
        </p:spPr>
        <p:txBody>
          <a:bodyPr vert="horz" lIns="91440" tIns="45720" rIns="91440" bIns="45720" rtlCol="0" anchor="ctr">
            <a:normAutofit/>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en-GB" smtClean="0"/>
              <a:t> </a:t>
            </a:r>
            <a:endParaRPr lang="en-GB" dirty="0"/>
          </a:p>
        </p:txBody>
      </p:sp>
      <p:sp>
        <p:nvSpPr>
          <p:cNvPr id="3" name="Inhaltsplatzhalter 2"/>
          <p:cNvSpPr>
            <a:spLocks noGrp="1"/>
          </p:cNvSpPr>
          <p:nvPr>
            <p:ph idx="1"/>
          </p:nvPr>
        </p:nvSpPr>
        <p:spPr>
          <a:xfrm>
            <a:off x="478224" y="268479"/>
            <a:ext cx="1717289" cy="321733"/>
          </a:xfrm>
        </p:spPr>
        <p:txBody>
          <a:bodyPr>
            <a:normAutofit fontScale="70000" lnSpcReduction="20000"/>
          </a:bodyPr>
          <a:lstStyle/>
          <a:p>
            <a:pPr marL="0" indent="0">
              <a:buNone/>
            </a:pPr>
            <a:r>
              <a:rPr lang="en-GB" b="1" dirty="0" smtClean="0">
                <a:solidFill>
                  <a:schemeClr val="tx1">
                    <a:lumMod val="75000"/>
                    <a:lumOff val="25000"/>
                  </a:schemeClr>
                </a:solidFill>
                <a:latin typeface="Trebuchet MS" panose="020B0603020202020204" pitchFamily="34" charset="0"/>
              </a:rPr>
              <a:t>FIRECE Newsletter #1</a:t>
            </a:r>
            <a:endParaRPr lang="en-GB" b="1" dirty="0">
              <a:solidFill>
                <a:schemeClr val="tx1">
                  <a:lumMod val="75000"/>
                  <a:lumOff val="25000"/>
                </a:schemeClr>
              </a:solidFill>
              <a:latin typeface="Trebuchet MS" panose="020B0603020202020204" pitchFamily="34" charset="0"/>
            </a:endParaRPr>
          </a:p>
        </p:txBody>
      </p:sp>
      <p:sp>
        <p:nvSpPr>
          <p:cNvPr id="5" name="Inhaltsplatzhalter 2"/>
          <p:cNvSpPr txBox="1">
            <a:spLocks/>
          </p:cNvSpPr>
          <p:nvPr/>
        </p:nvSpPr>
        <p:spPr>
          <a:xfrm>
            <a:off x="1325755" y="2820769"/>
            <a:ext cx="1188845" cy="321733"/>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8" name="Inhaltsplatzhalter 2"/>
          <p:cNvSpPr txBox="1">
            <a:spLocks/>
          </p:cNvSpPr>
          <p:nvPr/>
        </p:nvSpPr>
        <p:spPr>
          <a:xfrm>
            <a:off x="478223" y="3125768"/>
            <a:ext cx="3689917" cy="1880572"/>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12" name="Inhaltsplatzhalter 2"/>
          <p:cNvSpPr txBox="1">
            <a:spLocks/>
          </p:cNvSpPr>
          <p:nvPr/>
        </p:nvSpPr>
        <p:spPr>
          <a:xfrm>
            <a:off x="478224" y="3182960"/>
            <a:ext cx="2903151" cy="540277"/>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endParaRPr lang="en-GB" b="1" dirty="0">
              <a:solidFill>
                <a:schemeClr val="tx1">
                  <a:lumMod val="75000"/>
                  <a:lumOff val="25000"/>
                </a:schemeClr>
              </a:solidFill>
              <a:latin typeface="Trebuchet MS" panose="020B0603020202020204" pitchFamily="34" charset="0"/>
            </a:endParaRPr>
          </a:p>
        </p:txBody>
      </p:sp>
      <p:sp>
        <p:nvSpPr>
          <p:cNvPr id="14" name="Inhaltsplatzhalter 2"/>
          <p:cNvSpPr txBox="1">
            <a:spLocks/>
          </p:cNvSpPr>
          <p:nvPr/>
        </p:nvSpPr>
        <p:spPr>
          <a:xfrm>
            <a:off x="5622925" y="278017"/>
            <a:ext cx="1539875" cy="157670"/>
          </a:xfrm>
          <a:prstGeom prst="rect">
            <a:avLst/>
          </a:prstGeom>
        </p:spPr>
        <p:txBody>
          <a:bodyPr vert="horz" lIns="91440" tIns="45720" rIns="91440" bIns="45720" rtlCol="0">
            <a:normAutofit fontScale="2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chemeClr val="tx1">
                    <a:lumMod val="75000"/>
                    <a:lumOff val="25000"/>
                  </a:schemeClr>
                </a:solidFill>
                <a:latin typeface="Trebuchet MS" panose="020B0603020202020204" pitchFamily="34" charset="0"/>
              </a:rPr>
              <a:t> </a:t>
            </a:r>
            <a:r>
              <a:rPr lang="en-GB" sz="4400" b="1" dirty="0" smtClean="0">
                <a:solidFill>
                  <a:schemeClr val="tx1">
                    <a:lumMod val="75000"/>
                    <a:lumOff val="25000"/>
                  </a:schemeClr>
                </a:solidFill>
                <a:latin typeface="Trebuchet MS" panose="020B0603020202020204" pitchFamily="34" charset="0"/>
              </a:rPr>
              <a:t>2019 – #1</a:t>
            </a:r>
            <a:endParaRPr lang="en-GB" sz="3600" b="1" dirty="0">
              <a:solidFill>
                <a:schemeClr val="tx1">
                  <a:lumMod val="75000"/>
                  <a:lumOff val="25000"/>
                </a:schemeClr>
              </a:solidFill>
              <a:latin typeface="Trebuchet MS" panose="020B0603020202020204" pitchFamily="34" charset="0"/>
            </a:endParaRPr>
          </a:p>
        </p:txBody>
      </p:sp>
      <p:sp>
        <p:nvSpPr>
          <p:cNvPr id="17" name="Rechteck 16"/>
          <p:cNvSpPr/>
          <p:nvPr/>
        </p:nvSpPr>
        <p:spPr>
          <a:xfrm>
            <a:off x="560389" y="4592031"/>
            <a:ext cx="5764210" cy="269433"/>
          </a:xfrm>
          <a:prstGeom prst="rect">
            <a:avLst/>
          </a:prstGeom>
        </p:spPr>
        <p:txBody>
          <a:bodyPr wrap="square">
            <a:spAutoFit/>
          </a:bodyPr>
          <a:lstStyle/>
          <a:p>
            <a:pPr algn="just">
              <a:lnSpc>
                <a:spcPct val="125000"/>
              </a:lnSpc>
              <a:spcAft>
                <a:spcPts val="0"/>
              </a:spcAft>
            </a:pPr>
            <a:r>
              <a:rPr lang="en-GB" sz="1000" dirty="0" smtClean="0">
                <a:latin typeface="Arial" panose="020B0604020202020204" pitchFamily="34" charset="0"/>
                <a:ea typeface="Calibri" panose="020F0502020204030204" pitchFamily="34" charset="0"/>
              </a:rPr>
              <a:t>. </a:t>
            </a:r>
            <a:endParaRPr lang="en-GB" sz="1000" dirty="0"/>
          </a:p>
        </p:txBody>
      </p:sp>
      <p:sp>
        <p:nvSpPr>
          <p:cNvPr id="24" name="Rechteck 23"/>
          <p:cNvSpPr/>
          <p:nvPr/>
        </p:nvSpPr>
        <p:spPr>
          <a:xfrm>
            <a:off x="560388" y="2852298"/>
            <a:ext cx="5846378" cy="900246"/>
          </a:xfrm>
          <a:prstGeom prst="rect">
            <a:avLst/>
          </a:prstGeom>
        </p:spPr>
        <p:txBody>
          <a:bodyPr wrap="square">
            <a:spAutoFit/>
          </a:bodyPr>
          <a:lstStyle/>
          <a:p>
            <a:pPr algn="just">
              <a:lnSpc>
                <a:spcPct val="125000"/>
              </a:lnSpc>
              <a:spcAft>
                <a:spcPts val="0"/>
              </a:spcAft>
            </a:pPr>
            <a:r>
              <a:rPr lang="en-GB" sz="1050" dirty="0" smtClean="0">
                <a:effectLst/>
                <a:latin typeface="Trebuchet MS" panose="020B0603020202020204" pitchFamily="34" charset="0"/>
                <a:ea typeface="Calibri" panose="020F0502020204030204" pitchFamily="34" charset="0"/>
                <a:cs typeface="Times New Roman" panose="02020603050405020304" pitchFamily="18" charset="0"/>
              </a:rPr>
              <a:t>A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first draft of the </a:t>
            </a:r>
            <a:r>
              <a:rPr lang="en-GB" sz="1050" dirty="0" smtClean="0">
                <a:effectLst/>
                <a:latin typeface="Trebuchet MS" panose="020B0603020202020204" pitchFamily="34" charset="0"/>
                <a:ea typeface="Calibri" panose="020F0502020204030204" pitchFamily="34" charset="0"/>
                <a:cs typeface="Times New Roman" panose="02020603050405020304" pitchFamily="18" charset="0"/>
              </a:rPr>
              <a:t>online training course concerning low carbon energy transition was elaborated by the FIRECE partner ENVIROS. This free training course is addressed to coordinators and operators on innovative financial instruments of partner-regions and consists of following 5 training blocks: </a:t>
            </a:r>
          </a:p>
        </p:txBody>
      </p:sp>
      <p:sp>
        <p:nvSpPr>
          <p:cNvPr id="25" name="Rechteck 24"/>
          <p:cNvSpPr/>
          <p:nvPr/>
        </p:nvSpPr>
        <p:spPr>
          <a:xfrm>
            <a:off x="478221" y="2595287"/>
            <a:ext cx="4281634" cy="274819"/>
          </a:xfrm>
          <a:prstGeom prst="rect">
            <a:avLst/>
          </a:prstGeom>
        </p:spPr>
        <p:txBody>
          <a:bodyPr wrap="square">
            <a:spAutoFit/>
          </a:bodyPr>
          <a:lstStyle/>
          <a:p>
            <a:pPr algn="just">
              <a:lnSpc>
                <a:spcPct val="125000"/>
              </a:lnSpc>
            </a:pPr>
            <a:r>
              <a:rPr lang="de-DE" sz="1050" b="1" u="sng" dirty="0" smtClean="0">
                <a:latin typeface="Trebuchet MS" panose="020B0603020202020204" pitchFamily="34" charset="0"/>
                <a:ea typeface="Calibri" panose="020F0502020204030204" pitchFamily="34" charset="0"/>
                <a:cs typeface="Times New Roman" panose="02020603050405020304" pitchFamily="18" charset="0"/>
              </a:rPr>
              <a:t>Free training course for low carbon energy transition</a:t>
            </a:r>
            <a:endParaRPr lang="en-GB" sz="1050" b="1" u="sng" dirty="0" smtClean="0">
              <a:latin typeface="Trebuchet MS" panose="020B0603020202020204" pitchFamily="34" charset="0"/>
              <a:ea typeface="Calibri" panose="020F0502020204030204" pitchFamily="34" charset="0"/>
              <a:cs typeface="Times New Roman" panose="02020603050405020304" pitchFamily="18" charset="0"/>
            </a:endParaRPr>
          </a:p>
        </p:txBody>
      </p:sp>
      <p:sp>
        <p:nvSpPr>
          <p:cNvPr id="9" name="Rectangle 2"/>
          <p:cNvSpPr>
            <a:spLocks noChangeArrowheads="1"/>
          </p:cNvSpPr>
          <p:nvPr/>
        </p:nvSpPr>
        <p:spPr bwMode="auto">
          <a:xfrm>
            <a:off x="0" y="-1"/>
            <a:ext cx="11593744" cy="76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GB"/>
          </a:p>
        </p:txBody>
      </p:sp>
      <p:sp>
        <p:nvSpPr>
          <p:cNvPr id="13" name="Rectangle 5"/>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1" name="Rectangle 8"/>
          <p:cNvSpPr>
            <a:spLocks noChangeArrowheads="1"/>
          </p:cNvSpPr>
          <p:nvPr/>
        </p:nvSpPr>
        <p:spPr bwMode="auto">
          <a:xfrm>
            <a:off x="152400" y="15240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32" name="Rechteck 31"/>
          <p:cNvSpPr/>
          <p:nvPr/>
        </p:nvSpPr>
        <p:spPr>
          <a:xfrm>
            <a:off x="560387" y="8056039"/>
            <a:ext cx="5807822" cy="477054"/>
          </a:xfrm>
          <a:prstGeom prst="rect">
            <a:avLst/>
          </a:prstGeom>
        </p:spPr>
        <p:txBody>
          <a:bodyPr wrap="square">
            <a:spAutoFit/>
          </a:bodyPr>
          <a:lstStyle/>
          <a:p>
            <a:pPr algn="just">
              <a:lnSpc>
                <a:spcPct val="125000"/>
              </a:lnSpc>
              <a:spcAft>
                <a:spcPts val="0"/>
              </a:spcAft>
            </a:pPr>
            <a:r>
              <a:rPr lang="en-GB" sz="1000" dirty="0" smtClean="0">
                <a:effectLst/>
                <a:latin typeface="Trebuchet MS" panose="020B0603020202020204" pitchFamily="34" charset="0"/>
                <a:ea typeface="Calibri" panose="020F0502020204030204" pitchFamily="34" charset="0"/>
                <a:cs typeface="Times New Roman" panose="02020603050405020304" pitchFamily="18" charset="0"/>
              </a:rPr>
              <a:t>To get free access to the online training course, please contact: </a:t>
            </a:r>
            <a:r>
              <a:rPr lang="en-GB" sz="1000" u="sng" dirty="0">
                <a:solidFill>
                  <a:srgbClr val="20965C"/>
                </a:solidFill>
                <a:latin typeface="Trebuchet MS" panose="020B0603020202020204" pitchFamily="34" charset="0"/>
                <a:ea typeface="Calibri" panose="020F0502020204030204" pitchFamily="34" charset="0"/>
                <a:cs typeface="Times New Roman" panose="02020603050405020304" pitchFamily="18" charset="0"/>
              </a:rPr>
              <a:t>pavel.ruzicka@enviros.cz</a:t>
            </a:r>
            <a:r>
              <a:rPr lang="en-GB" sz="1000" dirty="0" smtClean="0">
                <a:solidFill>
                  <a:srgbClr val="20965C"/>
                </a:solidFill>
                <a:effectLst/>
                <a:latin typeface="Trebuchet MS" panose="020B0603020202020204" pitchFamily="34" charset="0"/>
                <a:ea typeface="Calibri" panose="020F0502020204030204" pitchFamily="34" charset="0"/>
                <a:cs typeface="Times New Roman" panose="02020603050405020304" pitchFamily="18" charset="0"/>
              </a:rPr>
              <a:t> </a:t>
            </a:r>
            <a:r>
              <a:rPr lang="en-GB" sz="1000" dirty="0" smtClean="0">
                <a:effectLst/>
                <a:latin typeface="Trebuchet MS" panose="020B0603020202020204" pitchFamily="34" charset="0"/>
                <a:ea typeface="Calibri" panose="020F0502020204030204" pitchFamily="34" charset="0"/>
                <a:cs typeface="Times New Roman" panose="02020603050405020304" pitchFamily="18" charset="0"/>
              </a:rPr>
              <a:t>from FIRECE partner ENVIROS. </a:t>
            </a:r>
            <a:endParaRPr lang="en-GB" sz="1000" dirty="0">
              <a:latin typeface="Trebuchet MS" panose="020B0603020202020204" pitchFamily="34" charset="0"/>
            </a:endParaRPr>
          </a:p>
        </p:txBody>
      </p:sp>
      <p:sp>
        <p:nvSpPr>
          <p:cNvPr id="33" name="Rechteck 32"/>
          <p:cNvSpPr/>
          <p:nvPr/>
        </p:nvSpPr>
        <p:spPr>
          <a:xfrm>
            <a:off x="560388" y="3734736"/>
            <a:ext cx="4978252" cy="1102225"/>
          </a:xfrm>
          <a:prstGeom prst="rect">
            <a:avLst/>
          </a:prstGeom>
        </p:spPr>
        <p:txBody>
          <a:bodyPr wrap="square">
            <a:spAutoFit/>
          </a:bodyPr>
          <a:lstStyle/>
          <a:p>
            <a:pPr marL="228600" indent="-228600" algn="just">
              <a:lnSpc>
                <a:spcPct val="125000"/>
              </a:lnSpc>
              <a:spcAft>
                <a:spcPts val="0"/>
              </a:spcAft>
              <a:buAutoNum type="arabicParenR"/>
            </a:pPr>
            <a:r>
              <a:rPr lang="en-GB" sz="1050" dirty="0">
                <a:latin typeface="Trebuchet MS" panose="020B0603020202020204" pitchFamily="34" charset="0"/>
                <a:ea typeface="Calibri" panose="020F0502020204030204" pitchFamily="34" charset="0"/>
                <a:cs typeface="Times New Roman" panose="02020603050405020304" pitchFamily="18" charset="0"/>
              </a:rPr>
              <a:t>EU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energy policy </a:t>
            </a:r>
            <a:r>
              <a:rPr lang="en-GB" sz="1050" dirty="0">
                <a:latin typeface="Trebuchet MS" panose="020B0603020202020204" pitchFamily="34" charset="0"/>
                <a:ea typeface="Calibri" panose="020F0502020204030204" pitchFamily="34" charset="0"/>
                <a:cs typeface="Times New Roman" panose="02020603050405020304" pitchFamily="18" charset="0"/>
              </a:rPr>
              <a:t>and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objectives </a:t>
            </a:r>
            <a:endParaRPr lang="en-GB" sz="1050" dirty="0">
              <a:latin typeface="Trebuchet MS" panose="020B0603020202020204" pitchFamily="34" charset="0"/>
              <a:ea typeface="Calibri" panose="020F0502020204030204" pitchFamily="34" charset="0"/>
              <a:cs typeface="Times New Roman" panose="02020603050405020304" pitchFamily="18" charset="0"/>
            </a:endParaRPr>
          </a:p>
          <a:p>
            <a:pPr marL="228600" indent="-228600" algn="just">
              <a:lnSpc>
                <a:spcPct val="125000"/>
              </a:lnSpc>
              <a:spcAft>
                <a:spcPts val="0"/>
              </a:spcAft>
              <a:buAutoNum type="arabicParenR"/>
            </a:pPr>
            <a:r>
              <a:rPr lang="en-GB" sz="1050" dirty="0">
                <a:latin typeface="Trebuchet MS" panose="020B0603020202020204" pitchFamily="34" charset="0"/>
                <a:ea typeface="Calibri" panose="020F0502020204030204" pitchFamily="34" charset="0"/>
                <a:cs typeface="Times New Roman" panose="02020603050405020304" pitchFamily="18" charset="0"/>
              </a:rPr>
              <a:t>Management of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energy plans </a:t>
            </a:r>
            <a:endParaRPr lang="en-GB" sz="1050" dirty="0">
              <a:latin typeface="Trebuchet MS" panose="020B0603020202020204" pitchFamily="34" charset="0"/>
              <a:ea typeface="Calibri" panose="020F0502020204030204" pitchFamily="34" charset="0"/>
              <a:cs typeface="Times New Roman" panose="02020603050405020304" pitchFamily="18" charset="0"/>
            </a:endParaRPr>
          </a:p>
          <a:p>
            <a:pPr marL="228600" indent="-228600" algn="just">
              <a:lnSpc>
                <a:spcPct val="125000"/>
              </a:lnSpc>
              <a:spcAft>
                <a:spcPts val="0"/>
              </a:spcAft>
              <a:buAutoNum type="arabicParenR"/>
            </a:pPr>
            <a:r>
              <a:rPr lang="en-GB" sz="1050" dirty="0">
                <a:latin typeface="Trebuchet MS" panose="020B0603020202020204" pitchFamily="34" charset="0"/>
                <a:ea typeface="Calibri" panose="020F0502020204030204" pitchFamily="34" charset="0"/>
                <a:cs typeface="Times New Roman" panose="02020603050405020304" pitchFamily="18" charset="0"/>
              </a:rPr>
              <a:t>Development of financial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instruments</a:t>
            </a:r>
            <a:endParaRPr lang="en-GB" sz="1050" dirty="0">
              <a:latin typeface="Trebuchet MS" panose="020B0603020202020204" pitchFamily="34" charset="0"/>
              <a:ea typeface="Calibri" panose="020F0502020204030204" pitchFamily="34" charset="0"/>
              <a:cs typeface="Times New Roman" panose="02020603050405020304" pitchFamily="18" charset="0"/>
            </a:endParaRPr>
          </a:p>
          <a:p>
            <a:pPr marL="228600" indent="-228600" algn="just">
              <a:lnSpc>
                <a:spcPct val="125000"/>
              </a:lnSpc>
              <a:spcAft>
                <a:spcPts val="0"/>
              </a:spcAft>
              <a:buAutoNum type="arabicParenR"/>
            </a:pPr>
            <a:r>
              <a:rPr lang="en-GB" sz="1050" dirty="0">
                <a:latin typeface="Trebuchet MS" panose="020B0603020202020204" pitchFamily="34" charset="0"/>
                <a:ea typeface="Calibri" panose="020F0502020204030204" pitchFamily="34" charset="0"/>
                <a:cs typeface="Times New Roman" panose="02020603050405020304" pitchFamily="18" charset="0"/>
              </a:rPr>
              <a:t>Monitoring the impact of public investments</a:t>
            </a:r>
          </a:p>
          <a:p>
            <a:pPr marL="228600" indent="-228600" algn="just">
              <a:lnSpc>
                <a:spcPct val="125000"/>
              </a:lnSpc>
              <a:spcAft>
                <a:spcPts val="0"/>
              </a:spcAft>
              <a:buAutoNum type="arabicParenR"/>
            </a:pPr>
            <a:r>
              <a:rPr lang="en-GB" sz="1050" dirty="0">
                <a:latin typeface="Trebuchet MS" panose="020B0603020202020204" pitchFamily="34" charset="0"/>
                <a:ea typeface="Calibri" panose="020F0502020204030204" pitchFamily="34" charset="0"/>
                <a:cs typeface="Times New Roman" panose="02020603050405020304" pitchFamily="18" charset="0"/>
              </a:rPr>
              <a:t>Support for SME to invest into </a:t>
            </a:r>
            <a:r>
              <a:rPr lang="en-GB" sz="1050" dirty="0" smtClean="0">
                <a:latin typeface="Trebuchet MS" panose="020B0603020202020204" pitchFamily="34" charset="0"/>
                <a:ea typeface="Calibri" panose="020F0502020204030204" pitchFamily="34" charset="0"/>
                <a:cs typeface="Times New Roman" panose="02020603050405020304" pitchFamily="18" charset="0"/>
              </a:rPr>
              <a:t>energy </a:t>
            </a:r>
            <a:r>
              <a:rPr lang="en-GB" sz="1050" dirty="0">
                <a:latin typeface="Trebuchet MS" panose="020B0603020202020204" pitchFamily="34" charset="0"/>
                <a:ea typeface="Calibri" panose="020F0502020204030204" pitchFamily="34" charset="0"/>
                <a:cs typeface="Times New Roman" panose="02020603050405020304" pitchFamily="18" charset="0"/>
              </a:rPr>
              <a:t>efficiency</a:t>
            </a:r>
          </a:p>
        </p:txBody>
      </p:sp>
      <p:sp>
        <p:nvSpPr>
          <p:cNvPr id="35" name="Rechteck 34"/>
          <p:cNvSpPr/>
          <p:nvPr/>
        </p:nvSpPr>
        <p:spPr>
          <a:xfrm>
            <a:off x="560387" y="1257419"/>
            <a:ext cx="5764212" cy="1246495"/>
          </a:xfrm>
          <a:prstGeom prst="rect">
            <a:avLst/>
          </a:prstGeom>
        </p:spPr>
        <p:txBody>
          <a:bodyPr wrap="square">
            <a:spAutoFit/>
          </a:bodyPr>
          <a:lstStyle/>
          <a:p>
            <a:pPr algn="just">
              <a:lnSpc>
                <a:spcPct val="125000"/>
              </a:lnSpc>
            </a:pPr>
            <a:r>
              <a:rPr lang="en-US" sz="1000" dirty="0" smtClean="0">
                <a:latin typeface="Trebuchet MS" panose="020B0603020202020204" pitchFamily="34" charset="0"/>
                <a:ea typeface="Calibri" panose="020F0502020204030204" pitchFamily="34" charset="0"/>
                <a:cs typeface="Times New Roman" panose="02020603050405020304" pitchFamily="18" charset="0"/>
              </a:rPr>
              <a:t>There was a focus on buildings renovation carried out with the support of the EU. An example from the Baltic States proved to be very interesting. Blocks of flats with over 50.000 units have been renovated with the support of EU funds. On the second day, examples and information on "energy saving contracting" were presented, which had successfully been carried out in various EU countries. It was particularly interesting to learn that such projects or programs can also be submitted outside of a classical funding framework.</a:t>
            </a:r>
            <a:endParaRPr lang="en-GB" sz="1000" dirty="0" smtClean="0">
              <a:latin typeface="Trebuchet MS" panose="020B0603020202020204" pitchFamily="34" charset="0"/>
              <a:ea typeface="Calibri" panose="020F0502020204030204" pitchFamily="34" charset="0"/>
              <a:cs typeface="Times New Roman" panose="02020603050405020304" pitchFamily="18" charset="0"/>
            </a:endParaRPr>
          </a:p>
        </p:txBody>
      </p:sp>
      <p:sp>
        <p:nvSpPr>
          <p:cNvPr id="36" name="Titel 1"/>
          <p:cNvSpPr txBox="1">
            <a:spLocks/>
          </p:cNvSpPr>
          <p:nvPr/>
        </p:nvSpPr>
        <p:spPr>
          <a:xfrm>
            <a:off x="560388" y="8562975"/>
            <a:ext cx="5802334" cy="323850"/>
          </a:xfrm>
          <a:prstGeom prst="rect">
            <a:avLst/>
          </a:prstGeom>
          <a:solidFill>
            <a:srgbClr val="20965C">
              <a:alpha val="47000"/>
            </a:srgbClr>
          </a:solidFill>
        </p:spPr>
        <p:txBody>
          <a:bodyPr vert="horz" lIns="91440" tIns="45720" rIns="91440" bIns="45720" rtlCol="0" anchor="ctr">
            <a:normAutofit fontScale="85000" lnSpcReduction="20000"/>
          </a:bodyPr>
          <a:lstStyle>
            <a:lvl1pPr algn="l" defTabSz="514350" rtl="0" eaLnBrk="1" latinLnBrk="0" hangingPunct="1">
              <a:lnSpc>
                <a:spcPct val="90000"/>
              </a:lnSpc>
              <a:spcBef>
                <a:spcPct val="0"/>
              </a:spcBef>
              <a:buNone/>
              <a:defRPr sz="2475" kern="1200">
                <a:solidFill>
                  <a:schemeClr val="tx1"/>
                </a:solidFill>
                <a:latin typeface="+mj-lt"/>
                <a:ea typeface="+mj-ea"/>
                <a:cs typeface="+mj-cs"/>
              </a:defRPr>
            </a:lvl1pPr>
          </a:lstStyle>
          <a:p>
            <a:r>
              <a:rPr lang="en-GB" smtClean="0"/>
              <a:t> </a:t>
            </a:r>
            <a:endParaRPr lang="en-GB" dirty="0"/>
          </a:p>
        </p:txBody>
      </p:sp>
      <p:pic>
        <p:nvPicPr>
          <p:cNvPr id="29" name="Grafik 28"/>
          <p:cNvPicPr>
            <a:picLocks noChangeAspect="1"/>
          </p:cNvPicPr>
          <p:nvPr/>
        </p:nvPicPr>
        <p:blipFill rotWithShape="1">
          <a:blip r:embed="rId2"/>
          <a:srcRect t="9340"/>
          <a:stretch/>
        </p:blipFill>
        <p:spPr>
          <a:xfrm>
            <a:off x="560388" y="4915678"/>
            <a:ext cx="5122479" cy="3065863"/>
          </a:xfrm>
          <a:prstGeom prst="rect">
            <a:avLst/>
          </a:prstGeom>
        </p:spPr>
      </p:pic>
      <p:pic>
        <p:nvPicPr>
          <p:cNvPr id="40" name="Grafik 39"/>
          <p:cNvPicPr>
            <a:picLocks noChangeAspect="1"/>
          </p:cNvPicPr>
          <p:nvPr/>
        </p:nvPicPr>
        <p:blipFill>
          <a:blip r:embed="rId3"/>
          <a:stretch>
            <a:fillRect/>
          </a:stretch>
        </p:blipFill>
        <p:spPr>
          <a:xfrm>
            <a:off x="4991101" y="510185"/>
            <a:ext cx="1328990" cy="570390"/>
          </a:xfrm>
          <a:prstGeom prst="rect">
            <a:avLst/>
          </a:prstGeom>
        </p:spPr>
      </p:pic>
      <p:sp>
        <p:nvSpPr>
          <p:cNvPr id="41" name="Inhaltsplatzhalter 2"/>
          <p:cNvSpPr txBox="1">
            <a:spLocks/>
          </p:cNvSpPr>
          <p:nvPr/>
        </p:nvSpPr>
        <p:spPr>
          <a:xfrm>
            <a:off x="5796872" y="8886825"/>
            <a:ext cx="743277" cy="158326"/>
          </a:xfrm>
          <a:prstGeom prst="rect">
            <a:avLst/>
          </a:prstGeom>
        </p:spPr>
        <p:txBody>
          <a:bodyPr vert="horz" lIns="91440" tIns="45720" rIns="91440" bIns="45720" rtlCol="0">
            <a:normAutofit fontScale="25000" lnSpcReduction="20000"/>
          </a:bodyPr>
          <a:lstStyle>
            <a:lvl1pPr marL="128588" indent="-128588" algn="l" defTabSz="514350" rtl="0" eaLnBrk="1" latinLnBrk="0" hangingPunct="1">
              <a:lnSpc>
                <a:spcPct val="90000"/>
              </a:lnSpc>
              <a:spcBef>
                <a:spcPts val="563"/>
              </a:spcBef>
              <a:buFont typeface="Arial" panose="020B0604020202020204" pitchFamily="34" charset="0"/>
              <a:buChar char="•"/>
              <a:defRPr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0" indent="0">
              <a:buFont typeface="Arial" panose="020B0604020202020204" pitchFamily="34" charset="0"/>
              <a:buNone/>
            </a:pPr>
            <a:r>
              <a:rPr lang="en-GB" sz="4400" b="1" dirty="0" smtClean="0">
                <a:solidFill>
                  <a:schemeClr val="tx1">
                    <a:lumMod val="75000"/>
                    <a:lumOff val="25000"/>
                  </a:schemeClr>
                </a:solidFill>
                <a:latin typeface="Trebuchet MS" panose="020B0603020202020204" pitchFamily="34" charset="0"/>
              </a:rPr>
              <a:t>Page 2</a:t>
            </a:r>
            <a:endParaRPr lang="en-GB" sz="3600" b="1" dirty="0">
              <a:solidFill>
                <a:schemeClr val="tx1">
                  <a:lumMod val="75000"/>
                  <a:lumOff val="25000"/>
                </a:schemeClr>
              </a:solidFill>
              <a:latin typeface="Trebuchet MS" panose="020B0603020202020204" pitchFamily="34" charset="0"/>
            </a:endParaRPr>
          </a:p>
        </p:txBody>
      </p:sp>
    </p:spTree>
    <p:extLst>
      <p:ext uri="{BB962C8B-B14F-4D97-AF65-F5344CB8AC3E}">
        <p14:creationId xmlns:p14="http://schemas.microsoft.com/office/powerpoint/2010/main" val="1790249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447</Words>
  <Application>Microsoft Office PowerPoint</Application>
  <PresentationFormat>Letter (8,5x11 Zoll)</PresentationFormat>
  <Paragraphs>30</Paragraphs>
  <Slides>2</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vt:i4>
      </vt:variant>
    </vt:vector>
  </HeadingPairs>
  <TitlesOfParts>
    <vt:vector size="8" baseType="lpstr">
      <vt:lpstr>Arial</vt:lpstr>
      <vt:lpstr>Calibri</vt:lpstr>
      <vt:lpstr>Calibri Light</vt:lpstr>
      <vt:lpstr>Times New Roman</vt:lpstr>
      <vt:lpstr>Trebuchet MS</vt:lpstr>
      <vt:lpstr>Office</vt:lpstr>
      <vt:lpstr> </vt:lpstr>
      <vt:lpstr>PowerPoint-Präsentation</vt:lpstr>
    </vt:vector>
  </TitlesOfParts>
  <Company>FH-Burgenland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Halper Carina</dc:creator>
  <cp:lastModifiedBy>Pasterk Roland</cp:lastModifiedBy>
  <cp:revision>19</cp:revision>
  <cp:lastPrinted>2019-05-20T10:34:19Z</cp:lastPrinted>
  <dcterms:created xsi:type="dcterms:W3CDTF">2019-05-16T06:47:11Z</dcterms:created>
  <dcterms:modified xsi:type="dcterms:W3CDTF">2019-05-28T11:52:16Z</dcterms:modified>
</cp:coreProperties>
</file>