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57" r:id="rId4"/>
    <p:sldId id="294" r:id="rId5"/>
    <p:sldId id="259" r:id="rId6"/>
    <p:sldId id="260" r:id="rId7"/>
    <p:sldId id="290" r:id="rId8"/>
    <p:sldId id="295" r:id="rId9"/>
    <p:sldId id="262" r:id="rId10"/>
    <p:sldId id="263" r:id="rId11"/>
    <p:sldId id="296" r:id="rId12"/>
    <p:sldId id="288" r:id="rId13"/>
    <p:sldId id="297" r:id="rId14"/>
    <p:sldId id="264" r:id="rId15"/>
    <p:sldId id="299" r:id="rId16"/>
    <p:sldId id="279" r:id="rId17"/>
    <p:sldId id="273" r:id="rId18"/>
    <p:sldId id="281" r:id="rId19"/>
    <p:sldId id="298" r:id="rId20"/>
    <p:sldId id="282" r:id="rId21"/>
    <p:sldId id="289" r:id="rId22"/>
    <p:sldId id="283" r:id="rId23"/>
    <p:sldId id="284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6" autoAdjust="0"/>
    <p:restoredTop sz="76227" autoAdjust="0"/>
  </p:normalViewPr>
  <p:slideViewPr>
    <p:cSldViewPr snapToGrid="0" showGuides="1">
      <p:cViewPr varScale="1">
        <p:scale>
          <a:sx n="147" d="100"/>
          <a:sy n="147" d="100"/>
        </p:scale>
        <p:origin x="10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Sostituire la foto di “etnobiodiversità”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8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7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8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2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Per</a:t>
            </a:r>
            <a:r>
              <a:rPr lang="it-IT" baseline="0">
                <a:solidFill>
                  <a:srgbClr val="FF0000"/>
                </a:solidFill>
              </a:rPr>
              <a:t> saperne di più: inseriamo solo se abbiamo a disposizione il materiale in lingua inglese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Se possibile, fare un esempio utilizzando un quadro veneziano,</a:t>
            </a:r>
            <a:r>
              <a:rPr lang="it-IT" baseline="0"/>
              <a:t> città di progetto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0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5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5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3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02/07/19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822" y="-61452"/>
            <a:ext cx="12960459" cy="59856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38313" y="5503624"/>
            <a:ext cx="12636803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9558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Corso di formazione SU IDENTIFICAZIONE E MAPPATURA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it-IT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DEL PATRIMONIO CULTURALE GASTRONOMICO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effectLst/>
              <a:latin typeface="Trebuchet M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596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75813" y="33070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Mappatura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75813" y="1185244"/>
            <a:ext cx="104874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Obiettivi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it-IT" sz="2400" b="1" dirty="0">
                <a:latin typeface="Trebuchet MS"/>
                <a:cs typeface="Trebuchet MS"/>
              </a:rPr>
              <a:t>IDENTIFICAZIONE e MAPPATURA</a:t>
            </a:r>
            <a:r>
              <a:rPr lang="it-IT" sz="2400" dirty="0">
                <a:latin typeface="Trebuchet MS"/>
                <a:cs typeface="Trebuchet MS"/>
              </a:rPr>
              <a:t> della tradizione culturale gastronomica, in quanto forza trainante dello sviluppo locale.</a:t>
            </a:r>
          </a:p>
          <a:p>
            <a:r>
              <a:rPr lang="it-IT" sz="2400" dirty="0">
                <a:latin typeface="Trebuchet MS"/>
                <a:cs typeface="Trebuchet MS"/>
              </a:rPr>
              <a:t>Più nello specifico: </a:t>
            </a:r>
          </a:p>
          <a:p>
            <a:endParaRPr lang="en-US" sz="2400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 identificazione delle risorse tradizionali culturali, agricole,     </a:t>
            </a:r>
          </a:p>
          <a:p>
            <a:r>
              <a:rPr lang="it-IT" sz="2400" dirty="0">
                <a:latin typeface="Trebuchet MS"/>
                <a:cs typeface="Trebuchet MS"/>
              </a:rPr>
              <a:t>    alimentari delle aree locali;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 valutazione del loro potenziale in termini di preservazione </a:t>
            </a:r>
          </a:p>
          <a:p>
            <a:r>
              <a:rPr lang="it-IT" sz="2400" dirty="0">
                <a:latin typeface="Trebuchet MS"/>
                <a:cs typeface="Trebuchet MS"/>
              </a:rPr>
              <a:t>    della tradizione culturale gastronomica locale;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 valutazione del potenziale in termini di dinamica locale, che </a:t>
            </a:r>
          </a:p>
          <a:p>
            <a:r>
              <a:rPr lang="it-IT" sz="2400" dirty="0">
                <a:latin typeface="Trebuchet MS"/>
                <a:cs typeface="Trebuchet MS"/>
              </a:rPr>
              <a:t>    sia virtuosa da un punto di vista socioculturale, ambientale economico.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US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5803" y="399288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Mappatura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95803" y="1608154"/>
            <a:ext cx="55306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Obiettivi</a:t>
            </a:r>
          </a:p>
          <a:p>
            <a:endParaRPr lang="it-IT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latin typeface="Trebuchet MS"/>
                <a:cs typeface="Trebuchet MS"/>
              </a:rPr>
              <a:t>prodotti alimentari agricoli e artigianali tradizionali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latin typeface="Trebuchet MS"/>
                <a:cs typeface="Trebuchet MS"/>
              </a:rPr>
              <a:t>luoghi di produzione, distribuzione e consumo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latin typeface="Trebuchet MS"/>
                <a:cs typeface="Trebuchet MS"/>
              </a:rPr>
              <a:t>competenze e abilità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latin typeface="Trebuchet MS"/>
                <a:cs typeface="Trebuchet MS"/>
              </a:rPr>
              <a:t>pratiche/tecniche di produzione e consumo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dirty="0">
                <a:latin typeface="Trebuchet MS"/>
                <a:cs typeface="Trebuchet MS"/>
              </a:rPr>
              <a:t>utensili di produzione e consumo</a:t>
            </a:r>
          </a:p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42972" y="1126867"/>
            <a:ext cx="31799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3200" b="1" dirty="0">
              <a:solidFill>
                <a:srgbClr val="ED7D31"/>
              </a:solidFill>
              <a:latin typeface="Trebuchet MS"/>
              <a:cs typeface="Trebuchet MS"/>
            </a:endParaRPr>
          </a:p>
          <a:p>
            <a:pPr lvl="0"/>
            <a:r>
              <a:rPr lang="it-IT" sz="2400" b="1" u="sng" dirty="0">
                <a:solidFill>
                  <a:schemeClr val="accent2"/>
                </a:solidFill>
                <a:latin typeface="Trebuchet MS"/>
                <a:cs typeface="Trebuchet MS"/>
              </a:rPr>
              <a:t>Fasi </a:t>
            </a:r>
          </a:p>
          <a:p>
            <a:pPr lvl="0"/>
            <a:endParaRPr lang="it-IT" sz="2400" b="1" u="sng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Trebuchet MS"/>
                <a:cs typeface="Trebuchet MS"/>
              </a:rPr>
              <a:t>Ricerca documentale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Trebuchet MS"/>
                <a:cs typeface="Trebuchet MS"/>
              </a:rPr>
              <a:t>Ricerca sul campo</a:t>
            </a:r>
          </a:p>
          <a:p>
            <a:endParaRPr lang="en-US" sz="24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609083" y="118957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Mappatura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18662" y="1194316"/>
            <a:ext cx="1866412" cy="1091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78546" y="1424349"/>
            <a:ext cx="171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Ricerca</a:t>
            </a:r>
          </a:p>
          <a:p>
            <a:r>
              <a:rPr lang="it-IT" b="1" dirty="0">
                <a:latin typeface="Trebuchet MS"/>
                <a:cs typeface="Trebuchet MS"/>
              </a:rPr>
              <a:t>documentale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257" y="2337903"/>
            <a:ext cx="21138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u="sng" dirty="0">
                <a:latin typeface="Trebuchet MS"/>
                <a:cs typeface="Trebuchet MS"/>
              </a:rPr>
              <a:t>Strumenti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r>
              <a:rPr lang="it-IT" sz="1300" dirty="0">
                <a:latin typeface="Trebuchet MS"/>
                <a:cs typeface="Trebuchet MS"/>
              </a:rPr>
              <a:t>fonti bibliografiche, fotografiche, audiovisive, iconografiche e loro consultazione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it-IT" sz="1300" b="1" u="sng" dirty="0">
                <a:latin typeface="Trebuchet MS"/>
                <a:cs typeface="Trebuchet MS"/>
              </a:rPr>
              <a:t>Prodotti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r>
              <a:rPr lang="it-IT" sz="13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Report ricerche documentali</a:t>
            </a:r>
            <a:r>
              <a:rPr lang="it-IT" sz="130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1300" dirty="0">
                <a:latin typeface="Trebuchet MS"/>
                <a:cs typeface="Trebuchet MS"/>
              </a:rPr>
              <a:t>contenente: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bibliografia e elenco di altre fonti documentali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descrizione del contesto locale da un punto di vista storico, culturale, economico, sociale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748116" y="2337903"/>
            <a:ext cx="2183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u="sng" dirty="0">
                <a:latin typeface="Trebuchet MS"/>
                <a:cs typeface="Trebuchet MS"/>
              </a:rPr>
              <a:t>Strumenti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indagini/consultazioni con il Gruppo di Lavoro Locale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endParaRPr lang="en-US" sz="1300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it-IT" sz="1300" b="1" u="sng" dirty="0">
                <a:latin typeface="Trebuchet MS"/>
                <a:cs typeface="Trebuchet MS"/>
              </a:rPr>
              <a:t>Prodotti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criteri d’identificazione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elenco dei testimoni</a:t>
            </a:r>
          </a:p>
        </p:txBody>
      </p:sp>
      <p:sp>
        <p:nvSpPr>
          <p:cNvPr id="34" name="Rettangolo arrotondato 33"/>
          <p:cNvSpPr/>
          <p:nvPr/>
        </p:nvSpPr>
        <p:spPr>
          <a:xfrm>
            <a:off x="2767764" y="1238786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057941" y="2337903"/>
            <a:ext cx="23233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u="sng" dirty="0">
                <a:latin typeface="Trebuchet MS"/>
                <a:cs typeface="Trebuchet MS"/>
              </a:rPr>
              <a:t>Strumenti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FontTx/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istruzioni pratiche sulle modalità di conduzione delle interviste </a:t>
            </a:r>
          </a:p>
          <a:p>
            <a:pPr marL="342900" indent="-342900"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Modelli di questionari/interviste </a:t>
            </a:r>
          </a:p>
          <a:p>
            <a:pPr marL="342900" indent="-342900"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Manuale dell’intervistatore</a:t>
            </a:r>
          </a:p>
          <a:p>
            <a:pPr marL="342900" indent="-342900">
              <a:buAutoNum type="arabicPeriod"/>
            </a:pPr>
            <a:endParaRPr lang="en-US" sz="1300" dirty="0">
              <a:latin typeface="Trebuchet MS"/>
              <a:cs typeface="Trebuchet MS"/>
            </a:endParaRPr>
          </a:p>
          <a:p>
            <a:r>
              <a:rPr lang="it-IT" sz="1300" b="1" u="sng" dirty="0">
                <a:latin typeface="Trebuchet MS"/>
                <a:cs typeface="Trebuchet MS"/>
              </a:rPr>
              <a:t>Prodotti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Video-interviste</a:t>
            </a:r>
          </a:p>
          <a:p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Moduli per interviste compilati</a:t>
            </a:r>
          </a:p>
        </p:txBody>
      </p:sp>
      <p:cxnSp>
        <p:nvCxnSpPr>
          <p:cNvPr id="39" name="Connettore diritto 38"/>
          <p:cNvCxnSpPr/>
          <p:nvPr/>
        </p:nvCxnSpPr>
        <p:spPr>
          <a:xfrm>
            <a:off x="4696168" y="260550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arrotondato 40"/>
          <p:cNvSpPr/>
          <p:nvPr/>
        </p:nvSpPr>
        <p:spPr>
          <a:xfrm>
            <a:off x="7249165" y="1234206"/>
            <a:ext cx="1866412" cy="10916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7381258" y="1498564"/>
            <a:ext cx="148935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latin typeface="Trebuchet MS"/>
                <a:cs typeface="Trebuchet MS"/>
              </a:rPr>
              <a:t>Mappatura riepilogativa</a:t>
            </a:r>
          </a:p>
          <a:p>
            <a:pPr algn="ctr"/>
            <a:r>
              <a:rPr lang="it-IT" sz="1750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9580993" y="2337903"/>
            <a:ext cx="23699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u="sng" dirty="0">
                <a:latin typeface="Trebuchet MS"/>
                <a:cs typeface="Trebuchet MS"/>
              </a:rPr>
              <a:t>Strumenti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r>
              <a:rPr lang="it-IT" sz="1300" dirty="0">
                <a:latin typeface="Trebuchet MS"/>
                <a:cs typeface="Trebuchet MS"/>
              </a:rPr>
              <a:t>E-</a:t>
            </a:r>
            <a:r>
              <a:rPr lang="it-IT" sz="1300" dirty="0" err="1">
                <a:latin typeface="Trebuchet MS"/>
                <a:cs typeface="Trebuchet MS"/>
              </a:rPr>
              <a:t>platform</a:t>
            </a:r>
            <a:r>
              <a:rPr lang="it-IT" sz="1300" dirty="0">
                <a:latin typeface="Trebuchet MS"/>
                <a:cs typeface="Trebuchet MS"/>
              </a:rPr>
              <a:t> </a:t>
            </a:r>
          </a:p>
          <a:p>
            <a:endParaRPr lang="it-IT" sz="13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endParaRPr lang="it-IT" sz="1300" b="1" u="sng" dirty="0">
              <a:latin typeface="Trebuchet MS"/>
              <a:cs typeface="Trebuchet MS"/>
            </a:endParaRPr>
          </a:p>
          <a:p>
            <a:r>
              <a:rPr lang="it-IT" sz="1300" b="1" u="sng" dirty="0">
                <a:latin typeface="Trebuchet MS"/>
                <a:cs typeface="Trebuchet MS"/>
              </a:rPr>
              <a:t>Prodotti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r>
              <a:rPr lang="it-IT" sz="1300" b="1" dirty="0">
                <a:solidFill>
                  <a:srgbClr val="9999FF"/>
                </a:solidFill>
                <a:latin typeface="Trebuchet MS"/>
                <a:cs typeface="Trebuchet MS"/>
              </a:rPr>
              <a:t>Modello di mappatura del patrimonio culturale gastronomico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it-IT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46" name="Connettore diritto 45"/>
          <p:cNvCxnSpPr/>
          <p:nvPr/>
        </p:nvCxnSpPr>
        <p:spPr>
          <a:xfrm>
            <a:off x="4715359" y="455407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>
            <a:off x="2234945" y="271259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>
            <a:off x="2254136" y="466116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9477573" y="1250914"/>
            <a:ext cx="1866412" cy="109168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9578071" y="1485129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rebuchet MS"/>
                <a:cs typeface="Trebuchet MS"/>
              </a:rPr>
              <a:t>Diffusione dei dati </a:t>
            </a:r>
          </a:p>
          <a:p>
            <a:pPr algn="ctr"/>
            <a:r>
              <a:rPr lang="it-IT" b="1" dirty="0">
                <a:latin typeface="Trebuchet MS"/>
                <a:cs typeface="Trebuchet MS"/>
              </a:rPr>
              <a:t> 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7261607" y="2337903"/>
            <a:ext cx="2369953" cy="469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u="sng" dirty="0">
                <a:latin typeface="Trebuchet MS"/>
                <a:cs typeface="Trebuchet MS"/>
              </a:rPr>
              <a:t>Strumenti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pPr marL="342900" indent="-342900"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Video-interviste</a:t>
            </a:r>
          </a:p>
          <a:p>
            <a:pPr marL="342900" indent="-342900">
              <a:buAutoNum type="arabicPeriod"/>
            </a:pPr>
            <a:r>
              <a:rPr lang="it-IT" sz="1300" dirty="0">
                <a:latin typeface="Trebuchet MS"/>
                <a:cs typeface="Trebuchet MS"/>
              </a:rPr>
              <a:t>Moduli per interviste compilati</a:t>
            </a: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endParaRPr lang="en-US" sz="1300" b="1" u="sng" dirty="0">
              <a:latin typeface="Trebuchet MS"/>
              <a:cs typeface="Trebuchet MS"/>
            </a:endParaRPr>
          </a:p>
          <a:p>
            <a:r>
              <a:rPr lang="it-IT" sz="1300" b="1" u="sng" dirty="0">
                <a:latin typeface="Trebuchet MS"/>
                <a:cs typeface="Trebuchet MS"/>
              </a:rPr>
              <a:t>Prodotti</a:t>
            </a:r>
            <a:r>
              <a:rPr lang="it-IT" sz="1300" b="1" dirty="0">
                <a:latin typeface="Trebuchet MS"/>
                <a:cs typeface="Trebuchet MS"/>
              </a:rPr>
              <a:t>: </a:t>
            </a:r>
          </a:p>
          <a:p>
            <a:r>
              <a:rPr lang="it-IT" sz="1300" b="1" dirty="0">
                <a:solidFill>
                  <a:schemeClr val="accent1">
                    <a:lumMod val="50000"/>
                  </a:schemeClr>
                </a:solidFill>
                <a:latin typeface="Trebuchet MS"/>
                <a:cs typeface="Trebuchet MS"/>
              </a:rPr>
              <a:t>Report ricerche sul campo</a:t>
            </a:r>
            <a:r>
              <a:rPr lang="it-IT" sz="1300" dirty="0">
                <a:latin typeface="Trebuchet MS"/>
                <a:cs typeface="Trebuchet MS"/>
              </a:rPr>
              <a:t> contenente: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inventario della tradizione culturale immateriale da valorizzare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300" dirty="0">
                <a:latin typeface="Trebuchet MS"/>
                <a:cs typeface="Trebuchet MS"/>
              </a:rPr>
              <a:t>Valutazioni e conclusioni per una strategia transnazionale e per le azione pilota</a:t>
            </a:r>
          </a:p>
          <a:p>
            <a:endParaRPr lang="en-US" sz="1300" b="1" dirty="0">
              <a:latin typeface="Trebuchet MS"/>
              <a:cs typeface="Trebuchet MS"/>
            </a:endParaRPr>
          </a:p>
          <a:p>
            <a:endParaRPr lang="en-US" sz="1300" b="1" dirty="0">
              <a:latin typeface="Trebuchet MS"/>
              <a:cs typeface="Trebuchet M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cxnSp>
        <p:nvCxnSpPr>
          <p:cNvPr id="53" name="Connettore diritto 52"/>
          <p:cNvCxnSpPr/>
          <p:nvPr/>
        </p:nvCxnSpPr>
        <p:spPr>
          <a:xfrm>
            <a:off x="6742682" y="261794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>
            <a:off x="6761873" y="456651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9367694" y="2630380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9386885" y="4578951"/>
            <a:ext cx="4138" cy="150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905036" y="1794309"/>
            <a:ext cx="161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i="1" dirty="0">
                <a:latin typeface="Trebuchet MS"/>
                <a:cs typeface="Trebuchet MS"/>
              </a:rPr>
              <a:t>Identificazione dei </a:t>
            </a:r>
          </a:p>
          <a:p>
            <a:pPr algn="ctr"/>
            <a:r>
              <a:rPr lang="it-IT" sz="1400" b="1" i="1" dirty="0">
                <a:latin typeface="Trebuchet MS"/>
                <a:cs typeface="Trebuchet MS"/>
              </a:rPr>
              <a:t>testimoni chiave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758239" y="1211303"/>
            <a:ext cx="188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rebuchet MS"/>
                <a:cs typeface="Trebuchet MS"/>
              </a:rPr>
              <a:t>Ricerca </a:t>
            </a:r>
          </a:p>
          <a:p>
            <a:pPr algn="ctr"/>
            <a:r>
              <a:rPr lang="it-IT" b="1" dirty="0">
                <a:latin typeface="Trebuchet MS"/>
                <a:cs typeface="Trebuchet MS"/>
              </a:rPr>
              <a:t>sul campo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5019250" y="1201264"/>
            <a:ext cx="1866412" cy="10916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5264909" y="1336518"/>
            <a:ext cx="1304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rebuchet MS"/>
                <a:cs typeface="Trebuchet MS"/>
              </a:rPr>
              <a:t>Ricerca sul campo</a:t>
            </a:r>
          </a:p>
          <a:p>
            <a:pPr algn="ctr"/>
            <a:r>
              <a:rPr lang="it-IT" sz="1400" b="1" i="1" dirty="0">
                <a:latin typeface="Trebuchet MS"/>
                <a:cs typeface="Trebuchet MS"/>
              </a:rPr>
              <a:t>Mappatura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646" y="688868"/>
            <a:ext cx="190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>
                <a:solidFill>
                  <a:schemeClr val="accent2"/>
                </a:solidFill>
                <a:latin typeface="Trebuchet MS"/>
                <a:cs typeface="Trebuchet MS"/>
              </a:rPr>
              <a:t>Il processo</a:t>
            </a:r>
          </a:p>
        </p:txBody>
      </p:sp>
      <p:pic>
        <p:nvPicPr>
          <p:cNvPr id="35" name="Immagine 3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2493822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reccia a destra 35"/>
          <p:cNvSpPr/>
          <p:nvPr/>
        </p:nvSpPr>
        <p:spPr>
          <a:xfrm>
            <a:off x="472636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>
            <a:off x="6988533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9211319" y="1452049"/>
            <a:ext cx="401216" cy="6904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B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107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Corso di formazione su identificazione e mappatura </a:t>
            </a:r>
          </a:p>
          <a:p>
            <a:pPr algn="ctr"/>
            <a:r>
              <a:rPr lang="it-IT" dirty="0"/>
              <a:t>del patrimonio culturale gastronomico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Finalità del corso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Contesto teorico di riferimento: </a:t>
            </a:r>
            <a:b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Etno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e </a:t>
            </a: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bio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- diversità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Mappatura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Ricerca documentale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sul campo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Buone pratiche e informazioni utili</a:t>
            </a:r>
          </a:p>
        </p:txBody>
      </p:sp>
    </p:spTree>
    <p:extLst>
      <p:ext uri="{BB962C8B-B14F-4D97-AF65-F5344CB8AC3E}">
        <p14:creationId xmlns:p14="http://schemas.microsoft.com/office/powerpoint/2010/main" val="18522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877" y="504708"/>
            <a:ext cx="558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Ricerca documentale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5744" y="1348801"/>
            <a:ext cx="9623004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rebuchet MS"/>
                <a:cs typeface="Trebuchet MS"/>
              </a:rPr>
              <a:t>La fase precedente alla ricerca sul campo consiste nella ricostruzione del contesto storico, culturale, sociale, economico dell'area locale in questione, attraverso le fonti raccolte.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it-IT" sz="2200" dirty="0">
                <a:latin typeface="Trebuchet MS"/>
                <a:cs typeface="Trebuchet MS"/>
              </a:rPr>
              <a:t>Viene svolta </a:t>
            </a:r>
            <a:r>
              <a:rPr lang="it-IT" sz="2200" b="1" dirty="0">
                <a:latin typeface="Trebuchet MS"/>
                <a:cs typeface="Trebuchet MS"/>
              </a:rPr>
              <a:t>raccogliendo informazioni </a:t>
            </a:r>
            <a:r>
              <a:rPr lang="it-IT" sz="2200" dirty="0">
                <a:solidFill>
                  <a:srgbClr val="92BF2B"/>
                </a:solidFill>
                <a:latin typeface="Trebuchet MS"/>
                <a:cs typeface="Trebuchet MS"/>
              </a:rPr>
              <a:t>bibliografiche</a:t>
            </a:r>
            <a:r>
              <a:rPr lang="it-IT" sz="2200" dirty="0">
                <a:latin typeface="Trebuchet MS"/>
                <a:cs typeface="Trebuchet MS"/>
              </a:rPr>
              <a:t>, </a:t>
            </a:r>
            <a:r>
              <a:rPr lang="it-IT" sz="2200" dirty="0">
                <a:solidFill>
                  <a:srgbClr val="92BF2B"/>
                </a:solidFill>
                <a:latin typeface="Trebuchet MS"/>
                <a:cs typeface="Trebuchet MS"/>
              </a:rPr>
              <a:t>archivistiche, fotografiche, audiovisive </a:t>
            </a:r>
            <a:r>
              <a:rPr lang="it-IT" sz="2200" dirty="0">
                <a:latin typeface="Trebuchet MS"/>
                <a:cs typeface="Trebuchet MS"/>
              </a:rPr>
              <a:t>e </a:t>
            </a:r>
            <a:r>
              <a:rPr lang="it-IT" sz="2200" dirty="0">
                <a:solidFill>
                  <a:srgbClr val="92BF2B"/>
                </a:solidFill>
                <a:latin typeface="Trebuchet MS"/>
                <a:cs typeface="Trebuchet MS"/>
              </a:rPr>
              <a:t>iconografiche</a:t>
            </a:r>
            <a:r>
              <a:rPr lang="it-IT" sz="220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lang="it-IT" sz="2200" dirty="0">
                <a:latin typeface="Trebuchet MS"/>
                <a:cs typeface="Trebuchet MS"/>
              </a:rPr>
              <a:t>disponibili presso biblioteche, archivi, università, centri studi, gallerie d’arte ecc.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it-IT" sz="2200" dirty="0">
                <a:latin typeface="Trebuchet MS"/>
                <a:cs typeface="Trebuchet MS"/>
              </a:rPr>
              <a:t>La prima riflessione riguarda la scelta dell’</a:t>
            </a:r>
            <a:r>
              <a:rPr lang="it-IT" sz="2200" b="1" dirty="0">
                <a:latin typeface="Trebuchet MS"/>
                <a:cs typeface="Trebuchet MS"/>
              </a:rPr>
              <a:t>area locale da analizzare </a:t>
            </a:r>
            <a:r>
              <a:rPr lang="it-IT" sz="2200" dirty="0">
                <a:latin typeface="Trebuchet MS"/>
                <a:cs typeface="Trebuchet MS"/>
              </a:rPr>
              <a:t>(la cui grandezza può variare in base al Paese), in base alle risorse disponibili e alla capacità di coinvolgere direttamente gli attori locali. </a:t>
            </a:r>
          </a:p>
          <a:p>
            <a:endParaRPr lang="en-US" sz="2200" dirty="0">
              <a:latin typeface="Trebuchet MS"/>
              <a:cs typeface="Trebuchet MS"/>
            </a:endParaRPr>
          </a:p>
          <a:p>
            <a:r>
              <a:rPr lang="it-IT" sz="2200" dirty="0">
                <a:latin typeface="Trebuchet MS"/>
                <a:cs typeface="Trebuchet MS"/>
              </a:rPr>
              <a:t>In secondo luogo, la ricerca documentale deve essere funzionale alla ricerca sul campo, dando priorità a f</a:t>
            </a:r>
            <a:r>
              <a:rPr lang="it-IT" sz="2200" b="1" dirty="0">
                <a:latin typeface="Trebuchet MS"/>
                <a:cs typeface="Trebuchet MS"/>
              </a:rPr>
              <a:t>unzionalità</a:t>
            </a:r>
            <a:r>
              <a:rPr lang="it-IT" sz="2200" dirty="0">
                <a:latin typeface="Trebuchet MS"/>
                <a:cs typeface="Trebuchet MS"/>
              </a:rPr>
              <a:t> ed </a:t>
            </a:r>
            <a:r>
              <a:rPr lang="it-IT" sz="2200" b="1" dirty="0">
                <a:latin typeface="Trebuchet MS"/>
                <a:cs typeface="Trebuchet MS"/>
              </a:rPr>
              <a:t>esaustività</a:t>
            </a:r>
            <a:r>
              <a:rPr lang="it-IT" sz="2200" dirty="0">
                <a:latin typeface="Trebuchet MS"/>
                <a:cs typeface="Trebuchet MS"/>
              </a:rPr>
              <a:t>. Le fonti identificate devono essere precise e utili. </a:t>
            </a:r>
          </a:p>
          <a:p>
            <a:endParaRPr lang="en-US" sz="22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3"/>
            <a:ext cx="3313445" cy="1148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Corso di formazione su identificazione e mappatura </a:t>
            </a:r>
          </a:p>
          <a:p>
            <a:pPr algn="ctr"/>
            <a:r>
              <a:rPr lang="it-IT" dirty="0"/>
              <a:t>del patrimonio culturale gastronomico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Finalità del corso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Contesto teorico di riferimento: </a:t>
            </a:r>
            <a:b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Etno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e </a:t>
            </a: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bio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- diversità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Mappatura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documentale 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Ricerca sul campo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Buone pratiche e informazioni utili</a:t>
            </a:r>
          </a:p>
        </p:txBody>
      </p:sp>
    </p:spTree>
    <p:extLst>
      <p:ext uri="{BB962C8B-B14F-4D97-AF65-F5344CB8AC3E}">
        <p14:creationId xmlns:p14="http://schemas.microsoft.com/office/powerpoint/2010/main" val="4388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6838" y="395308"/>
            <a:ext cx="3011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Ricerca sul campo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1270" y="1118878"/>
            <a:ext cx="875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Trebuchet MS"/>
                <a:cs typeface="Trebuchet MS"/>
              </a:rPr>
              <a:t>Questa è la fase pratica della mappatura. </a:t>
            </a:r>
          </a:p>
          <a:p>
            <a:pPr algn="just"/>
            <a:r>
              <a:rPr lang="it-IT" sz="2400" dirty="0">
                <a:latin typeface="Trebuchet MS"/>
                <a:cs typeface="Trebuchet MS"/>
              </a:rPr>
              <a:t>In base alla metodologia suggerita, prevede la preparazione e la produzione di video - interviste per documentare la conoscenza orale e gestuale e le abilità della tradizione culturale gastronomica nell'area locale in questione. </a:t>
            </a:r>
          </a:p>
        </p:txBody>
      </p:sp>
      <p:cxnSp>
        <p:nvCxnSpPr>
          <p:cNvPr id="11" name="Straight Connector 24"/>
          <p:cNvCxnSpPr/>
          <p:nvPr/>
        </p:nvCxnSpPr>
        <p:spPr>
          <a:xfrm>
            <a:off x="1439462" y="4592922"/>
            <a:ext cx="7851910" cy="21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7"/>
          <p:cNvSpPr/>
          <p:nvPr/>
        </p:nvSpPr>
        <p:spPr>
          <a:xfrm>
            <a:off x="987251" y="426065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9"/>
          <p:cNvSpPr/>
          <p:nvPr/>
        </p:nvSpPr>
        <p:spPr>
          <a:xfrm>
            <a:off x="3160017" y="2316650"/>
            <a:ext cx="27803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it-IT" sz="12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" name="Flowchart: Connector 77"/>
          <p:cNvSpPr/>
          <p:nvPr/>
        </p:nvSpPr>
        <p:spPr>
          <a:xfrm>
            <a:off x="1032875" y="4314077"/>
            <a:ext cx="504900" cy="4725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719054" y="3535528"/>
            <a:ext cx="2579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>
                <a:latin typeface="Trebuchet MS"/>
                <a:cs typeface="Trebuchet MS"/>
              </a:rPr>
              <a:t>Preparazione dell’intervista</a:t>
            </a:r>
          </a:p>
          <a:p>
            <a:endParaRPr lang="it-IT" sz="1800" b="1">
              <a:latin typeface="Trebuchet MS"/>
              <a:cs typeface="Trebuchet M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53441" y="3535528"/>
            <a:ext cx="223695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>
                <a:latin typeface="Trebuchet MS"/>
                <a:cs typeface="Trebuchet MS"/>
              </a:rPr>
              <a:t>Produzione dell’intervista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739988" y="3535528"/>
            <a:ext cx="2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Trebuchet MS"/>
                <a:cs typeface="Trebuchet MS"/>
              </a:rPr>
              <a:t>Catalogazione dell’intervista </a:t>
            </a:r>
          </a:p>
          <a:p>
            <a:endParaRPr lang="it-IT" b="1">
              <a:latin typeface="Trebuchet MS"/>
              <a:cs typeface="Trebuchet MS"/>
            </a:endParaRPr>
          </a:p>
        </p:txBody>
      </p:sp>
      <p:sp>
        <p:nvSpPr>
          <p:cNvPr id="30" name="Flowchart: Connector 77"/>
          <p:cNvSpPr/>
          <p:nvPr/>
        </p:nvSpPr>
        <p:spPr>
          <a:xfrm>
            <a:off x="788453" y="513886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77"/>
          <p:cNvSpPr/>
          <p:nvPr/>
        </p:nvSpPr>
        <p:spPr>
          <a:xfrm>
            <a:off x="788453" y="546870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/>
          <p:cNvSpPr txBox="1"/>
          <p:nvPr/>
        </p:nvSpPr>
        <p:spPr>
          <a:xfrm>
            <a:off x="1032875" y="5057342"/>
            <a:ext cx="4538834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Trebuchet MS"/>
                <a:cs typeface="Trebuchet MS"/>
              </a:rPr>
              <a:t>Identificazione dell’intervistato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026960" y="5376577"/>
            <a:ext cx="3153597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Questionario dell’intervista</a:t>
            </a:r>
          </a:p>
        </p:txBody>
      </p:sp>
      <p:sp>
        <p:nvSpPr>
          <p:cNvPr id="22" name="Oval 7"/>
          <p:cNvSpPr/>
          <p:nvPr/>
        </p:nvSpPr>
        <p:spPr>
          <a:xfrm>
            <a:off x="5021185" y="426376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77"/>
          <p:cNvSpPr/>
          <p:nvPr/>
        </p:nvSpPr>
        <p:spPr>
          <a:xfrm>
            <a:off x="5066809" y="4317187"/>
            <a:ext cx="504900" cy="472579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7"/>
          <p:cNvSpPr/>
          <p:nvPr/>
        </p:nvSpPr>
        <p:spPr>
          <a:xfrm>
            <a:off x="9010370" y="4261886"/>
            <a:ext cx="586840" cy="5607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77"/>
          <p:cNvSpPr/>
          <p:nvPr/>
        </p:nvSpPr>
        <p:spPr>
          <a:xfrm>
            <a:off x="9055994" y="4315307"/>
            <a:ext cx="504900" cy="472579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77"/>
          <p:cNvSpPr/>
          <p:nvPr/>
        </p:nvSpPr>
        <p:spPr>
          <a:xfrm>
            <a:off x="4943686" y="511621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77"/>
          <p:cNvSpPr/>
          <p:nvPr/>
        </p:nvSpPr>
        <p:spPr>
          <a:xfrm>
            <a:off x="4943686" y="544605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5188108" y="5034692"/>
            <a:ext cx="2579839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Trebuchet MS"/>
                <a:cs typeface="Trebuchet MS"/>
              </a:rPr>
              <a:t>Registrazione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187830" y="5365368"/>
            <a:ext cx="3468208" cy="335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Editing</a:t>
            </a:r>
          </a:p>
        </p:txBody>
      </p:sp>
      <p:sp>
        <p:nvSpPr>
          <p:cNvPr id="41" name="Flowchart: Connector 77"/>
          <p:cNvSpPr/>
          <p:nvPr/>
        </p:nvSpPr>
        <p:spPr>
          <a:xfrm>
            <a:off x="8765948" y="5146784"/>
            <a:ext cx="144149" cy="151502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/>
          <p:cNvSpPr txBox="1"/>
          <p:nvPr/>
        </p:nvSpPr>
        <p:spPr>
          <a:xfrm>
            <a:off x="9010370" y="5077852"/>
            <a:ext cx="2579839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Trebuchet MS"/>
                <a:cs typeface="Trebuchet MS"/>
              </a:rPr>
              <a:t>Riepilogo dei dati raccolti</a:t>
            </a:r>
          </a:p>
        </p:txBody>
      </p:sp>
      <p:pic>
        <p:nvPicPr>
          <p:cNvPr id="28" name="Immagine 27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6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1185189" y="574126"/>
            <a:ext cx="373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rebuchet MS"/>
                <a:cs typeface="Trebuchet MS"/>
              </a:rPr>
              <a:t>Preparazione dell’intervista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07589" y="1640596"/>
            <a:ext cx="93937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2"/>
                </a:solidFill>
                <a:latin typeface="Trebuchet MS"/>
                <a:cs typeface="Trebuchet MS"/>
              </a:rPr>
              <a:t>Persone da intervistare</a:t>
            </a:r>
          </a:p>
          <a:p>
            <a:r>
              <a:rPr lang="it-IT" dirty="0">
                <a:latin typeface="Trebuchet MS"/>
                <a:cs typeface="Trebuchet MS"/>
              </a:rPr>
              <a:t>Custodi di </a:t>
            </a:r>
            <a:r>
              <a:rPr lang="it-IT" b="1" dirty="0">
                <a:latin typeface="Trebuchet MS"/>
                <a:cs typeface="Trebuchet MS"/>
              </a:rPr>
              <a:t>abilità tradizionali</a:t>
            </a:r>
            <a:r>
              <a:rPr lang="it-IT" dirty="0">
                <a:latin typeface="Trebuchet MS"/>
                <a:cs typeface="Trebuchet MS"/>
              </a:rPr>
              <a:t> e narrazioni </a:t>
            </a:r>
            <a:r>
              <a:rPr lang="it-IT" b="1" dirty="0">
                <a:latin typeface="Trebuchet MS"/>
                <a:cs typeface="Trebuchet MS"/>
              </a:rPr>
              <a:t>soggettive/individuali</a:t>
            </a:r>
            <a:r>
              <a:rPr lang="it-IT" dirty="0">
                <a:latin typeface="Trebuchet MS"/>
                <a:cs typeface="Trebuchet MS"/>
              </a:rPr>
              <a:t>; alcuni potrebbero essere testimoni di </a:t>
            </a:r>
            <a:r>
              <a:rPr lang="it-IT" b="1" dirty="0">
                <a:latin typeface="Trebuchet MS"/>
                <a:cs typeface="Trebuchet MS"/>
              </a:rPr>
              <a:t>eventi storici</a:t>
            </a:r>
            <a:r>
              <a:rPr lang="it-IT" dirty="0">
                <a:latin typeface="Trebuchet MS"/>
                <a:cs typeface="Trebuchet MS"/>
              </a:rPr>
              <a:t> </a:t>
            </a:r>
            <a:r>
              <a:rPr lang="it-IT" b="1" dirty="0">
                <a:latin typeface="Trebuchet MS"/>
                <a:cs typeface="Trebuchet MS"/>
              </a:rPr>
              <a:t>e di fenomeni sociali</a:t>
            </a:r>
            <a:r>
              <a:rPr lang="it-IT" dirty="0">
                <a:latin typeface="Trebuchet MS"/>
                <a:cs typeface="Trebuchet MS"/>
              </a:rPr>
              <a:t> particolarmente importanti.</a:t>
            </a:r>
          </a:p>
          <a:p>
            <a:r>
              <a:rPr lang="it-IT" dirty="0">
                <a:latin typeface="Trebuchet MS"/>
                <a:cs typeface="Trebuchet MS"/>
              </a:rPr>
              <a:t>Nel caso delle tradizioni gastronomiche culturali, le categorie seguenti potrebbero essere ragionevolmente considerate come</a:t>
            </a:r>
          </a:p>
          <a:p>
            <a:r>
              <a:rPr lang="it-IT" dirty="0">
                <a:solidFill>
                  <a:schemeClr val="accent2"/>
                </a:solidFill>
                <a:latin typeface="Trebuchet MS"/>
                <a:cs typeface="Trebuchet MS"/>
              </a:rPr>
              <a:t>interlocutori speciali*</a:t>
            </a:r>
          </a:p>
          <a:p>
            <a:pPr lvl="0"/>
            <a:endParaRPr lang="en-US" dirty="0">
              <a:latin typeface="Trebuchet MS"/>
              <a:cs typeface="Trebuchet M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Cuochi e chef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Coltivatori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Allevatori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Pescatori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Artigiani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Trasformatori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Commercianti di prodotti agricoli e gastronomici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Insegnanti presso istituti agrari/alberghieri, professori universitari e ricercatori nel settore dell'agricoltura e dell'allevamento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rebuchet MS"/>
                <a:cs typeface="Trebuchet MS"/>
              </a:rPr>
              <a:t>Storici locali</a:t>
            </a:r>
          </a:p>
          <a:p>
            <a:pPr lvl="0"/>
            <a:endParaRPr lang="it-IT" dirty="0">
              <a:latin typeface="Trebuchet MS"/>
              <a:cs typeface="Trebuchet MS"/>
            </a:endParaRPr>
          </a:p>
          <a:p>
            <a:endParaRPr lang="it-IT" sz="16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  <a:p>
            <a:endParaRPr lang="it-IT" sz="1200" dirty="0">
              <a:latin typeface="Trebuchet MS"/>
              <a:cs typeface="Trebuchet M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07590" y="1161273"/>
            <a:ext cx="433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92BF2B"/>
                </a:solidFill>
                <a:latin typeface="Trebuchet MS"/>
                <a:cs typeface="Trebuchet MS"/>
              </a:rPr>
              <a:t>Identificazione dell’intervistato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174109" y="2125502"/>
            <a:ext cx="8517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/>
                <a:cs typeface="Trebuchet MS"/>
              </a:rPr>
              <a:t>Dopo aver scelto un orario e un luogo idoneo per l’intervista, il ricercatore pone all’intervistato le domande e ne raccoglie le risposte. </a:t>
            </a:r>
          </a:p>
          <a:p>
            <a:endParaRPr lang="en-US" dirty="0">
              <a:latin typeface="Trebuchet MS"/>
              <a:cs typeface="Trebuchet MS"/>
            </a:endParaRPr>
          </a:p>
          <a:p>
            <a:r>
              <a:rPr lang="it-IT" dirty="0">
                <a:latin typeface="Trebuchet MS"/>
                <a:cs typeface="Trebuchet MS"/>
              </a:rPr>
              <a:t>Esistono vari modelli di interviste che differiscono in base al grado di libertà della domanda e della risposta. I modelli principali sono: strutturate, semi-strutturate, non strutturate, libere.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it-IT" dirty="0">
                <a:latin typeface="Trebuchet MS"/>
                <a:cs typeface="Trebuchet MS"/>
              </a:rPr>
              <a:t>In questa sede, suggeriamo l’intervista </a:t>
            </a:r>
            <a:r>
              <a:rPr lang="it-IT" b="1" dirty="0">
                <a:latin typeface="Trebuchet MS"/>
                <a:cs typeface="Trebuchet MS"/>
              </a:rPr>
              <a:t>semi-strutturata</a:t>
            </a:r>
            <a:r>
              <a:rPr lang="it-IT" dirty="0">
                <a:latin typeface="Trebuchet MS"/>
                <a:cs typeface="Trebuchet MS"/>
              </a:rPr>
              <a:t> in cui l’intervistatore utilizza un elenco di domande, che servono sostanzialmente da «guida» per garantire che la conversazione rimanga focalizzata sul tema centrale. Le domande sono aperte e lo scopo è indagare su un evento, situazione, fatto, prodotto nel modo più approfondito possibile; non devono seguire un ordine fisso quanto piuttosto il flusso della discussione, adattandosi alla situazione con la massima flessibilità.   </a:t>
            </a:r>
          </a:p>
          <a:p>
            <a:r>
              <a:rPr lang="it-IT" dirty="0">
                <a:latin typeface="Trebuchet MS"/>
                <a:cs typeface="Trebuchet MS"/>
              </a:rPr>
              <a:t>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74109" y="1424816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92BF2B"/>
                </a:solidFill>
                <a:latin typeface="Trebuchet MS"/>
                <a:cs typeface="Trebuchet MS"/>
              </a:rPr>
              <a:t>Questionari dell’intervista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74126"/>
            <a:ext cx="336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rebuchet MS"/>
                <a:cs typeface="Trebuchet MS"/>
              </a:rPr>
              <a:t>Preparazione dell’intervista</a:t>
            </a:r>
          </a:p>
        </p:txBody>
      </p:sp>
    </p:spTree>
    <p:extLst>
      <p:ext uri="{BB962C8B-B14F-4D97-AF65-F5344CB8AC3E}">
        <p14:creationId xmlns:p14="http://schemas.microsoft.com/office/powerpoint/2010/main" val="1016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60398" y="1152493"/>
            <a:ext cx="102077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Il manuale del «buon intervistatore»</a:t>
            </a:r>
          </a:p>
          <a:p>
            <a:endParaRPr lang="it-IT" b="1" dirty="0">
              <a:latin typeface="Trebuchet MS"/>
              <a:cs typeface="Trebuchet M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Non pressare l’intervistato con troppe domande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Non interromperlo mentre sta parlando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Se si tratta in particolare di anziani, lasciare agli intervistati il tempo di riflettere prima di porre una nuova domanda. Attendere uno o due secondi in quanto l’intervistato può spesso aver bisogno di riprendere il filo per poi completare la risposta con altre riflessioni preziose.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Ascoltate! L'atteggiamento di ascolto è fondamentale, in particolare durante un’intervista. Gli intervistati ci mettono a disposizione il loro tempo, i ricordi e gli aneddoti: dobbiamo ascoltarli e dare loro il tempo necessario per formulare la storia che abbiamo chiesto.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Accogliete la storia dell’intervistato con curiosità e onestà, anche se la risposta può essere diversa da quella che vi aspettavate: la realtà spesso è diversa da come ce la immaginiamo! Non mettiamo in bocca all’intervistato parole che vogliano sentirci dire per soddisfare le nostre aspettative.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Non date all’intervistato l’impressione che siete di fretta: quando organizzate un’intervista, riservatevi tutto il tempo necessario. Intervistare in modo approfondito le persone sul modo in cui hanno vissuto le proprie vite, a livello biografico e professionale, richiede tempo, indicativamente un’ora o un’ora e mezza.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rebuchet MS"/>
                <a:cs typeface="Trebuchet MS"/>
              </a:rPr>
              <a:t>Spegnete il cellulare prima di iniziare l’intervista!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7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174109" y="545551"/>
            <a:ext cx="349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rebuchet MS"/>
                <a:cs typeface="Trebuchet MS"/>
              </a:rPr>
              <a:t>Preparazione dell’intervista</a:t>
            </a:r>
          </a:p>
        </p:txBody>
      </p:sp>
    </p:spTree>
    <p:extLst>
      <p:ext uri="{BB962C8B-B14F-4D97-AF65-F5344CB8AC3E}">
        <p14:creationId xmlns:p14="http://schemas.microsoft.com/office/powerpoint/2010/main" val="35197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52533" y="610643"/>
            <a:ext cx="3313445" cy="10625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Corso di formazione su identificazione e mappatura </a:t>
            </a:r>
          </a:p>
          <a:p>
            <a:pPr algn="ctr"/>
            <a:r>
              <a:rPr lang="it-IT" dirty="0"/>
              <a:t>del patrimonio culturale gastronomico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7888" y="2317121"/>
            <a:ext cx="7888630" cy="364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Finalità del corso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Contesto teorico di riferimento: </a:t>
            </a:r>
            <a:r>
              <a:rPr lang="it-IT" sz="14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Etno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e </a:t>
            </a:r>
            <a:r>
              <a:rPr lang="it-IT" sz="14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bio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- diversità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Mappatura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documentale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sul campo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Buone pratiche e informazioni utili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339181" y="1600807"/>
            <a:ext cx="1004179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BF2B"/>
                </a:solidFill>
                <a:latin typeface="Trebuchet MS"/>
                <a:cs typeface="Trebuchet MS"/>
              </a:rPr>
              <a:t>Quante interviste è necessario condurre?</a:t>
            </a:r>
          </a:p>
          <a:p>
            <a:endParaRPr lang="it-IT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it-IT" dirty="0">
                <a:latin typeface="Trebuchet MS"/>
                <a:cs typeface="Trebuchet MS"/>
              </a:rPr>
              <a:t>È possibile pensare a circa </a:t>
            </a:r>
            <a:r>
              <a:rPr lang="it-IT" b="1" dirty="0">
                <a:latin typeface="Trebuchet MS"/>
                <a:cs typeface="Trebuchet MS"/>
              </a:rPr>
              <a:t>20 interviste</a:t>
            </a:r>
            <a:r>
              <a:rPr lang="it-IT" dirty="0">
                <a:latin typeface="Trebuchet MS"/>
                <a:cs typeface="Trebuchet MS"/>
              </a:rPr>
              <a:t>, pur essendo una stima approssimativa, che può aumentare o diminuire in base alle necessità di documentazione di ciascun contesto locale.</a:t>
            </a:r>
          </a:p>
          <a:p>
            <a:r>
              <a:rPr lang="it-IT" dirty="0">
                <a:latin typeface="Trebuchet MS"/>
                <a:cs typeface="Trebuchet MS"/>
              </a:rPr>
              <a:t>In termini ipotetici, per svolgere la ricerca qualitativa è possibile documentare la tradizione gastronomica di una città e dell'area locale, attraverso interviste con</a:t>
            </a:r>
          </a:p>
          <a:p>
            <a:r>
              <a:rPr lang="it-IT" dirty="0">
                <a:latin typeface="Trebuchet MS"/>
                <a:cs typeface="Trebuchet MS"/>
              </a:rPr>
              <a:t>4/5 agricoltori (ortofrutticoltori, vignaioli ecc.)</a:t>
            </a:r>
          </a:p>
          <a:p>
            <a:r>
              <a:rPr lang="it-IT" dirty="0">
                <a:latin typeface="Trebuchet MS"/>
                <a:cs typeface="Trebuchet MS"/>
              </a:rPr>
              <a:t>2/3 cuochi/ristoratori</a:t>
            </a:r>
          </a:p>
          <a:p>
            <a:r>
              <a:rPr lang="it-IT" dirty="0">
                <a:latin typeface="Trebuchet MS"/>
                <a:cs typeface="Trebuchet MS"/>
              </a:rPr>
              <a:t>1/2 allevatori</a:t>
            </a:r>
          </a:p>
          <a:p>
            <a:r>
              <a:rPr lang="it-IT" dirty="0">
                <a:latin typeface="Trebuchet MS"/>
                <a:cs typeface="Trebuchet MS"/>
              </a:rPr>
              <a:t>1/2 produttori di formaggio</a:t>
            </a:r>
          </a:p>
          <a:p>
            <a:r>
              <a:rPr lang="it-IT" dirty="0">
                <a:latin typeface="Trebuchet MS"/>
                <a:cs typeface="Trebuchet MS"/>
              </a:rPr>
              <a:t>1/2 salumieri</a:t>
            </a:r>
          </a:p>
          <a:p>
            <a:r>
              <a:rPr lang="it-IT" dirty="0">
                <a:latin typeface="Trebuchet MS"/>
                <a:cs typeface="Trebuchet MS"/>
              </a:rPr>
              <a:t>2/3 fornai, pasticcieri</a:t>
            </a:r>
          </a:p>
          <a:p>
            <a:r>
              <a:rPr lang="it-IT" dirty="0">
                <a:latin typeface="Trebuchet MS"/>
                <a:cs typeface="Trebuchet MS"/>
              </a:rPr>
              <a:t>3/4 commercianti di prodotti alimentari: fornitori dei mercati e proprietari di alimentari, bar, frutta e verdura e così via. </a:t>
            </a:r>
          </a:p>
          <a:p>
            <a:endParaRPr lang="it-IT" dirty="0">
              <a:latin typeface="Trebuchet MS"/>
              <a:cs typeface="Trebuchet MS"/>
            </a:endParaRPr>
          </a:p>
          <a:p>
            <a:r>
              <a:rPr lang="it-IT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174109" y="545550"/>
            <a:ext cx="327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rebuchet MS"/>
                <a:cs typeface="Trebuchet MS"/>
              </a:rPr>
              <a:t>Preparazione dell’intervista</a:t>
            </a:r>
          </a:p>
        </p:txBody>
      </p:sp>
    </p:spTree>
    <p:extLst>
      <p:ext uri="{BB962C8B-B14F-4D97-AF65-F5344CB8AC3E}">
        <p14:creationId xmlns:p14="http://schemas.microsoft.com/office/powerpoint/2010/main" val="1206597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1221301" y="1573234"/>
            <a:ext cx="7907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2BF2B"/>
                </a:solidFill>
                <a:latin typeface="Trebuchet MS"/>
                <a:cs typeface="Trebuchet MS"/>
              </a:rPr>
              <a:t>In genere, quanto deve durare un’intervista?</a:t>
            </a:r>
          </a:p>
          <a:p>
            <a:r>
              <a:rPr lang="it-IT" dirty="0">
                <a:latin typeface="Trebuchet MS"/>
                <a:cs typeface="Trebuchet MS"/>
              </a:rPr>
              <a:t>Nonostante le interviste possano essere di lunghezza variabile, suggeriamo di dedicare circa </a:t>
            </a:r>
            <a:r>
              <a:rPr lang="it-IT" b="1" dirty="0">
                <a:latin typeface="Trebuchet MS"/>
                <a:cs typeface="Trebuchet MS"/>
              </a:rPr>
              <a:t>un’ora </a:t>
            </a:r>
            <a:r>
              <a:rPr lang="it-IT" dirty="0">
                <a:latin typeface="Trebuchet MS"/>
                <a:cs typeface="Trebuchet MS"/>
              </a:rPr>
              <a:t>a intervista, che corrisponde a un video di circa </a:t>
            </a:r>
            <a:r>
              <a:rPr lang="it-IT" b="1" dirty="0">
                <a:latin typeface="Trebuchet MS"/>
                <a:cs typeface="Trebuchet MS"/>
              </a:rPr>
              <a:t>30/40 minuti</a:t>
            </a:r>
            <a:r>
              <a:rPr lang="it-IT" dirty="0">
                <a:latin typeface="Trebuchet MS"/>
                <a:cs typeface="Trebuchet MS"/>
              </a:rPr>
              <a:t>, per ciascun intervistato.</a:t>
            </a:r>
          </a:p>
          <a:p>
            <a:endParaRPr lang="en-US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it-IT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È inoltre necessario considerare la lunghezza di ogni singola intervista in relazione al totale delle interviste prodotte. Lo scopo ultimo è di ottenere una mappatura coerente e comunicativamente efficace.</a:t>
            </a:r>
          </a:p>
          <a:p>
            <a:r>
              <a:rPr lang="it-IT" dirty="0">
                <a:solidFill>
                  <a:srgbClr val="92BF2B"/>
                </a:solidFill>
                <a:latin typeface="Trebuchet MS"/>
                <a:ea typeface="Garamond"/>
                <a:cs typeface="Trebuchet MS"/>
              </a:rPr>
              <a:t> </a:t>
            </a:r>
          </a:p>
          <a:p>
            <a:r>
              <a:rPr lang="it-IT" dirty="0">
                <a:solidFill>
                  <a:srgbClr val="92BF2B"/>
                </a:solidFill>
                <a:latin typeface="Trebuchet MS"/>
                <a:cs typeface="Trebuchet MS"/>
              </a:rPr>
              <a:t>Sottotitoli</a:t>
            </a:r>
          </a:p>
          <a:p>
            <a:r>
              <a:rPr lang="it-IT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I sottotitoli in lingua inglese sono opzionali ma raccomandiamo, se possibile, di includerli. </a:t>
            </a:r>
          </a:p>
          <a:p>
            <a:endParaRPr lang="en-US" b="1" dirty="0">
              <a:solidFill>
                <a:srgbClr val="222222"/>
              </a:solidFill>
              <a:latin typeface="Trebuchet MS"/>
              <a:ea typeface="Garamond"/>
              <a:cs typeface="Trebuchet MS"/>
            </a:endParaRPr>
          </a:p>
          <a:p>
            <a:r>
              <a:rPr lang="it-IT" dirty="0">
                <a:solidFill>
                  <a:srgbClr val="222222"/>
                </a:solidFill>
                <a:latin typeface="Trebuchet MS"/>
                <a:ea typeface="Arial"/>
                <a:cs typeface="Trebuchet MS"/>
              </a:rPr>
              <a:t>È comunque obbligatorio accompagnare ciascuna intervista con un </a:t>
            </a:r>
            <a:r>
              <a:rPr lang="it-IT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sommario </a:t>
            </a:r>
            <a:r>
              <a:rPr lang="it-IT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e il </a:t>
            </a:r>
            <a:r>
              <a:rPr lang="it-IT" b="1" i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time code </a:t>
            </a:r>
            <a:r>
              <a:rPr lang="it-IT" b="1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in inglese </a:t>
            </a:r>
            <a:r>
              <a:rPr lang="it-IT" dirty="0">
                <a:solidFill>
                  <a:srgbClr val="222222"/>
                </a:solidFill>
                <a:latin typeface="Trebuchet MS"/>
                <a:ea typeface="Garamond"/>
                <a:cs typeface="Trebuchet MS"/>
              </a:rPr>
              <a:t>(v. modulo per interviste 1).</a:t>
            </a:r>
          </a:p>
          <a:p>
            <a:r>
              <a:rPr lang="it-IT" dirty="0">
                <a:latin typeface="Trebuchet MS"/>
                <a:cs typeface="Trebuchet MS"/>
              </a:rPr>
              <a:t> 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Oval 7"/>
          <p:cNvSpPr/>
          <p:nvPr/>
        </p:nvSpPr>
        <p:spPr>
          <a:xfrm>
            <a:off x="430075" y="439507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77"/>
          <p:cNvSpPr/>
          <p:nvPr/>
        </p:nvSpPr>
        <p:spPr>
          <a:xfrm>
            <a:off x="475699" y="497337"/>
            <a:ext cx="504900" cy="519836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174109" y="545551"/>
            <a:ext cx="32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rebuchet MS"/>
                <a:cs typeface="Trebuchet MS"/>
              </a:rPr>
              <a:t>Preparazione dell’intervista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6" y="1537324"/>
            <a:ext cx="512116" cy="5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6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31023" y="427590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76647" y="485420"/>
            <a:ext cx="504900" cy="519836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7"/>
          <p:cNvSpPr/>
          <p:nvPr/>
        </p:nvSpPr>
        <p:spPr>
          <a:xfrm>
            <a:off x="1248678" y="2507898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77"/>
          <p:cNvSpPr/>
          <p:nvPr/>
        </p:nvSpPr>
        <p:spPr>
          <a:xfrm>
            <a:off x="1271511" y="3811805"/>
            <a:ext cx="214922" cy="209442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11468" y="2427953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>
                <a:latin typeface="Trebuchet MS"/>
                <a:cs typeface="Trebuchet MS"/>
              </a:rPr>
              <a:t>Registrazione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22885" y="3676117"/>
            <a:ext cx="351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>
                <a:latin typeface="Trebuchet MS"/>
                <a:cs typeface="Trebuchet MS"/>
              </a:rPr>
              <a:t>Editing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2379990"/>
            <a:ext cx="519072" cy="3893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32" y="3701720"/>
            <a:ext cx="519072" cy="389304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397501" y="2790341"/>
            <a:ext cx="351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>
                <a:latin typeface="Trebuchet MS"/>
                <a:cs typeface="Trebuchet MS"/>
              </a:rPr>
              <a:t>Nota per il facilitatore:</a:t>
            </a:r>
          </a:p>
          <a:p>
            <a:pPr algn="just"/>
            <a:r>
              <a:rPr lang="it-IT" i="1">
                <a:latin typeface="Trebuchet MS"/>
                <a:cs typeface="Trebuchet MS"/>
              </a:rPr>
              <a:t>mostrare il video tutorial</a:t>
            </a:r>
          </a:p>
          <a:p>
            <a:pPr algn="just"/>
            <a:r>
              <a:rPr lang="it-IT" i="1">
                <a:latin typeface="Trebuchet MS"/>
                <a:cs typeface="Trebuchet MS"/>
              </a:rPr>
              <a:t>del corso Moodle</a:t>
            </a:r>
          </a:p>
        </p:txBody>
      </p:sp>
      <p:pic>
        <p:nvPicPr>
          <p:cNvPr id="12" name="Immagine 11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74109" y="545551"/>
            <a:ext cx="3197866" cy="37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Produzione dell’</a:t>
            </a:r>
            <a:r>
              <a:rPr lang="it-IT" sz="1800" b="1" dirty="0">
                <a:latin typeface="Trebuchet MS"/>
                <a:cs typeface="Trebuchet MS"/>
              </a:rPr>
              <a:t>intervista</a:t>
            </a:r>
          </a:p>
        </p:txBody>
      </p:sp>
    </p:spTree>
    <p:extLst>
      <p:ext uri="{BB962C8B-B14F-4D97-AF65-F5344CB8AC3E}">
        <p14:creationId xmlns:p14="http://schemas.microsoft.com/office/powerpoint/2010/main" val="31847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9" grpId="0" animBg="1"/>
      <p:bldP spid="10" grpId="0"/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7"/>
          <p:cNvSpPr/>
          <p:nvPr/>
        </p:nvSpPr>
        <p:spPr>
          <a:xfrm>
            <a:off x="414999" y="449679"/>
            <a:ext cx="586840" cy="6168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77"/>
          <p:cNvSpPr/>
          <p:nvPr/>
        </p:nvSpPr>
        <p:spPr>
          <a:xfrm>
            <a:off x="460623" y="507509"/>
            <a:ext cx="504900" cy="519836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1139682" y="1440621"/>
            <a:ext cx="8312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rebuchet MS"/>
                <a:cs typeface="Trebuchet MS"/>
              </a:rPr>
              <a:t>Per catalogare ogni intervista e file video, è necessario inserire i dati dell’intervistato (informazioni personali) e la sua testimonianza (circostanze, contenuti ecc.) nel </a:t>
            </a:r>
            <a:r>
              <a:rPr lang="it-IT" sz="2000" b="1" dirty="0">
                <a:latin typeface="Trebuchet MS"/>
                <a:cs typeface="Trebuchet MS"/>
              </a:rPr>
              <a:t>modulo per interviste 1</a:t>
            </a:r>
          </a:p>
          <a:p>
            <a:endParaRPr lang="en-US" sz="2000" b="1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it-IT" sz="2000" dirty="0">
                <a:latin typeface="Trebuchet MS"/>
                <a:cs typeface="Trebuchet MS"/>
              </a:rPr>
              <a:t>Inoltre, se un’intervista è associata a un prodotto o a una tecnica di produzione specifica, è necessario compilare anche il </a:t>
            </a:r>
            <a:r>
              <a:rPr lang="it-IT" sz="2000" b="1" dirty="0">
                <a:latin typeface="Trebuchet MS"/>
                <a:cs typeface="Trebuchet MS"/>
              </a:rPr>
              <a:t>modulo per interviste 2</a:t>
            </a:r>
            <a:r>
              <a:rPr lang="it-IT" sz="2000" dirty="0">
                <a:latin typeface="Trebuchet MS"/>
                <a:cs typeface="Trebuchet MS"/>
              </a:rPr>
              <a:t>,</a:t>
            </a:r>
            <a:r>
              <a:rPr lang="it-IT" sz="2000" b="1" dirty="0">
                <a:latin typeface="Trebuchet MS"/>
                <a:cs typeface="Trebuchet MS"/>
              </a:rPr>
              <a:t> </a:t>
            </a:r>
            <a:r>
              <a:rPr lang="it-IT" sz="2000" dirty="0">
                <a:latin typeface="Trebuchet MS"/>
                <a:cs typeface="Trebuchet MS"/>
              </a:rPr>
              <a:t>disponibile in tre versioni</a:t>
            </a:r>
          </a:p>
          <a:p>
            <a:endParaRPr lang="en-US" sz="2000" i="1" dirty="0">
              <a:solidFill>
                <a:srgbClr val="FF6600"/>
              </a:solidFill>
              <a:latin typeface="Trebuchet MS"/>
              <a:cs typeface="Trebuchet MS"/>
            </a:endParaRPr>
          </a:p>
          <a:p>
            <a:pPr marL="457200" indent="-457200">
              <a:buAutoNum type="arabicPeriod"/>
            </a:pPr>
            <a:r>
              <a:rPr lang="it-IT" sz="2000" dirty="0">
                <a:latin typeface="Trebuchet MS"/>
                <a:cs typeface="Trebuchet MS"/>
              </a:rPr>
              <a:t>Prodotto di origine animale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Trebuchet MS"/>
                <a:cs typeface="Trebuchet MS"/>
              </a:rPr>
              <a:t>Prodotto di origine vegetale</a:t>
            </a:r>
          </a:p>
          <a:p>
            <a:pPr marL="457200" indent="-457200">
              <a:buAutoNum type="arabicPeriod"/>
            </a:pPr>
            <a:r>
              <a:rPr lang="it-IT" sz="2000">
                <a:latin typeface="Trebuchet MS"/>
                <a:cs typeface="Trebuchet MS"/>
              </a:rPr>
              <a:t>Prodotto trasformato</a:t>
            </a:r>
            <a:endParaRPr lang="it-IT" sz="2000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endParaRPr lang="en-US" sz="2000" dirty="0">
              <a:latin typeface="Trebuchet MS"/>
              <a:cs typeface="Trebuchet MS"/>
            </a:endParaRPr>
          </a:p>
          <a:p>
            <a:r>
              <a:rPr lang="it-IT" sz="2000" dirty="0">
                <a:latin typeface="Trebuchet MS"/>
                <a:cs typeface="Trebuchet MS"/>
              </a:rPr>
              <a:t> </a:t>
            </a: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4109" y="545551"/>
            <a:ext cx="330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rebuchet MS"/>
                <a:cs typeface="Trebuchet MS"/>
              </a:rPr>
              <a:t>Catalogazione dell’</a:t>
            </a:r>
            <a:r>
              <a:rPr lang="it-IT" sz="1800" b="1" dirty="0">
                <a:latin typeface="Trebuchet MS"/>
                <a:cs typeface="Trebuchet MS"/>
              </a:rPr>
              <a:t>intervista</a:t>
            </a:r>
          </a:p>
        </p:txBody>
      </p:sp>
    </p:spTree>
    <p:extLst>
      <p:ext uri="{BB962C8B-B14F-4D97-AF65-F5344CB8AC3E}">
        <p14:creationId xmlns:p14="http://schemas.microsoft.com/office/powerpoint/2010/main" val="5376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/>
                <a:cs typeface="Trebuchet MS"/>
              </a:rPr>
              <a:t>Questo corso è finalizzato a offrire un contesto tecnico di riferimento e una metodologia guida per la mappatura delle tradizioni gastronomiche locali; si tratta della prima fase di sviluppo del progetto </a:t>
            </a:r>
            <a:r>
              <a:rPr lang="it-IT" sz="2400" i="1" dirty="0">
                <a:latin typeface="Trebuchet MS"/>
                <a:cs typeface="Trebuchet MS"/>
              </a:rPr>
              <a:t>Slow </a:t>
            </a:r>
            <a:r>
              <a:rPr lang="it-IT" sz="2400" i="1" dirty="0" err="1">
                <a:latin typeface="Trebuchet MS"/>
                <a:cs typeface="Trebuchet MS"/>
              </a:rPr>
              <a:t>Food</a:t>
            </a:r>
            <a:r>
              <a:rPr lang="it-IT" sz="2400" i="1" dirty="0">
                <a:latin typeface="Trebuchet MS"/>
                <a:cs typeface="Trebuchet MS"/>
              </a:rPr>
              <a:t>-CE: Cultura, Tradizione, Identità, Cibo</a:t>
            </a:r>
            <a:r>
              <a:rPr lang="it-IT" sz="2400" dirty="0">
                <a:latin typeface="Trebuchet MS"/>
                <a:cs typeface="Trebuchet MS"/>
              </a:rPr>
              <a:t>. </a:t>
            </a: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pPr algn="just"/>
            <a:endParaRPr lang="en-GB" sz="2400" dirty="0"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Finalità del corso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" y="1199091"/>
            <a:ext cx="2980690" cy="16766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8527" y="3847417"/>
            <a:ext cx="9777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Trebuchet MS"/>
                <a:cs typeface="Trebuchet MS"/>
              </a:rPr>
              <a:t>Il corso di formazione si rivolge a persone che, a livello locale, svolgono il lavoro di mappatura della tradizione gastronomica nelle diverse città facenti parte del progetto; inoltre, vuole offrire contenuti, strumenti, istruzioni pratiche per indagare le eredità culturali gastronomiche coinvolgendo varie categorie di utenti: istituzioni, imprese, associazioni professionali, società civile e così via. 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4"/>
            <a:ext cx="3313445" cy="1091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Corso di formazione su identificazione e mappatura </a:t>
            </a:r>
          </a:p>
          <a:p>
            <a:pPr algn="ctr"/>
            <a:r>
              <a:rPr lang="it-IT" dirty="0"/>
              <a:t>del patrimonio culturale gastronomico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Finalità del corso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Contesto teorico di riferimento: </a:t>
            </a:r>
            <a:b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</a:br>
            <a:r>
              <a:rPr lang="it-IT" sz="1400" b="1" dirty="0" err="1">
                <a:solidFill>
                  <a:srgbClr val="92BF2B"/>
                </a:solidFill>
                <a:latin typeface="Trebuchet MS"/>
                <a:cs typeface="Trebuchet MS"/>
              </a:rPr>
              <a:t>Etno</a:t>
            </a:r>
            <a:r>
              <a:rPr lang="it-IT" sz="1400" b="1" dirty="0">
                <a:solidFill>
                  <a:srgbClr val="92BF2B"/>
                </a:solidFill>
                <a:latin typeface="Trebuchet MS"/>
                <a:cs typeface="Trebuchet MS"/>
              </a:rPr>
              <a:t> e </a:t>
            </a:r>
            <a:r>
              <a:rPr lang="it-IT" sz="1400" b="1" dirty="0" err="1">
                <a:solidFill>
                  <a:srgbClr val="92BF2B"/>
                </a:solidFill>
                <a:latin typeface="Trebuchet MS"/>
                <a:cs typeface="Trebuchet MS"/>
              </a:rPr>
              <a:t>bio</a:t>
            </a:r>
            <a:r>
              <a:rPr lang="it-IT" sz="1400" b="1" dirty="0">
                <a:solidFill>
                  <a:srgbClr val="92BF2B"/>
                </a:solidFill>
                <a:latin typeface="Trebuchet MS"/>
                <a:cs typeface="Trebuchet MS"/>
              </a:rPr>
              <a:t> - diversità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Mappatura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documentale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sul campo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Buone pratiche e informazioni utili</a:t>
            </a:r>
          </a:p>
        </p:txBody>
      </p:sp>
    </p:spTree>
    <p:extLst>
      <p:ext uri="{BB962C8B-B14F-4D97-AF65-F5344CB8AC3E}">
        <p14:creationId xmlns:p14="http://schemas.microsoft.com/office/powerpoint/2010/main" val="17668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406" y="908505"/>
            <a:ext cx="11055043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r>
              <a:rPr lang="it-IT" sz="2400" dirty="0">
                <a:latin typeface="Trebuchet MS"/>
                <a:cs typeface="Trebuchet MS"/>
              </a:rPr>
              <a:t>Il progetto lavorerà secondo una prospettiva etno-antropologica, raccogliendo storie di vita e testimonianze, con un'attenzione particolare al cibo e alla cultura del cibo. Negli ultimi anni, si è assistito al consolidamento della </a:t>
            </a:r>
            <a:r>
              <a:rPr lang="it-IT" sz="2400" b="1" dirty="0">
                <a:latin typeface="Trebuchet MS"/>
                <a:cs typeface="Trebuchet MS"/>
              </a:rPr>
              <a:t>gastronomia </a:t>
            </a:r>
            <a:r>
              <a:rPr lang="it-IT" sz="2400" dirty="0">
                <a:latin typeface="Trebuchet MS"/>
                <a:cs typeface="Trebuchet MS"/>
              </a:rPr>
              <a:t>all’interno di un </a:t>
            </a:r>
            <a:r>
              <a:rPr lang="it-IT" sz="2400" b="1" dirty="0">
                <a:latin typeface="Trebuchet MS"/>
                <a:cs typeface="Trebuchet MS"/>
              </a:rPr>
              <a:t>contesto scientifico; </a:t>
            </a:r>
            <a:r>
              <a:rPr lang="it-IT" sz="2400" dirty="0">
                <a:latin typeface="Trebuchet MS"/>
                <a:cs typeface="Trebuchet MS"/>
              </a:rPr>
              <a:t>il risultato è che oggi parliamo di </a:t>
            </a:r>
            <a:r>
              <a:rPr lang="it-IT" sz="2400" b="1" dirty="0">
                <a:latin typeface="Trebuchet MS"/>
                <a:cs typeface="Trebuchet MS"/>
              </a:rPr>
              <a:t>scienze gastronomiche</a:t>
            </a:r>
            <a:r>
              <a:rPr lang="it-IT" sz="2400" dirty="0">
                <a:latin typeface="Trebuchet MS"/>
                <a:cs typeface="Trebuchet MS"/>
              </a:rPr>
              <a:t> intese come: “</a:t>
            </a:r>
            <a:r>
              <a:rPr lang="it-IT" sz="2400" i="1" dirty="0">
                <a:latin typeface="Trebuchet MS"/>
                <a:cs typeface="Trebuchet MS"/>
              </a:rPr>
              <a:t>la conoscenza e la comprensione di tutto quanto mette in correlazione l’uomo con ciò che mangia”</a:t>
            </a:r>
            <a:r>
              <a:rPr lang="it-IT" sz="2400" dirty="0">
                <a:latin typeface="Trebuchet MS"/>
                <a:cs typeface="Trebuchet MS"/>
              </a:rPr>
              <a:t> (Brillat-Savarin, 1825).</a:t>
            </a:r>
          </a:p>
          <a:p>
            <a:pPr algn="just"/>
            <a:r>
              <a:rPr lang="it-IT" sz="2400" dirty="0">
                <a:latin typeface="Trebuchet MS"/>
                <a:cs typeface="Trebuchet MS"/>
              </a:rPr>
              <a:t>In altre parole, si tratta di una </a:t>
            </a:r>
            <a:r>
              <a:rPr lang="it-IT" sz="2400" b="1" dirty="0">
                <a:latin typeface="Trebuchet MS"/>
                <a:cs typeface="Trebuchet MS"/>
              </a:rPr>
              <a:t>conoscenza olistica</a:t>
            </a:r>
            <a:r>
              <a:rPr lang="it-IT" sz="2400" dirty="0">
                <a:latin typeface="Trebuchet MS"/>
                <a:cs typeface="Trebuchet MS"/>
              </a:rPr>
              <a:t>, definita da nuove teorie e metodologie che mettono insieme discipline di vario genere, dall'antropologia all’economia, dalla storia al diritto, dall’agronomia alla chimica. </a:t>
            </a:r>
          </a:p>
          <a:p>
            <a:pPr algn="just"/>
            <a:r>
              <a:rPr lang="it-IT" sz="2400" dirty="0">
                <a:latin typeface="Trebuchet MS"/>
                <a:cs typeface="Trebuchet MS"/>
              </a:rPr>
              <a:t>Da questo punto di vista, al centro della scena dei problemi mondiali si è imposto il ruolo fondamentale delle comunità di produttori, in difesa dell’</a:t>
            </a:r>
            <a:r>
              <a:rPr lang="it-IT" sz="2400" b="1" dirty="0">
                <a:latin typeface="Trebuchet MS"/>
                <a:cs typeface="Trebuchet MS"/>
              </a:rPr>
              <a:t>etnodiversità</a:t>
            </a:r>
            <a:r>
              <a:rPr lang="it-IT" sz="2400" dirty="0">
                <a:latin typeface="Trebuchet MS"/>
                <a:cs typeface="Trebuchet MS"/>
              </a:rPr>
              <a:t> e della </a:t>
            </a:r>
            <a:r>
              <a:rPr lang="it-IT" sz="2400" b="1" dirty="0">
                <a:latin typeface="Trebuchet MS"/>
                <a:cs typeface="Trebuchet MS"/>
              </a:rPr>
              <a:t>biodiversità</a:t>
            </a:r>
            <a:r>
              <a:rPr lang="it-IT" sz="2400" dirty="0">
                <a:latin typeface="Trebuchet MS"/>
                <a:cs typeface="Trebuchet MS"/>
              </a:rPr>
              <a:t>, a fronte di un’omogeneizzazione culturale e delle colture imposte dalla globalizzazione.</a:t>
            </a: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b="1" dirty="0">
              <a:solidFill>
                <a:schemeClr val="accent2"/>
              </a:solidFill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  <a:p>
            <a:endParaRPr lang="en-GB" sz="24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0551" y="323729"/>
            <a:ext cx="67742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Contesto teorico di riferimento </a:t>
            </a:r>
          </a:p>
        </p:txBody>
      </p:sp>
      <p:pic>
        <p:nvPicPr>
          <p:cNvPr id="5" name="Immagine 4" descr="SlowFood-CE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5049" y="344266"/>
            <a:ext cx="2967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92BF2B"/>
                </a:solidFill>
                <a:latin typeface="Trebuchet MS"/>
                <a:cs typeface="Trebuchet MS"/>
              </a:rPr>
              <a:t>Etnodiversità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66610" y="539389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Garamond" panose="02020404030301010803" pitchFamily="18" charset="0"/>
              </a:rPr>
              <a:t>  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6164" y="1296483"/>
            <a:ext cx="502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>
                <a:latin typeface="Trebuchet MS"/>
                <a:cs typeface="Trebuchet MS"/>
              </a:rPr>
              <a:t>Il termine si riferisce alla “</a:t>
            </a:r>
            <a:r>
              <a:rPr lang="it-IT" sz="2400" b="1">
                <a:latin typeface="Trebuchet MS"/>
                <a:cs typeface="Trebuchet MS"/>
              </a:rPr>
              <a:t>diversità culturale</a:t>
            </a:r>
            <a:r>
              <a:rPr lang="it-IT" sz="2400">
                <a:latin typeface="Trebuchet MS"/>
                <a:cs typeface="Trebuchet MS"/>
              </a:rPr>
              <a:t>” che caratterizza le diverse comunità umane che popolano il pianeta terra.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181966"/>
            <a:ext cx="4615543" cy="18071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725" y="3078790"/>
            <a:ext cx="1025127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dirty="0">
              <a:latin typeface="Trebuchet MS"/>
              <a:cs typeface="Trebuchet MS"/>
            </a:endParaRPr>
          </a:p>
          <a:p>
            <a:pPr algn="just"/>
            <a:r>
              <a:rPr lang="it-IT" sz="2800" dirty="0">
                <a:latin typeface="Trebuchet MS"/>
                <a:cs typeface="Trebuchet MS"/>
              </a:rPr>
              <a:t>Gli elementi principali che si abbinano per definire il concetto di </a:t>
            </a:r>
            <a:r>
              <a:rPr lang="it-IT" sz="2800" dirty="0" err="1">
                <a:latin typeface="Trebuchet MS"/>
                <a:cs typeface="Trebuchet MS"/>
              </a:rPr>
              <a:t>etnobiodiversità</a:t>
            </a:r>
            <a:r>
              <a:rPr lang="it-IT" sz="2800" dirty="0">
                <a:latin typeface="Trebuchet MS"/>
                <a:cs typeface="Trebuchet MS"/>
              </a:rPr>
              <a:t> sono: 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lingue e dialetti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sistemi di affinità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organizzazione della vita famigliare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latin typeface="Trebuchet MS"/>
                <a:cs typeface="Trebuchet MS"/>
              </a:rPr>
              <a:t>religioni, miti, riti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Trebuchet MS"/>
                <a:cs typeface="Trebuchet MS"/>
              </a:rPr>
              <a:t>pratiche alimentari</a:t>
            </a:r>
          </a:p>
        </p:txBody>
      </p:sp>
      <p:pic>
        <p:nvPicPr>
          <p:cNvPr id="8" name="Immagine 7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6687" y="385909"/>
            <a:ext cx="2454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700" b="1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it-IT" sz="3200">
                <a:solidFill>
                  <a:srgbClr val="92BF2B"/>
                </a:solidFill>
                <a:latin typeface="Trebuchet MS"/>
                <a:cs typeface="Trebuchet MS"/>
              </a:rPr>
              <a:t>Biodiversità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4945" y="452807"/>
            <a:ext cx="61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latin typeface="Garamond" panose="02020404030301010803" pitchFamily="18" charset="0"/>
              </a:rPr>
              <a:t>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" y="1188231"/>
            <a:ext cx="2377846" cy="291275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22203" y="1208249"/>
            <a:ext cx="7898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Il termine fa riferimento alla diversità della vita a vari livelli, dai più semplici (</a:t>
            </a:r>
            <a:r>
              <a:rPr lang="it-IT" sz="2200" i="1" dirty="0">
                <a:solidFill>
                  <a:prstClr val="black"/>
                </a:solidFill>
                <a:latin typeface="Trebuchet MS"/>
                <a:cs typeface="Trebuchet MS"/>
              </a:rPr>
              <a:t>geni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 e </a:t>
            </a:r>
            <a:r>
              <a:rPr lang="it-IT" sz="2200" i="1" dirty="0">
                <a:solidFill>
                  <a:prstClr val="black"/>
                </a:solidFill>
                <a:latin typeface="Trebuchet MS"/>
                <a:cs typeface="Trebuchet MS"/>
              </a:rPr>
              <a:t>batteri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) alle specie di piante, arrivando alle forme più complesse (</a:t>
            </a:r>
            <a:r>
              <a:rPr lang="it-IT" sz="2200" i="1" dirty="0">
                <a:solidFill>
                  <a:prstClr val="black"/>
                </a:solidFill>
                <a:latin typeface="Trebuchet MS"/>
                <a:cs typeface="Trebuchet MS"/>
              </a:rPr>
              <a:t>ecosistemi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), le quali si intersecano, si influenzano reciprocamente ed evolvono. La biodiversità permette a piante e animali di adattarsi al cambiamento climatico, di proteggersi da parassiti e malattie e da circostanze non previste. </a:t>
            </a:r>
            <a:r>
              <a:rPr lang="it-IT" sz="2200" dirty="0">
                <a:solidFill>
                  <a:srgbClr val="92BF2B"/>
                </a:solidFill>
                <a:latin typeface="Trebuchet MS"/>
                <a:cs typeface="Trebuchet MS"/>
              </a:rPr>
              <a:t>Un sistema biologicamente vario possiede gli anticorpi per reagire agli organismi dannosi e per ristabilire il proprio equilibrio. 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Un sistema basato su un numero limitato di varietà è più fragile. </a:t>
            </a:r>
          </a:p>
          <a:p>
            <a:pPr lvl="0" algn="just"/>
            <a:endParaRPr lang="en-US" sz="2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SlowFood-C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85068" y="4344371"/>
            <a:ext cx="1033535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Oggi, la tendenza verso la globalizzazione del consumo contribuisce in modo sostanziale alla </a:t>
            </a:r>
            <a:r>
              <a:rPr lang="it-IT" sz="2200" b="1" dirty="0">
                <a:solidFill>
                  <a:prstClr val="black"/>
                </a:solidFill>
                <a:latin typeface="Trebuchet MS"/>
                <a:cs typeface="Trebuchet MS"/>
              </a:rPr>
              <a:t>perdita della biodiversità 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nel senso più ampio del termine, nello specifico alla perdita di aree locali, culture tradizionali tramandantesi per generazioni, conoscenza di specie di animali e piante, variabilità dei cibi e della loro preparazione, conoscenza delle proprietà di commestibilità, nutrizionali, mediche, cosmetiche e di tanti altri tipi, associati a diverse specie di piante e animali</a:t>
            </a:r>
            <a:r>
              <a:rPr lang="it-IT" sz="2200" b="1" dirty="0">
                <a:solidFill>
                  <a:prstClr val="black"/>
                </a:solidFill>
                <a:latin typeface="Trebuchet MS"/>
                <a:cs typeface="Trebuchet MS"/>
              </a:rPr>
              <a:t>. </a:t>
            </a:r>
            <a:r>
              <a:rPr lang="it-IT" sz="22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rebuchet MS"/>
              <a:cs typeface="Trebuchet M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0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04715" y="371201"/>
            <a:ext cx="8310112" cy="633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2533" y="610643"/>
            <a:ext cx="3313445" cy="10526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Corso di formazione su identificazione e mappatura </a:t>
            </a:r>
          </a:p>
          <a:p>
            <a:pPr algn="ctr"/>
            <a:r>
              <a:rPr lang="it-IT" dirty="0"/>
              <a:t>del patrimonio culturale gastronomico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7888" y="2317121"/>
            <a:ext cx="7888630" cy="3984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Finalità del corso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  <a:t>Contesto teorico di riferimento: </a:t>
            </a:r>
            <a:br>
              <a:rPr lang="it-IT" sz="2800" b="1" dirty="0">
                <a:solidFill>
                  <a:srgbClr val="7F7F7F"/>
                </a:solidFill>
                <a:latin typeface="Trebuchet MS"/>
                <a:cs typeface="Trebuchet MS"/>
              </a:rPr>
            </a:b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Etno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e </a:t>
            </a:r>
            <a:r>
              <a:rPr lang="it-IT" sz="1400" b="1" dirty="0" err="1">
                <a:solidFill>
                  <a:srgbClr val="7F7F7F"/>
                </a:solidFill>
                <a:latin typeface="Trebuchet MS"/>
                <a:cs typeface="Trebuchet MS"/>
              </a:rPr>
              <a:t>bio</a:t>
            </a:r>
            <a:r>
              <a:rPr lang="it-IT" sz="1400" b="1" dirty="0">
                <a:solidFill>
                  <a:srgbClr val="7F7F7F"/>
                </a:solidFill>
                <a:latin typeface="Trebuchet MS"/>
                <a:cs typeface="Trebuchet MS"/>
              </a:rPr>
              <a:t> - diversità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92BF2B"/>
                </a:solidFill>
                <a:latin typeface="Trebuchet MS"/>
                <a:cs typeface="Trebuchet MS"/>
              </a:rPr>
              <a:t>Mappatura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documentale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Ricerca sul campo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Buone pratiche e informazioni utili</a:t>
            </a:r>
          </a:p>
        </p:txBody>
      </p:sp>
    </p:spTree>
    <p:extLst>
      <p:ext uri="{BB962C8B-B14F-4D97-AF65-F5344CB8AC3E}">
        <p14:creationId xmlns:p14="http://schemas.microsoft.com/office/powerpoint/2010/main" val="28252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52103" y="318166"/>
            <a:ext cx="51034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92BF2B"/>
                </a:solidFill>
                <a:latin typeface="Trebuchet MS"/>
                <a:cs typeface="Trebuchet MS"/>
              </a:rPr>
              <a:t>Mappatura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2103" y="1260912"/>
            <a:ext cx="981342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Trebuchet MS"/>
                <a:cs typeface="Trebuchet MS"/>
              </a:rPr>
              <a:t>È stata sviluppata una specifica </a:t>
            </a:r>
            <a:r>
              <a:rPr lang="it-IT" sz="2400" b="1" dirty="0">
                <a:latin typeface="Trebuchet MS"/>
                <a:cs typeface="Trebuchet MS"/>
              </a:rPr>
              <a:t>tecnica di mappatura</a:t>
            </a:r>
            <a:r>
              <a:rPr lang="it-IT" sz="2400" dirty="0">
                <a:latin typeface="Trebuchet MS"/>
                <a:cs typeface="Trebuchet MS"/>
              </a:rPr>
              <a:t>, in grado di integrare gli aspetti dell’</a:t>
            </a:r>
            <a:r>
              <a:rPr lang="it-IT" sz="2400" dirty="0" err="1">
                <a:latin typeface="Trebuchet MS"/>
                <a:cs typeface="Trebuchet MS"/>
              </a:rPr>
              <a:t>etnodiversità</a:t>
            </a:r>
            <a:r>
              <a:rPr lang="it-IT" sz="2400" dirty="0">
                <a:latin typeface="Trebuchet MS"/>
                <a:cs typeface="Trebuchet MS"/>
              </a:rPr>
              <a:t> con gli aspetti della biodiversità, al fine di avere un'analisi approfondita e completa dei diversi contesti locali che vanno a comporre il progetto </a:t>
            </a:r>
            <a:r>
              <a:rPr lang="it-IT" sz="2400" i="1" dirty="0">
                <a:latin typeface="Trebuchet MS"/>
                <a:cs typeface="Trebuchet MS"/>
              </a:rPr>
              <a:t>Slow </a:t>
            </a:r>
            <a:r>
              <a:rPr lang="it-IT" sz="2400" i="1" dirty="0" err="1">
                <a:latin typeface="Trebuchet MS"/>
                <a:cs typeface="Trebuchet MS"/>
              </a:rPr>
              <a:t>Food</a:t>
            </a:r>
            <a:r>
              <a:rPr lang="it-IT" sz="2400" i="1" dirty="0">
                <a:latin typeface="Trebuchet MS"/>
                <a:cs typeface="Trebuchet MS"/>
              </a:rPr>
              <a:t>-CE: Cultura, Tradizione, Identità, Cibo</a:t>
            </a:r>
            <a:r>
              <a:rPr lang="it-IT" sz="2400" dirty="0">
                <a:latin typeface="Trebuchet MS"/>
                <a:cs typeface="Trebuchet MS"/>
              </a:rPr>
              <a:t>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it-IT" sz="2400" dirty="0">
                <a:latin typeface="Trebuchet MS"/>
                <a:cs typeface="Trebuchet MS"/>
              </a:rPr>
              <a:t>Fornisce metodi e strumenti utili per l’identificazione della tradizione culturale immateriale rappresentata dal cibo locale.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r>
              <a:rPr lang="it-IT" sz="2400" dirty="0">
                <a:latin typeface="Trebuchet MS"/>
                <a:cs typeface="Trebuchet MS"/>
              </a:rPr>
              <a:t>La tecnica si ispira a un’altra metodologia consolidata, nota come </a:t>
            </a:r>
            <a:r>
              <a:rPr lang="it-IT" sz="2400" b="1" dirty="0">
                <a:latin typeface="Trebuchet MS"/>
                <a:cs typeface="Trebuchet MS"/>
              </a:rPr>
              <a:t>mappatura culturale</a:t>
            </a:r>
            <a:r>
              <a:rPr lang="it-IT" sz="2400" dirty="0">
                <a:latin typeface="Trebuchet MS"/>
                <a:cs typeface="Trebuchet MS"/>
              </a:rPr>
              <a:t> e fa riferimento all’</a:t>
            </a:r>
            <a:r>
              <a:rPr lang="it-IT" sz="2400" b="1" dirty="0">
                <a:latin typeface="Trebuchet MS"/>
                <a:cs typeface="Trebuchet MS"/>
              </a:rPr>
              <a:t>identificazione</a:t>
            </a:r>
            <a:r>
              <a:rPr lang="it-IT" sz="2400" dirty="0">
                <a:latin typeface="Trebuchet MS"/>
                <a:cs typeface="Trebuchet MS"/>
              </a:rPr>
              <a:t> di tutto quanto si può trovare in un’area urbana o periurbana, da associare alla produzione e al consumo di cibi tradizionali, rappresentando pertanto una risorsa culturale degna di valorizzazione.</a:t>
            </a: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pPr algn="just"/>
            <a:endParaRPr lang="en-US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</p:txBody>
      </p:sp>
      <p:pic>
        <p:nvPicPr>
          <p:cNvPr id="4" name="Immagine 3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2013</Words>
  <Application>Microsoft Macintosh PowerPoint</Application>
  <PresentationFormat>Widescreen</PresentationFormat>
  <Paragraphs>288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Garamond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566</cp:revision>
  <cp:lastPrinted>2018-03-09T10:11:17Z</cp:lastPrinted>
  <dcterms:created xsi:type="dcterms:W3CDTF">2018-02-21T15:38:30Z</dcterms:created>
  <dcterms:modified xsi:type="dcterms:W3CDTF">2019-07-02T09:23:45Z</dcterms:modified>
</cp:coreProperties>
</file>