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1" r:id="rId2"/>
    <p:sldId id="258" r:id="rId3"/>
    <p:sldId id="257" r:id="rId4"/>
    <p:sldId id="294" r:id="rId5"/>
    <p:sldId id="259" r:id="rId6"/>
    <p:sldId id="260" r:id="rId7"/>
    <p:sldId id="290" r:id="rId8"/>
    <p:sldId id="295" r:id="rId9"/>
    <p:sldId id="262" r:id="rId10"/>
    <p:sldId id="263" r:id="rId11"/>
    <p:sldId id="296" r:id="rId12"/>
    <p:sldId id="288" r:id="rId13"/>
    <p:sldId id="297" r:id="rId14"/>
    <p:sldId id="264" r:id="rId15"/>
    <p:sldId id="299" r:id="rId16"/>
    <p:sldId id="279" r:id="rId17"/>
    <p:sldId id="273" r:id="rId18"/>
    <p:sldId id="281" r:id="rId19"/>
    <p:sldId id="298" r:id="rId20"/>
    <p:sldId id="282" r:id="rId21"/>
    <p:sldId id="289" r:id="rId22"/>
    <p:sldId id="283" r:id="rId23"/>
    <p:sldId id="284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F2B"/>
    <a:srgbClr val="9999FF"/>
    <a:srgbClr val="00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76227" autoAdjust="0"/>
  </p:normalViewPr>
  <p:slideViewPr>
    <p:cSldViewPr snapToGrid="0" showGuides="1">
      <p:cViewPr varScale="1">
        <p:scale>
          <a:sx n="99" d="100"/>
          <a:sy n="99" d="100"/>
        </p:scale>
        <p:origin x="55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 hasCustomPrompt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 hasCustomPrompt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5004B-390A-4E48-B3CF-C98743C2AF07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 hasCustomPrompt="1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Fare clic per modificare gli stili del testo dello schema</a:t>
            </a:r>
          </a:p>
          <a:p>
            <a:pPr lvl="1"/>
            <a:r>
              <a:rPr lang="hu-HU"/>
              <a:t>Secondo livello</a:t>
            </a:r>
          </a:p>
          <a:p>
            <a:pPr lvl="2"/>
            <a:r>
              <a:rPr lang="hu-HU"/>
              <a:t>Terzo livello</a:t>
            </a:r>
          </a:p>
          <a:p>
            <a:pPr lvl="3"/>
            <a:r>
              <a:rPr lang="hu-HU"/>
              <a:t>Quarto livello</a:t>
            </a:r>
          </a:p>
          <a:p>
            <a:pPr lvl="4"/>
            <a:r>
              <a:rPr lang="hu-HU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 hasCustomPrompt="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 hasCustomPrompt="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A97F1-82FA-1345-BCCA-3C9D5A77E3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7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Sostituire la foto di “etnobiodiversità”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387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772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772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981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27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solidFill>
                  <a:srgbClr val="FF0000"/>
                </a:solidFill>
              </a:rPr>
              <a:t>Per</a:t>
            </a:r>
            <a:r>
              <a:rPr lang="hu-HU" baseline="0">
                <a:solidFill>
                  <a:srgbClr val="FF0000"/>
                </a:solidFill>
              </a:rPr>
              <a:t> saperne di più: inseriamo solo se abbiamo a disposizione il materiale in lingua inglese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20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20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3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Se possibile, fare un esempio utilizzando un quadro veneziano,</a:t>
            </a:r>
            <a:r>
              <a:rPr lang="hu-HU" baseline="0"/>
              <a:t> città di progetto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07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050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350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734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48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82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u-HU"/>
              <a:t>Modifica gli stili del testo dello schema</a:t>
            </a:r>
          </a:p>
          <a:p>
            <a:pPr lvl="1"/>
            <a:r>
              <a:rPr lang="hu-HU"/>
              <a:t>Secondo livello</a:t>
            </a:r>
          </a:p>
          <a:p>
            <a:pPr lvl="2"/>
            <a:r>
              <a:rPr lang="hu-HU"/>
              <a:t>Terzo livello</a:t>
            </a:r>
          </a:p>
          <a:p>
            <a:pPr lvl="3"/>
            <a:r>
              <a:rPr lang="hu-HU"/>
              <a:t>Quarto livello</a:t>
            </a:r>
          </a:p>
          <a:p>
            <a:pPr lvl="4"/>
            <a:r>
              <a:rPr lang="hu-HU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59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Modifica gli stili del testo dello schema</a:t>
            </a:r>
          </a:p>
          <a:p>
            <a:pPr lvl="1"/>
            <a:r>
              <a:rPr lang="hu-HU"/>
              <a:t>Secondo livello</a:t>
            </a:r>
          </a:p>
          <a:p>
            <a:pPr lvl="2"/>
            <a:r>
              <a:rPr lang="hu-HU"/>
              <a:t>Terzo livello</a:t>
            </a:r>
          </a:p>
          <a:p>
            <a:pPr lvl="3"/>
            <a:r>
              <a:rPr lang="hu-HU"/>
              <a:t>Quarto livello</a:t>
            </a:r>
          </a:p>
          <a:p>
            <a:pPr lvl="4"/>
            <a:r>
              <a:rPr lang="hu-HU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93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u-HU"/>
              <a:t>Modifica gli stili del testo dello schema</a:t>
            </a:r>
          </a:p>
          <a:p>
            <a:pPr lvl="1"/>
            <a:r>
              <a:rPr lang="hu-HU"/>
              <a:t>Secondo livello</a:t>
            </a:r>
          </a:p>
          <a:p>
            <a:pPr lvl="2"/>
            <a:r>
              <a:rPr lang="hu-HU"/>
              <a:t>Terzo livello</a:t>
            </a:r>
          </a:p>
          <a:p>
            <a:pPr lvl="3"/>
            <a:r>
              <a:rPr lang="hu-HU"/>
              <a:t>Quarto livello</a:t>
            </a:r>
          </a:p>
          <a:p>
            <a:pPr lvl="4"/>
            <a:r>
              <a:rPr lang="hu-HU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1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97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Modifica gli stili del testo dello schema</a:t>
            </a:r>
          </a:p>
          <a:p>
            <a:pPr lvl="1"/>
            <a:r>
              <a:rPr lang="hu-HU"/>
              <a:t>Secondo livello</a:t>
            </a:r>
          </a:p>
          <a:p>
            <a:pPr lvl="2"/>
            <a:r>
              <a:rPr lang="hu-HU"/>
              <a:t>Terzo livello</a:t>
            </a:r>
          </a:p>
          <a:p>
            <a:pPr lvl="3"/>
            <a:r>
              <a:rPr lang="hu-HU"/>
              <a:t>Quarto livello</a:t>
            </a:r>
          </a:p>
          <a:p>
            <a:pPr lvl="4"/>
            <a:r>
              <a:rPr lang="hu-HU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Modifica gli stili del testo dello schema</a:t>
            </a:r>
          </a:p>
          <a:p>
            <a:pPr lvl="1"/>
            <a:r>
              <a:rPr lang="hu-HU"/>
              <a:t>Secondo livello</a:t>
            </a:r>
          </a:p>
          <a:p>
            <a:pPr lvl="2"/>
            <a:r>
              <a:rPr lang="hu-HU"/>
              <a:t>Terzo livello</a:t>
            </a:r>
          </a:p>
          <a:p>
            <a:pPr lvl="3"/>
            <a:r>
              <a:rPr lang="hu-HU"/>
              <a:t>Quarto livello</a:t>
            </a:r>
          </a:p>
          <a:p>
            <a:pPr lvl="4"/>
            <a:r>
              <a:rPr lang="hu-HU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49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Modifica gli stili del testo dello schema</a:t>
            </a:r>
          </a:p>
          <a:p>
            <a:pPr lvl="1"/>
            <a:r>
              <a:rPr lang="hu-HU"/>
              <a:t>Secondo livello</a:t>
            </a:r>
          </a:p>
          <a:p>
            <a:pPr lvl="2"/>
            <a:r>
              <a:rPr lang="hu-HU"/>
              <a:t>Terzo livello</a:t>
            </a:r>
          </a:p>
          <a:p>
            <a:pPr lvl="3"/>
            <a:r>
              <a:rPr lang="hu-HU"/>
              <a:t>Quarto livello</a:t>
            </a:r>
          </a:p>
          <a:p>
            <a:pPr lvl="4"/>
            <a:r>
              <a:rPr lang="hu-HU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Modifica gli stili del testo dello schema</a:t>
            </a:r>
          </a:p>
          <a:p>
            <a:pPr lvl="1"/>
            <a:r>
              <a:rPr lang="hu-HU"/>
              <a:t>Secondo livello</a:t>
            </a:r>
          </a:p>
          <a:p>
            <a:pPr lvl="2"/>
            <a:r>
              <a:rPr lang="hu-HU"/>
              <a:t>Terzo livello</a:t>
            </a:r>
          </a:p>
          <a:p>
            <a:pPr lvl="3"/>
            <a:r>
              <a:rPr lang="hu-HU"/>
              <a:t>Quarto livello</a:t>
            </a:r>
          </a:p>
          <a:p>
            <a:pPr lvl="4"/>
            <a:r>
              <a:rPr lang="hu-HU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4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08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81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Modifica gli stili del testo dello schema</a:t>
            </a:r>
          </a:p>
          <a:p>
            <a:pPr lvl="1"/>
            <a:r>
              <a:rPr lang="hu-HU"/>
              <a:t>Secondo livello</a:t>
            </a:r>
          </a:p>
          <a:p>
            <a:pPr lvl="2"/>
            <a:r>
              <a:rPr lang="hu-HU"/>
              <a:t>Terzo livello</a:t>
            </a:r>
          </a:p>
          <a:p>
            <a:pPr lvl="3"/>
            <a:r>
              <a:rPr lang="hu-HU"/>
              <a:t>Quarto livello</a:t>
            </a:r>
          </a:p>
          <a:p>
            <a:pPr lvl="4"/>
            <a:r>
              <a:rPr lang="hu-HU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23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9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Modifica gli stili del testo dello schema</a:t>
            </a:r>
          </a:p>
          <a:p>
            <a:pPr lvl="1"/>
            <a:r>
              <a:rPr lang="hu-HU"/>
              <a:t>Secondo livello</a:t>
            </a:r>
          </a:p>
          <a:p>
            <a:pPr lvl="2"/>
            <a:r>
              <a:rPr lang="hu-HU"/>
              <a:t>Terzo livello</a:t>
            </a:r>
          </a:p>
          <a:p>
            <a:pPr lvl="3"/>
            <a:r>
              <a:rPr lang="hu-HU"/>
              <a:t>Quarto livello</a:t>
            </a:r>
          </a:p>
          <a:p>
            <a:pPr lvl="4"/>
            <a:r>
              <a:rPr lang="hu-HU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62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8-05-02 alle 16.3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822" y="-61452"/>
            <a:ext cx="12960459" cy="598562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-138313" y="5503624"/>
            <a:ext cx="12636803" cy="126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24316" y="52786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endParaRPr lang="it-IT" sz="3000" b="1" kern="3600" cap="all" spc="-100" dirty="0">
              <a:solidFill>
                <a:srgbClr val="7E93A5"/>
              </a:solidFill>
              <a:latin typeface="Trebuchet MS"/>
              <a:ea typeface="Times New Roman"/>
              <a:cs typeface="Times New Roman"/>
            </a:endParaRP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hu-HU" sz="3000" b="1" cap="all" dirty="0" err="1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Gasztrokulturális</a:t>
            </a:r>
            <a:r>
              <a:rPr lang="hu-HU" sz="3000" b="1" cap="all" dirty="0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 örökség (GCH)</a:t>
            </a: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hu-HU" sz="3000" b="1" cap="all" dirty="0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AZONOSÍTÁS ÉS DOKUMENTÁLÁS tanfolyam</a:t>
            </a:r>
          </a:p>
        </p:txBody>
      </p:sp>
    </p:spTree>
    <p:extLst>
      <p:ext uri="{BB962C8B-B14F-4D97-AF65-F5344CB8AC3E}">
        <p14:creationId xmlns:p14="http://schemas.microsoft.com/office/powerpoint/2010/main" val="2293709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75813" y="330708"/>
            <a:ext cx="176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>
                <a:solidFill>
                  <a:srgbClr val="92BF2B"/>
                </a:solidFill>
                <a:latin typeface="Trebuchet MS"/>
                <a:cs typeface="Trebuchet MS"/>
              </a:rPr>
              <a:t>Feltérképezés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75813" y="1185244"/>
            <a:ext cx="935884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u="sng" dirty="0">
                <a:solidFill>
                  <a:schemeClr val="accent2"/>
                </a:solidFill>
                <a:latin typeface="Trebuchet MS"/>
                <a:cs typeface="Trebuchet MS"/>
              </a:rPr>
              <a:t>Célkitűzések</a:t>
            </a:r>
          </a:p>
          <a:p>
            <a:pPr algn="just"/>
            <a:endParaRPr lang="en-US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pPr algn="just"/>
            <a:r>
              <a:rPr lang="hu-HU" sz="2400" dirty="0">
                <a:latin typeface="Trebuchet MS"/>
                <a:cs typeface="Trebuchet MS"/>
              </a:rPr>
              <a:t>A </a:t>
            </a:r>
            <a:r>
              <a:rPr lang="hu-HU" sz="2400" dirty="0" err="1">
                <a:latin typeface="Trebuchet MS"/>
                <a:cs typeface="Trebuchet MS"/>
              </a:rPr>
              <a:t>gasztrokulturális</a:t>
            </a:r>
            <a:r>
              <a:rPr lang="hu-HU" sz="2400" dirty="0">
                <a:latin typeface="Trebuchet MS"/>
                <a:cs typeface="Trebuchet MS"/>
              </a:rPr>
              <a:t> örökségnek, mint a helyi fejlődés hajtóerejének </a:t>
            </a:r>
            <a:r>
              <a:rPr lang="hu-HU" sz="2400" b="1" dirty="0">
                <a:latin typeface="Trebuchet MS"/>
                <a:cs typeface="Trebuchet MS"/>
              </a:rPr>
              <a:t>AZONOSÍTÁSA és DOKUMENTÁLÁSA</a:t>
            </a:r>
            <a:endParaRPr lang="hu-HU" sz="2400" dirty="0">
              <a:latin typeface="Trebuchet MS"/>
              <a:cs typeface="Trebuchet MS"/>
            </a:endParaRPr>
          </a:p>
          <a:p>
            <a:pPr algn="just"/>
            <a:endParaRPr lang="hu-HU" sz="2400" dirty="0">
              <a:latin typeface="Trebuchet MS"/>
              <a:cs typeface="Trebuchet MS"/>
            </a:endParaRPr>
          </a:p>
          <a:p>
            <a:pPr algn="just"/>
            <a:r>
              <a:rPr lang="hu-HU" sz="2400" dirty="0">
                <a:latin typeface="Trebuchet MS"/>
                <a:cs typeface="Trebuchet MS"/>
              </a:rPr>
              <a:t>Konkrétabban: </a:t>
            </a: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hu-HU" sz="2400" dirty="0">
                <a:latin typeface="Trebuchet MS"/>
                <a:cs typeface="Trebuchet MS"/>
              </a:rPr>
              <a:t> a helyi területek hagyományos kulturális és mezőgazdasági </a:t>
            </a:r>
            <a:endParaRPr lang="en-GB" sz="2400" dirty="0">
              <a:latin typeface="Trebuchet MS"/>
              <a:cs typeface="Trebuchet MS"/>
            </a:endParaRPr>
          </a:p>
          <a:p>
            <a:pPr algn="just"/>
            <a:r>
              <a:rPr lang="en-GB" sz="2400" dirty="0">
                <a:latin typeface="Trebuchet MS"/>
                <a:cs typeface="Trebuchet MS"/>
              </a:rPr>
              <a:t>    </a:t>
            </a:r>
            <a:r>
              <a:rPr lang="hu-HU" sz="2400" dirty="0">
                <a:latin typeface="Trebuchet MS"/>
                <a:cs typeface="Trebuchet MS"/>
              </a:rPr>
              <a:t>erőforrásainak és élelemforrásainak azonosítása;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hu-HU" sz="2400" dirty="0">
                <a:latin typeface="Trebuchet MS"/>
                <a:cs typeface="Trebuchet MS"/>
              </a:rPr>
              <a:t> azok potenciáljának értékelése a helyi gasztrokulturális örökség </a:t>
            </a:r>
            <a:endParaRPr lang="en-GB" sz="2400" dirty="0">
              <a:latin typeface="Trebuchet MS"/>
              <a:cs typeface="Trebuchet MS"/>
            </a:endParaRPr>
          </a:p>
          <a:p>
            <a:pPr algn="just"/>
            <a:r>
              <a:rPr lang="en-GB" sz="2400" dirty="0">
                <a:latin typeface="Trebuchet MS"/>
                <a:cs typeface="Trebuchet MS"/>
              </a:rPr>
              <a:t>    </a:t>
            </a:r>
            <a:r>
              <a:rPr lang="hu-HU" sz="2400" dirty="0">
                <a:latin typeface="Trebuchet MS"/>
                <a:cs typeface="Trebuchet MS"/>
              </a:rPr>
              <a:t>megőrzése szempontjából;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hu-HU" sz="2400" dirty="0">
                <a:latin typeface="Trebuchet MS"/>
                <a:cs typeface="Trebuchet MS"/>
              </a:rPr>
              <a:t> azok potenciáljának értékelése a helyi mozgató erő </a:t>
            </a:r>
            <a:endParaRPr lang="en-GB" sz="2400" dirty="0">
              <a:latin typeface="Trebuchet MS"/>
              <a:cs typeface="Trebuchet MS"/>
            </a:endParaRPr>
          </a:p>
          <a:p>
            <a:pPr algn="just"/>
            <a:r>
              <a:rPr lang="en-GB" sz="2400" dirty="0">
                <a:latin typeface="Trebuchet MS"/>
                <a:cs typeface="Trebuchet MS"/>
              </a:rPr>
              <a:t>    </a:t>
            </a:r>
            <a:r>
              <a:rPr lang="hu-HU" sz="2400" dirty="0">
                <a:latin typeface="Trebuchet MS"/>
                <a:cs typeface="Trebuchet MS"/>
              </a:rPr>
              <a:t>szempontjából, ami szociokulturális, környezeti és gazdasági </a:t>
            </a:r>
            <a:endParaRPr lang="en-GB" sz="2400" dirty="0">
              <a:latin typeface="Trebuchet MS"/>
              <a:cs typeface="Trebuchet MS"/>
            </a:endParaRPr>
          </a:p>
          <a:p>
            <a:pPr algn="just"/>
            <a:r>
              <a:rPr lang="en-GB" sz="2400" dirty="0">
                <a:latin typeface="Trebuchet MS"/>
                <a:cs typeface="Trebuchet MS"/>
              </a:rPr>
              <a:t>    </a:t>
            </a:r>
            <a:r>
              <a:rPr lang="hu-HU" sz="2400" dirty="0">
                <a:latin typeface="Trebuchet MS"/>
                <a:cs typeface="Trebuchet MS"/>
              </a:rPr>
              <a:t>szempontból hathatós.</a:t>
            </a:r>
          </a:p>
          <a:p>
            <a:pPr algn="just"/>
            <a:endParaRPr lang="en-US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pPr algn="just"/>
            <a:endParaRPr lang="en-US" sz="2400" b="1" u="sng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pic>
        <p:nvPicPr>
          <p:cNvPr id="4" name="Immagine 3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1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95803" y="399288"/>
            <a:ext cx="176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>
                <a:solidFill>
                  <a:srgbClr val="92BF2B"/>
                </a:solidFill>
                <a:latin typeface="Trebuchet MS"/>
                <a:cs typeface="Trebuchet MS"/>
              </a:rPr>
              <a:t>Feltérképezés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95803" y="1608154"/>
            <a:ext cx="553067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>
                <a:solidFill>
                  <a:schemeClr val="accent2"/>
                </a:solidFill>
                <a:latin typeface="Trebuchet MS"/>
                <a:cs typeface="Trebuchet MS"/>
              </a:rPr>
              <a:t>Célpontok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Trebuchet MS"/>
                <a:cs typeface="Trebuchet MS"/>
              </a:rPr>
              <a:t>hagyományos mezőgazdasági és kézműves élelem termékek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Trebuchet MS"/>
                <a:cs typeface="Trebuchet MS"/>
              </a:rPr>
              <a:t>termelési, elosztási és fogyasztási helyszínek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Trebuchet MS"/>
                <a:cs typeface="Trebuchet MS"/>
              </a:rPr>
              <a:t>mesterségek és szakértelem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Trebuchet MS"/>
                <a:cs typeface="Trebuchet MS"/>
              </a:rPr>
              <a:t>előállítási és fogyasztási gyakorlatok/ módszerek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Trebuchet MS"/>
                <a:cs typeface="Trebuchet MS"/>
              </a:rPr>
              <a:t>termelési és fogyasztási eszközök</a:t>
            </a:r>
          </a:p>
          <a:p>
            <a:pPr lvl="0"/>
            <a:endParaRPr lang="en-US" sz="3200" b="1" dirty="0">
              <a:solidFill>
                <a:srgbClr val="ED7D31"/>
              </a:solidFill>
              <a:latin typeface="Trebuchet MS"/>
              <a:cs typeface="Trebuchet M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42972" y="1126867"/>
            <a:ext cx="31799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3200" b="1" dirty="0">
              <a:solidFill>
                <a:srgbClr val="ED7D31"/>
              </a:solidFill>
              <a:latin typeface="Trebuchet MS"/>
              <a:cs typeface="Trebuchet MS"/>
            </a:endParaRPr>
          </a:p>
          <a:p>
            <a:pPr lvl="0"/>
            <a:r>
              <a:rPr lang="hu-HU" sz="2400" b="1" u="sng" dirty="0">
                <a:solidFill>
                  <a:schemeClr val="accent2"/>
                </a:solidFill>
                <a:latin typeface="Trebuchet MS"/>
                <a:cs typeface="Trebuchet MS"/>
              </a:rPr>
              <a:t>Szakaszok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>
                <a:latin typeface="Trebuchet MS"/>
                <a:cs typeface="Trebuchet MS"/>
              </a:rPr>
              <a:t>Íróasztal kutatás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>
                <a:latin typeface="Trebuchet MS"/>
                <a:cs typeface="Trebuchet MS"/>
              </a:rPr>
              <a:t>Terepkutatás</a:t>
            </a:r>
          </a:p>
          <a:p>
            <a:endParaRPr lang="en-US" sz="2400" b="1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pic>
        <p:nvPicPr>
          <p:cNvPr id="5" name="Immagine 4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6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609083" y="118957"/>
            <a:ext cx="176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>
                <a:solidFill>
                  <a:srgbClr val="92BF2B"/>
                </a:solidFill>
                <a:latin typeface="Trebuchet MS"/>
                <a:cs typeface="Trebuchet MS"/>
              </a:rPr>
              <a:t>Feltérképezés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518662" y="1194316"/>
            <a:ext cx="1866412" cy="10916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78546" y="1416011"/>
            <a:ext cx="171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Trebuchet MS"/>
                <a:cs typeface="Trebuchet MS"/>
              </a:rPr>
              <a:t>Íróasztal kutatás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08257" y="2337903"/>
            <a:ext cx="194204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u="sng" dirty="0">
                <a:latin typeface="Trebuchet MS"/>
                <a:cs typeface="Trebuchet MS"/>
              </a:rPr>
              <a:t>Eszközök</a:t>
            </a:r>
            <a:r>
              <a:rPr lang="hu-HU" sz="1300" b="1" dirty="0">
                <a:latin typeface="Trebuchet MS"/>
                <a:cs typeface="Trebuchet MS"/>
              </a:rPr>
              <a:t>: </a:t>
            </a:r>
          </a:p>
          <a:p>
            <a:r>
              <a:rPr lang="hu-HU" sz="1300" dirty="0">
                <a:latin typeface="Trebuchet MS"/>
                <a:cs typeface="Trebuchet MS"/>
              </a:rPr>
              <a:t>Bibliográfiai, fényképészeti, audiovizuális és ikonográfiai források és azok tanulmányozása</a:t>
            </a: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r>
              <a:rPr lang="hu-HU" sz="1300" b="1" u="sng" dirty="0">
                <a:latin typeface="Trebuchet MS"/>
                <a:cs typeface="Trebuchet MS"/>
              </a:rPr>
              <a:t>Outputok</a:t>
            </a:r>
            <a:r>
              <a:rPr lang="hu-HU" sz="1300" b="1" dirty="0">
                <a:latin typeface="Trebuchet MS"/>
                <a:cs typeface="Trebuchet MS"/>
              </a:rPr>
              <a:t>: </a:t>
            </a:r>
          </a:p>
          <a:p>
            <a:r>
              <a:rPr lang="hu-HU" sz="13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Íróasztal kutatás beszámoló</a:t>
            </a:r>
            <a:r>
              <a:rPr lang="hu-HU" sz="1300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hu-HU" sz="1300" dirty="0">
                <a:latin typeface="Trebuchet MS"/>
                <a:cs typeface="Trebuchet MS"/>
              </a:rPr>
              <a:t>tartalma: 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hu-HU" sz="1300" dirty="0">
                <a:latin typeface="Trebuchet MS"/>
                <a:cs typeface="Trebuchet MS"/>
              </a:rPr>
              <a:t>bibliográfia és a többi dokumentált forrás listája 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hu-HU" sz="1300" dirty="0">
                <a:latin typeface="Trebuchet MS"/>
                <a:cs typeface="Trebuchet MS"/>
              </a:rPr>
              <a:t>a helyi kontextus leírása történeti, kulturális, gazdasági és társadalmi szempontból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2748116" y="2337903"/>
            <a:ext cx="218385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u="sng" dirty="0">
                <a:latin typeface="Trebuchet MS"/>
                <a:cs typeface="Trebuchet MS"/>
              </a:rPr>
              <a:t>Eszközök</a:t>
            </a:r>
            <a:r>
              <a:rPr lang="hu-HU" sz="1300" b="1" dirty="0">
                <a:latin typeface="Trebuchet MS"/>
                <a:cs typeface="Trebuchet MS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300" dirty="0">
                <a:latin typeface="Trebuchet MS"/>
                <a:cs typeface="Trebuchet MS"/>
              </a:rPr>
              <a:t>Vizsgálódások / konzultációk a helyi munkacsoportokkal (LWG)</a:t>
            </a:r>
          </a:p>
          <a:p>
            <a:pPr marL="342900" indent="-342900">
              <a:buFont typeface="+mj-lt"/>
              <a:buAutoNum type="arabicPeriod"/>
            </a:pPr>
            <a:endParaRPr lang="en-US" sz="1300" dirty="0">
              <a:latin typeface="Trebuchet MS"/>
              <a:cs typeface="Trebuchet MS"/>
            </a:endParaRPr>
          </a:p>
          <a:p>
            <a:endParaRPr lang="en-US" sz="1300" dirty="0">
              <a:latin typeface="Trebuchet MS"/>
              <a:cs typeface="Trebuchet MS"/>
            </a:endParaRPr>
          </a:p>
          <a:p>
            <a:endParaRPr lang="en-US" sz="1300" b="1" dirty="0">
              <a:latin typeface="Trebuchet MS"/>
              <a:cs typeface="Trebuchet MS"/>
            </a:endParaRPr>
          </a:p>
          <a:p>
            <a:endParaRPr lang="en-US" sz="1300" b="1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r>
              <a:rPr lang="hu-HU" sz="1300" b="1" u="sng" dirty="0">
                <a:latin typeface="Trebuchet MS"/>
                <a:cs typeface="Trebuchet MS"/>
              </a:rPr>
              <a:t>Outputok</a:t>
            </a:r>
            <a:r>
              <a:rPr lang="hu-HU" sz="1300" b="1" dirty="0">
                <a:latin typeface="Trebuchet MS"/>
                <a:cs typeface="Trebuchet MS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>
                <a:latin typeface="Trebuchet MS"/>
                <a:cs typeface="Trebuchet MS"/>
              </a:rPr>
              <a:t>azonosítási kritériumok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>
                <a:latin typeface="Trebuchet MS"/>
                <a:cs typeface="Trebuchet MS"/>
              </a:rPr>
              <a:t>tanúságtevők listája</a:t>
            </a:r>
          </a:p>
        </p:txBody>
      </p:sp>
      <p:sp>
        <p:nvSpPr>
          <p:cNvPr id="34" name="Rettangolo arrotondato 33"/>
          <p:cNvSpPr/>
          <p:nvPr/>
        </p:nvSpPr>
        <p:spPr>
          <a:xfrm>
            <a:off x="2767764" y="1238786"/>
            <a:ext cx="1866412" cy="10916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5057942" y="2337903"/>
            <a:ext cx="2032758" cy="309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u="sng" dirty="0">
                <a:latin typeface="Trebuchet MS"/>
                <a:cs typeface="Trebuchet MS"/>
              </a:rPr>
              <a:t>Eszközök:</a:t>
            </a:r>
          </a:p>
          <a:p>
            <a:pPr marL="342900" indent="-342900">
              <a:buFontTx/>
              <a:buAutoNum type="arabicPeriod"/>
            </a:pPr>
            <a:r>
              <a:rPr lang="hu-HU" sz="1300" dirty="0">
                <a:latin typeface="Trebuchet MS"/>
                <a:cs typeface="Trebuchet MS"/>
              </a:rPr>
              <a:t>Gyakorlati útmutatás az interjúk elvégzéséhez </a:t>
            </a:r>
          </a:p>
          <a:p>
            <a:pPr marL="342900" indent="-342900">
              <a:buAutoNum type="arabicPeriod"/>
            </a:pPr>
            <a:r>
              <a:rPr lang="hu-HU" sz="1300" dirty="0">
                <a:latin typeface="Trebuchet MS"/>
                <a:cs typeface="Trebuchet MS"/>
              </a:rPr>
              <a:t>Kérdőívek / interjú sablonok </a:t>
            </a:r>
          </a:p>
          <a:p>
            <a:pPr marL="342900" indent="-342900">
              <a:buAutoNum type="arabicPeriod"/>
            </a:pPr>
            <a:r>
              <a:rPr lang="hu-HU" sz="1300" dirty="0">
                <a:latin typeface="Trebuchet MS"/>
                <a:cs typeface="Trebuchet MS"/>
              </a:rPr>
              <a:t>Kérdezőbiztosok kézikönyve</a:t>
            </a:r>
          </a:p>
          <a:p>
            <a:pPr marL="342900" indent="-342900">
              <a:buAutoNum type="arabicPeriod"/>
            </a:pPr>
            <a:endParaRPr lang="en-US" sz="1300" dirty="0">
              <a:latin typeface="Trebuchet MS"/>
              <a:cs typeface="Trebuchet MS"/>
            </a:endParaRPr>
          </a:p>
          <a:p>
            <a:r>
              <a:rPr lang="hu-HU" sz="1300" b="1" u="sng" dirty="0">
                <a:latin typeface="Trebuchet MS"/>
                <a:cs typeface="Trebuchet MS"/>
              </a:rPr>
              <a:t>Outputok</a:t>
            </a:r>
            <a:r>
              <a:rPr lang="hu-HU" sz="1300" b="1" dirty="0">
                <a:latin typeface="Trebuchet MS"/>
                <a:cs typeface="Trebuchet MS"/>
              </a:rPr>
              <a:t>:</a:t>
            </a:r>
          </a:p>
          <a:p>
            <a:r>
              <a:rPr lang="hu-HU" sz="13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Videó interjúk</a:t>
            </a:r>
          </a:p>
          <a:p>
            <a:endParaRPr lang="en-US" sz="13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r>
              <a:rPr lang="hu-HU" sz="13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Összeállított interjú-űrlapok</a:t>
            </a:r>
          </a:p>
        </p:txBody>
      </p:sp>
      <p:cxnSp>
        <p:nvCxnSpPr>
          <p:cNvPr id="39" name="Connettore diritto 38"/>
          <p:cNvCxnSpPr/>
          <p:nvPr/>
        </p:nvCxnSpPr>
        <p:spPr>
          <a:xfrm>
            <a:off x="4696168" y="2605500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arrotondato 40"/>
          <p:cNvSpPr/>
          <p:nvPr/>
        </p:nvSpPr>
        <p:spPr>
          <a:xfrm>
            <a:off x="7249165" y="1234206"/>
            <a:ext cx="1866412" cy="10916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7605541" y="1511664"/>
            <a:ext cx="121058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750" b="1">
                <a:latin typeface="Trebuchet MS"/>
                <a:cs typeface="Trebuchet MS"/>
              </a:rPr>
              <a:t>Feltérképezés</a:t>
            </a:r>
          </a:p>
          <a:p>
            <a:pPr algn="ctr"/>
            <a:r>
              <a:rPr lang="hu-HU" sz="1750" b="1">
                <a:latin typeface="Trebuchet MS"/>
                <a:cs typeface="Trebuchet MS"/>
              </a:rPr>
              <a:t> összegzés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9580993" y="2337903"/>
            <a:ext cx="236995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u="sng" dirty="0">
                <a:latin typeface="Trebuchet MS"/>
                <a:cs typeface="Trebuchet MS"/>
              </a:rPr>
              <a:t>Eszközök:</a:t>
            </a:r>
          </a:p>
          <a:p>
            <a:r>
              <a:rPr lang="hu-HU" sz="1300" dirty="0">
                <a:latin typeface="Trebuchet MS"/>
                <a:cs typeface="Trebuchet MS"/>
              </a:rPr>
              <a:t>E-platform </a:t>
            </a:r>
          </a:p>
          <a:p>
            <a:endParaRPr lang="it-IT" sz="13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r>
              <a:rPr lang="hu-HU" sz="1300" b="1" u="sng" dirty="0">
                <a:latin typeface="Trebuchet MS"/>
                <a:cs typeface="Trebuchet MS"/>
              </a:rPr>
              <a:t>Outputok</a:t>
            </a:r>
            <a:r>
              <a:rPr lang="hu-HU" sz="1300" b="1" dirty="0">
                <a:latin typeface="Trebuchet MS"/>
                <a:cs typeface="Trebuchet MS"/>
              </a:rPr>
              <a:t>:</a:t>
            </a:r>
          </a:p>
          <a:p>
            <a:r>
              <a:rPr lang="hu-HU" sz="1300" b="1" dirty="0">
                <a:solidFill>
                  <a:srgbClr val="9999FF"/>
                </a:solidFill>
                <a:latin typeface="Trebuchet MS"/>
                <a:cs typeface="Trebuchet MS"/>
              </a:rPr>
              <a:t>Modell a GCH feltérképezéséhez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1300" b="1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cxnSp>
        <p:nvCxnSpPr>
          <p:cNvPr id="46" name="Connettore diritto 45"/>
          <p:cNvCxnSpPr/>
          <p:nvPr/>
        </p:nvCxnSpPr>
        <p:spPr>
          <a:xfrm>
            <a:off x="4715359" y="4554071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/>
          <p:cNvCxnSpPr/>
          <p:nvPr/>
        </p:nvCxnSpPr>
        <p:spPr>
          <a:xfrm>
            <a:off x="2254136" y="4661161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arrotondato 48"/>
          <p:cNvSpPr/>
          <p:nvPr/>
        </p:nvSpPr>
        <p:spPr>
          <a:xfrm>
            <a:off x="9477573" y="1250914"/>
            <a:ext cx="1866412" cy="1091683"/>
          </a:xfrm>
          <a:prstGeom prst="round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9578071" y="1485129"/>
            <a:ext cx="168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>
                <a:latin typeface="Trebuchet MS"/>
                <a:cs typeface="Trebuchet MS"/>
              </a:rPr>
              <a:t>Adat </a:t>
            </a:r>
          </a:p>
          <a:p>
            <a:pPr algn="ctr"/>
            <a:r>
              <a:rPr lang="hu-HU" b="1">
                <a:latin typeface="Trebuchet MS"/>
                <a:cs typeface="Trebuchet MS"/>
              </a:rPr>
              <a:t>disszemináció 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7261607" y="2337903"/>
            <a:ext cx="23699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u="sng" dirty="0">
                <a:latin typeface="Trebuchet MS"/>
                <a:cs typeface="Trebuchet MS"/>
              </a:rPr>
              <a:t>Eszközök:</a:t>
            </a:r>
          </a:p>
          <a:p>
            <a:pPr marL="342900" indent="-342900">
              <a:buAutoNum type="arabicPeriod"/>
            </a:pPr>
            <a:r>
              <a:rPr lang="hu-HU" sz="1300" dirty="0">
                <a:latin typeface="Trebuchet MS"/>
                <a:cs typeface="Trebuchet MS"/>
              </a:rPr>
              <a:t>Videó interjúk</a:t>
            </a:r>
          </a:p>
          <a:p>
            <a:pPr marL="342900" indent="-342900">
              <a:buAutoNum type="arabicPeriod"/>
            </a:pPr>
            <a:r>
              <a:rPr lang="hu-HU" sz="1300" dirty="0">
                <a:latin typeface="Trebuchet MS"/>
                <a:cs typeface="Trebuchet MS"/>
              </a:rPr>
              <a:t>Összeállított interjú-űrlapok</a:t>
            </a: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r>
              <a:rPr lang="hu-HU" sz="1300" b="1" u="sng" dirty="0">
                <a:latin typeface="Trebuchet MS"/>
                <a:cs typeface="Trebuchet MS"/>
              </a:rPr>
              <a:t>Outputok</a:t>
            </a:r>
            <a:r>
              <a:rPr lang="hu-HU" sz="1300" b="1" dirty="0">
                <a:latin typeface="Trebuchet MS"/>
                <a:cs typeface="Trebuchet MS"/>
              </a:rPr>
              <a:t>:</a:t>
            </a:r>
          </a:p>
          <a:p>
            <a:r>
              <a:rPr lang="hu-HU" sz="1300" b="1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Terepkutatás beszámoló</a:t>
            </a:r>
            <a:r>
              <a:rPr lang="hu-HU" sz="1300" dirty="0">
                <a:latin typeface="Trebuchet MS"/>
                <a:cs typeface="Trebuchet MS"/>
              </a:rPr>
              <a:t> tartalma: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>
                <a:latin typeface="Trebuchet MS"/>
                <a:cs typeface="Trebuchet MS"/>
              </a:rPr>
              <a:t>A valorizálni kívánt szellemi kulturális örökség jegyzéke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>
                <a:latin typeface="Trebuchet MS"/>
                <a:cs typeface="Trebuchet MS"/>
              </a:rPr>
              <a:t>Értékelések és következtetések a kísérleti programhoz és a transznacionális stratégiához</a:t>
            </a:r>
          </a:p>
          <a:p>
            <a:endParaRPr lang="en-US" sz="1300" b="1" dirty="0">
              <a:latin typeface="Trebuchet MS"/>
              <a:cs typeface="Trebuchet MS"/>
            </a:endParaRPr>
          </a:p>
          <a:p>
            <a:endParaRPr lang="en-US" sz="1300" b="1" dirty="0">
              <a:latin typeface="Trebuchet MS"/>
              <a:cs typeface="Trebuchet MS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300" b="1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cxnSp>
        <p:nvCxnSpPr>
          <p:cNvPr id="53" name="Connettore diritto 52"/>
          <p:cNvCxnSpPr/>
          <p:nvPr/>
        </p:nvCxnSpPr>
        <p:spPr>
          <a:xfrm>
            <a:off x="6742682" y="2617940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/>
          <p:cNvCxnSpPr/>
          <p:nvPr/>
        </p:nvCxnSpPr>
        <p:spPr>
          <a:xfrm>
            <a:off x="6761873" y="4566511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/>
          <p:cNvCxnSpPr/>
          <p:nvPr/>
        </p:nvCxnSpPr>
        <p:spPr>
          <a:xfrm>
            <a:off x="9367694" y="2630380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/>
          <p:cNvCxnSpPr/>
          <p:nvPr/>
        </p:nvCxnSpPr>
        <p:spPr>
          <a:xfrm>
            <a:off x="9386885" y="4578951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2905036" y="1689534"/>
            <a:ext cx="161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b="1" i="1">
                <a:latin typeface="Trebuchet MS"/>
                <a:cs typeface="Trebuchet MS"/>
              </a:rPr>
              <a:t>azonosítjuk a </a:t>
            </a:r>
          </a:p>
          <a:p>
            <a:pPr algn="ctr"/>
            <a:r>
              <a:rPr lang="hu-HU" sz="1400" b="1" i="1">
                <a:latin typeface="Trebuchet MS"/>
                <a:cs typeface="Trebuchet MS"/>
              </a:rPr>
              <a:t>kulcs tanúságtevőket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2818157" y="1335129"/>
            <a:ext cx="177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>
                <a:latin typeface="Trebuchet MS"/>
                <a:cs typeface="Trebuchet MS"/>
              </a:rPr>
              <a:t>Terepkutatás</a:t>
            </a:r>
          </a:p>
        </p:txBody>
      </p:sp>
      <p:sp>
        <p:nvSpPr>
          <p:cNvPr id="45" name="Rettangolo arrotondato 44"/>
          <p:cNvSpPr/>
          <p:nvPr/>
        </p:nvSpPr>
        <p:spPr>
          <a:xfrm>
            <a:off x="5019250" y="1201264"/>
            <a:ext cx="1866412" cy="10916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/>
          <p:cNvSpPr txBox="1"/>
          <p:nvPr/>
        </p:nvSpPr>
        <p:spPr>
          <a:xfrm>
            <a:off x="5074408" y="1497881"/>
            <a:ext cx="17747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latin typeface="Trebuchet MS"/>
                <a:cs typeface="Trebuchet MS"/>
              </a:rPr>
              <a:t>Terepkutatás</a:t>
            </a:r>
          </a:p>
          <a:p>
            <a:pPr algn="ctr"/>
            <a:r>
              <a:rPr lang="hu-HU" sz="1400" b="1" i="1" dirty="0">
                <a:latin typeface="Trebuchet MS"/>
                <a:cs typeface="Trebuchet MS"/>
              </a:rPr>
              <a:t>Feltérképezés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75646" y="688868"/>
            <a:ext cx="1909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>
                <a:solidFill>
                  <a:schemeClr val="accent2"/>
                </a:solidFill>
                <a:latin typeface="Trebuchet MS"/>
                <a:cs typeface="Trebuchet MS"/>
              </a:rPr>
              <a:t>A folyamat</a:t>
            </a:r>
          </a:p>
        </p:txBody>
      </p:sp>
      <p:pic>
        <p:nvPicPr>
          <p:cNvPr id="35" name="Immagine 34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2493822" y="1452049"/>
            <a:ext cx="401216" cy="6904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reccia a destra 35"/>
          <p:cNvSpPr/>
          <p:nvPr/>
        </p:nvSpPr>
        <p:spPr>
          <a:xfrm>
            <a:off x="4726363" y="1452049"/>
            <a:ext cx="401216" cy="6904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a destra 42"/>
          <p:cNvSpPr/>
          <p:nvPr/>
        </p:nvSpPr>
        <p:spPr>
          <a:xfrm>
            <a:off x="6988533" y="1452049"/>
            <a:ext cx="401216" cy="6904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BF2B"/>
              </a:solidFill>
            </a:endParaRPr>
          </a:p>
        </p:txBody>
      </p:sp>
      <p:sp>
        <p:nvSpPr>
          <p:cNvPr id="51" name="Freccia a destra 50"/>
          <p:cNvSpPr/>
          <p:nvPr/>
        </p:nvSpPr>
        <p:spPr>
          <a:xfrm>
            <a:off x="9211319" y="1452049"/>
            <a:ext cx="401216" cy="6904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BF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304715" y="371201"/>
            <a:ext cx="8310112" cy="633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52533" y="610644"/>
            <a:ext cx="3313445" cy="78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GCH azonosítás és dokumentálás tanfolyam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7888" y="2317121"/>
            <a:ext cx="8750230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rgbClr val="7F7F7F"/>
                </a:solidFill>
                <a:latin typeface="Trebuchet MS"/>
                <a:cs typeface="Trebuchet MS"/>
              </a:rPr>
              <a:t>Képzési célok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rgbClr val="7F7F7F"/>
                </a:solidFill>
                <a:latin typeface="Trebuchet MS"/>
                <a:cs typeface="Trebuchet MS"/>
              </a:rPr>
              <a:t>Viszonyítási elméleti keret: </a:t>
            </a:r>
            <a:br>
              <a:rPr lang="hu-HU" sz="2800" b="1" dirty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hu-HU" sz="1400" b="1" dirty="0">
                <a:solidFill>
                  <a:srgbClr val="7F7F7F"/>
                </a:solidFill>
                <a:latin typeface="Trebuchet MS"/>
                <a:cs typeface="Trebuchet MS"/>
              </a:rPr>
              <a:t>Etno- és biodiverzitás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rgbClr val="7F7F7F"/>
                </a:solidFill>
                <a:latin typeface="Trebuchet MS"/>
                <a:cs typeface="Trebuchet MS"/>
              </a:rPr>
              <a:t>Feltérképezés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rgbClr val="92BF2B"/>
                </a:solidFill>
                <a:latin typeface="Trebuchet MS"/>
                <a:cs typeface="Trebuchet MS"/>
              </a:rPr>
              <a:t>Íróasztal kutatás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Terepkutatás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Legjobb gyakorlatok és hasznos információk</a:t>
            </a:r>
          </a:p>
        </p:txBody>
      </p:sp>
    </p:spTree>
    <p:extLst>
      <p:ext uri="{BB962C8B-B14F-4D97-AF65-F5344CB8AC3E}">
        <p14:creationId xmlns:p14="http://schemas.microsoft.com/office/powerpoint/2010/main" val="185220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42877" y="504708"/>
            <a:ext cx="40115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92BF2B"/>
                </a:solidFill>
                <a:latin typeface="Trebuchet MS"/>
                <a:cs typeface="Trebuchet MS"/>
              </a:rPr>
              <a:t>Íróasztal kutatás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15744" y="1348801"/>
            <a:ext cx="10385338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dirty="0">
                <a:latin typeface="Trebuchet MS"/>
                <a:cs typeface="Trebuchet MS"/>
              </a:rPr>
              <a:t>A szóban forgó helyi terület történeti, kulturális, társadalmi és gazdasági kontextusának az összegyűjtött források felhasználásával történő rekonstruálásából álló terepkutatás megelőző szakasza.</a:t>
            </a:r>
          </a:p>
          <a:p>
            <a:pPr algn="just"/>
            <a:endParaRPr lang="en-US" sz="2200" dirty="0">
              <a:latin typeface="Trebuchet MS"/>
              <a:cs typeface="Trebuchet MS"/>
            </a:endParaRPr>
          </a:p>
          <a:p>
            <a:pPr algn="just"/>
            <a:r>
              <a:rPr lang="hu-HU" sz="2200" dirty="0">
                <a:latin typeface="Trebuchet MS"/>
                <a:cs typeface="Trebuchet MS"/>
              </a:rPr>
              <a:t>A könyvtárakban, levéltárakban, egyetemeken, kutatási központokban, művészeti galériákban, stb. </a:t>
            </a:r>
            <a:r>
              <a:rPr lang="hu-HU" sz="2200" b="1" dirty="0">
                <a:latin typeface="Trebuchet MS"/>
                <a:cs typeface="Trebuchet MS"/>
              </a:rPr>
              <a:t>rendelkezésre</a:t>
            </a:r>
            <a:r>
              <a:rPr lang="hu-HU" sz="2200" dirty="0">
                <a:latin typeface="Trebuchet MS"/>
                <a:cs typeface="Trebuchet MS"/>
              </a:rPr>
              <a:t> álló </a:t>
            </a:r>
            <a:r>
              <a:rPr lang="hu-HU" sz="2200" dirty="0">
                <a:solidFill>
                  <a:srgbClr val="92BF2B"/>
                </a:solidFill>
                <a:latin typeface="Trebuchet MS"/>
                <a:cs typeface="Trebuchet MS"/>
              </a:rPr>
              <a:t>bibliográfiai</a:t>
            </a:r>
            <a:r>
              <a:rPr lang="hu-HU" sz="2200" dirty="0">
                <a:latin typeface="Trebuchet MS"/>
                <a:cs typeface="Trebuchet MS"/>
              </a:rPr>
              <a:t>, </a:t>
            </a:r>
            <a:r>
              <a:rPr lang="hu-HU" sz="2200" dirty="0">
                <a:solidFill>
                  <a:srgbClr val="92BF2B"/>
                </a:solidFill>
                <a:latin typeface="Trebuchet MS"/>
                <a:cs typeface="Trebuchet MS"/>
              </a:rPr>
              <a:t>levéltári, fényképészeti, audiovizuális</a:t>
            </a:r>
            <a:r>
              <a:rPr lang="hu-HU" sz="2200" dirty="0">
                <a:latin typeface="Trebuchet MS"/>
                <a:cs typeface="Trebuchet MS"/>
              </a:rPr>
              <a:t> és </a:t>
            </a:r>
            <a:r>
              <a:rPr lang="hu-HU" sz="2200" dirty="0">
                <a:solidFill>
                  <a:srgbClr val="92BF2B"/>
                </a:solidFill>
                <a:latin typeface="Trebuchet MS"/>
                <a:cs typeface="Trebuchet MS"/>
              </a:rPr>
              <a:t>ikonográfiai</a:t>
            </a:r>
            <a:r>
              <a:rPr lang="hu-HU" sz="220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lang="hu-HU" sz="2200" dirty="0">
                <a:latin typeface="Trebuchet MS"/>
                <a:cs typeface="Trebuchet MS"/>
              </a:rPr>
              <a:t>információk gyűjtésével történik.</a:t>
            </a:r>
          </a:p>
          <a:p>
            <a:pPr algn="just"/>
            <a:endParaRPr lang="en-US" sz="2200" dirty="0">
              <a:latin typeface="Trebuchet MS"/>
              <a:cs typeface="Trebuchet MS"/>
            </a:endParaRPr>
          </a:p>
          <a:p>
            <a:pPr algn="just"/>
            <a:r>
              <a:rPr lang="hu-HU" sz="2200" dirty="0">
                <a:latin typeface="Trebuchet MS"/>
                <a:cs typeface="Trebuchet MS"/>
              </a:rPr>
              <a:t>Az első mérlegelés tárgya a helyi szereplők közvetlen bevonására rendelkezésre álló erőforrások és kapacitások alapján </a:t>
            </a:r>
            <a:r>
              <a:rPr lang="hu-HU" sz="2200" b="1" dirty="0">
                <a:latin typeface="Trebuchet MS"/>
                <a:cs typeface="Trebuchet MS"/>
              </a:rPr>
              <a:t>elemezni kívánt helyi terület </a:t>
            </a:r>
            <a:r>
              <a:rPr lang="hu-HU" sz="2200" dirty="0">
                <a:latin typeface="Trebuchet MS"/>
                <a:cs typeface="Trebuchet MS"/>
              </a:rPr>
              <a:t>(aminek mérete országonként eltérhet) kiválasztása. </a:t>
            </a:r>
          </a:p>
          <a:p>
            <a:pPr algn="just"/>
            <a:endParaRPr lang="en-US" sz="2200" dirty="0">
              <a:latin typeface="Trebuchet MS"/>
              <a:cs typeface="Trebuchet MS"/>
            </a:endParaRPr>
          </a:p>
          <a:p>
            <a:pPr algn="just"/>
            <a:r>
              <a:rPr lang="hu-HU" sz="2200" dirty="0">
                <a:latin typeface="Trebuchet MS"/>
                <a:cs typeface="Trebuchet MS"/>
              </a:rPr>
              <a:t>Másodszor, az íróasztal kutatásnak meg kell felelnie a terepkutatáshoz prioritást helyezve a </a:t>
            </a:r>
            <a:r>
              <a:rPr lang="hu-HU" sz="2200" b="1" dirty="0">
                <a:latin typeface="Trebuchet MS"/>
                <a:cs typeface="Trebuchet MS"/>
              </a:rPr>
              <a:t>funkcionalitásra</a:t>
            </a:r>
            <a:r>
              <a:rPr lang="hu-HU" sz="2200" dirty="0">
                <a:latin typeface="Trebuchet MS"/>
                <a:cs typeface="Trebuchet MS"/>
              </a:rPr>
              <a:t> és a </a:t>
            </a:r>
            <a:r>
              <a:rPr lang="hu-HU" sz="2200" b="1" dirty="0">
                <a:latin typeface="Trebuchet MS"/>
                <a:cs typeface="Trebuchet MS"/>
              </a:rPr>
              <a:t>teljeskörűségre</a:t>
            </a:r>
            <a:r>
              <a:rPr lang="hu-HU" sz="2200" dirty="0">
                <a:latin typeface="Trebuchet MS"/>
                <a:cs typeface="Trebuchet MS"/>
              </a:rPr>
              <a:t>. Az azonosított források legyenek pontosak és hasznosak. </a:t>
            </a:r>
          </a:p>
          <a:p>
            <a:pPr algn="just"/>
            <a:endParaRPr lang="en-US" sz="2200" dirty="0">
              <a:latin typeface="Trebuchet MS"/>
              <a:cs typeface="Trebuchet MS"/>
            </a:endParaRPr>
          </a:p>
        </p:txBody>
      </p:sp>
      <p:pic>
        <p:nvPicPr>
          <p:cNvPr id="4" name="Immagine 3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6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304715" y="371201"/>
            <a:ext cx="8310112" cy="633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52533" y="610644"/>
            <a:ext cx="3313445" cy="78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GCH azonosítás és dokumentálás tanfolyam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7887" y="2317121"/>
            <a:ext cx="8866771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rgbClr val="7F7F7F"/>
                </a:solidFill>
                <a:latin typeface="Trebuchet MS"/>
                <a:cs typeface="Trebuchet MS"/>
              </a:rPr>
              <a:t>Képzési célok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rgbClr val="7F7F7F"/>
                </a:solidFill>
                <a:latin typeface="Trebuchet MS"/>
                <a:cs typeface="Trebuchet MS"/>
              </a:rPr>
              <a:t>Viszonyítási elméleti keret: </a:t>
            </a:r>
            <a:br>
              <a:rPr lang="hu-HU" sz="2800" b="1" dirty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hu-HU" sz="1400" b="1" dirty="0">
                <a:solidFill>
                  <a:srgbClr val="7F7F7F"/>
                </a:solidFill>
                <a:latin typeface="Trebuchet MS"/>
                <a:cs typeface="Trebuchet MS"/>
              </a:rPr>
              <a:t>Etno- és biodiverzitás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rgbClr val="7F7F7F"/>
                </a:solidFill>
                <a:latin typeface="Trebuchet MS"/>
                <a:cs typeface="Trebuchet MS"/>
              </a:rPr>
              <a:t>Feltérképezés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Íróasztal kutatás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rgbClr val="92BF2B"/>
                </a:solidFill>
                <a:latin typeface="Trebuchet MS"/>
                <a:cs typeface="Trebuchet MS"/>
              </a:rPr>
              <a:t>Terepkutatás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Legjobb gyakorlatok és hasznos információk</a:t>
            </a:r>
          </a:p>
        </p:txBody>
      </p:sp>
    </p:spTree>
    <p:extLst>
      <p:ext uri="{BB962C8B-B14F-4D97-AF65-F5344CB8AC3E}">
        <p14:creationId xmlns:p14="http://schemas.microsoft.com/office/powerpoint/2010/main" val="438842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06838" y="395308"/>
            <a:ext cx="30115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>
                <a:solidFill>
                  <a:srgbClr val="92BF2B"/>
                </a:solidFill>
                <a:latin typeface="Trebuchet MS"/>
                <a:cs typeface="Trebuchet MS"/>
              </a:rPr>
              <a:t>Terepkutatás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41270" y="1118878"/>
            <a:ext cx="8758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>
                <a:latin typeface="Trebuchet MS"/>
                <a:cs typeface="Trebuchet MS"/>
              </a:rPr>
              <a:t>A feltérképezés gyakorlati szakasza. </a:t>
            </a:r>
          </a:p>
          <a:p>
            <a:pPr algn="just"/>
            <a:r>
              <a:rPr lang="hu-HU" sz="2400" dirty="0">
                <a:latin typeface="Trebuchet MS"/>
                <a:cs typeface="Trebuchet MS"/>
              </a:rPr>
              <a:t>A javasolt módszertan szerint videóinterjúk készítéséből és feldolgozásából áll, a szóban forgó helyi területen fellelhető gasztrokulturális örökségre vonatkozó verbális és gesztuális  ismeret és szakértelem dokumentálására. </a:t>
            </a:r>
          </a:p>
        </p:txBody>
      </p:sp>
      <p:cxnSp>
        <p:nvCxnSpPr>
          <p:cNvPr id="11" name="Straight Connector 24"/>
          <p:cNvCxnSpPr/>
          <p:nvPr/>
        </p:nvCxnSpPr>
        <p:spPr>
          <a:xfrm>
            <a:off x="1439462" y="4592922"/>
            <a:ext cx="7851910" cy="215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7"/>
          <p:cNvSpPr/>
          <p:nvPr/>
        </p:nvSpPr>
        <p:spPr>
          <a:xfrm>
            <a:off x="987251" y="4260656"/>
            <a:ext cx="586840" cy="5607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9"/>
          <p:cNvSpPr/>
          <p:nvPr/>
        </p:nvSpPr>
        <p:spPr>
          <a:xfrm>
            <a:off x="3160017" y="2316650"/>
            <a:ext cx="2780387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en-US" sz="1200" dirty="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</a:pPr>
            <a:r>
              <a:rPr lang="hu-HU" sz="120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" name="Flowchart: Connector 77"/>
          <p:cNvSpPr/>
          <p:nvPr/>
        </p:nvSpPr>
        <p:spPr>
          <a:xfrm>
            <a:off x="1032875" y="4314077"/>
            <a:ext cx="504900" cy="472579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/>
          <p:cNvSpPr txBox="1"/>
          <p:nvPr/>
        </p:nvSpPr>
        <p:spPr>
          <a:xfrm>
            <a:off x="719054" y="3535528"/>
            <a:ext cx="2579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>
                <a:latin typeface="Trebuchet MS"/>
                <a:cs typeface="Trebuchet MS"/>
              </a:rPr>
              <a:t>Interjú</a:t>
            </a:r>
          </a:p>
          <a:p>
            <a:r>
              <a:rPr lang="hu-HU" sz="1800" b="1">
                <a:latin typeface="Trebuchet MS"/>
                <a:cs typeface="Trebuchet MS"/>
              </a:rPr>
              <a:t>előkészítés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4853441" y="3535528"/>
            <a:ext cx="2236959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>
                <a:latin typeface="Trebuchet MS"/>
                <a:cs typeface="Trebuchet MS"/>
              </a:rPr>
              <a:t>Interjú</a:t>
            </a:r>
            <a:br>
              <a:rPr lang="hu-HU" sz="1800" b="1">
                <a:latin typeface="Trebuchet MS"/>
                <a:cs typeface="Trebuchet MS"/>
              </a:rPr>
            </a:br>
            <a:r>
              <a:rPr lang="hu-HU" sz="1800" b="1">
                <a:latin typeface="Trebuchet MS"/>
                <a:cs typeface="Trebuchet MS"/>
              </a:rPr>
              <a:t>elkészítés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8739988" y="3535528"/>
            <a:ext cx="264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>
                <a:latin typeface="Trebuchet MS"/>
                <a:cs typeface="Trebuchet MS"/>
              </a:rPr>
              <a:t>Interjú </a:t>
            </a:r>
          </a:p>
          <a:p>
            <a:r>
              <a:rPr lang="hu-HU" b="1">
                <a:latin typeface="Trebuchet MS"/>
                <a:cs typeface="Trebuchet MS"/>
              </a:rPr>
              <a:t>katalogizálás</a:t>
            </a:r>
          </a:p>
        </p:txBody>
      </p:sp>
      <p:sp>
        <p:nvSpPr>
          <p:cNvPr id="30" name="Flowchart: Connector 77"/>
          <p:cNvSpPr/>
          <p:nvPr/>
        </p:nvSpPr>
        <p:spPr>
          <a:xfrm>
            <a:off x="788453" y="513886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77"/>
          <p:cNvSpPr/>
          <p:nvPr/>
        </p:nvSpPr>
        <p:spPr>
          <a:xfrm>
            <a:off x="788453" y="546870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sellaDiTesto 32"/>
          <p:cNvSpPr txBox="1"/>
          <p:nvPr/>
        </p:nvSpPr>
        <p:spPr>
          <a:xfrm>
            <a:off x="1032875" y="5057342"/>
            <a:ext cx="4538834" cy="3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>
                <a:latin typeface="Trebuchet MS"/>
                <a:cs typeface="Trebuchet MS"/>
              </a:rPr>
              <a:t>Az interjúalany azonosítása 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1046010" y="5349682"/>
            <a:ext cx="3153597" cy="3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Trebuchet MS"/>
                <a:cs typeface="Trebuchet MS"/>
              </a:rPr>
              <a:t>Interjú kérdőív</a:t>
            </a:r>
          </a:p>
        </p:txBody>
      </p:sp>
      <p:sp>
        <p:nvSpPr>
          <p:cNvPr id="22" name="Oval 7"/>
          <p:cNvSpPr/>
          <p:nvPr/>
        </p:nvSpPr>
        <p:spPr>
          <a:xfrm>
            <a:off x="5021185" y="4263766"/>
            <a:ext cx="586840" cy="5607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77"/>
          <p:cNvSpPr/>
          <p:nvPr/>
        </p:nvSpPr>
        <p:spPr>
          <a:xfrm>
            <a:off x="5066809" y="4317187"/>
            <a:ext cx="504900" cy="472579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7"/>
          <p:cNvSpPr/>
          <p:nvPr/>
        </p:nvSpPr>
        <p:spPr>
          <a:xfrm>
            <a:off x="9010370" y="4261886"/>
            <a:ext cx="586840" cy="5607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77"/>
          <p:cNvSpPr/>
          <p:nvPr/>
        </p:nvSpPr>
        <p:spPr>
          <a:xfrm>
            <a:off x="9055994" y="4315307"/>
            <a:ext cx="504900" cy="472579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77"/>
          <p:cNvSpPr/>
          <p:nvPr/>
        </p:nvSpPr>
        <p:spPr>
          <a:xfrm>
            <a:off x="4943686" y="511621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77"/>
          <p:cNvSpPr/>
          <p:nvPr/>
        </p:nvSpPr>
        <p:spPr>
          <a:xfrm>
            <a:off x="4943686" y="544605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sellaDiTesto 37"/>
          <p:cNvSpPr txBox="1"/>
          <p:nvPr/>
        </p:nvSpPr>
        <p:spPr>
          <a:xfrm>
            <a:off x="5188108" y="5034692"/>
            <a:ext cx="2579839" cy="3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>
                <a:latin typeface="Trebuchet MS"/>
                <a:cs typeface="Trebuchet MS"/>
              </a:rPr>
              <a:t>Rögzítés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5157015" y="5329508"/>
            <a:ext cx="3468208" cy="3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Trebuchet MS"/>
                <a:cs typeface="Trebuchet MS"/>
              </a:rPr>
              <a:t>Szerkesztés</a:t>
            </a:r>
          </a:p>
        </p:txBody>
      </p:sp>
      <p:sp>
        <p:nvSpPr>
          <p:cNvPr id="41" name="Flowchart: Connector 77"/>
          <p:cNvSpPr/>
          <p:nvPr/>
        </p:nvSpPr>
        <p:spPr>
          <a:xfrm>
            <a:off x="8765948" y="514678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asellaDiTesto 41"/>
          <p:cNvSpPr txBox="1"/>
          <p:nvPr/>
        </p:nvSpPr>
        <p:spPr>
          <a:xfrm>
            <a:off x="9010370" y="5024062"/>
            <a:ext cx="2579839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Trebuchet MS"/>
                <a:cs typeface="Trebuchet MS"/>
              </a:rPr>
              <a:t>A gyűjtött adatok összefoglalása</a:t>
            </a:r>
          </a:p>
        </p:txBody>
      </p:sp>
      <p:pic>
        <p:nvPicPr>
          <p:cNvPr id="28" name="Immagine 27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64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/>
          <p:nvPr/>
        </p:nvSpPr>
        <p:spPr>
          <a:xfrm>
            <a:off x="1174109" y="545551"/>
            <a:ext cx="25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>
                <a:latin typeface="Trebuchet MS"/>
                <a:cs typeface="Trebuchet MS"/>
              </a:rPr>
              <a:t>Interjú előkészítés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097212" y="1707271"/>
            <a:ext cx="957078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solidFill>
                  <a:schemeClr val="accent2"/>
                </a:solidFill>
                <a:latin typeface="Trebuchet MS"/>
                <a:cs typeface="Trebuchet MS"/>
              </a:rPr>
              <a:t>Meginterjúvolni kívántak</a:t>
            </a:r>
          </a:p>
          <a:p>
            <a:pPr algn="just"/>
            <a:r>
              <a:rPr lang="hu-HU" dirty="0">
                <a:latin typeface="Trebuchet MS"/>
                <a:cs typeface="Trebuchet MS"/>
              </a:rPr>
              <a:t>A </a:t>
            </a:r>
            <a:r>
              <a:rPr lang="hu-HU" b="1" dirty="0">
                <a:latin typeface="Trebuchet MS"/>
                <a:cs typeface="Trebuchet MS"/>
              </a:rPr>
              <a:t>hagyományos szakértelem</a:t>
            </a:r>
            <a:r>
              <a:rPr lang="hu-HU" dirty="0">
                <a:latin typeface="Trebuchet MS"/>
                <a:cs typeface="Trebuchet MS"/>
              </a:rPr>
              <a:t> és a </a:t>
            </a:r>
            <a:r>
              <a:rPr lang="hu-HU" b="1" dirty="0">
                <a:latin typeface="Trebuchet MS"/>
                <a:cs typeface="Trebuchet MS"/>
              </a:rPr>
              <a:t>szubjektív/egyéni</a:t>
            </a:r>
            <a:r>
              <a:rPr lang="hu-HU" dirty="0">
                <a:latin typeface="Trebuchet MS"/>
                <a:cs typeface="Trebuchet MS"/>
              </a:rPr>
              <a:t> elbeszélések őrzői - némelyikük különösen fontos </a:t>
            </a:r>
            <a:r>
              <a:rPr lang="hu-HU" b="1" dirty="0">
                <a:latin typeface="Trebuchet MS"/>
                <a:cs typeface="Trebuchet MS"/>
              </a:rPr>
              <a:t>történelmi események és társadalmi jelenségek</a:t>
            </a:r>
            <a:r>
              <a:rPr lang="hu-HU" dirty="0">
                <a:latin typeface="Trebuchet MS"/>
                <a:cs typeface="Trebuchet MS"/>
              </a:rPr>
              <a:t> tanúságtevője is lehet.</a:t>
            </a:r>
          </a:p>
          <a:p>
            <a:pPr algn="just"/>
            <a:r>
              <a:rPr lang="hu-HU" dirty="0">
                <a:latin typeface="Trebuchet MS"/>
                <a:cs typeface="Trebuchet MS"/>
              </a:rPr>
              <a:t>A gasztrokulturális örökség esetében reálisan az alábbi kategóriák jöhetnek szóba, mint</a:t>
            </a:r>
          </a:p>
          <a:p>
            <a:pPr algn="just"/>
            <a:r>
              <a:rPr lang="hu-HU" dirty="0">
                <a:solidFill>
                  <a:schemeClr val="accent2"/>
                </a:solidFill>
                <a:latin typeface="Trebuchet MS"/>
                <a:cs typeface="Trebuchet MS"/>
              </a:rPr>
              <a:t>szakmai beszélgetőtársak*</a:t>
            </a:r>
          </a:p>
          <a:p>
            <a:pPr lvl="0" algn="just"/>
            <a:endParaRPr lang="en-US" dirty="0">
              <a:latin typeface="Trebuchet MS"/>
              <a:cs typeface="Trebuchet MS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hu-HU" dirty="0">
                <a:latin typeface="Trebuchet MS"/>
                <a:cs typeface="Trebuchet MS"/>
              </a:rPr>
              <a:t>szakácsok és séfek 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hu-HU" dirty="0">
                <a:latin typeface="Trebuchet MS"/>
                <a:cs typeface="Trebuchet MS"/>
              </a:rPr>
              <a:t>mezőgazdasági gazdálkodók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hu-HU" dirty="0">
                <a:latin typeface="Trebuchet MS"/>
                <a:cs typeface="Trebuchet MS"/>
              </a:rPr>
              <a:t>állattenyésztők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hu-HU" dirty="0">
                <a:latin typeface="Trebuchet MS"/>
                <a:cs typeface="Trebuchet MS"/>
              </a:rPr>
              <a:t>halászok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hu-HU" dirty="0">
                <a:latin typeface="Trebuchet MS"/>
                <a:cs typeface="Trebuchet MS"/>
              </a:rPr>
              <a:t>kézművesek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hu-HU" dirty="0">
                <a:latin typeface="Trebuchet MS"/>
                <a:cs typeface="Trebuchet MS"/>
              </a:rPr>
              <a:t>feldolgozók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hu-HU" dirty="0">
                <a:latin typeface="Trebuchet MS"/>
                <a:cs typeface="Trebuchet MS"/>
              </a:rPr>
              <a:t>mezőgazdasági és gasztronómiai termékek árusítói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hu-HU" dirty="0">
                <a:latin typeface="Trebuchet MS"/>
                <a:cs typeface="Trebuchet MS"/>
              </a:rPr>
              <a:t>mezőgazdasági / szálloda menedzsment iskolák tanárai, egyetemi oktatók és kutatók a mezőgazdaság és állattenyésztés területén 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hu-HU" dirty="0">
                <a:latin typeface="Trebuchet MS"/>
                <a:cs typeface="Trebuchet MS"/>
              </a:rPr>
              <a:t>helytörténészek</a:t>
            </a:r>
          </a:p>
          <a:p>
            <a:pPr lvl="0" algn="just"/>
            <a:endParaRPr lang="it-IT" dirty="0">
              <a:latin typeface="Trebuchet MS"/>
              <a:cs typeface="Trebuchet MS"/>
            </a:endParaRPr>
          </a:p>
          <a:p>
            <a:pPr algn="just"/>
            <a:endParaRPr lang="it-IT" sz="1600" dirty="0">
              <a:latin typeface="Trebuchet MS"/>
              <a:cs typeface="Trebuchet MS"/>
            </a:endParaRPr>
          </a:p>
          <a:p>
            <a:pPr algn="just"/>
            <a:endParaRPr lang="it-IT" sz="1200" dirty="0">
              <a:latin typeface="Trebuchet MS"/>
              <a:cs typeface="Trebuchet MS"/>
            </a:endParaRPr>
          </a:p>
          <a:p>
            <a:pPr algn="just"/>
            <a:endParaRPr lang="it-IT" sz="1200" dirty="0">
              <a:latin typeface="Trebuchet MS"/>
              <a:cs typeface="Trebuchet M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97212" y="1161273"/>
            <a:ext cx="433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>
                <a:solidFill>
                  <a:srgbClr val="92BF2B"/>
                </a:solidFill>
                <a:latin typeface="Trebuchet MS"/>
                <a:cs typeface="Trebuchet MS"/>
              </a:rPr>
              <a:t>Az interjúalany azonosítása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9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1174109" y="2125502"/>
            <a:ext cx="85170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latin typeface="Trebuchet MS"/>
                <a:cs typeface="Trebuchet MS"/>
              </a:rPr>
              <a:t>Az interjú megfelelő időpontjának és helyének megválasztása után a kutató kérdéseket tesz fel az interjúalanynak, és összegyűjti a válaszokat. </a:t>
            </a:r>
          </a:p>
          <a:p>
            <a:pPr algn="just"/>
            <a:endParaRPr lang="en-US" dirty="0">
              <a:latin typeface="Trebuchet MS"/>
              <a:cs typeface="Trebuchet MS"/>
            </a:endParaRPr>
          </a:p>
          <a:p>
            <a:pPr algn="just"/>
            <a:r>
              <a:rPr lang="hu-HU" dirty="0">
                <a:latin typeface="Trebuchet MS"/>
                <a:cs typeface="Trebuchet MS"/>
              </a:rPr>
              <a:t>Különböző, a kérdés és válasz szabadságfoka szerint változó interjú modellek vannak. A fő modellek a következők: strukturált, félig strukturált, strukturálatlan vagy szabad. </a:t>
            </a:r>
          </a:p>
          <a:p>
            <a:pPr algn="just"/>
            <a:endParaRPr lang="it-IT" dirty="0">
              <a:latin typeface="Trebuchet MS"/>
              <a:cs typeface="Trebuchet MS"/>
            </a:endParaRPr>
          </a:p>
          <a:p>
            <a:pPr algn="just"/>
            <a:r>
              <a:rPr lang="hu-HU" dirty="0">
                <a:latin typeface="Trebuchet MS"/>
                <a:cs typeface="Trebuchet MS"/>
              </a:rPr>
              <a:t>Ebben az esetben a </a:t>
            </a:r>
            <a:r>
              <a:rPr lang="hu-HU" b="1" dirty="0">
                <a:latin typeface="Trebuchet MS"/>
                <a:cs typeface="Trebuchet MS"/>
              </a:rPr>
              <a:t>félig strukturált</a:t>
            </a:r>
            <a:r>
              <a:rPr lang="hu-HU" dirty="0">
                <a:latin typeface="Trebuchet MS"/>
                <a:cs typeface="Trebuchet MS"/>
              </a:rPr>
              <a:t> interjút javasoljuk, ahol a kérdezőbiztos egy kérdéssort használ, ami lényegében iránytűként szolgál, hogy a beszélgetés a központi témára összpontosítva maradjon. Kérdések nyitottak, és a cél az, hogy egy adott esemény, helyzet, tény vagy termék a lehető legmélyebben  feltárásra kerüljön. Nem kell rögzített sorrendben következniük, inkább a beszélgetés folyását kövessék a legnagyobb rugalmassággal alkalmazkodva a helyzethez és az abból következő irányhoz.   </a:t>
            </a:r>
          </a:p>
          <a:p>
            <a:pPr algn="just"/>
            <a:r>
              <a:rPr lang="hu-HU" dirty="0">
                <a:latin typeface="Trebuchet MS"/>
                <a:cs typeface="Trebuchet MS"/>
              </a:rPr>
              <a:t> 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74109" y="1424816"/>
            <a:ext cx="3776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>
                <a:solidFill>
                  <a:srgbClr val="92BF2B"/>
                </a:solidFill>
                <a:latin typeface="Trebuchet MS"/>
                <a:cs typeface="Trebuchet MS"/>
              </a:rPr>
              <a:t>Interjú kérdőívek 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1174109" y="545551"/>
            <a:ext cx="25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>
                <a:latin typeface="Trebuchet MS"/>
                <a:cs typeface="Trebuchet MS"/>
              </a:rPr>
              <a:t>Interjú előkészítés</a:t>
            </a:r>
          </a:p>
        </p:txBody>
      </p:sp>
    </p:spTree>
    <p:extLst>
      <p:ext uri="{BB962C8B-B14F-4D97-AF65-F5344CB8AC3E}">
        <p14:creationId xmlns:p14="http://schemas.microsoft.com/office/powerpoint/2010/main" val="10161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60397" y="1152493"/>
            <a:ext cx="101068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>
                <a:latin typeface="Trebuchet MS"/>
                <a:cs typeface="Trebuchet MS"/>
              </a:rPr>
              <a:t>A jó kérdezőbiztos kézikönyve</a:t>
            </a:r>
          </a:p>
          <a:p>
            <a:pPr algn="just"/>
            <a:endParaRPr lang="it-IT" b="1" dirty="0">
              <a:latin typeface="Trebuchet MS"/>
              <a:cs typeface="Trebuchet M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>
                <a:latin typeface="Trebuchet MS"/>
                <a:cs typeface="Trebuchet MS"/>
              </a:rPr>
              <a:t>Ne árasszuk el az interjúalanyt túl sok kérdéssel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>
                <a:latin typeface="Trebuchet MS"/>
                <a:cs typeface="Trebuchet MS"/>
              </a:rPr>
              <a:t>Ne szakítsuk félbe, amikor beszél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>
                <a:latin typeface="Trebuchet MS"/>
                <a:cs typeface="Trebuchet MS"/>
              </a:rPr>
              <a:t>Különösen, ha idősebbekről van szó, hagyjunk az interjúalanyoknak időt az átgondolásra az új kérdés feltétele előtt. Várjunk egy-két percet, mivel az interjúalany gyakran újra felveheti a fonalat és kiegészítheti a választ további értékes gondolatokkal. 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>
                <a:latin typeface="Trebuchet MS"/>
                <a:cs typeface="Trebuchet MS"/>
              </a:rPr>
              <a:t>Figyeljünk oda! Az odafigyelésre való alkalmasság alapvető fontosságú, különösen az interjú során. Az interjúalanyok az idejüket, az emlékeiket és visszaemlékezéseiket adják nekünk - hallgassuk meg őket, és adjuk meg a szükséges időt, hogy megfogalmazhassák az általunk kezdeményezett történetet.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>
                <a:latin typeface="Trebuchet MS"/>
                <a:cs typeface="Trebuchet MS"/>
              </a:rPr>
              <a:t>Fogadjuk az interjúalany történetét kíváncsisággal és őszinteséggel, még ha a válasz el is tér a várttól. A valóság gyakran eltér attól, amilyennek elképzeljük! Ne adjunk az interjúalany szájába olyan szavakat, amiket azért szeretnénk hallani, hogy teljesüljenek az elvárásaink.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>
                <a:latin typeface="Trebuchet MS"/>
                <a:cs typeface="Trebuchet MS"/>
              </a:rPr>
              <a:t>Ne tegyünk az interjúalanyra olyan benyomást, hogy sietünk. Az interjú szervezésekor hagyjunk elegendő időt magunknak. Egy mélyreható interjú készítése arról, hogy valaki hogyan élte meg a magán vagy szakmai életét, időt igényel: mondjuk egy vagy másfél órát.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>
                <a:latin typeface="Trebuchet MS"/>
                <a:cs typeface="Trebuchet MS"/>
              </a:rPr>
              <a:t>Kapcsoljuk ki a telefont az interjú elkezdése előtt! </a:t>
            </a:r>
          </a:p>
        </p:txBody>
      </p:sp>
      <p:pic>
        <p:nvPicPr>
          <p:cNvPr id="6" name="Immagine 5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7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1174109" y="545551"/>
            <a:ext cx="25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>
                <a:latin typeface="Trebuchet MS"/>
                <a:cs typeface="Trebuchet MS"/>
              </a:rPr>
              <a:t>Interjú előkészítés</a:t>
            </a:r>
          </a:p>
        </p:txBody>
      </p:sp>
    </p:spTree>
    <p:extLst>
      <p:ext uri="{BB962C8B-B14F-4D97-AF65-F5344CB8AC3E}">
        <p14:creationId xmlns:p14="http://schemas.microsoft.com/office/powerpoint/2010/main" val="35197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52533" y="610644"/>
            <a:ext cx="3313445" cy="78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GCH azonosítás és dokumentálás tanfolyam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7888" y="2317121"/>
            <a:ext cx="7888630" cy="424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rgbClr val="92BF2B"/>
                </a:solidFill>
                <a:latin typeface="Trebuchet MS"/>
                <a:cs typeface="Trebuchet MS"/>
              </a:rPr>
              <a:t>Képzési célok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Viszonyítási elméleti keret: </a:t>
            </a:r>
            <a:r>
              <a:rPr lang="hu-HU" sz="1400" b="1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Etno</a:t>
            </a:r>
            <a:r>
              <a:rPr lang="hu-HU" sz="1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- és biodiverzitás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Feltérképezés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Íróasztal kutatás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Terepkutatás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Legjobb gyakorlatok és hasznos információk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59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1339181" y="1600807"/>
            <a:ext cx="100417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solidFill>
                  <a:srgbClr val="92BF2B"/>
                </a:solidFill>
                <a:latin typeface="Trebuchet MS"/>
                <a:cs typeface="Trebuchet MS"/>
              </a:rPr>
              <a:t>Hány interjút kell készíteni?</a:t>
            </a:r>
          </a:p>
          <a:p>
            <a:pPr algn="just"/>
            <a:r>
              <a:rPr lang="hu-HU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endParaRPr lang="it-IT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pPr algn="just"/>
            <a:r>
              <a:rPr lang="hu-HU" dirty="0">
                <a:latin typeface="Trebuchet MS"/>
                <a:cs typeface="Trebuchet MS"/>
              </a:rPr>
              <a:t>Lehetőség van mintegy </a:t>
            </a:r>
            <a:r>
              <a:rPr lang="hu-HU" b="1" dirty="0">
                <a:latin typeface="Trebuchet MS"/>
                <a:cs typeface="Trebuchet MS"/>
              </a:rPr>
              <a:t>20 interjúban</a:t>
            </a:r>
            <a:r>
              <a:rPr lang="hu-HU" dirty="0">
                <a:latin typeface="Trebuchet MS"/>
                <a:cs typeface="Trebuchet MS"/>
              </a:rPr>
              <a:t> gondolkodni, bár ez csak egy hozzávetőleges becslés, amit az egyes helyi kontextusok dokumentációs igényei szerint lehet növelni vagy csökkenteni.</a:t>
            </a:r>
          </a:p>
          <a:p>
            <a:pPr algn="just"/>
            <a:r>
              <a:rPr lang="hu-HU" dirty="0">
                <a:latin typeface="Trebuchet MS"/>
                <a:cs typeface="Trebuchet MS"/>
              </a:rPr>
              <a:t>Elméletileg a kvalitatív kutatás elvégzéséhez egy város és annak helyi területe gasztronómiai hagyományának dokumentálása az alábbi személyekkel végzett interjúkkal lehetséges:</a:t>
            </a:r>
          </a:p>
          <a:p>
            <a:pPr algn="just"/>
            <a:r>
              <a:rPr lang="hu-HU" dirty="0">
                <a:latin typeface="Trebuchet MS"/>
                <a:cs typeface="Trebuchet MS"/>
              </a:rPr>
              <a:t>4-5 mezőgazdász (zöldségkertész, vincellér, stb.)</a:t>
            </a:r>
          </a:p>
          <a:p>
            <a:pPr algn="just"/>
            <a:r>
              <a:rPr lang="hu-HU" dirty="0">
                <a:latin typeface="Trebuchet MS"/>
                <a:cs typeface="Trebuchet MS"/>
              </a:rPr>
              <a:t>2-3 szakács, ill. vendéglős</a:t>
            </a:r>
          </a:p>
          <a:p>
            <a:pPr algn="just"/>
            <a:r>
              <a:rPr lang="hu-HU" dirty="0">
                <a:latin typeface="Trebuchet MS"/>
                <a:cs typeface="Trebuchet MS"/>
              </a:rPr>
              <a:t>1-2 állattenyésztő</a:t>
            </a:r>
          </a:p>
          <a:p>
            <a:pPr algn="just"/>
            <a:r>
              <a:rPr lang="hu-HU" dirty="0">
                <a:latin typeface="Trebuchet MS"/>
                <a:cs typeface="Trebuchet MS"/>
              </a:rPr>
              <a:t>1-2 sajtkészítő</a:t>
            </a:r>
          </a:p>
          <a:p>
            <a:pPr algn="just"/>
            <a:r>
              <a:rPr lang="hu-HU" dirty="0">
                <a:latin typeface="Trebuchet MS"/>
                <a:cs typeface="Trebuchet MS"/>
              </a:rPr>
              <a:t>1-2 hentes</a:t>
            </a:r>
          </a:p>
          <a:p>
            <a:pPr algn="just"/>
            <a:r>
              <a:rPr lang="hu-HU" dirty="0">
                <a:latin typeface="Trebuchet MS"/>
                <a:cs typeface="Trebuchet MS"/>
              </a:rPr>
              <a:t>2-3 pék, cukrász</a:t>
            </a:r>
          </a:p>
          <a:p>
            <a:pPr algn="just"/>
            <a:r>
              <a:rPr lang="hu-HU" dirty="0">
                <a:latin typeface="Trebuchet MS"/>
                <a:cs typeface="Trebuchet MS"/>
              </a:rPr>
              <a:t>3-4 élelmiszer kereskedő: piaci árus és élelmiszerbolt, kávézó, fűszeres, stb. tulajdonos. </a:t>
            </a:r>
          </a:p>
          <a:p>
            <a:pPr algn="just"/>
            <a:endParaRPr lang="it-IT" dirty="0">
              <a:latin typeface="Trebuchet MS"/>
              <a:cs typeface="Trebuchet MS"/>
            </a:endParaRPr>
          </a:p>
          <a:p>
            <a:pPr algn="just"/>
            <a:r>
              <a:rPr lang="hu-HU" dirty="0">
                <a:latin typeface="Trebuchet MS"/>
                <a:cs typeface="Trebuchet MS"/>
              </a:rPr>
              <a:t> 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6" y="1537324"/>
            <a:ext cx="512116" cy="512116"/>
          </a:xfrm>
          <a:prstGeom prst="rect">
            <a:avLst/>
          </a:prstGeom>
        </p:spPr>
      </p:pic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1174109" y="545551"/>
            <a:ext cx="25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>
                <a:latin typeface="Trebuchet MS"/>
                <a:cs typeface="Trebuchet MS"/>
              </a:rPr>
              <a:t>Interjú előkészítés</a:t>
            </a:r>
          </a:p>
        </p:txBody>
      </p:sp>
    </p:spTree>
    <p:extLst>
      <p:ext uri="{BB962C8B-B14F-4D97-AF65-F5344CB8AC3E}">
        <p14:creationId xmlns:p14="http://schemas.microsoft.com/office/powerpoint/2010/main" val="1206597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1221301" y="1573234"/>
            <a:ext cx="79077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solidFill>
                  <a:srgbClr val="92BF2B"/>
                </a:solidFill>
                <a:latin typeface="Trebuchet MS"/>
                <a:cs typeface="Trebuchet MS"/>
              </a:rPr>
              <a:t>Általában meddig tartson az interjú?</a:t>
            </a:r>
          </a:p>
          <a:p>
            <a:pPr algn="just"/>
            <a:r>
              <a:rPr lang="hu-HU" dirty="0">
                <a:latin typeface="Trebuchet MS"/>
                <a:cs typeface="Trebuchet MS"/>
              </a:rPr>
              <a:t>Bár az interjúk eltérő hosszúak lehetnek, azt javasoljuk, hogy minden interjúalanyra körülbelül </a:t>
            </a:r>
            <a:r>
              <a:rPr lang="hu-HU" b="1" dirty="0">
                <a:latin typeface="Trebuchet MS"/>
                <a:cs typeface="Trebuchet MS"/>
              </a:rPr>
              <a:t>egy órát</a:t>
            </a:r>
            <a:r>
              <a:rPr lang="hu-HU" dirty="0">
                <a:latin typeface="Trebuchet MS"/>
                <a:cs typeface="Trebuchet MS"/>
              </a:rPr>
              <a:t> szánjon, ami kb. </a:t>
            </a:r>
            <a:r>
              <a:rPr lang="hu-HU" b="1" dirty="0">
                <a:latin typeface="Trebuchet MS"/>
                <a:cs typeface="Trebuchet MS"/>
              </a:rPr>
              <a:t>30-40 perc</a:t>
            </a:r>
            <a:r>
              <a:rPr lang="hu-HU" dirty="0">
                <a:latin typeface="Trebuchet MS"/>
                <a:cs typeface="Trebuchet MS"/>
              </a:rPr>
              <a:t> videónak felel meg.</a:t>
            </a:r>
          </a:p>
          <a:p>
            <a:pPr algn="just"/>
            <a:endParaRPr lang="en-US" dirty="0">
              <a:solidFill>
                <a:srgbClr val="222222"/>
              </a:solidFill>
              <a:latin typeface="Trebuchet MS"/>
              <a:ea typeface="Garamond"/>
              <a:cs typeface="Trebuchet MS"/>
            </a:endParaRPr>
          </a:p>
          <a:p>
            <a:pPr algn="just"/>
            <a:r>
              <a:rPr lang="hu-HU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Az egyes interjúk hosszát a készített interjúk összességéhez viszonyítva is érdemes átgondolni. A végső cél a konzekvens, kommunikatívan hatékony feltérképezés.</a:t>
            </a:r>
          </a:p>
          <a:p>
            <a:pPr algn="just"/>
            <a:r>
              <a:rPr lang="hu-HU" dirty="0">
                <a:solidFill>
                  <a:srgbClr val="92BF2B"/>
                </a:solidFill>
                <a:latin typeface="Trebuchet MS"/>
                <a:ea typeface="Garamond"/>
                <a:cs typeface="Trebuchet MS"/>
              </a:rPr>
              <a:t> </a:t>
            </a:r>
          </a:p>
          <a:p>
            <a:pPr algn="just"/>
            <a:r>
              <a:rPr lang="hu-HU" dirty="0">
                <a:solidFill>
                  <a:srgbClr val="92BF2B"/>
                </a:solidFill>
                <a:latin typeface="Trebuchet MS"/>
                <a:cs typeface="Trebuchet MS"/>
              </a:rPr>
              <a:t>Feliratok</a:t>
            </a:r>
          </a:p>
          <a:p>
            <a:pPr algn="just"/>
            <a:r>
              <a:rPr lang="hu-HU" b="1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Az angol felirat nem kötelező, de javasoljuk az alkalmazását. </a:t>
            </a:r>
          </a:p>
          <a:p>
            <a:pPr algn="just"/>
            <a:endParaRPr lang="en-US" b="1" dirty="0">
              <a:solidFill>
                <a:srgbClr val="222222"/>
              </a:solidFill>
              <a:latin typeface="Trebuchet MS"/>
              <a:ea typeface="Garamond"/>
              <a:cs typeface="Trebuchet MS"/>
            </a:endParaRPr>
          </a:p>
          <a:p>
            <a:pPr algn="just"/>
            <a:r>
              <a:rPr lang="hu-HU" dirty="0">
                <a:solidFill>
                  <a:srgbClr val="222222"/>
                </a:solidFill>
                <a:latin typeface="Trebuchet MS"/>
                <a:ea typeface="Arial"/>
                <a:cs typeface="Trebuchet MS"/>
              </a:rPr>
              <a:t>Azonban minden interjút kötelező </a:t>
            </a:r>
            <a:r>
              <a:rPr lang="hu-HU" b="1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angol nyelvű összefoglalóval</a:t>
            </a:r>
            <a:r>
              <a:rPr lang="hu-HU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 és </a:t>
            </a:r>
            <a:r>
              <a:rPr lang="hu-HU" b="1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időkóddal</a:t>
            </a:r>
            <a:r>
              <a:rPr lang="hu-HU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 kísérni (lásd 1. interjú-űrlap).</a:t>
            </a:r>
          </a:p>
          <a:p>
            <a:pPr algn="just"/>
            <a:r>
              <a:rPr lang="hu-HU" dirty="0">
                <a:latin typeface="Trebuchet MS"/>
                <a:cs typeface="Trebuchet MS"/>
              </a:rPr>
              <a:t> 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12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1174109" y="545551"/>
            <a:ext cx="25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>
                <a:latin typeface="Trebuchet MS"/>
                <a:cs typeface="Trebuchet MS"/>
              </a:rPr>
              <a:t>Interjú előkészítés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6" y="1537324"/>
            <a:ext cx="512116" cy="51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66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7"/>
          <p:cNvSpPr/>
          <p:nvPr/>
        </p:nvSpPr>
        <p:spPr>
          <a:xfrm>
            <a:off x="431023" y="427590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77"/>
          <p:cNvSpPr/>
          <p:nvPr/>
        </p:nvSpPr>
        <p:spPr>
          <a:xfrm>
            <a:off x="476647" y="485420"/>
            <a:ext cx="504900" cy="519836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7"/>
          <p:cNvSpPr/>
          <p:nvPr/>
        </p:nvSpPr>
        <p:spPr>
          <a:xfrm>
            <a:off x="1248678" y="2507898"/>
            <a:ext cx="214922" cy="209442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77"/>
          <p:cNvSpPr/>
          <p:nvPr/>
        </p:nvSpPr>
        <p:spPr>
          <a:xfrm>
            <a:off x="1271511" y="3811805"/>
            <a:ext cx="214922" cy="209442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1611468" y="2427953"/>
            <a:ext cx="351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800">
                <a:latin typeface="Trebuchet MS"/>
                <a:cs typeface="Trebuchet MS"/>
              </a:rPr>
              <a:t>Rögzítés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22885" y="3676117"/>
            <a:ext cx="351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800">
                <a:latin typeface="Trebuchet MS"/>
                <a:cs typeface="Trebuchet MS"/>
              </a:rPr>
              <a:t>Szerkesztés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32" y="2379990"/>
            <a:ext cx="519072" cy="38930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32" y="3701720"/>
            <a:ext cx="519072" cy="389304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5397501" y="2790341"/>
            <a:ext cx="3515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i="1">
                <a:latin typeface="Trebuchet MS"/>
                <a:cs typeface="Trebuchet MS"/>
              </a:rPr>
              <a:t>Megjegyzés a facilitátorhoz:</a:t>
            </a:r>
          </a:p>
          <a:p>
            <a:pPr algn="just"/>
            <a:r>
              <a:rPr lang="hu-HU" i="1">
                <a:latin typeface="Trebuchet MS"/>
                <a:cs typeface="Trebuchet MS"/>
              </a:rPr>
              <a:t>Mutatassa be a Moodle kurzus</a:t>
            </a:r>
          </a:p>
          <a:p>
            <a:pPr algn="just"/>
            <a:r>
              <a:rPr lang="hu-HU" i="1">
                <a:latin typeface="Trebuchet MS"/>
                <a:cs typeface="Trebuchet MS"/>
              </a:rPr>
              <a:t>videó útmutatóját</a:t>
            </a:r>
          </a:p>
        </p:txBody>
      </p:sp>
      <p:pic>
        <p:nvPicPr>
          <p:cNvPr id="12" name="Immagine 11" descr="SlowFood-CE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174109" y="545551"/>
            <a:ext cx="25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>
                <a:latin typeface="Trebuchet MS"/>
                <a:cs typeface="Trebuchet MS"/>
              </a:rPr>
              <a:t>Interjú </a:t>
            </a:r>
            <a:r>
              <a:rPr lang="hu-HU" b="1">
                <a:latin typeface="Trebuchet MS"/>
                <a:cs typeface="Trebuchet MS"/>
              </a:rPr>
              <a:t>elkészítés</a:t>
            </a:r>
          </a:p>
        </p:txBody>
      </p:sp>
    </p:spTree>
    <p:extLst>
      <p:ext uri="{BB962C8B-B14F-4D97-AF65-F5344CB8AC3E}">
        <p14:creationId xmlns:p14="http://schemas.microsoft.com/office/powerpoint/2010/main" val="318476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8" grpId="0" animBg="1"/>
      <p:bldP spid="9" grpId="0" animBg="1"/>
      <p:bldP spid="10" grpId="0"/>
      <p:bldP spid="11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7"/>
          <p:cNvSpPr/>
          <p:nvPr/>
        </p:nvSpPr>
        <p:spPr>
          <a:xfrm>
            <a:off x="414999" y="449679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77"/>
          <p:cNvSpPr/>
          <p:nvPr/>
        </p:nvSpPr>
        <p:spPr>
          <a:xfrm>
            <a:off x="460623" y="507509"/>
            <a:ext cx="504900" cy="519836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1139682" y="1440621"/>
            <a:ext cx="83120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latin typeface="Trebuchet MS"/>
                <a:cs typeface="Trebuchet MS"/>
              </a:rPr>
              <a:t>Mindegyik interjú és videófájl katalogizálásához szükség van az interjúalanyra és annak tanúságára vonatkozó adatok (személyes részletek, ill. körülmények, tartalom, stb.) összeállítására az </a:t>
            </a:r>
            <a:r>
              <a:rPr lang="hu-HU" sz="2000" b="1" dirty="0">
                <a:latin typeface="Trebuchet MS"/>
                <a:cs typeface="Trebuchet MS"/>
              </a:rPr>
              <a:t>1. interjú-űrlapon</a:t>
            </a:r>
            <a:r>
              <a:rPr lang="hu-HU" sz="2000" dirty="0">
                <a:latin typeface="Trebuchet MS"/>
                <a:cs typeface="Trebuchet MS"/>
              </a:rPr>
              <a:t>.</a:t>
            </a:r>
          </a:p>
          <a:p>
            <a:pPr algn="just"/>
            <a:endParaRPr lang="en-US" sz="2000" b="1" dirty="0">
              <a:latin typeface="Trebuchet MS"/>
              <a:cs typeface="Trebuchet MS"/>
            </a:endParaRPr>
          </a:p>
          <a:p>
            <a:pPr algn="just"/>
            <a:endParaRPr lang="en-US" sz="2000" dirty="0">
              <a:latin typeface="Trebuchet MS"/>
              <a:cs typeface="Trebuchet MS"/>
            </a:endParaRPr>
          </a:p>
          <a:p>
            <a:pPr algn="just"/>
            <a:r>
              <a:rPr lang="hu-HU" sz="2000" dirty="0">
                <a:latin typeface="Trebuchet MS"/>
                <a:cs typeface="Trebuchet MS"/>
              </a:rPr>
              <a:t>Továbbá, ha az interjú egy jellegzetes termékhez vagy termelési módhoz társul, szükség van a </a:t>
            </a:r>
            <a:r>
              <a:rPr lang="hu-HU" sz="2000" b="1" dirty="0">
                <a:latin typeface="Trebuchet MS"/>
                <a:cs typeface="Trebuchet MS"/>
              </a:rPr>
              <a:t>2. interjú-űrlap </a:t>
            </a:r>
            <a:r>
              <a:rPr lang="hu-HU" sz="2000" dirty="0">
                <a:latin typeface="Trebuchet MS"/>
                <a:cs typeface="Trebuchet MS"/>
              </a:rPr>
              <a:t>összeállítására is, ami három változatban létezik:</a:t>
            </a:r>
          </a:p>
          <a:p>
            <a:pPr algn="just"/>
            <a:endParaRPr lang="en-US" sz="2000" i="1" dirty="0">
              <a:solidFill>
                <a:srgbClr val="FF6600"/>
              </a:solidFill>
              <a:latin typeface="Trebuchet MS"/>
              <a:cs typeface="Trebuchet MS"/>
            </a:endParaRPr>
          </a:p>
          <a:p>
            <a:pPr marL="457200" indent="-457200" algn="just">
              <a:buAutoNum type="arabicPeriod"/>
            </a:pPr>
            <a:r>
              <a:rPr lang="hu-HU" sz="2000" dirty="0">
                <a:latin typeface="Trebuchet MS"/>
                <a:cs typeface="Trebuchet MS"/>
              </a:rPr>
              <a:t>állati eredetű termék</a:t>
            </a:r>
          </a:p>
          <a:p>
            <a:pPr marL="457200" indent="-457200" algn="just">
              <a:buAutoNum type="arabicPeriod"/>
            </a:pPr>
            <a:r>
              <a:rPr lang="hu-HU" sz="2000" dirty="0">
                <a:latin typeface="Trebuchet MS"/>
                <a:cs typeface="Trebuchet MS"/>
              </a:rPr>
              <a:t>növényi eredetű termék</a:t>
            </a:r>
          </a:p>
          <a:p>
            <a:pPr marL="457200" indent="-457200" algn="just">
              <a:buAutoNum type="arabicPeriod"/>
            </a:pPr>
            <a:r>
              <a:rPr lang="hu-HU" sz="2000" dirty="0">
                <a:latin typeface="Trebuchet MS"/>
                <a:cs typeface="Trebuchet MS"/>
              </a:rPr>
              <a:t>feldolgozott termék</a:t>
            </a:r>
          </a:p>
          <a:p>
            <a:pPr algn="just"/>
            <a:endParaRPr lang="en-US" sz="2000" dirty="0">
              <a:latin typeface="Trebuchet MS"/>
              <a:cs typeface="Trebuchet MS"/>
            </a:endParaRPr>
          </a:p>
          <a:p>
            <a:pPr algn="just"/>
            <a:endParaRPr lang="en-US" sz="2000" dirty="0">
              <a:latin typeface="Trebuchet MS"/>
              <a:cs typeface="Trebuchet MS"/>
            </a:endParaRPr>
          </a:p>
          <a:p>
            <a:pPr algn="just"/>
            <a:r>
              <a:rPr lang="hu-HU" sz="2000" dirty="0">
                <a:latin typeface="Trebuchet MS"/>
                <a:cs typeface="Trebuchet MS"/>
              </a:rPr>
              <a:t> </a:t>
            </a:r>
          </a:p>
        </p:txBody>
      </p:sp>
      <p:pic>
        <p:nvPicPr>
          <p:cNvPr id="6" name="Immagine 5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74109" y="545551"/>
            <a:ext cx="25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>
                <a:latin typeface="Trebuchet MS"/>
                <a:cs typeface="Trebuchet MS"/>
              </a:rPr>
              <a:t>Interjú </a:t>
            </a:r>
            <a:r>
              <a:rPr lang="hu-HU" b="1">
                <a:latin typeface="Trebuchet MS"/>
                <a:cs typeface="Trebuchet MS"/>
              </a:rPr>
              <a:t>katalogizálás</a:t>
            </a:r>
          </a:p>
        </p:txBody>
      </p:sp>
    </p:spTree>
    <p:extLst>
      <p:ext uri="{BB962C8B-B14F-4D97-AF65-F5344CB8AC3E}">
        <p14:creationId xmlns:p14="http://schemas.microsoft.com/office/powerpoint/2010/main" val="53768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91202" y="1199091"/>
            <a:ext cx="673269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>
                <a:latin typeface="Trebuchet MS"/>
                <a:cs typeface="Trebuchet MS"/>
              </a:rPr>
              <a:t>A helyi gasztronómiai örökség feltérképezését meghatározó viszonyítási technikai keret biztosítására irányuló képzési célok jelentik a </a:t>
            </a:r>
            <a:r>
              <a:rPr lang="hu-HU" sz="2400" i="1">
                <a:latin typeface="Trebuchet MS"/>
                <a:cs typeface="Trebuchet MS"/>
              </a:rPr>
              <a:t>SLOW FOOD-CE: Kultúra, Örökség, Identitás és Élelem</a:t>
            </a:r>
            <a:r>
              <a:rPr lang="hu-HU" sz="2400">
                <a:latin typeface="Trebuchet MS"/>
                <a:cs typeface="Trebuchet MS"/>
              </a:rPr>
              <a:t> projekt első szakaszát. </a:t>
            </a:r>
          </a:p>
          <a:p>
            <a:pPr algn="just"/>
            <a:endParaRPr lang="en-GB" sz="2400" dirty="0">
              <a:latin typeface="Trebuchet MS"/>
              <a:cs typeface="Trebuchet MS"/>
            </a:endParaRPr>
          </a:p>
          <a:p>
            <a:pPr algn="just"/>
            <a:endParaRPr lang="en-GB" sz="2400" dirty="0">
              <a:latin typeface="Trebuchet MS"/>
              <a:cs typeface="Trebuchet MS"/>
            </a:endParaRPr>
          </a:p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24923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>
                <a:solidFill>
                  <a:srgbClr val="92BF2B"/>
                </a:solidFill>
                <a:latin typeface="Trebuchet MS"/>
                <a:cs typeface="Trebuchet MS"/>
              </a:rPr>
              <a:t>Képzési célok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" y="1199091"/>
            <a:ext cx="2980690" cy="167663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48527" y="3847417"/>
            <a:ext cx="9777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>
                <a:latin typeface="Trebuchet MS"/>
                <a:cs typeface="Trebuchet MS"/>
              </a:rPr>
              <a:t>A képzés azokat célozza, akik helyi szinten elvégzik a projektben résztvevő települések gasztronómiai örökségei feltérképezésének munkáját, de tartalmakat, eszközöket és gyakorlati útmutatásokat is kínál a gasztrokulturális örökségek vizsgálatára a felhasználók különböző csoportjai (intézmények, vállalkozások, szakmai szervezetek, a civil társadalom és így tovább) számára.  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52533" y="610644"/>
            <a:ext cx="3313445" cy="78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GCH azonosítás és dokumentálás tanfolyam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7887" y="2110931"/>
            <a:ext cx="8821947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Képzési célok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rgbClr val="92BF2B"/>
                </a:solidFill>
                <a:latin typeface="Trebuchet MS"/>
                <a:cs typeface="Trebuchet MS"/>
              </a:rPr>
              <a:t>Viszonyítási elméleti keret: </a:t>
            </a:r>
            <a:br>
              <a:rPr lang="hu-HU" sz="2800" b="1" dirty="0">
                <a:solidFill>
                  <a:srgbClr val="92BF2B"/>
                </a:solidFill>
                <a:latin typeface="Trebuchet MS"/>
                <a:cs typeface="Trebuchet MS"/>
              </a:rPr>
            </a:br>
            <a:r>
              <a:rPr lang="hu-HU" sz="1400" b="1" dirty="0">
                <a:solidFill>
                  <a:srgbClr val="92BF2B"/>
                </a:solidFill>
                <a:latin typeface="Trebuchet MS"/>
                <a:cs typeface="Trebuchet MS"/>
              </a:rPr>
              <a:t>Etno- és biodiverzitás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Feltérképezés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Íróasztal kutatás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Terepkutatás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Legjobb gyakorlatok és hasznos információk</a:t>
            </a:r>
          </a:p>
        </p:txBody>
      </p:sp>
    </p:spTree>
    <p:extLst>
      <p:ext uri="{BB962C8B-B14F-4D97-AF65-F5344CB8AC3E}">
        <p14:creationId xmlns:p14="http://schemas.microsoft.com/office/powerpoint/2010/main" val="176683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46406" y="908505"/>
            <a:ext cx="10820841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pPr algn="just">
              <a:spcBef>
                <a:spcPts val="600"/>
              </a:spcBef>
            </a:pPr>
            <a:r>
              <a:rPr lang="hu-HU" sz="2300" dirty="0">
                <a:latin typeface="Trebuchet MS"/>
                <a:cs typeface="Trebuchet MS"/>
              </a:rPr>
              <a:t>A projekt etno-antropológiai szemszögből működik, élettörténeteket és tanúságokat gyűjtve, különös tekintettel az ételekre és az étkezési kultúrára. Az elmúlt néhány év a </a:t>
            </a:r>
            <a:r>
              <a:rPr lang="hu-HU" sz="2300" b="1" dirty="0">
                <a:latin typeface="Trebuchet MS"/>
                <a:cs typeface="Trebuchet MS"/>
              </a:rPr>
              <a:t>gasztronómia </a:t>
            </a:r>
            <a:r>
              <a:rPr lang="hu-HU" sz="2300" dirty="0">
                <a:latin typeface="Trebuchet MS"/>
                <a:cs typeface="Trebuchet MS"/>
              </a:rPr>
              <a:t>fogalmának megszilárdulását egy </a:t>
            </a:r>
            <a:r>
              <a:rPr lang="hu-HU" sz="2300" b="1" dirty="0">
                <a:latin typeface="Trebuchet MS"/>
                <a:cs typeface="Trebuchet MS"/>
              </a:rPr>
              <a:t>tudományos keretben </a:t>
            </a:r>
            <a:r>
              <a:rPr lang="hu-HU" sz="2300" dirty="0">
                <a:latin typeface="Trebuchet MS"/>
                <a:cs typeface="Trebuchet MS"/>
              </a:rPr>
              <a:t>értelmezte azzal az eredménnyel, hogy ma úgy beszélünk </a:t>
            </a:r>
            <a:r>
              <a:rPr lang="hu-HU" sz="2300" b="1" dirty="0">
                <a:latin typeface="Trebuchet MS"/>
                <a:cs typeface="Trebuchet MS"/>
              </a:rPr>
              <a:t>gasztronómiai tudományokról</a:t>
            </a:r>
            <a:r>
              <a:rPr lang="hu-HU" sz="2300" dirty="0">
                <a:latin typeface="Trebuchet MS"/>
                <a:cs typeface="Trebuchet MS"/>
              </a:rPr>
              <a:t>, mint </a:t>
            </a:r>
            <a:r>
              <a:rPr lang="hu-HU" sz="2300" i="1" dirty="0">
                <a:latin typeface="Trebuchet MS"/>
                <a:cs typeface="Trebuchet MS"/>
              </a:rPr>
              <a:t>„mindazok megismerése és megértése, amik az emberrel kapcsolatosak miként az étkezik”</a:t>
            </a:r>
            <a:r>
              <a:rPr lang="hu-HU" sz="2300" dirty="0">
                <a:latin typeface="Trebuchet MS"/>
                <a:cs typeface="Trebuchet MS"/>
              </a:rPr>
              <a:t> (Brillat-Savarin 1825).</a:t>
            </a:r>
          </a:p>
          <a:p>
            <a:pPr algn="just">
              <a:spcBef>
                <a:spcPts val="600"/>
              </a:spcBef>
            </a:pPr>
            <a:r>
              <a:rPr lang="hu-HU" sz="2300" dirty="0">
                <a:latin typeface="Trebuchet MS"/>
                <a:cs typeface="Trebuchet MS"/>
              </a:rPr>
              <a:t>Más szóval egy </a:t>
            </a:r>
            <a:r>
              <a:rPr lang="hu-HU" sz="2300" b="1" dirty="0">
                <a:latin typeface="Trebuchet MS"/>
                <a:cs typeface="Trebuchet MS"/>
              </a:rPr>
              <a:t>holisztikus tudás</a:t>
            </a:r>
            <a:r>
              <a:rPr lang="hu-HU" sz="2300" dirty="0">
                <a:latin typeface="Trebuchet MS"/>
                <a:cs typeface="Trebuchet MS"/>
              </a:rPr>
              <a:t>, amit új elméletek és módszertanok határoznak meg, számos területet ötvözve az antropológiától a közgazdaságtanig, a történelemtől a jogtudományig és a mezőgazdaságtól a kémiáig. </a:t>
            </a:r>
          </a:p>
          <a:p>
            <a:pPr algn="just">
              <a:spcBef>
                <a:spcPts val="600"/>
              </a:spcBef>
            </a:pPr>
            <a:r>
              <a:rPr lang="hu-HU" sz="2300" dirty="0">
                <a:latin typeface="Trebuchet MS"/>
                <a:cs typeface="Trebuchet MS"/>
              </a:rPr>
              <a:t>Ebből a szempontból nézve a világ problémáinak sorában a központi részt a mezőgazdasági közösségek, az </a:t>
            </a:r>
            <a:r>
              <a:rPr lang="hu-HU" sz="2300" b="1" dirty="0" err="1">
                <a:latin typeface="Trebuchet MS"/>
                <a:cs typeface="Trebuchet MS"/>
              </a:rPr>
              <a:t>etnodiverziást</a:t>
            </a:r>
            <a:r>
              <a:rPr lang="hu-HU" sz="2300" dirty="0">
                <a:latin typeface="Trebuchet MS"/>
                <a:cs typeface="Trebuchet MS"/>
              </a:rPr>
              <a:t> és a </a:t>
            </a:r>
            <a:r>
              <a:rPr lang="hu-HU" sz="2300" b="1" dirty="0">
                <a:latin typeface="Trebuchet MS"/>
                <a:cs typeface="Trebuchet MS"/>
              </a:rPr>
              <a:t>biodiverzitást,</a:t>
            </a:r>
            <a:r>
              <a:rPr lang="hu-HU" sz="2300" dirty="0">
                <a:latin typeface="Trebuchet MS"/>
                <a:cs typeface="Trebuchet MS"/>
              </a:rPr>
              <a:t> a globalizációból következő kulturális és termesztési homogenizálódással szemben védelmezők alapvető szerepe vette át.</a:t>
            </a:r>
          </a:p>
          <a:p>
            <a:pPr algn="just"/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pPr algn="just"/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pPr algn="just"/>
            <a:endParaRPr lang="en-GB" sz="2400" dirty="0">
              <a:latin typeface="Trebuchet MS"/>
              <a:cs typeface="Trebuchet MS"/>
            </a:endParaRPr>
          </a:p>
          <a:p>
            <a:pPr algn="just"/>
            <a:endParaRPr lang="en-GB" sz="24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0266" y="311040"/>
            <a:ext cx="67742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>
                <a:solidFill>
                  <a:srgbClr val="92BF2B"/>
                </a:solidFill>
                <a:latin typeface="Trebuchet MS"/>
                <a:cs typeface="Trebuchet MS"/>
              </a:rPr>
              <a:t>Viszonyítási elméleti keret </a:t>
            </a:r>
          </a:p>
        </p:txBody>
      </p:sp>
      <p:pic>
        <p:nvPicPr>
          <p:cNvPr id="5" name="Immagine 4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5049" y="344266"/>
            <a:ext cx="29676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>
                <a:solidFill>
                  <a:srgbClr val="92BF2B"/>
                </a:solidFill>
                <a:latin typeface="Trebuchet MS"/>
                <a:cs typeface="Trebuchet MS"/>
              </a:rPr>
              <a:t>Etnodiverzitás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66610" y="539389"/>
            <a:ext cx="613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>
                <a:latin typeface="Garamond" panose="02020404030301010803" pitchFamily="18" charset="0"/>
              </a:rPr>
              <a:t>   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396164" y="1296483"/>
            <a:ext cx="5023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>
                <a:latin typeface="Trebuchet MS"/>
                <a:cs typeface="Trebuchet MS"/>
              </a:rPr>
              <a:t>A kifejezés a Föld bolygót benépesítő különböző emberi közösségeket jellemző </a:t>
            </a:r>
            <a:r>
              <a:rPr lang="hu-HU" sz="2400" b="1">
                <a:latin typeface="Trebuchet MS"/>
                <a:cs typeface="Trebuchet MS"/>
              </a:rPr>
              <a:t>„kulturális sokszínűségre”</a:t>
            </a:r>
            <a:r>
              <a:rPr lang="hu-HU" sz="2400">
                <a:latin typeface="Trebuchet MS"/>
                <a:cs typeface="Trebuchet MS"/>
              </a:rPr>
              <a:t> utal. 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Trebuchet MS"/>
              <a:cs typeface="Trebuchet M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35" y="1181966"/>
            <a:ext cx="4615543" cy="180714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43725" y="3078790"/>
            <a:ext cx="10251275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100" dirty="0">
              <a:latin typeface="Trebuchet MS"/>
              <a:cs typeface="Trebuchet MS"/>
            </a:endParaRPr>
          </a:p>
          <a:p>
            <a:pPr algn="just"/>
            <a:r>
              <a:rPr lang="hu-HU" sz="2800">
                <a:latin typeface="Trebuchet MS"/>
                <a:cs typeface="Trebuchet MS"/>
              </a:rPr>
              <a:t>Az etnobiodiverzitás fogalmát együttesen meghatározó fő elemek a következők: </a:t>
            </a: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u-HU" sz="2400">
                <a:latin typeface="Trebuchet MS"/>
                <a:cs typeface="Trebuchet MS"/>
              </a:rPr>
              <a:t>nyelvek és nyelvjárások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u-HU" sz="2400">
                <a:latin typeface="Trebuchet MS"/>
                <a:cs typeface="Trebuchet MS"/>
              </a:rPr>
              <a:t>rokonsági rendszerek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u-HU" sz="2400">
                <a:latin typeface="Trebuchet MS"/>
                <a:cs typeface="Trebuchet MS"/>
              </a:rPr>
              <a:t>a családi élet szervezése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u-HU" sz="2400">
                <a:latin typeface="Trebuchet MS"/>
                <a:cs typeface="Trebuchet MS"/>
              </a:rPr>
              <a:t>vallások, mítoszok, rítusok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u-HU" sz="2400" b="1">
                <a:latin typeface="Trebuchet MS"/>
                <a:cs typeface="Trebuchet MS"/>
              </a:rPr>
              <a:t>táplálkozási szokások</a:t>
            </a:r>
          </a:p>
        </p:txBody>
      </p:sp>
      <p:pic>
        <p:nvPicPr>
          <p:cNvPr id="8" name="Immagine 7" descr="SlowFood-CE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7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06687" y="385909"/>
            <a:ext cx="24545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2700" b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hu-HU" sz="3200">
                <a:solidFill>
                  <a:srgbClr val="92BF2B"/>
                </a:solidFill>
                <a:latin typeface="Trebuchet MS"/>
                <a:cs typeface="Trebuchet MS"/>
              </a:rPr>
              <a:t>Biodiverzitás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344945" y="452807"/>
            <a:ext cx="613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>
                <a:latin typeface="Garamond" panose="02020404030301010803" pitchFamily="18" charset="0"/>
              </a:rPr>
              <a:t> 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1" y="1188231"/>
            <a:ext cx="2377847" cy="29893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122203" y="1055844"/>
            <a:ext cx="7527868" cy="390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hu-HU" sz="2100" dirty="0">
                <a:solidFill>
                  <a:prstClr val="black"/>
                </a:solidFill>
                <a:latin typeface="Trebuchet MS"/>
                <a:cs typeface="Trebuchet MS"/>
              </a:rPr>
              <a:t>A kifejezés a különböző szinteken létező élet - amelyek mindegyike keresztezi egymást, hat egymásra és fejlődik - sokféleségére utal a legegyszerűbbtől (</a:t>
            </a:r>
            <a:r>
              <a:rPr lang="hu-HU" sz="2100" i="1" dirty="0">
                <a:solidFill>
                  <a:prstClr val="black"/>
                </a:solidFill>
                <a:latin typeface="Trebuchet MS"/>
                <a:cs typeface="Trebuchet MS"/>
              </a:rPr>
              <a:t>gének</a:t>
            </a:r>
            <a:r>
              <a:rPr lang="hu-HU" sz="2100" dirty="0">
                <a:solidFill>
                  <a:prstClr val="black"/>
                </a:solidFill>
                <a:latin typeface="Trebuchet MS"/>
                <a:cs typeface="Trebuchet MS"/>
              </a:rPr>
              <a:t> és </a:t>
            </a:r>
            <a:r>
              <a:rPr lang="hu-HU" sz="2100" i="1" dirty="0">
                <a:solidFill>
                  <a:prstClr val="black"/>
                </a:solidFill>
                <a:latin typeface="Trebuchet MS"/>
                <a:cs typeface="Trebuchet MS"/>
              </a:rPr>
              <a:t>baktériumok</a:t>
            </a:r>
            <a:r>
              <a:rPr lang="hu-HU" sz="2100" dirty="0">
                <a:solidFill>
                  <a:prstClr val="black"/>
                </a:solidFill>
                <a:latin typeface="Trebuchet MS"/>
                <a:cs typeface="Trebuchet MS"/>
              </a:rPr>
              <a:t>) a növényfajokon át a legösszetettebbig (</a:t>
            </a:r>
            <a:r>
              <a:rPr lang="hu-HU" sz="2100" i="1" dirty="0">
                <a:solidFill>
                  <a:prstClr val="black"/>
                </a:solidFill>
                <a:latin typeface="Trebuchet MS"/>
                <a:cs typeface="Trebuchet MS"/>
              </a:rPr>
              <a:t>ökoszisztémák</a:t>
            </a:r>
            <a:r>
              <a:rPr lang="hu-HU" sz="2100" dirty="0">
                <a:solidFill>
                  <a:prstClr val="black"/>
                </a:solidFill>
                <a:latin typeface="Trebuchet MS"/>
                <a:cs typeface="Trebuchet MS"/>
              </a:rPr>
              <a:t>). A biológiai sokféleség teszi lehetővé a növények és állatok számára az éghajlatváltozáshoz, a paraziták és betegségek támadásaihoz és az előre nem látható körülményekhez való alkalmazkodást. </a:t>
            </a:r>
            <a:r>
              <a:rPr lang="hu-HU" sz="2100" dirty="0">
                <a:solidFill>
                  <a:srgbClr val="92BF2B"/>
                </a:solidFill>
                <a:latin typeface="Trebuchet MS"/>
                <a:cs typeface="Trebuchet MS"/>
              </a:rPr>
              <a:t>Egy biológiailag sokféle rendszer rendelkezik a kártékony organizmusokra történő reagáláshoz, a saját egyensúlya visszaállításához szükséges antitestekkel. </a:t>
            </a:r>
            <a:r>
              <a:rPr lang="hu-HU" sz="2100" dirty="0">
                <a:solidFill>
                  <a:prstClr val="black"/>
                </a:solidFill>
                <a:latin typeface="Trebuchet MS"/>
                <a:cs typeface="Trebuchet MS"/>
              </a:rPr>
              <a:t>Egy korlátozott változatossággal rendelkező rendszer sérülékenyebb. </a:t>
            </a:r>
          </a:p>
          <a:p>
            <a:pPr lvl="0" algn="just"/>
            <a:endParaRPr lang="en-US" sz="21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6" name="Immagine 5" descr="SlowFood-CE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85068" y="4579696"/>
            <a:ext cx="10047015" cy="262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hu-HU" sz="2100" dirty="0">
                <a:solidFill>
                  <a:prstClr val="black"/>
                </a:solidFill>
                <a:latin typeface="Trebuchet MS"/>
                <a:cs typeface="Trebuchet MS"/>
              </a:rPr>
              <a:t>Napjainkban a fogyasztás globalizációja irányába mutató tendencia jelentősen hozzájárul a </a:t>
            </a:r>
            <a:r>
              <a:rPr lang="hu-HU" sz="2100" b="1" dirty="0">
                <a:solidFill>
                  <a:prstClr val="black"/>
                </a:solidFill>
                <a:latin typeface="Trebuchet MS"/>
                <a:cs typeface="Trebuchet MS"/>
              </a:rPr>
              <a:t>biológiai sokféleség csökkenéséhez </a:t>
            </a:r>
            <a:r>
              <a:rPr lang="hu-HU" sz="2100" dirty="0">
                <a:solidFill>
                  <a:prstClr val="black"/>
                </a:solidFill>
                <a:latin typeface="Trebuchet MS"/>
                <a:cs typeface="Trebuchet MS"/>
              </a:rPr>
              <a:t>a fogalom legtágabb értelemben, azaz a helyi területek, a generációknak átadott hagyományos kultúrák, a növény- és állatfajok ismeretének, az ételek és ételkészítmények változatosságának, a különböző állat- és növényfajokhoz társított fogyaszthatósági, táplálkozási, gyógyászati, kozmetikai és más tulajdonságok ismeretének elvesztéséhez</a:t>
            </a:r>
            <a:r>
              <a:rPr lang="hu-HU" sz="2100" b="1" dirty="0">
                <a:solidFill>
                  <a:prstClr val="black"/>
                </a:solidFill>
                <a:latin typeface="Trebuchet MS"/>
                <a:cs typeface="Trebuchet MS"/>
              </a:rPr>
              <a:t>. </a:t>
            </a:r>
            <a:r>
              <a:rPr lang="hu-HU" sz="210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</a:p>
          <a:p>
            <a:pPr algn="just">
              <a:lnSpc>
                <a:spcPct val="90000"/>
              </a:lnSpc>
            </a:pPr>
            <a:endParaRPr lang="en-US" dirty="0">
              <a:latin typeface="Trebuchet MS"/>
              <a:cs typeface="Trebuchet MS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en-US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500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304715" y="371201"/>
            <a:ext cx="8310112" cy="633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52533" y="610644"/>
            <a:ext cx="3313445" cy="78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GCH azonosítás és dokumentálás tanfolyam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7887" y="1994391"/>
            <a:ext cx="9001241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rgbClr val="7F7F7F"/>
                </a:solidFill>
                <a:latin typeface="Trebuchet MS"/>
                <a:cs typeface="Trebuchet MS"/>
              </a:rPr>
              <a:t>Képzési célok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rgbClr val="7F7F7F"/>
                </a:solidFill>
                <a:latin typeface="Trebuchet MS"/>
                <a:cs typeface="Trebuchet MS"/>
              </a:rPr>
              <a:t>Viszonyítási elméleti keret: </a:t>
            </a:r>
            <a:br>
              <a:rPr lang="hu-HU" sz="2800" b="1" dirty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hu-HU" sz="1400" b="1" dirty="0">
                <a:solidFill>
                  <a:srgbClr val="7F7F7F"/>
                </a:solidFill>
                <a:latin typeface="Trebuchet MS"/>
                <a:cs typeface="Trebuchet MS"/>
              </a:rPr>
              <a:t>Etno- és biodiverzitás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rgbClr val="92BF2B"/>
                </a:solidFill>
                <a:latin typeface="Trebuchet MS"/>
                <a:cs typeface="Trebuchet MS"/>
              </a:rPr>
              <a:t>Feltérképezés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Íróasztal kutatás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Terepkutatás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Legjobb gyakorlatok és hasznos információk</a:t>
            </a:r>
          </a:p>
        </p:txBody>
      </p:sp>
    </p:spTree>
    <p:extLst>
      <p:ext uri="{BB962C8B-B14F-4D97-AF65-F5344CB8AC3E}">
        <p14:creationId xmlns:p14="http://schemas.microsoft.com/office/powerpoint/2010/main" val="28252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68828" y="364998"/>
            <a:ext cx="51034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>
                <a:solidFill>
                  <a:srgbClr val="92BF2B"/>
                </a:solidFill>
                <a:latin typeface="Trebuchet MS"/>
                <a:cs typeface="Trebuchet MS"/>
              </a:rPr>
              <a:t>Feltérképezés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52103" y="1260912"/>
            <a:ext cx="981342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>
                <a:latin typeface="Trebuchet MS"/>
                <a:cs typeface="Trebuchet MS"/>
              </a:rPr>
              <a:t>Egy az </a:t>
            </a:r>
            <a:r>
              <a:rPr lang="hu-HU" sz="2400" dirty="0" err="1">
                <a:latin typeface="Trebuchet MS"/>
                <a:cs typeface="Trebuchet MS"/>
              </a:rPr>
              <a:t>etnobiodiverzitási</a:t>
            </a:r>
            <a:r>
              <a:rPr lang="hu-HU" sz="2400" dirty="0">
                <a:latin typeface="Trebuchet MS"/>
                <a:cs typeface="Trebuchet MS"/>
              </a:rPr>
              <a:t> szempontokat a biodiverzitás szempontjaival kiegészítő, speciális </a:t>
            </a:r>
            <a:r>
              <a:rPr lang="hu-HU" sz="2400" b="1" dirty="0">
                <a:latin typeface="Trebuchet MS"/>
                <a:cs typeface="Trebuchet MS"/>
              </a:rPr>
              <a:t>feltérképezési mód</a:t>
            </a:r>
            <a:r>
              <a:rPr lang="hu-HU" sz="2400" dirty="0">
                <a:latin typeface="Trebuchet MS"/>
                <a:cs typeface="Trebuchet MS"/>
              </a:rPr>
              <a:t> került kifejlesztésre a </a:t>
            </a:r>
            <a:r>
              <a:rPr lang="hu-HU" sz="2400" i="1" dirty="0">
                <a:latin typeface="Trebuchet MS"/>
                <a:cs typeface="Trebuchet MS"/>
              </a:rPr>
              <a:t>SLOW FOOD-CE: Kultúra, Örökség, Identitás és Élelem </a:t>
            </a:r>
            <a:r>
              <a:rPr lang="hu-HU" sz="2400" dirty="0">
                <a:latin typeface="Trebuchet MS"/>
                <a:cs typeface="Trebuchet MS"/>
              </a:rPr>
              <a:t>projektben részt vevő különböző helyi kontextusok teljes, mélyreható elemzéséhez, ami hasznos módszereket és eszközöket biztosít a helyi ételek által képviselt immateriális kulturális örökség azonosításához.</a:t>
            </a: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algn="just"/>
            <a:r>
              <a:rPr lang="hu-HU" sz="2400" dirty="0">
                <a:latin typeface="Trebuchet MS"/>
                <a:cs typeface="Trebuchet MS"/>
              </a:rPr>
              <a:t>A módszert a </a:t>
            </a:r>
            <a:r>
              <a:rPr lang="hu-HU" sz="2400" b="1" dirty="0">
                <a:latin typeface="Trebuchet MS"/>
                <a:cs typeface="Trebuchet MS"/>
              </a:rPr>
              <a:t>kulturális feltérképezésként</a:t>
            </a:r>
            <a:r>
              <a:rPr lang="hu-HU" sz="2400" dirty="0">
                <a:latin typeface="Trebuchet MS"/>
                <a:cs typeface="Trebuchet MS"/>
              </a:rPr>
              <a:t> ismert konszolidált módszer ihlette, és </a:t>
            </a:r>
            <a:r>
              <a:rPr lang="hu-HU" sz="2400" dirty="0" err="1">
                <a:latin typeface="Trebuchet MS"/>
                <a:cs typeface="Trebuchet MS"/>
              </a:rPr>
              <a:t>mindazok</a:t>
            </a:r>
            <a:r>
              <a:rPr lang="hu-HU" sz="2400" dirty="0">
                <a:latin typeface="Trebuchet MS"/>
                <a:cs typeface="Trebuchet MS"/>
              </a:rPr>
              <a:t> </a:t>
            </a:r>
            <a:r>
              <a:rPr lang="hu-HU" sz="2400" b="1" dirty="0">
                <a:latin typeface="Trebuchet MS"/>
                <a:cs typeface="Trebuchet MS"/>
              </a:rPr>
              <a:t>azonosítására</a:t>
            </a:r>
            <a:r>
              <a:rPr lang="hu-HU" sz="2400" dirty="0">
                <a:latin typeface="Trebuchet MS"/>
                <a:cs typeface="Trebuchet MS"/>
              </a:rPr>
              <a:t> utal, amik a hagyományos élelmiszertermeléssel és fogyasztással kapcsolatban álló városi és városkörnyéki területen találhatók, és így valorizálásra érdemes kulturális erőforrást képviselnek.</a:t>
            </a: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endParaRPr lang="en-US" sz="2400" dirty="0">
              <a:latin typeface="Trebuchet MS"/>
              <a:cs typeface="Trebuchet MS"/>
            </a:endParaRPr>
          </a:p>
        </p:txBody>
      </p:sp>
      <p:pic>
        <p:nvPicPr>
          <p:cNvPr id="4" name="Immagine 3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97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7926</TotalTime>
  <Words>1685</Words>
  <Application>Microsoft Macintosh PowerPoint</Application>
  <PresentationFormat>Widescreen</PresentationFormat>
  <Paragraphs>282</Paragraphs>
  <Slides>23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Garamond</vt:lpstr>
      <vt:lpstr>Trebuchet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Monge</dc:creator>
  <cp:lastModifiedBy>Serena Alaimo</cp:lastModifiedBy>
  <cp:revision>519</cp:revision>
  <cp:lastPrinted>2018-03-09T10:11:17Z</cp:lastPrinted>
  <dcterms:created xsi:type="dcterms:W3CDTF">2018-02-21T15:38:30Z</dcterms:created>
  <dcterms:modified xsi:type="dcterms:W3CDTF">2019-07-09T20:35:24Z</dcterms:modified>
</cp:coreProperties>
</file>