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0" r:id="rId2"/>
    <p:sldId id="258" r:id="rId3"/>
    <p:sldId id="257" r:id="rId4"/>
    <p:sldId id="302" r:id="rId5"/>
    <p:sldId id="303" r:id="rId6"/>
    <p:sldId id="304" r:id="rId7"/>
    <p:sldId id="305" r:id="rId8"/>
    <p:sldId id="307" r:id="rId9"/>
    <p:sldId id="308" r:id="rId10"/>
    <p:sldId id="310" r:id="rId11"/>
    <p:sldId id="311" r:id="rId12"/>
    <p:sldId id="301" r:id="rId13"/>
    <p:sldId id="312" r:id="rId14"/>
    <p:sldId id="313" r:id="rId15"/>
    <p:sldId id="314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BF2B"/>
    <a:srgbClr val="9999FF"/>
    <a:srgbClr val="0099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889" autoAdjust="0"/>
  </p:normalViewPr>
  <p:slideViewPr>
    <p:cSldViewPr snapToGrid="0" showGuides="1">
      <p:cViewPr varScale="1">
        <p:scale>
          <a:sx n="74" d="100"/>
          <a:sy n="74" d="100"/>
        </p:scale>
        <p:origin x="1042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5004B-390A-4E48-B3CF-C98743C2AF07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A97F1-82FA-1345-BCCA-3C9D5A77E3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79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To </a:t>
            </a:r>
            <a:r>
              <a:rPr lang="it-IT" dirty="0" err="1" smtClean="0"/>
              <a:t>discuss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topic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further</a:t>
            </a:r>
            <a:r>
              <a:rPr lang="it-IT" baseline="0" dirty="0" smtClean="0"/>
              <a:t>:</a:t>
            </a:r>
          </a:p>
          <a:p>
            <a:r>
              <a:rPr lang="it-IT" dirty="0" smtClean="0"/>
              <a:t>-  </a:t>
            </a:r>
            <a:r>
              <a:rPr lang="it-IT" dirty="0" err="1" smtClean="0"/>
              <a:t>present</a:t>
            </a:r>
            <a:r>
              <a:rPr lang="it-IT" dirty="0" smtClean="0"/>
              <a:t> the </a:t>
            </a:r>
            <a:r>
              <a:rPr lang="it-IT" b="1" dirty="0" smtClean="0"/>
              <a:t>Slow</a:t>
            </a:r>
            <a:r>
              <a:rPr lang="it-IT" b="1" baseline="0" dirty="0" smtClean="0"/>
              <a:t> </a:t>
            </a:r>
            <a:r>
              <a:rPr lang="it-IT" b="1" baseline="0" dirty="0" err="1" smtClean="0"/>
              <a:t>Food</a:t>
            </a:r>
            <a:r>
              <a:rPr lang="it-IT" b="1" baseline="0" dirty="0" smtClean="0"/>
              <a:t> </a:t>
            </a:r>
            <a:r>
              <a:rPr lang="it-IT" b="1" baseline="0" dirty="0" err="1" smtClean="0"/>
              <a:t>Markets</a:t>
            </a:r>
            <a:r>
              <a:rPr lang="it-IT" b="1" baseline="0" dirty="0" smtClean="0"/>
              <a:t> </a:t>
            </a:r>
            <a:r>
              <a:rPr lang="it-IT" b="1" baseline="0" dirty="0" err="1" smtClean="0"/>
              <a:t>as</a:t>
            </a:r>
            <a:r>
              <a:rPr lang="it-IT" b="1" baseline="0" dirty="0" smtClean="0"/>
              <a:t> best </a:t>
            </a:r>
            <a:r>
              <a:rPr lang="it-IT" b="1" baseline="0" dirty="0" err="1" smtClean="0"/>
              <a:t>practice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cluster; </a:t>
            </a:r>
            <a:r>
              <a:rPr lang="it-IT" baseline="0" dirty="0" err="1" smtClean="0"/>
              <a:t>find</a:t>
            </a:r>
            <a:r>
              <a:rPr lang="it-IT" baseline="0" dirty="0" smtClean="0"/>
              <a:t> information to share on the website https://www.fondazioneslowfood.com/en/what-we-do/earth-markets/</a:t>
            </a:r>
          </a:p>
          <a:p>
            <a:pPr marL="0" indent="0">
              <a:buFontTx/>
              <a:buNone/>
            </a:pPr>
            <a:r>
              <a:rPr lang="it-IT" baseline="0" dirty="0" smtClean="0"/>
              <a:t>- </a:t>
            </a:r>
            <a:r>
              <a:rPr lang="it-IT" baseline="0" dirty="0" err="1" smtClean="0"/>
              <a:t>print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hang</a:t>
            </a:r>
            <a:r>
              <a:rPr lang="it-IT" baseline="0" dirty="0" smtClean="0"/>
              <a:t> out the «</a:t>
            </a:r>
            <a:r>
              <a:rPr lang="it-IT" baseline="0" dirty="0" err="1" smtClean="0"/>
              <a:t>guidelines</a:t>
            </a:r>
            <a:r>
              <a:rPr lang="it-IT" baseline="0" dirty="0" smtClean="0"/>
              <a:t>»  - download the documento from </a:t>
            </a:r>
            <a:r>
              <a:rPr lang="it-IT" baseline="0" dirty="0" err="1" smtClean="0"/>
              <a:t>here</a:t>
            </a:r>
            <a:r>
              <a:rPr lang="it-IT" baseline="0" dirty="0" smtClean="0"/>
              <a:t> </a:t>
            </a:r>
            <a:r>
              <a:rPr lang="it-IT" baseline="0" dirty="0" smtClean="0">
                <a:sym typeface="Wingdings" panose="05000000000000000000" pitchFamily="2" charset="2"/>
              </a:rPr>
              <a:t> http://www.granaidellamemoria.it/edu/pluginfile.php/464/mod_page/content/22/PUBLIC%20MARKETS_The%20guidelines.pdf</a:t>
            </a:r>
            <a:endParaRPr lang="it-IT" baseline="0" dirty="0" smtClean="0"/>
          </a:p>
          <a:p>
            <a:pPr marL="171450" indent="-171450">
              <a:buFontTx/>
              <a:buChar char="-"/>
            </a:pPr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6706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To </a:t>
            </a:r>
            <a:r>
              <a:rPr lang="it-IT" dirty="0" err="1" smtClean="0"/>
              <a:t>discuss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topic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further</a:t>
            </a:r>
            <a:r>
              <a:rPr lang="it-IT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it-IT" dirty="0" err="1" smtClean="0"/>
              <a:t>present</a:t>
            </a:r>
            <a:r>
              <a:rPr lang="it-IT" dirty="0" smtClean="0"/>
              <a:t> the </a:t>
            </a:r>
            <a:r>
              <a:rPr lang="it-IT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Slow </a:t>
            </a:r>
            <a:r>
              <a:rPr lang="it-IT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Food</a:t>
            </a:r>
            <a:r>
              <a:rPr lang="it-IT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Chefs’ </a:t>
            </a:r>
            <a:r>
              <a:rPr lang="it-IT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Alliance</a:t>
            </a:r>
            <a:r>
              <a:rPr lang="it-IT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baseline="0" dirty="0" smtClean="0"/>
              <a:t>of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cluster; </a:t>
            </a:r>
            <a:r>
              <a:rPr lang="it-IT" baseline="0" dirty="0" err="1" smtClean="0"/>
              <a:t>find</a:t>
            </a:r>
            <a:r>
              <a:rPr lang="it-IT" baseline="0" dirty="0" smtClean="0"/>
              <a:t> information to share on the website https://www.fondazioneslowfood.com/en/what-we-do/slow-food-chefs-alliance/</a:t>
            </a:r>
          </a:p>
          <a:p>
            <a:pPr marL="171450" indent="-171450">
              <a:buFontTx/>
              <a:buChar char="-"/>
            </a:pPr>
            <a:r>
              <a:rPr lang="it-IT" baseline="0" dirty="0" smtClean="0"/>
              <a:t>show the </a:t>
            </a:r>
            <a:r>
              <a:rPr lang="it-IT" baseline="0" dirty="0" err="1" smtClean="0"/>
              <a:t>videos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you</a:t>
            </a:r>
            <a:r>
              <a:rPr lang="it-IT" baseline="0" dirty="0" smtClean="0"/>
              <a:t> can </a:t>
            </a:r>
            <a:r>
              <a:rPr lang="it-IT" baseline="0" dirty="0" err="1" smtClean="0"/>
              <a:t>find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here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Moodle</a:t>
            </a:r>
            <a:r>
              <a:rPr lang="it-IT" baseline="0" dirty="0" smtClean="0"/>
              <a:t> </a:t>
            </a:r>
            <a:r>
              <a:rPr lang="it-IT" baseline="0" dirty="0" smtClean="0">
                <a:sym typeface="Wingdings" panose="05000000000000000000" pitchFamily="2" charset="2"/>
              </a:rPr>
              <a:t> </a:t>
            </a:r>
            <a:r>
              <a:rPr lang="it-IT" baseline="0" dirty="0" smtClean="0"/>
              <a:t>http://www.granaidellamemoria.it/edu/mod/page/view.php?id=176</a:t>
            </a:r>
          </a:p>
          <a:p>
            <a:pPr marL="0" indent="0">
              <a:buFontTx/>
              <a:buNone/>
            </a:pPr>
            <a:r>
              <a:rPr lang="it-IT" baseline="0" dirty="0" smtClean="0"/>
              <a:t>-   </a:t>
            </a:r>
            <a:r>
              <a:rPr lang="it-IT" baseline="0" dirty="0" err="1" smtClean="0"/>
              <a:t>print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hang</a:t>
            </a:r>
            <a:r>
              <a:rPr lang="it-IT" baseline="0" dirty="0" smtClean="0"/>
              <a:t> out the «</a:t>
            </a:r>
            <a:r>
              <a:rPr lang="it-IT" baseline="0" dirty="0" err="1" smtClean="0"/>
              <a:t>guidelines</a:t>
            </a:r>
            <a:r>
              <a:rPr lang="it-IT" baseline="0" dirty="0" smtClean="0"/>
              <a:t>» - download the </a:t>
            </a:r>
            <a:r>
              <a:rPr lang="it-IT" baseline="0" dirty="0" err="1" smtClean="0"/>
              <a:t>document</a:t>
            </a:r>
            <a:r>
              <a:rPr lang="it-IT" baseline="0" dirty="0" smtClean="0"/>
              <a:t> from </a:t>
            </a:r>
            <a:r>
              <a:rPr lang="it-IT" baseline="0" dirty="0" err="1" smtClean="0"/>
              <a:t>here</a:t>
            </a:r>
            <a:r>
              <a:rPr lang="it-IT" baseline="0" dirty="0" smtClean="0"/>
              <a:t> </a:t>
            </a:r>
            <a:r>
              <a:rPr lang="it-IT" baseline="0" dirty="0" smtClean="0">
                <a:sym typeface="Wingdings" panose="05000000000000000000" pitchFamily="2" charset="2"/>
              </a:rPr>
              <a:t> http://www.granaidellamemoria.it/edu/pluginfile.php/476/mod_page/content/25/COOKS%20AND%20CHEFS_The%20guidelines.pdf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5726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To </a:t>
            </a:r>
            <a:r>
              <a:rPr lang="it-IT" dirty="0" err="1" smtClean="0"/>
              <a:t>discuss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topic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further</a:t>
            </a:r>
            <a:r>
              <a:rPr lang="it-IT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it-IT" dirty="0" err="1" smtClean="0"/>
              <a:t>present</a:t>
            </a:r>
            <a:r>
              <a:rPr lang="it-IT" dirty="0" smtClean="0"/>
              <a:t> </a:t>
            </a:r>
            <a:r>
              <a:rPr lang="it-IT" b="1" dirty="0" smtClean="0"/>
              <a:t>Slow</a:t>
            </a:r>
            <a:r>
              <a:rPr lang="it-IT" b="1" baseline="0" dirty="0" smtClean="0"/>
              <a:t> </a:t>
            </a:r>
            <a:r>
              <a:rPr lang="it-IT" b="1" baseline="0" dirty="0" err="1" smtClean="0"/>
              <a:t>Food</a:t>
            </a:r>
            <a:r>
              <a:rPr lang="it-IT" b="1" baseline="0" dirty="0" smtClean="0"/>
              <a:t> Travel </a:t>
            </a:r>
            <a:r>
              <a:rPr lang="it-IT" b="1" baseline="0" dirty="0" err="1" smtClean="0"/>
              <a:t>as</a:t>
            </a:r>
            <a:r>
              <a:rPr lang="it-IT" b="1" baseline="0" dirty="0" smtClean="0"/>
              <a:t> best </a:t>
            </a:r>
            <a:r>
              <a:rPr lang="it-IT" b="1" baseline="0" dirty="0" err="1" smtClean="0"/>
              <a:t>practice</a:t>
            </a:r>
            <a:r>
              <a:rPr lang="it-IT" b="1" baseline="0" dirty="0" smtClean="0"/>
              <a:t> </a:t>
            </a:r>
            <a:r>
              <a:rPr lang="it-IT" baseline="0" dirty="0" smtClean="0"/>
              <a:t>of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cluster; </a:t>
            </a:r>
            <a:r>
              <a:rPr lang="it-IT" baseline="0" dirty="0" err="1" smtClean="0"/>
              <a:t>find</a:t>
            </a:r>
            <a:r>
              <a:rPr lang="it-IT" baseline="0" dirty="0" smtClean="0"/>
              <a:t> information to share on the website https://www.fondazioneslowfood.com/en/what-we-do/slow-food-chefs-alliance/</a:t>
            </a:r>
          </a:p>
          <a:p>
            <a:pPr marL="171450" indent="-171450">
              <a:buFontTx/>
              <a:buChar char="-"/>
            </a:pPr>
            <a:r>
              <a:rPr lang="it-IT" baseline="0" dirty="0" smtClean="0"/>
              <a:t>show the </a:t>
            </a:r>
            <a:r>
              <a:rPr lang="it-IT" baseline="0" dirty="0" err="1" smtClean="0"/>
              <a:t>videos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you</a:t>
            </a:r>
            <a:r>
              <a:rPr lang="it-IT" baseline="0" dirty="0" smtClean="0"/>
              <a:t> can </a:t>
            </a:r>
            <a:r>
              <a:rPr lang="it-IT" baseline="0" dirty="0" err="1" smtClean="0"/>
              <a:t>find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here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Moodle</a:t>
            </a:r>
            <a:r>
              <a:rPr lang="it-IT" baseline="0" dirty="0" smtClean="0"/>
              <a:t> </a:t>
            </a:r>
            <a:r>
              <a:rPr lang="it-IT" baseline="0" dirty="0" smtClean="0">
                <a:sym typeface="Wingdings" panose="05000000000000000000" pitchFamily="2" charset="2"/>
              </a:rPr>
              <a:t> </a:t>
            </a:r>
            <a:r>
              <a:rPr lang="it-IT" baseline="0" dirty="0" smtClean="0"/>
              <a:t>http://www.granaidellamemoria.it/edu/mod/page/view.php?id=176</a:t>
            </a:r>
          </a:p>
          <a:p>
            <a:pPr marL="0" indent="0">
              <a:buFontTx/>
              <a:buNone/>
            </a:pPr>
            <a:r>
              <a:rPr lang="it-IT" baseline="0" dirty="0" smtClean="0"/>
              <a:t>-   </a:t>
            </a:r>
            <a:r>
              <a:rPr lang="it-IT" baseline="0" dirty="0" err="1" smtClean="0"/>
              <a:t>print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hang</a:t>
            </a:r>
            <a:r>
              <a:rPr lang="it-IT" baseline="0" dirty="0" smtClean="0"/>
              <a:t> out the «</a:t>
            </a:r>
            <a:r>
              <a:rPr lang="it-IT" baseline="0" dirty="0" err="1" smtClean="0"/>
              <a:t>guidelines</a:t>
            </a:r>
            <a:r>
              <a:rPr lang="it-IT" baseline="0" dirty="0" smtClean="0"/>
              <a:t>» - download the </a:t>
            </a:r>
            <a:r>
              <a:rPr lang="it-IT" baseline="0" dirty="0" err="1" smtClean="0"/>
              <a:t>document</a:t>
            </a:r>
            <a:r>
              <a:rPr lang="it-IT" baseline="0" dirty="0" smtClean="0"/>
              <a:t> from </a:t>
            </a:r>
            <a:r>
              <a:rPr lang="it-IT" baseline="0" dirty="0" err="1" smtClean="0"/>
              <a:t>here</a:t>
            </a:r>
            <a:r>
              <a:rPr lang="it-IT" baseline="0" dirty="0" smtClean="0"/>
              <a:t> </a:t>
            </a:r>
            <a:r>
              <a:rPr lang="it-IT" baseline="0" dirty="0" smtClean="0">
                <a:sym typeface="Wingdings" panose="05000000000000000000" pitchFamily="2" charset="2"/>
              </a:rPr>
              <a:t> http://www.granaidellamemoria.it/edu/pluginfile.php/479/mod_page/content/34/SLOW%20TRAVEL_The%20guidelines.pdf</a:t>
            </a:r>
            <a:endParaRPr lang="it-IT" baseline="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792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To </a:t>
            </a:r>
            <a:r>
              <a:rPr lang="it-IT" dirty="0" err="1" smtClean="0"/>
              <a:t>discuss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topic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further</a:t>
            </a:r>
            <a:r>
              <a:rPr lang="it-IT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it-IT" dirty="0" err="1" smtClean="0"/>
              <a:t>Present</a:t>
            </a:r>
            <a:r>
              <a:rPr lang="it-IT" dirty="0" smtClean="0"/>
              <a:t> </a:t>
            </a:r>
            <a:r>
              <a:rPr lang="it-IT" b="1" dirty="0" smtClean="0"/>
              <a:t>Slow</a:t>
            </a:r>
            <a:r>
              <a:rPr lang="it-IT" b="1" baseline="0" dirty="0" smtClean="0"/>
              <a:t> </a:t>
            </a:r>
            <a:r>
              <a:rPr lang="it-IT" b="1" baseline="0" dirty="0" err="1" smtClean="0"/>
              <a:t>Food</a:t>
            </a:r>
            <a:r>
              <a:rPr lang="it-IT" b="1" baseline="0" dirty="0" smtClean="0"/>
              <a:t> </a:t>
            </a:r>
            <a:r>
              <a:rPr lang="it-IT" b="1" baseline="0" dirty="0" err="1" smtClean="0"/>
              <a:t>Education</a:t>
            </a:r>
            <a:r>
              <a:rPr lang="it-IT" b="1" baseline="0" dirty="0" smtClean="0"/>
              <a:t> Manifesto </a:t>
            </a:r>
            <a:r>
              <a:rPr lang="it-IT" b="0" baseline="0" dirty="0" smtClean="0"/>
              <a:t>(download the </a:t>
            </a:r>
            <a:r>
              <a:rPr lang="it-IT" b="0" baseline="0" dirty="0" err="1" smtClean="0"/>
              <a:t>document</a:t>
            </a:r>
            <a:r>
              <a:rPr lang="it-IT" b="0" baseline="0" dirty="0" smtClean="0"/>
              <a:t> from </a:t>
            </a:r>
            <a:r>
              <a:rPr lang="it-IT" b="0" baseline="0" dirty="0" err="1" smtClean="0"/>
              <a:t>here</a:t>
            </a:r>
            <a:r>
              <a:rPr lang="it-IT" b="0" baseline="0" dirty="0" smtClean="0"/>
              <a:t> </a:t>
            </a:r>
            <a:r>
              <a:rPr lang="it-IT" b="0" baseline="0" dirty="0" smtClean="0">
                <a:sym typeface="Wingdings" panose="05000000000000000000" pitchFamily="2" charset="2"/>
              </a:rPr>
              <a:t></a:t>
            </a:r>
            <a:r>
              <a:rPr lang="it-IT" b="0" baseline="0" dirty="0" smtClean="0"/>
              <a:t> http://slowfood.com/filemanager/official_docs/SlowFood_Education_manifesto.pdf</a:t>
            </a:r>
          </a:p>
          <a:p>
            <a:pPr marL="171450" indent="-171450">
              <a:buFontTx/>
              <a:buChar char="-"/>
            </a:pPr>
            <a:r>
              <a:rPr lang="it-IT" b="0" dirty="0" err="1" smtClean="0"/>
              <a:t>Find</a:t>
            </a:r>
            <a:r>
              <a:rPr lang="it-IT" b="0" baseline="0" dirty="0" smtClean="0"/>
              <a:t> more </a:t>
            </a:r>
            <a:r>
              <a:rPr lang="it-IT" b="0" baseline="0" dirty="0" err="1" smtClean="0"/>
              <a:t>informantion</a:t>
            </a:r>
            <a:r>
              <a:rPr lang="it-IT" b="0" baseline="0" dirty="0" smtClean="0"/>
              <a:t> </a:t>
            </a:r>
            <a:r>
              <a:rPr lang="it-IT" b="0" baseline="0" dirty="0" err="1" smtClean="0"/>
              <a:t>about</a:t>
            </a:r>
            <a:r>
              <a:rPr lang="it-IT" b="0" baseline="0" dirty="0" smtClean="0"/>
              <a:t> Slow </a:t>
            </a:r>
            <a:r>
              <a:rPr lang="it-IT" b="0" baseline="0" dirty="0" err="1" smtClean="0"/>
              <a:t>Food</a:t>
            </a:r>
            <a:r>
              <a:rPr lang="it-IT" b="0" baseline="0" dirty="0" smtClean="0"/>
              <a:t> </a:t>
            </a:r>
            <a:r>
              <a:rPr lang="it-IT" b="0" baseline="0" dirty="0" err="1" smtClean="0"/>
              <a:t>approch</a:t>
            </a:r>
            <a:r>
              <a:rPr lang="it-IT" b="0" baseline="0" dirty="0" smtClean="0"/>
              <a:t> to </a:t>
            </a:r>
            <a:r>
              <a:rPr lang="it-IT" b="0" baseline="0" dirty="0" err="1" smtClean="0"/>
              <a:t>education</a:t>
            </a:r>
            <a:r>
              <a:rPr lang="it-IT" b="0" baseline="0" dirty="0" smtClean="0"/>
              <a:t> in the </a:t>
            </a:r>
            <a:r>
              <a:rPr lang="it-IT" b="0" baseline="0" dirty="0" err="1" smtClean="0"/>
              <a:t>handbook</a:t>
            </a:r>
            <a:r>
              <a:rPr lang="it-IT" b="0" baseline="0" dirty="0" smtClean="0"/>
              <a:t> </a:t>
            </a:r>
            <a:r>
              <a:rPr lang="it-IT" b="0" baseline="0" dirty="0" smtClean="0">
                <a:sym typeface="Wingdings" panose="05000000000000000000" pitchFamily="2" charset="2"/>
              </a:rPr>
              <a:t> http://slowfood.com/filemanager/Education/ENG_manuale.pdf</a:t>
            </a:r>
            <a:endParaRPr lang="it-IT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122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82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259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93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11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97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49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84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708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181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123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396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D44EF-25A3-4523-9F30-C70108D64AFD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362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2018-05-02 alle 16.31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571377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" y="5595802"/>
            <a:ext cx="12192002" cy="1262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24316" y="527868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50000"/>
              </a:lnSpc>
              <a:spcAft>
                <a:spcPts val="1200"/>
              </a:spcAft>
              <a:buNone/>
            </a:pPr>
            <a:endParaRPr lang="it-IT" sz="3000" b="1" kern="3600" cap="all" spc="-100" dirty="0" smtClean="0">
              <a:solidFill>
                <a:srgbClr val="7E93A5"/>
              </a:solidFill>
              <a:latin typeface="Trebuchet MS"/>
              <a:ea typeface="Times New Roman"/>
              <a:cs typeface="Times New Roman"/>
            </a:endParaRPr>
          </a:p>
          <a:p>
            <a:pPr marL="0" indent="0">
              <a:lnSpc>
                <a:spcPct val="50000"/>
              </a:lnSpc>
              <a:spcAft>
                <a:spcPts val="1200"/>
              </a:spcAft>
              <a:buNone/>
            </a:pPr>
            <a:r>
              <a:rPr lang="it-IT" sz="3000" b="1" kern="3600" cap="all" spc="-100" dirty="0" smtClean="0">
                <a:solidFill>
                  <a:srgbClr val="7E93A5"/>
                </a:solidFill>
                <a:latin typeface="Trebuchet MS"/>
                <a:ea typeface="Times New Roman"/>
                <a:cs typeface="Times New Roman"/>
              </a:rPr>
              <a:t>Training COURSE IN GCH</a:t>
            </a:r>
            <a:endParaRPr lang="it-IT" sz="3000" b="1" kern="3600" cap="all" spc="-100" dirty="0">
              <a:solidFill>
                <a:srgbClr val="7E93A5"/>
              </a:solidFill>
              <a:latin typeface="Trebuchet MS"/>
              <a:ea typeface="Times New Roman"/>
              <a:cs typeface="Times New Roman"/>
            </a:endParaRPr>
          </a:p>
          <a:p>
            <a:pPr marL="0" indent="0">
              <a:lnSpc>
                <a:spcPct val="50000"/>
              </a:lnSpc>
              <a:spcAft>
                <a:spcPts val="1200"/>
              </a:spcAft>
              <a:buNone/>
            </a:pPr>
            <a:r>
              <a:rPr lang="it-IT" sz="3000" b="1" kern="3600" cap="all" spc="-100" dirty="0" smtClean="0">
                <a:solidFill>
                  <a:srgbClr val="7E93A5"/>
                </a:solidFill>
                <a:effectLst/>
                <a:latin typeface="Trebuchet MS"/>
                <a:ea typeface="Times New Roman"/>
                <a:cs typeface="Times New Roman"/>
              </a:rPr>
              <a:t>RESOURCES VALORISATION</a:t>
            </a:r>
            <a:endParaRPr lang="it-IT" sz="3000" b="1" kern="3600" cap="all" spc="-100" dirty="0">
              <a:solidFill>
                <a:srgbClr val="7E93A5"/>
              </a:solidFill>
              <a:effectLst/>
              <a:latin typeface="Trebuchet MS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103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47803" y="2060787"/>
            <a:ext cx="9588973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Course aims and project phase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Valorization: what does it mean?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Slow Food’s approach to Valorization and projects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92BF2B"/>
                </a:solidFill>
                <a:latin typeface="Trebuchet MS"/>
                <a:cs typeface="Trebuchet MS"/>
              </a:rPr>
              <a:t>How to Valorize: 4 Clusters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47804" y="311895"/>
            <a:ext cx="89142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92BF2B"/>
                </a:solidFill>
                <a:latin typeface="Trebuchet MS"/>
                <a:cs typeface="Trebuchet MS"/>
              </a:rPr>
              <a:t>Training </a:t>
            </a:r>
            <a:r>
              <a:rPr lang="it-IT" sz="3200" b="1" dirty="0" err="1">
                <a:solidFill>
                  <a:srgbClr val="92BF2B"/>
                </a:solidFill>
                <a:latin typeface="Trebuchet MS"/>
                <a:cs typeface="Trebuchet MS"/>
              </a:rPr>
              <a:t>course</a:t>
            </a:r>
            <a:r>
              <a:rPr lang="it-IT" sz="3200" b="1" dirty="0">
                <a:solidFill>
                  <a:srgbClr val="92BF2B"/>
                </a:solidFill>
                <a:latin typeface="Trebuchet MS"/>
                <a:cs typeface="Trebuchet MS"/>
              </a:rPr>
              <a:t> in GCH </a:t>
            </a:r>
            <a:r>
              <a:rPr lang="it-IT" sz="3200" b="1" dirty="0" err="1">
                <a:solidFill>
                  <a:srgbClr val="92BF2B"/>
                </a:solidFill>
                <a:latin typeface="Trebuchet MS"/>
                <a:cs typeface="Trebuchet MS"/>
              </a:rPr>
              <a:t>resources</a:t>
            </a:r>
            <a:r>
              <a:rPr lang="it-IT" sz="3200" b="1" dirty="0">
                <a:solidFill>
                  <a:srgbClr val="92BF2B"/>
                </a:solidFill>
                <a:latin typeface="Trebuchet MS"/>
                <a:cs typeface="Trebuchet MS"/>
              </a:rPr>
              <a:t> </a:t>
            </a:r>
            <a:r>
              <a:rPr lang="it-IT" sz="3200" b="1" dirty="0" err="1">
                <a:solidFill>
                  <a:srgbClr val="92BF2B"/>
                </a:solidFill>
                <a:latin typeface="Trebuchet MS"/>
                <a:cs typeface="Trebuchet MS"/>
              </a:rPr>
              <a:t>valorization</a:t>
            </a:r>
            <a:endParaRPr lang="it-IT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cxnSp>
        <p:nvCxnSpPr>
          <p:cNvPr id="8" name="Connettore diritto 7"/>
          <p:cNvCxnSpPr/>
          <p:nvPr/>
        </p:nvCxnSpPr>
        <p:spPr>
          <a:xfrm flipV="1">
            <a:off x="519972" y="994000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0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25427" y="1243786"/>
            <a:ext cx="459427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rebuchet MS"/>
                <a:cs typeface="Trebuchet MS"/>
              </a:rPr>
              <a:t>C</a:t>
            </a:r>
            <a:r>
              <a:rPr lang="en-US" sz="2000" b="1" dirty="0" smtClean="0">
                <a:latin typeface="Trebuchet MS"/>
                <a:cs typeface="Trebuchet MS"/>
              </a:rPr>
              <a:t>lusters </a:t>
            </a:r>
            <a:r>
              <a:rPr lang="en-US" sz="2000" dirty="0">
                <a:latin typeface="Trebuchet MS"/>
                <a:cs typeface="Trebuchet MS"/>
              </a:rPr>
              <a:t>have been identified in order to group the different initiatives and </a:t>
            </a:r>
            <a:r>
              <a:rPr lang="en-US" sz="2000" dirty="0" smtClean="0">
                <a:latin typeface="Trebuchet MS"/>
                <a:cs typeface="Trebuchet MS"/>
              </a:rPr>
              <a:t>activities that </a:t>
            </a:r>
            <a:r>
              <a:rPr lang="en-US" sz="2000" dirty="0">
                <a:latin typeface="Trebuchet MS"/>
                <a:cs typeface="Trebuchet MS"/>
              </a:rPr>
              <a:t>are possible in the attempt to </a:t>
            </a:r>
            <a:r>
              <a:rPr lang="en-US" sz="2000" dirty="0" err="1">
                <a:latin typeface="Trebuchet MS"/>
                <a:cs typeface="Trebuchet MS"/>
              </a:rPr>
              <a:t>valorise</a:t>
            </a:r>
            <a:r>
              <a:rPr lang="en-US" sz="2000" dirty="0">
                <a:latin typeface="Trebuchet MS"/>
                <a:cs typeface="Trebuchet MS"/>
              </a:rPr>
              <a:t> cultural </a:t>
            </a:r>
            <a:r>
              <a:rPr lang="en-US" sz="2000" dirty="0" smtClean="0">
                <a:latin typeface="Trebuchet MS"/>
                <a:cs typeface="Trebuchet MS"/>
              </a:rPr>
              <a:t>heritage</a:t>
            </a:r>
            <a:endParaRPr lang="en-US" sz="2000" dirty="0">
              <a:latin typeface="Trebuchet MS"/>
              <a:cs typeface="Trebuchet MS"/>
            </a:endParaRP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47804" y="311895"/>
            <a:ext cx="3159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92BF2B"/>
                </a:solidFill>
                <a:latin typeface="Trebuchet MS"/>
                <a:cs typeface="Trebuchet MS"/>
              </a:rPr>
              <a:t>How to </a:t>
            </a:r>
            <a:r>
              <a:rPr lang="it-IT" sz="3200" b="1" dirty="0" err="1" smtClean="0">
                <a:solidFill>
                  <a:srgbClr val="92BF2B"/>
                </a:solidFill>
                <a:latin typeface="Trebuchet MS"/>
                <a:cs typeface="Trebuchet MS"/>
              </a:rPr>
              <a:t>valorise</a:t>
            </a:r>
            <a:endParaRPr lang="it-IT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cxnSp>
        <p:nvCxnSpPr>
          <p:cNvPr id="6" name="Connettore diritto 5"/>
          <p:cNvCxnSpPr/>
          <p:nvPr/>
        </p:nvCxnSpPr>
        <p:spPr>
          <a:xfrm flipV="1">
            <a:off x="625427" y="1046443"/>
            <a:ext cx="8723414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arrotondato 1"/>
          <p:cNvSpPr/>
          <p:nvPr/>
        </p:nvSpPr>
        <p:spPr>
          <a:xfrm>
            <a:off x="819393" y="3131870"/>
            <a:ext cx="4043552" cy="7169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92BF2B"/>
                </a:solidFill>
                <a:latin typeface="Trebuchet MS"/>
                <a:cs typeface="Trebuchet MS"/>
              </a:rPr>
              <a:t>PUBLIC MARKETS 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772006" y="4032114"/>
            <a:ext cx="4090939" cy="7169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92BF2B"/>
                </a:solidFill>
                <a:latin typeface="Trebuchet MS"/>
                <a:cs typeface="Trebuchet MS"/>
              </a:rPr>
              <a:t>COOKS AND CHEFS</a:t>
            </a:r>
            <a:endParaRPr lang="en-US" sz="28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772007" y="4978574"/>
            <a:ext cx="4090938" cy="7169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92BF2B"/>
                </a:solidFill>
                <a:latin typeface="Trebuchet MS"/>
                <a:cs typeface="Trebuchet MS"/>
              </a:rPr>
              <a:t>SUSTAINABLE TOURISM</a:t>
            </a:r>
            <a:endParaRPr lang="en-US" sz="28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729115" y="5945277"/>
            <a:ext cx="4176719" cy="7169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92BF2B"/>
                </a:solidFill>
                <a:latin typeface="Trebuchet MS"/>
                <a:cs typeface="Trebuchet MS"/>
              </a:rPr>
              <a:t>EDUCATION</a:t>
            </a:r>
            <a:endParaRPr lang="en-US" sz="28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6186278" y="3131870"/>
            <a:ext cx="4409464" cy="71697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EARTH MARKET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6138891" y="4032114"/>
            <a:ext cx="4461140" cy="71697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CHEFS’ ALLIANCE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6138892" y="4978574"/>
            <a:ext cx="4461138" cy="71697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SLOW FOOD TRAVEL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6096000" y="5945277"/>
            <a:ext cx="4554682" cy="71697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SLOW FOOD EDUCATION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16" name="Connettore 2 15"/>
          <p:cNvCxnSpPr/>
          <p:nvPr/>
        </p:nvCxnSpPr>
        <p:spPr>
          <a:xfrm>
            <a:off x="4987134" y="3535320"/>
            <a:ext cx="925293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4994060" y="4415084"/>
            <a:ext cx="925293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5000986" y="5346803"/>
            <a:ext cx="925293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5007912" y="6288913"/>
            <a:ext cx="925293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6093874" y="1206653"/>
            <a:ext cx="54919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rebuchet MS"/>
                <a:cs typeface="Trebuchet MS"/>
              </a:rPr>
              <a:t>B</a:t>
            </a:r>
            <a:r>
              <a:rPr lang="en-US" sz="2000" b="1" dirty="0" smtClean="0">
                <a:latin typeface="Trebuchet MS"/>
                <a:cs typeface="Trebuchet MS"/>
              </a:rPr>
              <a:t>est practices</a:t>
            </a:r>
            <a:endParaRPr lang="en-US" sz="2800" dirty="0" smtClean="0"/>
          </a:p>
          <a:p>
            <a:r>
              <a:rPr lang="en-US" sz="2000" dirty="0">
                <a:latin typeface="Trebuchet MS"/>
                <a:cs typeface="Trebuchet MS"/>
              </a:rPr>
              <a:t>Projects </a:t>
            </a:r>
            <a:r>
              <a:rPr lang="en-US" sz="2000" dirty="0" smtClean="0">
                <a:latin typeface="Trebuchet MS"/>
                <a:cs typeface="Trebuchet MS"/>
              </a:rPr>
              <a:t>which are examples od </a:t>
            </a:r>
            <a:r>
              <a:rPr lang="en-US" sz="2000" dirty="0" err="1" smtClean="0">
                <a:latin typeface="Trebuchet MS"/>
                <a:cs typeface="Trebuchet MS"/>
              </a:rPr>
              <a:t>valorisation</a:t>
            </a:r>
            <a:r>
              <a:rPr lang="en-US" sz="2000" dirty="0" smtClean="0">
                <a:latin typeface="Trebuchet MS"/>
                <a:cs typeface="Trebuchet MS"/>
              </a:rPr>
              <a:t> of GCH. </a:t>
            </a:r>
            <a:r>
              <a:rPr lang="en-US" sz="2000" dirty="0">
                <a:latin typeface="Trebuchet MS"/>
                <a:cs typeface="Trebuchet MS"/>
              </a:rPr>
              <a:t>D</a:t>
            </a:r>
            <a:r>
              <a:rPr lang="en-US" sz="2000" dirty="0" smtClean="0">
                <a:latin typeface="Trebuchet MS"/>
                <a:cs typeface="Trebuchet MS"/>
              </a:rPr>
              <a:t>eveloped </a:t>
            </a:r>
            <a:r>
              <a:rPr lang="en-US" sz="2000" dirty="0">
                <a:latin typeface="Trebuchet MS"/>
                <a:cs typeface="Trebuchet MS"/>
              </a:rPr>
              <a:t>by </a:t>
            </a:r>
            <a:r>
              <a:rPr lang="en-US" sz="2000" dirty="0" smtClean="0">
                <a:latin typeface="Trebuchet MS"/>
                <a:cs typeface="Trebuchet MS"/>
              </a:rPr>
              <a:t>Slow Food, their methodologies and tools can be used to develop the pilot actions </a:t>
            </a:r>
            <a:endParaRPr lang="en-US" sz="20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6781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47804" y="311895"/>
            <a:ext cx="2981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92BF2B"/>
                </a:solidFill>
                <a:latin typeface="Trebuchet MS"/>
                <a:cs typeface="Trebuchet MS"/>
              </a:rPr>
              <a:t>Public </a:t>
            </a:r>
            <a:r>
              <a:rPr lang="it-IT" sz="3200" b="1" dirty="0" err="1" smtClean="0">
                <a:solidFill>
                  <a:srgbClr val="92BF2B"/>
                </a:solidFill>
                <a:latin typeface="Trebuchet MS"/>
                <a:cs typeface="Trebuchet MS"/>
              </a:rPr>
              <a:t>Markets</a:t>
            </a:r>
            <a:endParaRPr lang="it-IT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cxnSp>
        <p:nvCxnSpPr>
          <p:cNvPr id="6" name="Connettore diritto 5"/>
          <p:cNvCxnSpPr/>
          <p:nvPr/>
        </p:nvCxnSpPr>
        <p:spPr>
          <a:xfrm flipV="1">
            <a:off x="547804" y="1011418"/>
            <a:ext cx="9595755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78135" y="3396594"/>
            <a:ext cx="9754436" cy="31947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>
                <a:solidFill>
                  <a:schemeClr val="accent6"/>
                </a:solidFill>
                <a:latin typeface="Trebuchet MS"/>
                <a:cs typeface="Trebuchet MS"/>
              </a:rPr>
              <a:t>Direct </a:t>
            </a:r>
            <a:r>
              <a:rPr lang="en-US" sz="2400" b="1" dirty="0" smtClean="0">
                <a:solidFill>
                  <a:schemeClr val="accent6"/>
                </a:solidFill>
                <a:latin typeface="Trebuchet MS"/>
                <a:cs typeface="Trebuchet MS"/>
              </a:rPr>
              <a:t>sell </a:t>
            </a:r>
            <a:r>
              <a:rPr lang="en-US" sz="2000" dirty="0" smtClean="0">
                <a:solidFill>
                  <a:schemeClr val="accent6"/>
                </a:solidFill>
                <a:latin typeface="Trebuchet MS"/>
                <a:cs typeface="Trebuchet MS"/>
              </a:rPr>
              <a:t>(from producers to consumers)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Trebuchet MS"/>
              <a:cs typeface="Trebuchet MS"/>
            </a:endParaRPr>
          </a:p>
          <a:p>
            <a:pPr>
              <a:lnSpc>
                <a:spcPct val="140000"/>
              </a:lnSpc>
            </a:pPr>
            <a:r>
              <a:rPr lang="en-US" sz="2400" b="1" dirty="0" smtClean="0">
                <a:solidFill>
                  <a:schemeClr val="accent6"/>
                </a:solidFill>
                <a:latin typeface="Trebuchet MS"/>
                <a:cs typeface="Trebuchet MS"/>
              </a:rPr>
              <a:t>Urban </a:t>
            </a:r>
            <a:r>
              <a:rPr lang="en-US" sz="2400" b="1" dirty="0">
                <a:solidFill>
                  <a:schemeClr val="accent6"/>
                </a:solidFill>
                <a:latin typeface="Trebuchet MS"/>
                <a:cs typeface="Trebuchet MS"/>
              </a:rPr>
              <a:t>communities </a:t>
            </a:r>
            <a:r>
              <a:rPr lang="en-US" sz="2400" dirty="0" smtClean="0">
                <a:solidFill>
                  <a:schemeClr val="accent6"/>
                </a:solidFill>
                <a:latin typeface="Trebuchet MS"/>
                <a:cs typeface="Trebuchet MS"/>
              </a:rPr>
              <a:t>meet</a:t>
            </a:r>
            <a:r>
              <a:rPr lang="en-US" sz="2400" b="1" dirty="0" smtClean="0">
                <a:solidFill>
                  <a:schemeClr val="accent6"/>
                </a:solidFill>
                <a:latin typeface="Trebuchet MS"/>
                <a:cs typeface="Trebuchet MS"/>
              </a:rPr>
              <a:t> farmers</a:t>
            </a:r>
            <a:endParaRPr lang="en-US" sz="2400" b="1" dirty="0">
              <a:solidFill>
                <a:schemeClr val="accent6"/>
              </a:solidFill>
              <a:latin typeface="Trebuchet MS"/>
              <a:cs typeface="Trebuchet MS"/>
            </a:endParaRPr>
          </a:p>
          <a:p>
            <a:pPr>
              <a:lnSpc>
                <a:spcPct val="140000"/>
              </a:lnSpc>
            </a:pPr>
            <a:r>
              <a:rPr lang="en-US" sz="2400" b="1" dirty="0" smtClean="0">
                <a:solidFill>
                  <a:schemeClr val="accent6"/>
                </a:solidFill>
                <a:latin typeface="Trebuchet MS"/>
                <a:cs typeface="Trebuchet MS"/>
              </a:rPr>
              <a:t>Specific High Quality </a:t>
            </a:r>
            <a:r>
              <a:rPr lang="en-US" sz="2400" b="1" dirty="0" smtClean="0">
                <a:solidFill>
                  <a:schemeClr val="accent6"/>
                </a:solidFill>
                <a:latin typeface="Trebuchet MS"/>
                <a:cs typeface="Trebuchet MS"/>
              </a:rPr>
              <a:t>products</a:t>
            </a:r>
            <a:endParaRPr lang="en-US" sz="2400" b="1" dirty="0" smtClean="0">
              <a:solidFill>
                <a:schemeClr val="bg1">
                  <a:lumMod val="50000"/>
                </a:schemeClr>
              </a:solidFill>
              <a:latin typeface="Trebuchet MS"/>
              <a:cs typeface="Trebuchet MS"/>
            </a:endParaRPr>
          </a:p>
          <a:p>
            <a:pPr>
              <a:lnSpc>
                <a:spcPct val="140000"/>
              </a:lnSpc>
            </a:pPr>
            <a:r>
              <a:rPr lang="en-US" sz="2400" b="1" dirty="0" err="1" smtClean="0">
                <a:solidFill>
                  <a:schemeClr val="accent6"/>
                </a:solidFill>
                <a:latin typeface="Trebuchet MS"/>
                <a:cs typeface="Trebuchet MS"/>
              </a:rPr>
              <a:t>Multifunctionality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selling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, buying, meeting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,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exchanging knowledge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,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		                   training, testing, networking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,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making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				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		community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010" y="1193998"/>
            <a:ext cx="5797561" cy="2019077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547804" y="1485710"/>
            <a:ext cx="4945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3200" b="1" dirty="0" smtClean="0">
              <a:latin typeface="Trebuchet MS"/>
              <a:cs typeface="Trebuchet MS"/>
            </a:endParaRPr>
          </a:p>
          <a:p>
            <a:pPr algn="just"/>
            <a:endParaRPr lang="en-GB" sz="3200" b="1" dirty="0" smtClean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47804" y="1426824"/>
            <a:ext cx="439866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dirty="0" smtClean="0">
                <a:latin typeface="Trebuchet MS"/>
                <a:cs typeface="Trebuchet MS"/>
              </a:rPr>
              <a:t>What is their role</a:t>
            </a:r>
          </a:p>
          <a:p>
            <a:r>
              <a:rPr lang="en-GB" sz="3000" b="1" dirty="0">
                <a:latin typeface="Trebuchet MS"/>
                <a:cs typeface="Trebuchet MS"/>
              </a:rPr>
              <a:t>i</a:t>
            </a:r>
            <a:r>
              <a:rPr lang="en-GB" sz="3000" b="1" dirty="0" smtClean="0">
                <a:latin typeface="Trebuchet MS"/>
                <a:cs typeface="Trebuchet MS"/>
              </a:rPr>
              <a:t>n the valorisation </a:t>
            </a:r>
          </a:p>
          <a:p>
            <a:r>
              <a:rPr lang="en-GB" sz="3000" b="1" dirty="0">
                <a:latin typeface="Trebuchet MS"/>
                <a:cs typeface="Trebuchet MS"/>
              </a:rPr>
              <a:t>o</a:t>
            </a:r>
            <a:r>
              <a:rPr lang="en-GB" sz="3000" b="1" dirty="0" smtClean="0">
                <a:latin typeface="Trebuchet MS"/>
                <a:cs typeface="Trebuchet MS"/>
              </a:rPr>
              <a:t>f GHC? </a:t>
            </a:r>
          </a:p>
          <a:p>
            <a:endParaRPr lang="en-GB" sz="3200" b="1" dirty="0" smtClean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8160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47804" y="311895"/>
            <a:ext cx="3265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 smtClean="0">
                <a:solidFill>
                  <a:srgbClr val="92BF2B"/>
                </a:solidFill>
                <a:latin typeface="Trebuchet MS"/>
                <a:cs typeface="Trebuchet MS"/>
              </a:rPr>
              <a:t>Cooks</a:t>
            </a:r>
            <a:r>
              <a:rPr lang="it-IT" sz="3200" b="1" dirty="0" smtClean="0">
                <a:solidFill>
                  <a:srgbClr val="92BF2B"/>
                </a:solidFill>
                <a:latin typeface="Trebuchet MS"/>
                <a:cs typeface="Trebuchet MS"/>
              </a:rPr>
              <a:t> and chefs</a:t>
            </a:r>
            <a:endParaRPr lang="it-IT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cxnSp>
        <p:nvCxnSpPr>
          <p:cNvPr id="6" name="Connettore diritto 5"/>
          <p:cNvCxnSpPr/>
          <p:nvPr/>
        </p:nvCxnSpPr>
        <p:spPr>
          <a:xfrm flipV="1">
            <a:off x="547804" y="1011418"/>
            <a:ext cx="9595755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616218" y="3249628"/>
            <a:ext cx="9754436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b="1" dirty="0" smtClean="0">
              <a:solidFill>
                <a:schemeClr val="accent6"/>
              </a:solidFill>
              <a:latin typeface="Trebuchet MS"/>
              <a:cs typeface="Trebuchet M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accent6"/>
                </a:solidFill>
                <a:latin typeface="Trebuchet MS"/>
                <a:cs typeface="Trebuchet MS"/>
              </a:rPr>
              <a:t>create </a:t>
            </a:r>
            <a:r>
              <a:rPr lang="en-US" sz="2400" b="1" dirty="0">
                <a:solidFill>
                  <a:schemeClr val="accent6"/>
                </a:solidFill>
                <a:latin typeface="Trebuchet MS"/>
                <a:cs typeface="Trebuchet MS"/>
              </a:rPr>
              <a:t>relationships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of mutual understanding and collaboration </a:t>
            </a:r>
            <a:r>
              <a:rPr lang="en-US" sz="2400" b="1" dirty="0">
                <a:solidFill>
                  <a:schemeClr val="accent6"/>
                </a:solidFill>
                <a:latin typeface="Trebuchet MS"/>
                <a:cs typeface="Trebuchet MS"/>
              </a:rPr>
              <a:t>with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small-scale, local, sustainable </a:t>
            </a:r>
            <a:r>
              <a:rPr lang="en-US" sz="2400" b="1" dirty="0">
                <a:solidFill>
                  <a:schemeClr val="accent6"/>
                </a:solidFill>
                <a:latin typeface="Trebuchet MS"/>
                <a:cs typeface="Trebuchet MS"/>
              </a:rPr>
              <a:t>food producers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;</a:t>
            </a:r>
          </a:p>
          <a:p>
            <a:endParaRPr lang="en-US" sz="2400" b="1" dirty="0">
              <a:solidFill>
                <a:schemeClr val="bg1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accent6"/>
                </a:solidFill>
                <a:latin typeface="Trebuchet MS"/>
                <a:cs typeface="Trebuchet MS"/>
              </a:rPr>
              <a:t>promote </a:t>
            </a:r>
            <a:r>
              <a:rPr lang="en-US" sz="2400" b="1" dirty="0">
                <a:solidFill>
                  <a:schemeClr val="accent6"/>
                </a:solidFill>
                <a:latin typeface="Trebuchet MS"/>
                <a:cs typeface="Trebuchet MS"/>
              </a:rPr>
              <a:t>sustainability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2400" b="1" dirty="0">
                <a:solidFill>
                  <a:schemeClr val="accent6"/>
                </a:solidFill>
                <a:latin typeface="Trebuchet MS"/>
                <a:cs typeface="Trebuchet MS"/>
              </a:rPr>
              <a:t>in food consumption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by informing consumers on biodiversity, food environmental footprint, sustainable farming and fishing, responsible meat consumption, etc.</a:t>
            </a:r>
            <a:br>
              <a:rPr lang="en-US" sz="2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</a:br>
            <a:endParaRPr lang="en-US" sz="2400" b="1" dirty="0">
              <a:solidFill>
                <a:schemeClr val="bg1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47804" y="1485710"/>
            <a:ext cx="4945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3200" b="1" dirty="0" smtClean="0">
              <a:latin typeface="Trebuchet MS"/>
              <a:cs typeface="Trebuchet MS"/>
            </a:endParaRPr>
          </a:p>
          <a:p>
            <a:pPr algn="just"/>
            <a:endParaRPr lang="en-GB" sz="3200" b="1" dirty="0" smtClean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47804" y="1426824"/>
            <a:ext cx="439866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dirty="0" smtClean="0">
                <a:latin typeface="Trebuchet MS"/>
                <a:cs typeface="Trebuchet MS"/>
              </a:rPr>
              <a:t>What is their role</a:t>
            </a:r>
          </a:p>
          <a:p>
            <a:r>
              <a:rPr lang="en-GB" sz="3000" b="1" dirty="0">
                <a:latin typeface="Trebuchet MS"/>
                <a:cs typeface="Trebuchet MS"/>
              </a:rPr>
              <a:t>i</a:t>
            </a:r>
            <a:r>
              <a:rPr lang="en-GB" sz="3000" b="1" dirty="0" smtClean="0">
                <a:latin typeface="Trebuchet MS"/>
                <a:cs typeface="Trebuchet MS"/>
              </a:rPr>
              <a:t>n the valorisation </a:t>
            </a:r>
          </a:p>
          <a:p>
            <a:r>
              <a:rPr lang="en-GB" sz="3000" b="1" dirty="0">
                <a:latin typeface="Trebuchet MS"/>
                <a:cs typeface="Trebuchet MS"/>
              </a:rPr>
              <a:t>o</a:t>
            </a:r>
            <a:r>
              <a:rPr lang="en-GB" sz="3000" b="1" dirty="0" smtClean="0">
                <a:latin typeface="Trebuchet MS"/>
                <a:cs typeface="Trebuchet MS"/>
              </a:rPr>
              <a:t>f GHC? </a:t>
            </a:r>
          </a:p>
          <a:p>
            <a:endParaRPr lang="en-GB" sz="3200" b="1" dirty="0" smtClean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96" t="1" r="38450" b="-1"/>
          <a:stretch/>
        </p:blipFill>
        <p:spPr>
          <a:xfrm>
            <a:off x="3388105" y="1387927"/>
            <a:ext cx="6966386" cy="173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4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47804" y="311895"/>
            <a:ext cx="3959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 smtClean="0">
                <a:solidFill>
                  <a:srgbClr val="92BF2B"/>
                </a:solidFill>
                <a:latin typeface="Trebuchet MS"/>
                <a:cs typeface="Trebuchet MS"/>
              </a:rPr>
              <a:t>Sustainable</a:t>
            </a:r>
            <a:r>
              <a:rPr lang="it-IT" sz="3200" b="1" dirty="0" smtClean="0">
                <a:solidFill>
                  <a:srgbClr val="92BF2B"/>
                </a:solidFill>
                <a:latin typeface="Trebuchet MS"/>
                <a:cs typeface="Trebuchet MS"/>
              </a:rPr>
              <a:t> </a:t>
            </a:r>
            <a:r>
              <a:rPr lang="it-IT" sz="3200" b="1" dirty="0" err="1" smtClean="0">
                <a:solidFill>
                  <a:srgbClr val="92BF2B"/>
                </a:solidFill>
                <a:latin typeface="Trebuchet MS"/>
                <a:cs typeface="Trebuchet MS"/>
              </a:rPr>
              <a:t>tourism</a:t>
            </a:r>
            <a:endParaRPr lang="it-IT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cxnSp>
        <p:nvCxnSpPr>
          <p:cNvPr id="6" name="Connettore diritto 5"/>
          <p:cNvCxnSpPr/>
          <p:nvPr/>
        </p:nvCxnSpPr>
        <p:spPr>
          <a:xfrm flipV="1">
            <a:off x="651714" y="1011418"/>
            <a:ext cx="9595755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47804" y="3135739"/>
            <a:ext cx="9754436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chemeClr val="accent6"/>
              </a:solidFill>
              <a:latin typeface="Trebuchet MS"/>
              <a:cs typeface="Trebuchet M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accent6"/>
                </a:solidFill>
                <a:latin typeface="Trebuchet MS"/>
                <a:cs typeface="Trebuchet MS"/>
              </a:rPr>
              <a:t>Make optimal use of environmental </a:t>
            </a:r>
            <a:r>
              <a:rPr lang="en-US" sz="2000" b="1" dirty="0" smtClean="0">
                <a:solidFill>
                  <a:schemeClr val="accent6"/>
                </a:solidFill>
                <a:latin typeface="Trebuchet MS"/>
                <a:cs typeface="Trebuchet MS"/>
              </a:rPr>
              <a:t>resources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,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maintaining essential ecological processes </a:t>
            </a:r>
            <a:endParaRPr lang="en-US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/>
              <a:cs typeface="Trebuchet M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accent6"/>
                </a:solidFill>
                <a:latin typeface="Trebuchet MS"/>
                <a:cs typeface="Trebuchet MS"/>
              </a:rPr>
              <a:t>Conserve </a:t>
            </a:r>
            <a:r>
              <a:rPr lang="en-US" sz="2000" b="1" dirty="0">
                <a:solidFill>
                  <a:schemeClr val="accent6"/>
                </a:solidFill>
                <a:latin typeface="Trebuchet MS"/>
                <a:cs typeface="Trebuchet MS"/>
              </a:rPr>
              <a:t>natural heritage and </a:t>
            </a:r>
            <a:r>
              <a:rPr lang="en-US" sz="2000" b="1" dirty="0">
                <a:solidFill>
                  <a:schemeClr val="accent6"/>
                </a:solidFill>
                <a:latin typeface="Trebuchet MS"/>
                <a:cs typeface="Trebuchet MS"/>
              </a:rPr>
              <a:t>biodiversity</a:t>
            </a:r>
            <a:endParaRPr lang="en-US" sz="2000" b="1" dirty="0">
              <a:solidFill>
                <a:schemeClr val="accent6"/>
              </a:solidFill>
              <a:latin typeface="Trebuchet MS"/>
              <a:cs typeface="Trebuchet M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accent6"/>
                </a:solidFill>
                <a:latin typeface="Trebuchet MS"/>
                <a:cs typeface="Trebuchet MS"/>
              </a:rPr>
              <a:t>Respect the socio-cultural authenticity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of host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communities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accent6"/>
                </a:solidFill>
                <a:latin typeface="Trebuchet MS"/>
                <a:cs typeface="Trebuchet MS"/>
              </a:rPr>
              <a:t>Ensure </a:t>
            </a:r>
            <a:r>
              <a:rPr lang="en-US" sz="2000" b="1" dirty="0">
                <a:solidFill>
                  <a:schemeClr val="accent6"/>
                </a:solidFill>
                <a:latin typeface="Trebuchet MS"/>
                <a:cs typeface="Trebuchet MS"/>
              </a:rPr>
              <a:t>viable, long-term economic operations,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providing socio-economic benefits to all stakeholders that are fairly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distributed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47804" y="1485710"/>
            <a:ext cx="4945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3200" b="1" dirty="0" smtClean="0">
              <a:latin typeface="Trebuchet MS"/>
              <a:cs typeface="Trebuchet MS"/>
            </a:endParaRPr>
          </a:p>
          <a:p>
            <a:pPr algn="just"/>
            <a:endParaRPr lang="en-GB" sz="3200" b="1" dirty="0" smtClean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47804" y="1426824"/>
            <a:ext cx="43986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dirty="0" smtClean="0">
                <a:latin typeface="Trebuchet MS"/>
                <a:cs typeface="Trebuchet MS"/>
              </a:rPr>
              <a:t>What is its role</a:t>
            </a:r>
          </a:p>
          <a:p>
            <a:r>
              <a:rPr lang="en-GB" sz="3000" b="1" dirty="0">
                <a:latin typeface="Trebuchet MS"/>
                <a:cs typeface="Trebuchet MS"/>
              </a:rPr>
              <a:t>i</a:t>
            </a:r>
            <a:r>
              <a:rPr lang="en-GB" sz="3000" b="1" dirty="0" smtClean="0">
                <a:latin typeface="Trebuchet MS"/>
                <a:cs typeface="Trebuchet MS"/>
              </a:rPr>
              <a:t>n the valorisation </a:t>
            </a:r>
          </a:p>
          <a:p>
            <a:r>
              <a:rPr lang="en-GB" sz="3000" b="1" dirty="0">
                <a:latin typeface="Trebuchet MS"/>
                <a:cs typeface="Trebuchet MS"/>
              </a:rPr>
              <a:t>o</a:t>
            </a:r>
            <a:r>
              <a:rPr lang="en-GB" sz="3000" b="1" dirty="0" smtClean="0">
                <a:latin typeface="Trebuchet MS"/>
                <a:cs typeface="Trebuchet MS"/>
              </a:rPr>
              <a:t>f GHC?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3" t="419" r="24184" b="5749"/>
          <a:stretch/>
        </p:blipFill>
        <p:spPr>
          <a:xfrm>
            <a:off x="4100061" y="1251316"/>
            <a:ext cx="6202179" cy="165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2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47804" y="311895"/>
            <a:ext cx="2087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 smtClean="0">
                <a:solidFill>
                  <a:srgbClr val="92BF2B"/>
                </a:solidFill>
                <a:latin typeface="Trebuchet MS"/>
                <a:cs typeface="Trebuchet MS"/>
              </a:rPr>
              <a:t>Education</a:t>
            </a:r>
            <a:endParaRPr lang="it-IT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cxnSp>
        <p:nvCxnSpPr>
          <p:cNvPr id="6" name="Connettore diritto 5"/>
          <p:cNvCxnSpPr/>
          <p:nvPr/>
        </p:nvCxnSpPr>
        <p:spPr>
          <a:xfrm flipV="1">
            <a:off x="547804" y="949039"/>
            <a:ext cx="9754436" cy="37495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47804" y="3228954"/>
            <a:ext cx="9754436" cy="31700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chemeClr val="accent6"/>
                </a:solidFill>
                <a:latin typeface="Trebuchet MS"/>
                <a:cs typeface="Trebuchet MS"/>
              </a:rPr>
              <a:t>Recognise</a:t>
            </a:r>
            <a:r>
              <a:rPr lang="en-US" sz="2000" b="1" dirty="0">
                <a:solidFill>
                  <a:schemeClr val="accent6"/>
                </a:solidFill>
                <a:latin typeface="Trebuchet MS"/>
                <a:cs typeface="Trebuchet MS"/>
              </a:rPr>
              <a:t> cultural and </a:t>
            </a:r>
            <a:r>
              <a:rPr lang="en-US" sz="2000" b="1" dirty="0" err="1">
                <a:solidFill>
                  <a:schemeClr val="accent6"/>
                </a:solidFill>
                <a:latin typeface="Trebuchet MS"/>
                <a:cs typeface="Trebuchet MS"/>
              </a:rPr>
              <a:t>ecosystemic</a:t>
            </a:r>
            <a:r>
              <a:rPr lang="en-US" sz="2000" b="1" dirty="0">
                <a:solidFill>
                  <a:schemeClr val="accent6"/>
                </a:solidFill>
                <a:latin typeface="Trebuchet MS"/>
                <a:cs typeface="Trebuchet MS"/>
              </a:rPr>
              <a:t> heritage as common goods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that need to be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valorised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 and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transmitted.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rebuchet MS"/>
              <a:cs typeface="Trebuchet M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accent6"/>
                </a:solidFill>
                <a:latin typeface="Trebuchet MS"/>
                <a:cs typeface="Trebuchet MS"/>
              </a:rPr>
              <a:t>Increase awareness on the sustainable use of cultural </a:t>
            </a:r>
            <a:r>
              <a:rPr lang="en-US" sz="2000" b="1" dirty="0" smtClean="0">
                <a:solidFill>
                  <a:schemeClr val="accent6"/>
                </a:solidFill>
                <a:latin typeface="Trebuchet MS"/>
                <a:cs typeface="Trebuchet MS"/>
              </a:rPr>
              <a:t>heritage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rebuchet MS"/>
              <a:cs typeface="Trebuchet M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accent6"/>
                </a:solidFill>
                <a:latin typeface="Trebuchet MS"/>
                <a:cs typeface="Trebuchet MS"/>
              </a:rPr>
              <a:t>Increase the sense of belonging to the cultural heritage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, developing projects that promote emotional connections and cultural assimilation through the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valorisation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 of the different elements of a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territory </a:t>
            </a:r>
            <a:r>
              <a:rPr lang="en-US" sz="2000" b="1" dirty="0" smtClean="0">
                <a:solidFill>
                  <a:schemeClr val="accent6"/>
                </a:solidFill>
                <a:latin typeface="Trebuchet MS"/>
                <a:cs typeface="Trebuchet MS"/>
              </a:rPr>
              <a:t>Develop </a:t>
            </a:r>
            <a:r>
              <a:rPr lang="en-US" sz="2000" b="1" dirty="0">
                <a:solidFill>
                  <a:schemeClr val="accent6"/>
                </a:solidFill>
                <a:latin typeface="Trebuchet MS"/>
                <a:cs typeface="Trebuchet MS"/>
              </a:rPr>
              <a:t>and promote networks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that include schools, public authorities, cultural institutions and the territory in which they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operate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rebuchet MS"/>
              <a:cs typeface="Trebuchet M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accent6"/>
                </a:solidFill>
                <a:latin typeface="Trebuchet MS"/>
                <a:cs typeface="Trebuchet MS"/>
              </a:rPr>
              <a:t>Develop reflective and experiential “journeys”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focused on understanding territories as a “diffused cultural good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”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47804" y="1485710"/>
            <a:ext cx="4945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3200" b="1" dirty="0" smtClean="0">
              <a:latin typeface="Trebuchet MS"/>
              <a:cs typeface="Trebuchet MS"/>
            </a:endParaRPr>
          </a:p>
          <a:p>
            <a:pPr algn="just"/>
            <a:endParaRPr lang="en-GB" sz="3200" b="1" dirty="0" smtClean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756809" y="1261361"/>
            <a:ext cx="439866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dirty="0" smtClean="0">
                <a:latin typeface="Trebuchet MS"/>
                <a:cs typeface="Trebuchet MS"/>
              </a:rPr>
              <a:t>What is its role</a:t>
            </a:r>
          </a:p>
          <a:p>
            <a:r>
              <a:rPr lang="en-GB" sz="3000" b="1" dirty="0">
                <a:latin typeface="Trebuchet MS"/>
                <a:cs typeface="Trebuchet MS"/>
              </a:rPr>
              <a:t>i</a:t>
            </a:r>
            <a:r>
              <a:rPr lang="en-GB" sz="3000" b="1" dirty="0" smtClean="0">
                <a:latin typeface="Trebuchet MS"/>
                <a:cs typeface="Trebuchet MS"/>
              </a:rPr>
              <a:t>n the valorisation </a:t>
            </a:r>
          </a:p>
          <a:p>
            <a:r>
              <a:rPr lang="en-GB" sz="3000" b="1" dirty="0">
                <a:latin typeface="Trebuchet MS"/>
                <a:cs typeface="Trebuchet MS"/>
              </a:rPr>
              <a:t>o</a:t>
            </a:r>
            <a:r>
              <a:rPr lang="en-GB" sz="3000" b="1" dirty="0" smtClean="0">
                <a:latin typeface="Trebuchet MS"/>
                <a:cs typeface="Trebuchet MS"/>
              </a:rPr>
              <a:t>f GHC? </a:t>
            </a:r>
          </a:p>
          <a:p>
            <a:endParaRPr lang="en-GB" sz="3200" b="1" dirty="0" smtClean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54" y="1136603"/>
            <a:ext cx="5070286" cy="192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4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47804" y="2391713"/>
            <a:ext cx="7888630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92BF2B"/>
                </a:solidFill>
                <a:latin typeface="Trebuchet MS"/>
                <a:cs typeface="Trebuchet MS"/>
              </a:rPr>
              <a:t>Course aims and project phase</a:t>
            </a:r>
            <a:endParaRPr lang="en-US" sz="2800" b="1" dirty="0">
              <a:solidFill>
                <a:srgbClr val="92BF2B"/>
              </a:solidFill>
              <a:latin typeface="Trebuchet MS"/>
              <a:cs typeface="Trebuchet MS"/>
            </a:endParaRP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Valorization: what does it mean?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Slow Food’s approach to Valorization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How to Valorize: 4 Clusters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03964" y="303187"/>
            <a:ext cx="89142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92BF2B"/>
                </a:solidFill>
                <a:latin typeface="Trebuchet MS"/>
                <a:cs typeface="Trebuchet MS"/>
              </a:rPr>
              <a:t>Training </a:t>
            </a:r>
            <a:r>
              <a:rPr lang="it-IT" sz="3200" b="1" dirty="0" err="1" smtClean="0">
                <a:solidFill>
                  <a:srgbClr val="92BF2B"/>
                </a:solidFill>
                <a:latin typeface="Trebuchet MS"/>
                <a:cs typeface="Trebuchet MS"/>
              </a:rPr>
              <a:t>course</a:t>
            </a:r>
            <a:r>
              <a:rPr lang="it-IT" sz="3200" b="1" dirty="0" smtClean="0">
                <a:solidFill>
                  <a:srgbClr val="92BF2B"/>
                </a:solidFill>
                <a:latin typeface="Trebuchet MS"/>
                <a:cs typeface="Trebuchet MS"/>
              </a:rPr>
              <a:t> </a:t>
            </a:r>
            <a:r>
              <a:rPr lang="it-IT" sz="3200" b="1" dirty="0">
                <a:solidFill>
                  <a:srgbClr val="92BF2B"/>
                </a:solidFill>
                <a:latin typeface="Trebuchet MS"/>
                <a:cs typeface="Trebuchet MS"/>
              </a:rPr>
              <a:t>i</a:t>
            </a:r>
            <a:r>
              <a:rPr lang="it-IT" sz="3200" b="1" dirty="0" smtClean="0">
                <a:solidFill>
                  <a:srgbClr val="92BF2B"/>
                </a:solidFill>
                <a:latin typeface="Trebuchet MS"/>
                <a:cs typeface="Trebuchet MS"/>
              </a:rPr>
              <a:t>n GCH </a:t>
            </a:r>
            <a:r>
              <a:rPr lang="it-IT" sz="3200" b="1" dirty="0" err="1" smtClean="0">
                <a:solidFill>
                  <a:srgbClr val="92BF2B"/>
                </a:solidFill>
                <a:latin typeface="Trebuchet MS"/>
                <a:cs typeface="Trebuchet MS"/>
              </a:rPr>
              <a:t>resources</a:t>
            </a:r>
            <a:r>
              <a:rPr lang="it-IT" sz="3200" b="1" dirty="0" smtClean="0">
                <a:solidFill>
                  <a:srgbClr val="92BF2B"/>
                </a:solidFill>
                <a:latin typeface="Trebuchet MS"/>
                <a:cs typeface="Trebuchet MS"/>
              </a:rPr>
              <a:t> </a:t>
            </a:r>
            <a:r>
              <a:rPr lang="it-IT" sz="3200" b="1" dirty="0" err="1" smtClean="0">
                <a:solidFill>
                  <a:srgbClr val="92BF2B"/>
                </a:solidFill>
                <a:latin typeface="Trebuchet MS"/>
                <a:cs typeface="Trebuchet MS"/>
              </a:rPr>
              <a:t>valorization</a:t>
            </a:r>
            <a:endParaRPr lang="it-IT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cxnSp>
        <p:nvCxnSpPr>
          <p:cNvPr id="9" name="Connettore diritto 8"/>
          <p:cNvCxnSpPr/>
          <p:nvPr/>
        </p:nvCxnSpPr>
        <p:spPr>
          <a:xfrm flipV="1">
            <a:off x="519972" y="994000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75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791202" y="1199091"/>
            <a:ext cx="67326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100" dirty="0">
              <a:latin typeface="Trebuchet MS"/>
              <a:cs typeface="Trebuchet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2010" y="330708"/>
            <a:ext cx="24923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92BF2B"/>
                </a:solidFill>
                <a:latin typeface="Trebuchet MS"/>
                <a:cs typeface="Trebuchet MS"/>
              </a:rPr>
              <a:t>Course </a:t>
            </a:r>
            <a:r>
              <a:rPr lang="it-IT" sz="3200" b="1" dirty="0" err="1" smtClean="0">
                <a:solidFill>
                  <a:srgbClr val="92BF2B"/>
                </a:solidFill>
                <a:latin typeface="Trebuchet MS"/>
                <a:cs typeface="Trebuchet MS"/>
              </a:rPr>
              <a:t>aims</a:t>
            </a:r>
            <a:r>
              <a:rPr lang="it-IT" sz="3200" b="1" dirty="0" smtClean="0">
                <a:solidFill>
                  <a:srgbClr val="92BF2B"/>
                </a:solidFill>
                <a:latin typeface="Trebuchet MS"/>
                <a:cs typeface="Trebuchet MS"/>
              </a:rPr>
              <a:t> </a:t>
            </a:r>
            <a:endParaRPr lang="it-IT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138056" y="2738815"/>
            <a:ext cx="69638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latin typeface="Trebuchet MS"/>
                <a:cs typeface="Trebuchet MS"/>
              </a:rPr>
              <a:t>The training aims to provide </a:t>
            </a:r>
            <a:r>
              <a:rPr lang="en-GB" sz="2400" dirty="0" smtClean="0">
                <a:latin typeface="Trebuchet MS"/>
                <a:cs typeface="Trebuchet MS"/>
              </a:rPr>
              <a:t>basic concepts, best </a:t>
            </a:r>
            <a:r>
              <a:rPr lang="en-GB" sz="2400" dirty="0">
                <a:latin typeface="Trebuchet MS"/>
                <a:cs typeface="Trebuchet MS"/>
              </a:rPr>
              <a:t>practices and guidelines for the </a:t>
            </a:r>
            <a:r>
              <a:rPr lang="en-GB" sz="2400" dirty="0">
                <a:solidFill>
                  <a:srgbClr val="92BF2B"/>
                </a:solidFill>
                <a:latin typeface="Trebuchet MS"/>
                <a:cs typeface="Trebuchet MS"/>
              </a:rPr>
              <a:t>sustainable </a:t>
            </a:r>
            <a:r>
              <a:rPr lang="en-GB" sz="2400" dirty="0" smtClean="0">
                <a:solidFill>
                  <a:srgbClr val="92BF2B"/>
                </a:solidFill>
                <a:latin typeface="Trebuchet MS"/>
                <a:cs typeface="Trebuchet MS"/>
              </a:rPr>
              <a:t>valorisation</a:t>
            </a:r>
            <a:r>
              <a:rPr lang="en-GB" sz="2400" dirty="0" smtClean="0">
                <a:latin typeface="Trebuchet MS"/>
                <a:cs typeface="Trebuchet MS"/>
              </a:rPr>
              <a:t> </a:t>
            </a:r>
            <a:r>
              <a:rPr lang="en-GB" sz="2400" dirty="0">
                <a:latin typeface="Trebuchet MS"/>
                <a:cs typeface="Trebuchet MS"/>
              </a:rPr>
              <a:t>of foods that are part of the gastronomic cultural heritage (GCH) of a </a:t>
            </a:r>
            <a:r>
              <a:rPr lang="en-GB" sz="2400" dirty="0" smtClean="0">
                <a:latin typeface="Trebuchet MS"/>
                <a:cs typeface="Trebuchet MS"/>
              </a:rPr>
              <a:t>territory 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2" y="2468248"/>
            <a:ext cx="4659630" cy="2480126"/>
          </a:xfrm>
          <a:prstGeom prst="rect">
            <a:avLst/>
          </a:prstGeom>
        </p:spPr>
      </p:pic>
      <p:cxnSp>
        <p:nvCxnSpPr>
          <p:cNvPr id="8" name="Connettore diritto 7"/>
          <p:cNvCxnSpPr/>
          <p:nvPr/>
        </p:nvCxnSpPr>
        <p:spPr>
          <a:xfrm flipV="1">
            <a:off x="519972" y="994000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7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e 20"/>
          <p:cNvSpPr/>
          <p:nvPr/>
        </p:nvSpPr>
        <p:spPr>
          <a:xfrm>
            <a:off x="291746" y="3228960"/>
            <a:ext cx="2051169" cy="1941361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791202" y="1199091"/>
            <a:ext cx="67326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100" dirty="0">
              <a:latin typeface="Trebuchet MS"/>
              <a:cs typeface="Trebuchet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2010" y="330708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92BF2B"/>
                </a:solidFill>
                <a:latin typeface="Trebuchet MS"/>
                <a:cs typeface="Trebuchet MS"/>
              </a:rPr>
              <a:t>Project </a:t>
            </a:r>
            <a:r>
              <a:rPr lang="it-IT" sz="3200" b="1" dirty="0" err="1" smtClean="0">
                <a:solidFill>
                  <a:srgbClr val="92BF2B"/>
                </a:solidFill>
                <a:latin typeface="Trebuchet MS"/>
                <a:cs typeface="Trebuchet MS"/>
              </a:rPr>
              <a:t>phase</a:t>
            </a:r>
            <a:endParaRPr lang="it-IT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52011" y="1429017"/>
            <a:ext cx="11313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latin typeface="Trebuchet MS"/>
                <a:cs typeface="Trebuchet MS"/>
              </a:rPr>
              <a:t>This is the </a:t>
            </a:r>
            <a:r>
              <a:rPr lang="en-GB" sz="2400" dirty="0">
                <a:solidFill>
                  <a:srgbClr val="92BF2B"/>
                </a:solidFill>
                <a:latin typeface="Trebuchet MS"/>
                <a:cs typeface="Trebuchet MS"/>
              </a:rPr>
              <a:t>second phase </a:t>
            </a:r>
            <a:r>
              <a:rPr lang="en-GB" sz="2400" dirty="0" smtClean="0">
                <a:latin typeface="Trebuchet MS"/>
                <a:cs typeface="Trebuchet MS"/>
              </a:rPr>
              <a:t>in </a:t>
            </a:r>
            <a:r>
              <a:rPr lang="en-GB" sz="2400" dirty="0">
                <a:latin typeface="Trebuchet MS"/>
                <a:cs typeface="Trebuchet MS"/>
              </a:rPr>
              <a:t>the development of the project Slow Food-CE</a:t>
            </a:r>
            <a:endParaRPr lang="it-IT" sz="2400" dirty="0">
              <a:latin typeface="Trebuchet MS"/>
              <a:cs typeface="Trebuchet MS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3692457" y="3242025"/>
            <a:ext cx="2051169" cy="1941361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92BF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15052" y="3862191"/>
            <a:ext cx="1497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IDENTIFICATION/ MAPPING </a:t>
            </a:r>
          </a:p>
          <a:p>
            <a:pPr algn="ctr"/>
            <a:r>
              <a:rPr lang="it-IT" sz="1400" dirty="0" smtClean="0"/>
              <a:t>OF GCH</a:t>
            </a:r>
            <a:endParaRPr lang="it-IT" sz="14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15527" y="5206722"/>
            <a:ext cx="185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WPT1</a:t>
            </a:r>
            <a:endParaRPr lang="it-IT" sz="14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791202" y="5183386"/>
            <a:ext cx="185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WPT2</a:t>
            </a:r>
            <a:endParaRPr lang="it-IT" sz="14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3692457" y="3939135"/>
            <a:ext cx="21104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300" b="1" dirty="0" smtClean="0"/>
              <a:t>VALORISATION</a:t>
            </a:r>
          </a:p>
          <a:p>
            <a:pPr algn="ctr"/>
            <a:r>
              <a:rPr lang="it-IT" sz="1400" dirty="0" smtClean="0"/>
              <a:t>OF GCH</a:t>
            </a:r>
            <a:endParaRPr lang="it-IT" sz="1400" dirty="0"/>
          </a:p>
        </p:txBody>
      </p:sp>
      <p:sp>
        <p:nvSpPr>
          <p:cNvPr id="23" name="Ovale 22"/>
          <p:cNvSpPr/>
          <p:nvPr/>
        </p:nvSpPr>
        <p:spPr>
          <a:xfrm>
            <a:off x="6674604" y="3228959"/>
            <a:ext cx="2051169" cy="1941361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4" name="Ovale 23"/>
          <p:cNvSpPr/>
          <p:nvPr/>
        </p:nvSpPr>
        <p:spPr>
          <a:xfrm>
            <a:off x="9656751" y="3242025"/>
            <a:ext cx="2051169" cy="1941361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5" name="Connettore pagina esterna 24"/>
          <p:cNvSpPr/>
          <p:nvPr/>
        </p:nvSpPr>
        <p:spPr>
          <a:xfrm>
            <a:off x="4490803" y="2206923"/>
            <a:ext cx="513806" cy="894519"/>
          </a:xfrm>
          <a:prstGeom prst="flowChartOffpageConnector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err="1" smtClean="0">
                <a:solidFill>
                  <a:schemeClr val="tx1"/>
                </a:solidFill>
              </a:rPr>
              <a:t>We</a:t>
            </a:r>
            <a:r>
              <a:rPr lang="it-IT" sz="1200" dirty="0" smtClean="0">
                <a:solidFill>
                  <a:schemeClr val="tx1"/>
                </a:solidFill>
              </a:rPr>
              <a:t> are </a:t>
            </a:r>
            <a:r>
              <a:rPr lang="it-IT" sz="1200" dirty="0" err="1" smtClean="0">
                <a:solidFill>
                  <a:schemeClr val="tx1"/>
                </a:solidFill>
              </a:rPr>
              <a:t>here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6951251" y="3981743"/>
            <a:ext cx="1497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PILOT ACTION</a:t>
            </a:r>
            <a:endParaRPr lang="it-IT" sz="1400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9959210" y="3981743"/>
            <a:ext cx="1497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TRANSNATIONAL </a:t>
            </a:r>
          </a:p>
          <a:p>
            <a:pPr algn="ctr"/>
            <a:r>
              <a:rPr lang="it-IT" sz="1400" dirty="0" smtClean="0"/>
              <a:t>STRATEGY</a:t>
            </a:r>
            <a:endParaRPr lang="it-IT" sz="1400" dirty="0"/>
          </a:p>
        </p:txBody>
      </p:sp>
      <p:cxnSp>
        <p:nvCxnSpPr>
          <p:cNvPr id="29" name="Connettore diritto 28"/>
          <p:cNvCxnSpPr/>
          <p:nvPr/>
        </p:nvCxnSpPr>
        <p:spPr>
          <a:xfrm flipV="1">
            <a:off x="519972" y="994000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6773486" y="5205777"/>
            <a:ext cx="185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WPT3</a:t>
            </a:r>
            <a:endParaRPr lang="it-IT" sz="14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9825767" y="5248169"/>
            <a:ext cx="185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WPT4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41017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47804" y="2060787"/>
            <a:ext cx="7888630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Course aims and project phase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92BF2B"/>
                </a:solidFill>
                <a:latin typeface="Trebuchet MS"/>
                <a:cs typeface="Trebuchet MS"/>
              </a:rPr>
              <a:t>Valorization: what does it mean?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Slow Food’s approach to Valorization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How to Valorize: 4 Clusters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47804" y="311895"/>
            <a:ext cx="89142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92BF2B"/>
                </a:solidFill>
                <a:latin typeface="Trebuchet MS"/>
                <a:cs typeface="Trebuchet MS"/>
              </a:rPr>
              <a:t>Training </a:t>
            </a:r>
            <a:r>
              <a:rPr lang="it-IT" sz="3200" b="1" dirty="0" err="1">
                <a:solidFill>
                  <a:srgbClr val="92BF2B"/>
                </a:solidFill>
                <a:latin typeface="Trebuchet MS"/>
                <a:cs typeface="Trebuchet MS"/>
              </a:rPr>
              <a:t>course</a:t>
            </a:r>
            <a:r>
              <a:rPr lang="it-IT" sz="3200" b="1" dirty="0">
                <a:solidFill>
                  <a:srgbClr val="92BF2B"/>
                </a:solidFill>
                <a:latin typeface="Trebuchet MS"/>
                <a:cs typeface="Trebuchet MS"/>
              </a:rPr>
              <a:t> in GCH </a:t>
            </a:r>
            <a:r>
              <a:rPr lang="it-IT" sz="3200" b="1" dirty="0" err="1">
                <a:solidFill>
                  <a:srgbClr val="92BF2B"/>
                </a:solidFill>
                <a:latin typeface="Trebuchet MS"/>
                <a:cs typeface="Trebuchet MS"/>
              </a:rPr>
              <a:t>resources</a:t>
            </a:r>
            <a:r>
              <a:rPr lang="it-IT" sz="3200" b="1" dirty="0">
                <a:solidFill>
                  <a:srgbClr val="92BF2B"/>
                </a:solidFill>
                <a:latin typeface="Trebuchet MS"/>
                <a:cs typeface="Trebuchet MS"/>
              </a:rPr>
              <a:t> </a:t>
            </a:r>
            <a:r>
              <a:rPr lang="it-IT" sz="3200" b="1" dirty="0" err="1">
                <a:solidFill>
                  <a:srgbClr val="92BF2B"/>
                </a:solidFill>
                <a:latin typeface="Trebuchet MS"/>
                <a:cs typeface="Trebuchet MS"/>
              </a:rPr>
              <a:t>valorization</a:t>
            </a:r>
            <a:endParaRPr lang="it-IT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cxnSp>
        <p:nvCxnSpPr>
          <p:cNvPr id="8" name="Connettore diritto 7"/>
          <p:cNvCxnSpPr/>
          <p:nvPr/>
        </p:nvCxnSpPr>
        <p:spPr>
          <a:xfrm flipV="1">
            <a:off x="519972" y="994000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0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043489" y="961258"/>
            <a:ext cx="67326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100" dirty="0">
              <a:latin typeface="Trebuchet MS"/>
              <a:cs typeface="Trebuchet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01423" y="252979"/>
            <a:ext cx="6460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 smtClean="0">
                <a:solidFill>
                  <a:srgbClr val="92BF2B"/>
                </a:solidFill>
                <a:latin typeface="Trebuchet MS"/>
                <a:cs typeface="Trebuchet MS"/>
              </a:rPr>
              <a:t>Valorisation</a:t>
            </a:r>
            <a:r>
              <a:rPr lang="it-IT" sz="3200" b="1" dirty="0" smtClean="0">
                <a:solidFill>
                  <a:srgbClr val="92BF2B"/>
                </a:solidFill>
                <a:latin typeface="Trebuchet MS"/>
                <a:cs typeface="Trebuchet MS"/>
              </a:rPr>
              <a:t>: </a:t>
            </a:r>
            <a:r>
              <a:rPr lang="it-IT" sz="3200" b="1" dirty="0" err="1" smtClean="0">
                <a:solidFill>
                  <a:srgbClr val="92BF2B"/>
                </a:solidFill>
                <a:latin typeface="Trebuchet MS"/>
                <a:cs typeface="Trebuchet MS"/>
              </a:rPr>
              <a:t>what</a:t>
            </a:r>
            <a:r>
              <a:rPr lang="it-IT" sz="3200" b="1" dirty="0" smtClean="0">
                <a:solidFill>
                  <a:srgbClr val="92BF2B"/>
                </a:solidFill>
                <a:latin typeface="Trebuchet MS"/>
                <a:cs typeface="Trebuchet MS"/>
              </a:rPr>
              <a:t> </a:t>
            </a:r>
            <a:r>
              <a:rPr lang="it-IT" sz="3200" b="1" dirty="0" err="1" smtClean="0">
                <a:solidFill>
                  <a:srgbClr val="92BF2B"/>
                </a:solidFill>
                <a:latin typeface="Trebuchet MS"/>
                <a:cs typeface="Trebuchet MS"/>
              </a:rPr>
              <a:t>does</a:t>
            </a:r>
            <a:r>
              <a:rPr lang="it-IT" sz="3200" b="1" dirty="0" smtClean="0">
                <a:solidFill>
                  <a:srgbClr val="92BF2B"/>
                </a:solidFill>
                <a:latin typeface="Trebuchet MS"/>
                <a:cs typeface="Trebuchet MS"/>
              </a:rPr>
              <a:t> </a:t>
            </a:r>
            <a:r>
              <a:rPr lang="it-IT" sz="3200" b="1" dirty="0" err="1" smtClean="0">
                <a:solidFill>
                  <a:srgbClr val="92BF2B"/>
                </a:solidFill>
                <a:latin typeface="Trebuchet MS"/>
                <a:cs typeface="Trebuchet MS"/>
              </a:rPr>
              <a:t>it</a:t>
            </a:r>
            <a:r>
              <a:rPr lang="it-IT" sz="3200" b="1" dirty="0" smtClean="0">
                <a:solidFill>
                  <a:srgbClr val="92BF2B"/>
                </a:solidFill>
                <a:latin typeface="Trebuchet MS"/>
                <a:cs typeface="Trebuchet MS"/>
              </a:rPr>
              <a:t> </a:t>
            </a:r>
            <a:r>
              <a:rPr lang="it-IT" sz="3200" b="1" dirty="0" err="1" smtClean="0">
                <a:solidFill>
                  <a:srgbClr val="92BF2B"/>
                </a:solidFill>
                <a:latin typeface="Trebuchet MS"/>
                <a:cs typeface="Trebuchet MS"/>
              </a:rPr>
              <a:t>mean</a:t>
            </a:r>
            <a:r>
              <a:rPr lang="it-IT" sz="3200" b="1" dirty="0" smtClean="0">
                <a:solidFill>
                  <a:srgbClr val="92BF2B"/>
                </a:solidFill>
                <a:latin typeface="Trebuchet MS"/>
                <a:cs typeface="Trebuchet MS"/>
              </a:rPr>
              <a:t>?</a:t>
            </a:r>
            <a:endParaRPr lang="it-IT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096000" y="1376756"/>
            <a:ext cx="56605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</a:t>
            </a:r>
            <a:r>
              <a:rPr lang="en-US" sz="2400" dirty="0"/>
              <a:t>the </a:t>
            </a:r>
            <a:r>
              <a:rPr lang="en-US" sz="2400" b="1" dirty="0">
                <a:solidFill>
                  <a:srgbClr val="92BF2B"/>
                </a:solidFill>
                <a:latin typeface="+mj-lt"/>
                <a:cs typeface="Trebuchet MS"/>
              </a:rPr>
              <a:t>techniques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92BF2B"/>
                </a:solidFill>
                <a:latin typeface="+mj-lt"/>
                <a:cs typeface="Trebuchet MS"/>
              </a:rPr>
              <a:t>methodologies</a:t>
            </a:r>
            <a:r>
              <a:rPr lang="en-US" sz="2400" dirty="0"/>
              <a:t> that increase the value of </a:t>
            </a:r>
            <a:r>
              <a:rPr lang="en-US" sz="2400" dirty="0" smtClean="0"/>
              <a:t>a given </a:t>
            </a:r>
            <a:r>
              <a:rPr lang="en-US" sz="2400" dirty="0"/>
              <a:t>good </a:t>
            </a:r>
            <a:r>
              <a:rPr lang="en-US" sz="2400" dirty="0" smtClean="0"/>
              <a:t>and </a:t>
            </a:r>
            <a:r>
              <a:rPr lang="en-US" sz="2400" dirty="0"/>
              <a:t>the</a:t>
            </a:r>
          </a:p>
          <a:p>
            <a:r>
              <a:rPr lang="en-US" sz="2400" b="1" dirty="0">
                <a:solidFill>
                  <a:srgbClr val="92BF2B"/>
                </a:solidFill>
                <a:latin typeface="+mj-lt"/>
                <a:cs typeface="Trebuchet MS"/>
              </a:rPr>
              <a:t>management and promotion mechanisms </a:t>
            </a:r>
            <a:r>
              <a:rPr lang="en-US" sz="2400" dirty="0"/>
              <a:t>through which this value can be transmitted </a:t>
            </a:r>
            <a:r>
              <a:rPr lang="en-US" sz="2400" dirty="0" smtClean="0"/>
              <a:t>to beneficiaries.</a:t>
            </a:r>
          </a:p>
          <a:p>
            <a:r>
              <a:rPr lang="en-US" sz="2400" dirty="0" err="1"/>
              <a:t>Valorisation</a:t>
            </a:r>
            <a:r>
              <a:rPr lang="en-US" sz="2400" dirty="0"/>
              <a:t> </a:t>
            </a:r>
            <a:r>
              <a:rPr lang="en-US" sz="2400" dirty="0" smtClean="0"/>
              <a:t>is also </a:t>
            </a:r>
            <a:r>
              <a:rPr lang="en-US" sz="2400" b="1" dirty="0">
                <a:solidFill>
                  <a:srgbClr val="92BF2B"/>
                </a:solidFill>
                <a:latin typeface="+mj-lt"/>
                <a:cs typeface="Trebuchet MS"/>
              </a:rPr>
              <a:t>education</a:t>
            </a:r>
            <a:r>
              <a:rPr lang="en-US" sz="2400" dirty="0" smtClean="0"/>
              <a:t> that </a:t>
            </a:r>
            <a:r>
              <a:rPr lang="en-US" sz="2400" dirty="0"/>
              <a:t>serve to increase knowledge and,</a:t>
            </a:r>
          </a:p>
          <a:p>
            <a:r>
              <a:rPr lang="en-US" sz="2400" dirty="0"/>
              <a:t>consequently, increasing the ability of beneficiaries to benefit from these goods. </a:t>
            </a:r>
            <a:endParaRPr lang="it-IT" sz="2400" dirty="0" smtClean="0">
              <a:latin typeface="Trebuchet MS"/>
              <a:cs typeface="Trebuchet MS"/>
            </a:endParaRPr>
          </a:p>
          <a:p>
            <a:endParaRPr lang="it-IT" sz="2400" dirty="0" smtClean="0">
              <a:latin typeface="Trebuchet MS"/>
              <a:cs typeface="Trebuchet MS"/>
            </a:endParaRPr>
          </a:p>
        </p:txBody>
      </p:sp>
      <p:cxnSp>
        <p:nvCxnSpPr>
          <p:cNvPr id="9" name="Connettore diritto 8"/>
          <p:cNvCxnSpPr/>
          <p:nvPr/>
        </p:nvCxnSpPr>
        <p:spPr>
          <a:xfrm flipV="1">
            <a:off x="201423" y="961258"/>
            <a:ext cx="9595755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9" y="1376756"/>
            <a:ext cx="5894577" cy="352753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15811" y="4904292"/>
            <a:ext cx="56605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 smtClean="0">
              <a:latin typeface="Trebuchet MS"/>
              <a:cs typeface="Trebuchet MS"/>
            </a:endParaRPr>
          </a:p>
          <a:p>
            <a:r>
              <a:rPr lang="it-IT" sz="2400" dirty="0" smtClean="0">
                <a:latin typeface="Trebuchet MS"/>
                <a:cs typeface="Trebuchet MS"/>
              </a:rPr>
              <a:t>Objects of </a:t>
            </a:r>
            <a:r>
              <a:rPr lang="it-IT" sz="2400" dirty="0" err="1" smtClean="0">
                <a:latin typeface="Trebuchet MS"/>
                <a:cs typeface="Trebuchet MS"/>
              </a:rPr>
              <a:t>valorization</a:t>
            </a:r>
            <a:r>
              <a:rPr lang="it-IT" sz="2400" dirty="0" smtClean="0">
                <a:latin typeface="Trebuchet MS"/>
                <a:cs typeface="Trebuchet MS"/>
              </a:rPr>
              <a:t> can be: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b="1" dirty="0" err="1">
                <a:solidFill>
                  <a:srgbClr val="92BF2B"/>
                </a:solidFill>
                <a:latin typeface="+mj-lt"/>
                <a:cs typeface="Trebuchet MS"/>
              </a:rPr>
              <a:t>Material</a:t>
            </a:r>
            <a:r>
              <a:rPr lang="it-IT" sz="2400" b="1" dirty="0">
                <a:solidFill>
                  <a:srgbClr val="92BF2B"/>
                </a:solidFill>
                <a:latin typeface="+mj-lt"/>
                <a:cs typeface="Trebuchet MS"/>
              </a:rPr>
              <a:t> </a:t>
            </a:r>
            <a:r>
              <a:rPr lang="it-IT" sz="2400" b="1" dirty="0" err="1">
                <a:solidFill>
                  <a:srgbClr val="92BF2B"/>
                </a:solidFill>
                <a:latin typeface="+mj-lt"/>
                <a:cs typeface="Trebuchet MS"/>
              </a:rPr>
              <a:t>good</a:t>
            </a:r>
            <a:r>
              <a:rPr lang="it-IT" sz="2400" b="1" dirty="0" err="1">
                <a:solidFill>
                  <a:srgbClr val="92BF2B"/>
                </a:solidFill>
                <a:latin typeface="+mj-lt"/>
                <a:cs typeface="Trebuchet MS"/>
              </a:rPr>
              <a:t>s</a:t>
            </a:r>
            <a:endParaRPr lang="it-IT" sz="2400" b="1" dirty="0">
              <a:solidFill>
                <a:srgbClr val="92BF2B"/>
              </a:solidFill>
              <a:latin typeface="+mj-lt"/>
              <a:cs typeface="Trebuchet MS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b="1" dirty="0" err="1">
                <a:solidFill>
                  <a:srgbClr val="92BF2B"/>
                </a:solidFill>
                <a:latin typeface="+mj-lt"/>
                <a:cs typeface="Trebuchet MS"/>
              </a:rPr>
              <a:t>Immaterial</a:t>
            </a:r>
            <a:r>
              <a:rPr lang="it-IT" sz="2400" b="1" dirty="0">
                <a:solidFill>
                  <a:srgbClr val="92BF2B"/>
                </a:solidFill>
                <a:latin typeface="+mj-lt"/>
                <a:cs typeface="Trebuchet MS"/>
              </a:rPr>
              <a:t> </a:t>
            </a:r>
            <a:r>
              <a:rPr lang="it-IT" sz="2400" b="1" dirty="0" err="1">
                <a:solidFill>
                  <a:srgbClr val="92BF2B"/>
                </a:solidFill>
                <a:latin typeface="+mj-lt"/>
                <a:cs typeface="Trebuchet MS"/>
              </a:rPr>
              <a:t>goods</a:t>
            </a:r>
            <a:r>
              <a:rPr lang="it-IT" sz="2400" b="1" dirty="0">
                <a:solidFill>
                  <a:srgbClr val="92BF2B"/>
                </a:solidFill>
                <a:latin typeface="+mj-lt"/>
                <a:cs typeface="Trebuchet MS"/>
              </a:rPr>
              <a:t> </a:t>
            </a:r>
            <a:r>
              <a:rPr lang="it-IT" dirty="0" smtClean="0">
                <a:latin typeface="Trebuchet MS"/>
                <a:cs typeface="Trebuchet MS"/>
              </a:rPr>
              <a:t>(</a:t>
            </a:r>
            <a:r>
              <a:rPr lang="it-IT" dirty="0" err="1" smtClean="0">
                <a:latin typeface="Trebuchet MS"/>
                <a:cs typeface="Trebuchet MS"/>
              </a:rPr>
              <a:t>traditions</a:t>
            </a:r>
            <a:r>
              <a:rPr lang="it-IT" dirty="0" smtClean="0">
                <a:latin typeface="Trebuchet MS"/>
                <a:cs typeface="Trebuchet MS"/>
              </a:rPr>
              <a:t>, know-how …)</a:t>
            </a:r>
            <a:endParaRPr lang="it-IT" dirty="0">
              <a:latin typeface="Trebuchet MS"/>
              <a:cs typeface="Trebuchet MS"/>
            </a:endParaRPr>
          </a:p>
          <a:p>
            <a:endParaRPr lang="it-IT" sz="24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0544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47803" y="2060787"/>
            <a:ext cx="9588973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Course aims and project phase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Valorization: what does it mean?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92BF2B"/>
                </a:solidFill>
                <a:latin typeface="Trebuchet MS"/>
                <a:cs typeface="Trebuchet MS"/>
              </a:rPr>
              <a:t>Slow Food’s approach to </a:t>
            </a:r>
            <a:r>
              <a:rPr lang="en-US" sz="2800" b="1" dirty="0" smtClean="0">
                <a:solidFill>
                  <a:srgbClr val="92BF2B"/>
                </a:solidFill>
                <a:latin typeface="Trebuchet MS"/>
                <a:cs typeface="Trebuchet MS"/>
              </a:rPr>
              <a:t>Valorization and projects</a:t>
            </a:r>
            <a:endParaRPr lang="en-US" sz="2800" b="1" dirty="0">
              <a:solidFill>
                <a:srgbClr val="92BF2B"/>
              </a:solidFill>
              <a:latin typeface="Trebuchet MS"/>
              <a:cs typeface="Trebuchet MS"/>
            </a:endParaRP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How to Valorize: 4 Clusters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47804" y="311895"/>
            <a:ext cx="89142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92BF2B"/>
                </a:solidFill>
                <a:latin typeface="Trebuchet MS"/>
                <a:cs typeface="Trebuchet MS"/>
              </a:rPr>
              <a:t>Training </a:t>
            </a:r>
            <a:r>
              <a:rPr lang="it-IT" sz="3200" b="1" dirty="0" err="1">
                <a:solidFill>
                  <a:srgbClr val="92BF2B"/>
                </a:solidFill>
                <a:latin typeface="Trebuchet MS"/>
                <a:cs typeface="Trebuchet MS"/>
              </a:rPr>
              <a:t>course</a:t>
            </a:r>
            <a:r>
              <a:rPr lang="it-IT" sz="3200" b="1" dirty="0">
                <a:solidFill>
                  <a:srgbClr val="92BF2B"/>
                </a:solidFill>
                <a:latin typeface="Trebuchet MS"/>
                <a:cs typeface="Trebuchet MS"/>
              </a:rPr>
              <a:t> in GCH </a:t>
            </a:r>
            <a:r>
              <a:rPr lang="it-IT" sz="3200" b="1" dirty="0" err="1">
                <a:solidFill>
                  <a:srgbClr val="92BF2B"/>
                </a:solidFill>
                <a:latin typeface="Trebuchet MS"/>
                <a:cs typeface="Trebuchet MS"/>
              </a:rPr>
              <a:t>resources</a:t>
            </a:r>
            <a:r>
              <a:rPr lang="it-IT" sz="3200" b="1" dirty="0">
                <a:solidFill>
                  <a:srgbClr val="92BF2B"/>
                </a:solidFill>
                <a:latin typeface="Trebuchet MS"/>
                <a:cs typeface="Trebuchet MS"/>
              </a:rPr>
              <a:t> </a:t>
            </a:r>
            <a:r>
              <a:rPr lang="it-IT" sz="3200" b="1" dirty="0" err="1">
                <a:solidFill>
                  <a:srgbClr val="92BF2B"/>
                </a:solidFill>
                <a:latin typeface="Trebuchet MS"/>
                <a:cs typeface="Trebuchet MS"/>
              </a:rPr>
              <a:t>valorization</a:t>
            </a:r>
            <a:endParaRPr lang="it-IT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cxnSp>
        <p:nvCxnSpPr>
          <p:cNvPr id="8" name="Connettore diritto 7"/>
          <p:cNvCxnSpPr/>
          <p:nvPr/>
        </p:nvCxnSpPr>
        <p:spPr>
          <a:xfrm flipV="1">
            <a:off x="519972" y="994000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58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791202" y="1380147"/>
            <a:ext cx="67326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100" dirty="0">
              <a:latin typeface="Trebuchet MS"/>
              <a:cs typeface="Trebuchet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2010" y="330708"/>
            <a:ext cx="69070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92BF2B"/>
                </a:solidFill>
                <a:latin typeface="Trebuchet MS"/>
                <a:cs typeface="Trebuchet MS"/>
              </a:rPr>
              <a:t>Slow </a:t>
            </a:r>
            <a:r>
              <a:rPr lang="it-IT" sz="3200" b="1" dirty="0" err="1" smtClean="0">
                <a:solidFill>
                  <a:srgbClr val="92BF2B"/>
                </a:solidFill>
                <a:latin typeface="Trebuchet MS"/>
                <a:cs typeface="Trebuchet MS"/>
              </a:rPr>
              <a:t>Food</a:t>
            </a:r>
            <a:r>
              <a:rPr lang="it-IT" sz="3200" b="1" dirty="0" smtClean="0">
                <a:solidFill>
                  <a:srgbClr val="92BF2B"/>
                </a:solidFill>
                <a:latin typeface="Trebuchet MS"/>
                <a:cs typeface="Trebuchet MS"/>
              </a:rPr>
              <a:t> </a:t>
            </a:r>
            <a:r>
              <a:rPr lang="it-IT" sz="3200" b="1" dirty="0" err="1" smtClean="0">
                <a:solidFill>
                  <a:srgbClr val="92BF2B"/>
                </a:solidFill>
                <a:latin typeface="Trebuchet MS"/>
                <a:cs typeface="Trebuchet MS"/>
              </a:rPr>
              <a:t>approach</a:t>
            </a:r>
            <a:r>
              <a:rPr lang="it-IT" sz="3200" b="1" dirty="0" smtClean="0">
                <a:solidFill>
                  <a:srgbClr val="92BF2B"/>
                </a:solidFill>
                <a:latin typeface="Trebuchet MS"/>
                <a:cs typeface="Trebuchet MS"/>
              </a:rPr>
              <a:t> to </a:t>
            </a:r>
            <a:r>
              <a:rPr lang="it-IT" sz="3200" b="1" dirty="0" err="1" smtClean="0">
                <a:solidFill>
                  <a:srgbClr val="92BF2B"/>
                </a:solidFill>
                <a:latin typeface="Trebuchet MS"/>
                <a:cs typeface="Trebuchet MS"/>
              </a:rPr>
              <a:t>Valorisation</a:t>
            </a:r>
            <a:endParaRPr lang="it-IT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19972" y="3615525"/>
            <a:ext cx="24272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>
                <a:solidFill>
                  <a:srgbClr val="92BF2B"/>
                </a:solidFill>
                <a:latin typeface="Trebuchet MS"/>
                <a:cs typeface="Trebuchet MS"/>
              </a:rPr>
              <a:t>1. GOOD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89059" y="4787067"/>
            <a:ext cx="81240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>
                <a:solidFill>
                  <a:srgbClr val="92BF2B"/>
                </a:solidFill>
                <a:latin typeface="Trebuchet MS"/>
                <a:cs typeface="Trebuchet MS"/>
              </a:rPr>
              <a:t>2. AT RISK OF DISAPPEARANCE</a:t>
            </a:r>
            <a:endParaRPr lang="it-IT" sz="44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19972" y="1505458"/>
            <a:ext cx="1058962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b="1" dirty="0" smtClean="0">
                <a:latin typeface="Trebuchet MS"/>
                <a:cs typeface="Trebuchet MS"/>
              </a:rPr>
              <a:t>What should be </a:t>
            </a:r>
            <a:r>
              <a:rPr lang="en-GB" sz="3200" b="1" dirty="0" err="1" smtClean="0">
                <a:latin typeface="Trebuchet MS"/>
                <a:cs typeface="Trebuchet MS"/>
              </a:rPr>
              <a:t>valorized</a:t>
            </a:r>
            <a:r>
              <a:rPr lang="en-GB" sz="3200" b="1" dirty="0" smtClean="0">
                <a:latin typeface="Trebuchet MS"/>
                <a:cs typeface="Trebuchet MS"/>
              </a:rPr>
              <a:t>?</a:t>
            </a:r>
          </a:p>
          <a:p>
            <a:pPr algn="just"/>
            <a:endParaRPr lang="en-GB" sz="3200" b="1" dirty="0" smtClean="0">
              <a:solidFill>
                <a:srgbClr val="92BF2B"/>
              </a:solidFill>
              <a:latin typeface="Trebuchet MS"/>
              <a:cs typeface="Trebuchet MS"/>
            </a:endParaRPr>
          </a:p>
          <a:p>
            <a:pPr algn="just"/>
            <a:r>
              <a:rPr lang="en-GB" sz="2800" dirty="0" smtClean="0">
                <a:latin typeface="Trebuchet MS"/>
                <a:cs typeface="Trebuchet MS"/>
              </a:rPr>
              <a:t>2 </a:t>
            </a:r>
            <a:r>
              <a:rPr lang="en-GB" sz="2800" dirty="0">
                <a:latin typeface="Trebuchet MS"/>
                <a:cs typeface="Trebuchet MS"/>
              </a:rPr>
              <a:t>main </a:t>
            </a:r>
            <a:r>
              <a:rPr lang="en-GB" sz="2800" dirty="0" smtClean="0">
                <a:latin typeface="Trebuchet MS"/>
                <a:cs typeface="Trebuchet MS"/>
              </a:rPr>
              <a:t>criteria for a food product  </a:t>
            </a:r>
            <a:endParaRPr lang="en-GB" sz="2800" dirty="0">
              <a:latin typeface="Trebuchet MS"/>
              <a:cs typeface="Trebuchet MS"/>
            </a:endParaRPr>
          </a:p>
        </p:txBody>
      </p:sp>
      <p:cxnSp>
        <p:nvCxnSpPr>
          <p:cNvPr id="13" name="Connettore diritto 12"/>
          <p:cNvCxnSpPr/>
          <p:nvPr/>
        </p:nvCxnSpPr>
        <p:spPr>
          <a:xfrm flipV="1">
            <a:off x="519972" y="994000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39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arrotondato 12"/>
          <p:cNvSpPr/>
          <p:nvPr/>
        </p:nvSpPr>
        <p:spPr>
          <a:xfrm>
            <a:off x="3159895" y="2724854"/>
            <a:ext cx="3916311" cy="333304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arrotondato 15"/>
          <p:cNvSpPr/>
          <p:nvPr/>
        </p:nvSpPr>
        <p:spPr>
          <a:xfrm>
            <a:off x="7221117" y="2724854"/>
            <a:ext cx="4708167" cy="333304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arrotondato 1"/>
          <p:cNvSpPr/>
          <p:nvPr/>
        </p:nvSpPr>
        <p:spPr>
          <a:xfrm>
            <a:off x="264972" y="2763982"/>
            <a:ext cx="2580750" cy="333304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791202" y="1199091"/>
            <a:ext cx="67326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100" dirty="0">
              <a:latin typeface="Trebuchet MS"/>
              <a:cs typeface="Trebuchet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2010" y="330708"/>
            <a:ext cx="69070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92BF2B"/>
                </a:solidFill>
                <a:latin typeface="Trebuchet MS"/>
                <a:cs typeface="Trebuchet MS"/>
              </a:rPr>
              <a:t>Slow </a:t>
            </a:r>
            <a:r>
              <a:rPr lang="it-IT" sz="3200" b="1" dirty="0" err="1" smtClean="0">
                <a:solidFill>
                  <a:srgbClr val="92BF2B"/>
                </a:solidFill>
                <a:latin typeface="Trebuchet MS"/>
                <a:cs typeface="Trebuchet MS"/>
              </a:rPr>
              <a:t>Food</a:t>
            </a:r>
            <a:r>
              <a:rPr lang="it-IT" sz="3200" b="1" dirty="0" smtClean="0">
                <a:solidFill>
                  <a:srgbClr val="92BF2B"/>
                </a:solidFill>
                <a:latin typeface="Trebuchet MS"/>
                <a:cs typeface="Trebuchet MS"/>
              </a:rPr>
              <a:t> </a:t>
            </a:r>
            <a:r>
              <a:rPr lang="it-IT" sz="3200" b="1" dirty="0" err="1" smtClean="0">
                <a:solidFill>
                  <a:srgbClr val="92BF2B"/>
                </a:solidFill>
                <a:latin typeface="Trebuchet MS"/>
                <a:cs typeface="Trebuchet MS"/>
              </a:rPr>
              <a:t>approach</a:t>
            </a:r>
            <a:r>
              <a:rPr lang="it-IT" sz="3200" b="1" dirty="0" smtClean="0">
                <a:solidFill>
                  <a:srgbClr val="92BF2B"/>
                </a:solidFill>
                <a:latin typeface="Trebuchet MS"/>
                <a:cs typeface="Trebuchet MS"/>
              </a:rPr>
              <a:t> to </a:t>
            </a:r>
            <a:r>
              <a:rPr lang="it-IT" sz="3200" b="1" dirty="0" err="1" smtClean="0">
                <a:solidFill>
                  <a:srgbClr val="92BF2B"/>
                </a:solidFill>
                <a:latin typeface="Trebuchet MS"/>
                <a:cs typeface="Trebuchet MS"/>
              </a:rPr>
              <a:t>Valorisation</a:t>
            </a:r>
            <a:endParaRPr lang="it-IT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452010" y="1454264"/>
            <a:ext cx="105896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b="1" dirty="0" smtClean="0">
                <a:latin typeface="Trebuchet MS"/>
                <a:cs typeface="Trebuchet MS"/>
              </a:rPr>
              <a:t>What elements are involved in this </a:t>
            </a:r>
            <a:r>
              <a:rPr lang="en-GB" sz="3200" b="1" dirty="0" err="1" smtClean="0">
                <a:latin typeface="Trebuchet MS"/>
                <a:cs typeface="Trebuchet MS"/>
              </a:rPr>
              <a:t>valorization</a:t>
            </a:r>
            <a:r>
              <a:rPr lang="en-GB" sz="3200" b="1" dirty="0" smtClean="0">
                <a:latin typeface="Trebuchet MS"/>
                <a:cs typeface="Trebuchet MS"/>
              </a:rPr>
              <a:t> process?</a:t>
            </a:r>
          </a:p>
          <a:p>
            <a:pPr algn="just"/>
            <a:endParaRPr lang="en-GB" sz="3200" b="1" dirty="0" smtClean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77449" y="3008113"/>
            <a:ext cx="430146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92BF2B"/>
                </a:solidFill>
              </a:rPr>
              <a:t>Actors</a:t>
            </a:r>
          </a:p>
          <a:p>
            <a:endParaRPr lang="it-IT" sz="2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it-IT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Slow </a:t>
            </a:r>
            <a:r>
              <a:rPr lang="it-IT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Food</a:t>
            </a:r>
            <a:r>
              <a:rPr lang="it-IT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</a:t>
            </a:r>
            <a:r>
              <a:rPr lang="it-IT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rgbClr val="92BF2B"/>
                </a:solidFill>
              </a:rPr>
              <a:t>process</a:t>
            </a:r>
            <a:r>
              <a:rPr lang="it-IT" sz="2000" dirty="0" smtClean="0">
                <a:solidFill>
                  <a:srgbClr val="92BF2B"/>
                </a:solidFill>
              </a:rPr>
              <a:t> </a:t>
            </a:r>
            <a:r>
              <a:rPr lang="it-IT" sz="2000" dirty="0">
                <a:solidFill>
                  <a:srgbClr val="92BF2B"/>
                </a:solidFill>
              </a:rPr>
              <a:t>facilitator</a:t>
            </a:r>
            <a:endParaRPr lang="it-IT" sz="2800" dirty="0">
              <a:solidFill>
                <a:srgbClr val="92BF2B"/>
              </a:solidFill>
            </a:endParaRPr>
          </a:p>
          <a:p>
            <a:r>
              <a:rPr lang="it-IT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Producers</a:t>
            </a:r>
            <a:r>
              <a:rPr lang="it-IT" sz="2400" dirty="0" smtClean="0"/>
              <a:t> </a:t>
            </a:r>
            <a:r>
              <a:rPr lang="it-IT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</a:t>
            </a:r>
            <a:r>
              <a:rPr lang="it-IT" sz="2400" dirty="0" smtClean="0"/>
              <a:t> </a:t>
            </a:r>
            <a:r>
              <a:rPr lang="it-IT" dirty="0" err="1" smtClean="0">
                <a:solidFill>
                  <a:srgbClr val="92BF2B"/>
                </a:solidFill>
              </a:rPr>
              <a:t>main</a:t>
            </a:r>
            <a:r>
              <a:rPr lang="it-IT" dirty="0" smtClean="0">
                <a:solidFill>
                  <a:srgbClr val="92BF2B"/>
                </a:solidFill>
              </a:rPr>
              <a:t> </a:t>
            </a:r>
            <a:r>
              <a:rPr lang="it-IT" dirty="0" err="1" smtClean="0">
                <a:solidFill>
                  <a:srgbClr val="92BF2B"/>
                </a:solidFill>
              </a:rPr>
              <a:t>actor</a:t>
            </a:r>
            <a:endParaRPr lang="it-IT" dirty="0" smtClean="0">
              <a:solidFill>
                <a:srgbClr val="92BF2B"/>
              </a:solidFill>
            </a:endParaRPr>
          </a:p>
          <a:p>
            <a:r>
              <a:rPr lang="it-IT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Consumers</a:t>
            </a:r>
            <a:r>
              <a:rPr lang="it-IT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= </a:t>
            </a:r>
            <a:r>
              <a:rPr lang="it-IT" dirty="0" smtClean="0">
                <a:solidFill>
                  <a:srgbClr val="92BF2B"/>
                </a:solidFill>
              </a:rPr>
              <a:t>co-</a:t>
            </a:r>
            <a:r>
              <a:rPr lang="it-IT" dirty="0" err="1" smtClean="0">
                <a:solidFill>
                  <a:srgbClr val="92BF2B"/>
                </a:solidFill>
              </a:rPr>
              <a:t>producers</a:t>
            </a:r>
            <a:endParaRPr lang="it-IT" dirty="0">
              <a:solidFill>
                <a:srgbClr val="92BF2B"/>
              </a:solidFill>
            </a:endParaRPr>
          </a:p>
          <a:p>
            <a:endParaRPr lang="it-IT" sz="2000" dirty="0">
              <a:solidFill>
                <a:srgbClr val="92BF2B"/>
              </a:solidFill>
            </a:endParaRPr>
          </a:p>
          <a:p>
            <a:r>
              <a:rPr lang="it-IT" sz="2400" dirty="0"/>
              <a:t> </a:t>
            </a:r>
            <a:r>
              <a:rPr lang="it-IT" sz="2400" dirty="0" smtClean="0"/>
              <a:t>      </a:t>
            </a:r>
          </a:p>
          <a:p>
            <a:endParaRPr lang="it-IT" sz="3600" dirty="0">
              <a:solidFill>
                <a:srgbClr val="92BF2B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408155" y="2912572"/>
            <a:ext cx="47838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92BF2B"/>
                </a:solidFill>
              </a:rPr>
              <a:t>Success </a:t>
            </a:r>
            <a:r>
              <a:rPr lang="it-IT" sz="2800" b="1" dirty="0" err="1" smtClean="0">
                <a:solidFill>
                  <a:srgbClr val="92BF2B"/>
                </a:solidFill>
              </a:rPr>
              <a:t>factors</a:t>
            </a:r>
            <a:r>
              <a:rPr lang="it-IT" sz="2800" b="1" dirty="0" smtClean="0">
                <a:solidFill>
                  <a:srgbClr val="92BF2B"/>
                </a:solidFill>
              </a:rPr>
              <a:t>’</a:t>
            </a:r>
          </a:p>
          <a:p>
            <a:endParaRPr lang="it-IT" sz="2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it-IT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Education</a:t>
            </a:r>
            <a:r>
              <a:rPr lang="it-IT" sz="2400" b="1" dirty="0" smtClean="0"/>
              <a:t> </a:t>
            </a:r>
            <a:endParaRPr lang="it-IT" sz="20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dirty="0"/>
              <a:t>Technical </a:t>
            </a:r>
            <a:r>
              <a:rPr lang="it-IT" dirty="0" err="1"/>
              <a:t>skills</a:t>
            </a:r>
            <a:r>
              <a:rPr lang="it-IT" dirty="0"/>
              <a:t>,</a:t>
            </a:r>
            <a:endParaRPr lang="it-IT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dirty="0"/>
              <a:t> </a:t>
            </a:r>
            <a:r>
              <a:rPr lang="it-IT" dirty="0" err="1"/>
              <a:t>Communication</a:t>
            </a:r>
            <a:r>
              <a:rPr lang="it-IT" dirty="0"/>
              <a:t> </a:t>
            </a:r>
            <a:r>
              <a:rPr lang="it-IT" dirty="0" err="1"/>
              <a:t>skills</a:t>
            </a:r>
            <a:r>
              <a:rPr lang="it-IT" dirty="0"/>
              <a:t> (</a:t>
            </a:r>
            <a:r>
              <a:rPr lang="it-IT" dirty="0" err="1"/>
              <a:t>storytelling</a:t>
            </a:r>
            <a:r>
              <a:rPr lang="it-IT" dirty="0"/>
              <a:t>)</a:t>
            </a:r>
            <a:endParaRPr lang="it-IT" dirty="0"/>
          </a:p>
          <a:p>
            <a:r>
              <a:rPr lang="it-IT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Networking</a:t>
            </a:r>
            <a:r>
              <a:rPr lang="it-IT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with </a:t>
            </a:r>
            <a:r>
              <a:rPr lang="it-IT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other</a:t>
            </a:r>
            <a:r>
              <a:rPr lang="it-IT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producers</a:t>
            </a:r>
            <a:endParaRPr lang="it-IT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it-IT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Community</a:t>
            </a:r>
            <a:r>
              <a:rPr lang="it-IT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endParaRPr lang="it-IT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it-IT" sz="2000" dirty="0">
              <a:solidFill>
                <a:srgbClr val="92BF2B"/>
              </a:solidFill>
            </a:endParaRPr>
          </a:p>
          <a:p>
            <a:r>
              <a:rPr lang="it-IT" sz="2400" dirty="0"/>
              <a:t> </a:t>
            </a:r>
            <a:r>
              <a:rPr lang="it-IT" sz="2400" dirty="0" smtClean="0"/>
              <a:t>      </a:t>
            </a:r>
          </a:p>
          <a:p>
            <a:endParaRPr lang="it-IT" sz="3600" dirty="0">
              <a:solidFill>
                <a:srgbClr val="92BF2B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24236" y="3008113"/>
            <a:ext cx="430146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solidFill>
                  <a:srgbClr val="92BF2B"/>
                </a:solidFill>
              </a:rPr>
              <a:t>Key</a:t>
            </a:r>
            <a:r>
              <a:rPr lang="it-IT" sz="2800" b="1" dirty="0" smtClean="0">
                <a:solidFill>
                  <a:srgbClr val="92BF2B"/>
                </a:solidFill>
              </a:rPr>
              <a:t> </a:t>
            </a:r>
            <a:r>
              <a:rPr lang="it-IT" sz="2800" b="1" dirty="0" err="1" smtClean="0">
                <a:solidFill>
                  <a:srgbClr val="92BF2B"/>
                </a:solidFill>
              </a:rPr>
              <a:t>element</a:t>
            </a:r>
            <a:endParaRPr lang="it-IT" sz="2800" b="1" dirty="0" smtClean="0">
              <a:solidFill>
                <a:srgbClr val="92BF2B"/>
              </a:solidFill>
            </a:endParaRPr>
          </a:p>
          <a:p>
            <a:endParaRPr lang="it-IT" sz="2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it-IT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it-IT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Product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dirty="0" err="1" smtClean="0"/>
              <a:t>Producers</a:t>
            </a:r>
            <a:r>
              <a:rPr lang="it-IT" dirty="0" smtClean="0"/>
              <a:t> </a:t>
            </a:r>
            <a:r>
              <a:rPr lang="it-IT" dirty="0" err="1" smtClean="0"/>
              <a:t>faces</a:t>
            </a:r>
            <a:endParaRPr lang="it-IT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dirty="0" smtClean="0"/>
              <a:t>Production area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dirty="0" smtClean="0"/>
              <a:t>Cultural </a:t>
            </a:r>
            <a:r>
              <a:rPr lang="it-IT" dirty="0" err="1" smtClean="0"/>
              <a:t>aspects</a:t>
            </a:r>
            <a:endParaRPr lang="it-IT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dirty="0" smtClean="0"/>
          </a:p>
          <a:p>
            <a:endParaRPr lang="it-IT" sz="2400" dirty="0"/>
          </a:p>
          <a:p>
            <a:r>
              <a:rPr lang="it-IT" sz="2400" dirty="0"/>
              <a:t> </a:t>
            </a:r>
            <a:r>
              <a:rPr lang="it-IT" sz="2400" dirty="0" smtClean="0"/>
              <a:t>      </a:t>
            </a:r>
          </a:p>
          <a:p>
            <a:endParaRPr lang="it-IT" sz="3600" dirty="0">
              <a:solidFill>
                <a:srgbClr val="92BF2B"/>
              </a:solidFill>
            </a:endParaRPr>
          </a:p>
        </p:txBody>
      </p:sp>
      <p:cxnSp>
        <p:nvCxnSpPr>
          <p:cNvPr id="18" name="Connettore diritto 17"/>
          <p:cNvCxnSpPr/>
          <p:nvPr/>
        </p:nvCxnSpPr>
        <p:spPr>
          <a:xfrm flipV="1">
            <a:off x="519972" y="994000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5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8611</TotalTime>
  <Words>834</Words>
  <Application>Microsoft Office PowerPoint</Application>
  <PresentationFormat>Widescreen</PresentationFormat>
  <Paragraphs>146</Paragraphs>
  <Slides>15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Trebuchet MS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 Monge</dc:creator>
  <cp:lastModifiedBy>Chiara Monge</cp:lastModifiedBy>
  <cp:revision>586</cp:revision>
  <cp:lastPrinted>2018-03-09T10:11:17Z</cp:lastPrinted>
  <dcterms:created xsi:type="dcterms:W3CDTF">2018-02-21T15:38:30Z</dcterms:created>
  <dcterms:modified xsi:type="dcterms:W3CDTF">2018-11-05T16:15:35Z</dcterms:modified>
</cp:coreProperties>
</file>