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01" r:id="rId2"/>
    <p:sldId id="258" r:id="rId3"/>
    <p:sldId id="257" r:id="rId4"/>
    <p:sldId id="294" r:id="rId5"/>
    <p:sldId id="259" r:id="rId6"/>
    <p:sldId id="260" r:id="rId7"/>
    <p:sldId id="290" r:id="rId8"/>
    <p:sldId id="295" r:id="rId9"/>
    <p:sldId id="262" r:id="rId10"/>
    <p:sldId id="263" r:id="rId11"/>
    <p:sldId id="296" r:id="rId12"/>
    <p:sldId id="288" r:id="rId13"/>
    <p:sldId id="297" r:id="rId14"/>
    <p:sldId id="264" r:id="rId15"/>
    <p:sldId id="299" r:id="rId16"/>
    <p:sldId id="279" r:id="rId17"/>
    <p:sldId id="273" r:id="rId18"/>
    <p:sldId id="281" r:id="rId19"/>
    <p:sldId id="298" r:id="rId20"/>
    <p:sldId id="282" r:id="rId21"/>
    <p:sldId id="289" r:id="rId22"/>
    <p:sldId id="283" r:id="rId23"/>
    <p:sldId id="284" r:id="rId2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BF2B"/>
    <a:srgbClr val="9999FF"/>
    <a:srgbClr val="0099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55" autoAdjust="0"/>
    <p:restoredTop sz="76227" autoAdjust="0"/>
  </p:normalViewPr>
  <p:slideViewPr>
    <p:cSldViewPr snapToGrid="0" showGuides="1">
      <p:cViewPr varScale="1">
        <p:scale>
          <a:sx n="100" d="100"/>
          <a:sy n="100" d="100"/>
        </p:scale>
        <p:origin x="78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5004B-390A-4E48-B3CF-C98743C2AF07}" type="datetimeFigureOut">
              <a:rPr lang="it-IT" smtClean="0"/>
              <a:pPr/>
              <a:t>15/07/19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Fare clic per modificare gli stili del testo dello schema</a:t>
            </a:r>
          </a:p>
          <a:p>
            <a:pPr lvl="1"/>
            <a:r>
              <a:rPr lang="cs-CZ"/>
              <a:t>Secondo livello</a:t>
            </a:r>
          </a:p>
          <a:p>
            <a:pPr lvl="2"/>
            <a:r>
              <a:rPr lang="cs-CZ"/>
              <a:t>Terzo livello</a:t>
            </a:r>
          </a:p>
          <a:p>
            <a:pPr lvl="3"/>
            <a:r>
              <a:rPr lang="cs-CZ"/>
              <a:t>Quarto livello</a:t>
            </a:r>
          </a:p>
          <a:p>
            <a:pPr lvl="4"/>
            <a:r>
              <a:rPr lang="cs-CZ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A97F1-82FA-1345-BCCA-3C9D5A77E3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379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Nahradit fotografii „etnobiodiverzity“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A97F1-82FA-1345-BCCA-3C9D5A77E313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23875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A97F1-82FA-1345-BCCA-3C9D5A77E313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5772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A97F1-82FA-1345-BCCA-3C9D5A77E313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57727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A97F1-82FA-1345-BCCA-3C9D5A77E313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89811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A97F1-82FA-1345-BCCA-3C9D5A77E313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5273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>
                <a:solidFill>
                  <a:srgbClr val="FF0000"/>
                </a:solidFill>
              </a:rPr>
              <a:t>Chceme-li vědět více</a:t>
            </a:r>
            <a:r>
              <a:rPr lang="cs-CZ" baseline="0">
                <a:solidFill>
                  <a:srgbClr val="FF0000"/>
                </a:solidFill>
              </a:rPr>
              <a:t>: vložíme, pouze pokud máme k dispozici materiál v anglickém jazyce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A97F1-82FA-1345-BCCA-3C9D5A77E313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7201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A97F1-82FA-1345-BCCA-3C9D5A77E313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7201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A97F1-82FA-1345-BCCA-3C9D5A77E313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633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Se possibile, fare un esempio utilizzando un quadro veneziano,</a:t>
            </a:r>
            <a:r>
              <a:rPr lang="cs-CZ" baseline="0"/>
              <a:t> città di progetto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A97F1-82FA-1345-BCCA-3C9D5A77E313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5073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A97F1-82FA-1345-BCCA-3C9D5A77E313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7050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A97F1-82FA-1345-BCCA-3C9D5A77E313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5350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A97F1-82FA-1345-BCCA-3C9D5A77E313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3734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A97F1-82FA-1345-BCCA-3C9D5A77E313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6482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pPr/>
              <a:t>15/07/19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3824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cs-CZ"/>
              <a:t>Modifica gli stili del testo dello schema</a:t>
            </a:r>
          </a:p>
          <a:p>
            <a:pPr lvl="1"/>
            <a:r>
              <a:rPr lang="cs-CZ"/>
              <a:t>Secondo livello</a:t>
            </a:r>
          </a:p>
          <a:p>
            <a:pPr lvl="2"/>
            <a:r>
              <a:rPr lang="cs-CZ"/>
              <a:t>Terzo livello</a:t>
            </a:r>
          </a:p>
          <a:p>
            <a:pPr lvl="3"/>
            <a:r>
              <a:rPr lang="cs-CZ"/>
              <a:t>Quarto livello</a:t>
            </a:r>
          </a:p>
          <a:p>
            <a:pPr lvl="4"/>
            <a:r>
              <a:rPr lang="cs-CZ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pPr/>
              <a:t>15/07/19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2590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Modifica gli stili del testo dello schema</a:t>
            </a:r>
          </a:p>
          <a:p>
            <a:pPr lvl="1"/>
            <a:r>
              <a:rPr lang="cs-CZ"/>
              <a:t>Secondo livello</a:t>
            </a:r>
          </a:p>
          <a:p>
            <a:pPr lvl="2"/>
            <a:r>
              <a:rPr lang="cs-CZ"/>
              <a:t>Terzo livello</a:t>
            </a:r>
          </a:p>
          <a:p>
            <a:pPr lvl="3"/>
            <a:r>
              <a:rPr lang="cs-CZ"/>
              <a:t>Quarto livello</a:t>
            </a:r>
          </a:p>
          <a:p>
            <a:pPr lvl="4"/>
            <a:r>
              <a:rPr lang="cs-CZ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pPr/>
              <a:t>15/07/19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5937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cs-CZ"/>
              <a:t>Modifica gli stili del testo dello schema</a:t>
            </a:r>
          </a:p>
          <a:p>
            <a:pPr lvl="1"/>
            <a:r>
              <a:rPr lang="cs-CZ"/>
              <a:t>Secondo livello</a:t>
            </a:r>
          </a:p>
          <a:p>
            <a:pPr lvl="2"/>
            <a:r>
              <a:rPr lang="cs-CZ"/>
              <a:t>Terzo livello</a:t>
            </a:r>
          </a:p>
          <a:p>
            <a:pPr lvl="3"/>
            <a:r>
              <a:rPr lang="cs-CZ"/>
              <a:t>Quarto livello</a:t>
            </a:r>
          </a:p>
          <a:p>
            <a:pPr lvl="4"/>
            <a:r>
              <a:rPr lang="cs-CZ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pPr/>
              <a:t>15/07/19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111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pPr/>
              <a:t>15/07/19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1978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Modifica gli stili del testo dello schema</a:t>
            </a:r>
          </a:p>
          <a:p>
            <a:pPr lvl="1"/>
            <a:r>
              <a:rPr lang="cs-CZ"/>
              <a:t>Secondo livello</a:t>
            </a:r>
          </a:p>
          <a:p>
            <a:pPr lvl="2"/>
            <a:r>
              <a:rPr lang="cs-CZ"/>
              <a:t>Terzo livello</a:t>
            </a:r>
          </a:p>
          <a:p>
            <a:pPr lvl="3"/>
            <a:r>
              <a:rPr lang="cs-CZ"/>
              <a:t>Quarto livello</a:t>
            </a:r>
          </a:p>
          <a:p>
            <a:pPr lvl="4"/>
            <a:r>
              <a:rPr lang="cs-CZ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Modifica gli stili del testo dello schema</a:t>
            </a:r>
          </a:p>
          <a:p>
            <a:pPr lvl="1"/>
            <a:r>
              <a:rPr lang="cs-CZ"/>
              <a:t>Secondo livello</a:t>
            </a:r>
          </a:p>
          <a:p>
            <a:pPr lvl="2"/>
            <a:r>
              <a:rPr lang="cs-CZ"/>
              <a:t>Terzo livello</a:t>
            </a:r>
          </a:p>
          <a:p>
            <a:pPr lvl="3"/>
            <a:r>
              <a:rPr lang="cs-CZ"/>
              <a:t>Quarto livello</a:t>
            </a:r>
          </a:p>
          <a:p>
            <a:pPr lvl="4"/>
            <a:r>
              <a:rPr lang="cs-CZ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pPr/>
              <a:t>15/07/19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5492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Modifica gli stili del testo dello schema</a:t>
            </a:r>
          </a:p>
          <a:p>
            <a:pPr lvl="1"/>
            <a:r>
              <a:rPr lang="cs-CZ"/>
              <a:t>Secondo livello</a:t>
            </a:r>
          </a:p>
          <a:p>
            <a:pPr lvl="2"/>
            <a:r>
              <a:rPr lang="cs-CZ"/>
              <a:t>Terzo livello</a:t>
            </a:r>
          </a:p>
          <a:p>
            <a:pPr lvl="3"/>
            <a:r>
              <a:rPr lang="cs-CZ"/>
              <a:t>Quarto livello</a:t>
            </a:r>
          </a:p>
          <a:p>
            <a:pPr lvl="4"/>
            <a:r>
              <a:rPr lang="cs-CZ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Modifica gli stili del testo dello schema</a:t>
            </a:r>
          </a:p>
          <a:p>
            <a:pPr lvl="1"/>
            <a:r>
              <a:rPr lang="cs-CZ"/>
              <a:t>Secondo livello</a:t>
            </a:r>
          </a:p>
          <a:p>
            <a:pPr lvl="2"/>
            <a:r>
              <a:rPr lang="cs-CZ"/>
              <a:t>Terzo livello</a:t>
            </a:r>
          </a:p>
          <a:p>
            <a:pPr lvl="3"/>
            <a:r>
              <a:rPr lang="cs-CZ"/>
              <a:t>Quarto livello</a:t>
            </a:r>
          </a:p>
          <a:p>
            <a:pPr lvl="4"/>
            <a:r>
              <a:rPr lang="cs-CZ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pPr/>
              <a:t>15/07/19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8843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pPr/>
              <a:t>15/07/19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7084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pPr/>
              <a:t>15/07/19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1815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Modifica gli stili del testo dello schema</a:t>
            </a:r>
          </a:p>
          <a:p>
            <a:pPr lvl="1"/>
            <a:r>
              <a:rPr lang="cs-CZ"/>
              <a:t>Secondo livello</a:t>
            </a:r>
          </a:p>
          <a:p>
            <a:pPr lvl="2"/>
            <a:r>
              <a:rPr lang="cs-CZ"/>
              <a:t>Terzo livello</a:t>
            </a:r>
          </a:p>
          <a:p>
            <a:pPr lvl="3"/>
            <a:r>
              <a:rPr lang="cs-CZ"/>
              <a:t>Quarto livello</a:t>
            </a:r>
          </a:p>
          <a:p>
            <a:pPr lvl="4"/>
            <a:r>
              <a:rPr lang="cs-CZ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pPr/>
              <a:t>15/07/19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1230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pPr/>
              <a:t>15/07/19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396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Modifica gli stili del testo dello schema</a:t>
            </a:r>
          </a:p>
          <a:p>
            <a:pPr lvl="1"/>
            <a:r>
              <a:rPr lang="cs-CZ"/>
              <a:t>Secondo livello</a:t>
            </a:r>
          </a:p>
          <a:p>
            <a:pPr lvl="2"/>
            <a:r>
              <a:rPr lang="cs-CZ"/>
              <a:t>Terzo livello</a:t>
            </a:r>
          </a:p>
          <a:p>
            <a:pPr lvl="3"/>
            <a:r>
              <a:rPr lang="cs-CZ"/>
              <a:t>Quarto livello</a:t>
            </a:r>
          </a:p>
          <a:p>
            <a:pPr lvl="4"/>
            <a:r>
              <a:rPr lang="cs-CZ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D44EF-25A3-4523-9F30-C70108D64AFD}" type="datetimeFigureOut">
              <a:rPr lang="it-IT" smtClean="0"/>
              <a:pPr/>
              <a:t>15/07/19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E0923-377E-41CC-9CB2-25E7AF23B97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3622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chermata 2018-05-02 alle 16.31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6822" y="-61452"/>
            <a:ext cx="12960459" cy="5985621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-138313" y="5503624"/>
            <a:ext cx="12636803" cy="1262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10183" y="4682331"/>
            <a:ext cx="11866448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50000"/>
              </a:lnSpc>
              <a:spcAft>
                <a:spcPts val="1200"/>
              </a:spcAft>
              <a:buNone/>
            </a:pPr>
            <a:endParaRPr lang="it-IT" sz="3000" b="1" kern="3600" cap="all" spc="-100" dirty="0">
              <a:solidFill>
                <a:srgbClr val="7E93A5"/>
              </a:solidFill>
              <a:latin typeface="Trebuchet MS"/>
              <a:ea typeface="Times New Roman"/>
              <a:cs typeface="Times New Roman"/>
            </a:endParaRPr>
          </a:p>
          <a:p>
            <a:pPr marL="0" indent="0">
              <a:lnSpc>
                <a:spcPct val="50000"/>
              </a:lnSpc>
              <a:spcAft>
                <a:spcPts val="1200"/>
              </a:spcAft>
              <a:buNone/>
            </a:pPr>
            <a:r>
              <a:rPr lang="cs-CZ" sz="4400" b="1" cap="all" dirty="0">
                <a:solidFill>
                  <a:srgbClr val="7E93A5"/>
                </a:solidFill>
                <a:latin typeface="Trebuchet MS"/>
                <a:ea typeface="Times New Roman"/>
                <a:cs typeface="Times New Roman"/>
              </a:rPr>
              <a:t>Vzdělávací KURZ O </a:t>
            </a:r>
            <a:r>
              <a:rPr lang="cs-CZ" sz="4400" b="1" cap="all" dirty="0">
                <a:solidFill>
                  <a:srgbClr val="7E93A5"/>
                </a:solidFill>
                <a:latin typeface="Trebuchet MS"/>
                <a:cs typeface="Times New Roman"/>
              </a:rPr>
              <a:t>IDENTIFIKACI A </a:t>
            </a:r>
          </a:p>
          <a:p>
            <a:pPr marL="0" indent="0">
              <a:lnSpc>
                <a:spcPct val="50000"/>
              </a:lnSpc>
              <a:spcAft>
                <a:spcPts val="1200"/>
              </a:spcAft>
              <a:buNone/>
            </a:pPr>
            <a:r>
              <a:rPr lang="cs-CZ" sz="4400" b="1" cap="all" dirty="0">
                <a:solidFill>
                  <a:srgbClr val="7E93A5"/>
                </a:solidFill>
                <a:latin typeface="Trebuchet MS"/>
                <a:cs typeface="Times New Roman"/>
              </a:rPr>
              <a:t>DOKUMENTACI Gastronomického</a:t>
            </a:r>
          </a:p>
          <a:p>
            <a:pPr marL="0" indent="0">
              <a:lnSpc>
                <a:spcPct val="50000"/>
              </a:lnSpc>
              <a:spcAft>
                <a:spcPts val="1200"/>
              </a:spcAft>
              <a:buNone/>
            </a:pPr>
            <a:r>
              <a:rPr lang="cs-CZ" sz="4400" b="1" cap="all" dirty="0">
                <a:solidFill>
                  <a:srgbClr val="7E93A5"/>
                </a:solidFill>
                <a:latin typeface="Trebuchet MS"/>
                <a:cs typeface="Times New Roman"/>
              </a:rPr>
              <a:t>kulturního dědictví</a:t>
            </a:r>
          </a:p>
        </p:txBody>
      </p:sp>
    </p:spTree>
    <p:extLst>
      <p:ext uri="{BB962C8B-B14F-4D97-AF65-F5344CB8AC3E}">
        <p14:creationId xmlns:p14="http://schemas.microsoft.com/office/powerpoint/2010/main" val="3939147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75813" y="330708"/>
            <a:ext cx="17620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>
                <a:solidFill>
                  <a:srgbClr val="92BF2B"/>
                </a:solidFill>
                <a:latin typeface="Trebuchet MS"/>
                <a:cs typeface="Trebuchet MS"/>
              </a:rPr>
              <a:t>Mapování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675813" y="1185244"/>
            <a:ext cx="9358841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>
                <a:solidFill>
                  <a:schemeClr val="accent2"/>
                </a:solidFill>
                <a:latin typeface="Trebuchet MS"/>
                <a:cs typeface="Trebuchet MS"/>
              </a:rPr>
              <a:t>Cíle</a:t>
            </a:r>
          </a:p>
          <a:p>
            <a:endParaRPr lang="en-US" sz="2400" b="1" dirty="0">
              <a:solidFill>
                <a:schemeClr val="accent2"/>
              </a:solidFill>
              <a:latin typeface="Trebuchet MS"/>
              <a:cs typeface="Trebuchet MS"/>
            </a:endParaRPr>
          </a:p>
          <a:p>
            <a:r>
              <a:rPr lang="cs-CZ" sz="2400" b="1" dirty="0">
                <a:latin typeface="Trebuchet MS"/>
                <a:cs typeface="Trebuchet MS"/>
              </a:rPr>
              <a:t>IDENTIFIKOVAT a ZDOKUMENTOVAT</a:t>
            </a:r>
            <a:r>
              <a:rPr lang="cs-CZ" sz="2400" dirty="0">
                <a:latin typeface="Trebuchet MS"/>
                <a:cs typeface="Trebuchet MS"/>
              </a:rPr>
              <a:t> gastronomické kulturní dědictví jako hybnou sílu místního rozvoje.</a:t>
            </a:r>
          </a:p>
          <a:p>
            <a:r>
              <a:rPr lang="cs-CZ" sz="2400" dirty="0">
                <a:latin typeface="Trebuchet MS"/>
                <a:cs typeface="Trebuchet MS"/>
              </a:rPr>
              <a:t>Konkrétněji: </a:t>
            </a:r>
          </a:p>
          <a:p>
            <a:endParaRPr lang="en-US" sz="2400" dirty="0">
              <a:latin typeface="Trebuchet MS"/>
              <a:cs typeface="Trebuchet MS"/>
            </a:endParaRPr>
          </a:p>
          <a:p>
            <a:pPr marL="360363" indent="-360363">
              <a:buFont typeface="Wingdings" panose="05000000000000000000" pitchFamily="2" charset="2"/>
              <a:buChar char="q"/>
            </a:pPr>
            <a:r>
              <a:rPr lang="cs-CZ" sz="2400" dirty="0">
                <a:latin typeface="Trebuchet MS"/>
                <a:cs typeface="Trebuchet MS"/>
              </a:rPr>
              <a:t>identifikovat tradiční kulturní, zemědělské a potravinářské zdroje místních oblastí;</a:t>
            </a:r>
          </a:p>
          <a:p>
            <a:pPr marL="360363" indent="-360363">
              <a:buFont typeface="Wingdings" panose="05000000000000000000" pitchFamily="2" charset="2"/>
              <a:buChar char="q"/>
            </a:pPr>
            <a:r>
              <a:rPr lang="cs-CZ" sz="2400" dirty="0">
                <a:latin typeface="Trebuchet MS"/>
                <a:cs typeface="Trebuchet MS"/>
              </a:rPr>
              <a:t>vyhodnotit jejich potenciálu pokud jde o uchování místního gastronomického kulturního dědictví;</a:t>
            </a:r>
          </a:p>
          <a:p>
            <a:pPr marL="360363" indent="-360363">
              <a:buFont typeface="Wingdings" panose="05000000000000000000" pitchFamily="2" charset="2"/>
              <a:buChar char="q"/>
            </a:pPr>
            <a:r>
              <a:rPr lang="cs-CZ" sz="2400" dirty="0">
                <a:latin typeface="Trebuchet MS"/>
                <a:cs typeface="Trebuchet MS"/>
              </a:rPr>
              <a:t>vyhodnotit jejich potenciálu pokud jde o místní dynamiku, která je neporušená ze sociokulturního, environmentálního a ekonomického hlediska.</a:t>
            </a:r>
          </a:p>
          <a:p>
            <a:endParaRPr lang="en-US" sz="2400" b="1" dirty="0">
              <a:solidFill>
                <a:schemeClr val="accent2"/>
              </a:solidFill>
              <a:latin typeface="Trebuchet MS"/>
              <a:cs typeface="Trebuchet MS"/>
            </a:endParaRPr>
          </a:p>
          <a:p>
            <a:endParaRPr lang="en-US" sz="2400" b="1" u="sng" dirty="0">
              <a:solidFill>
                <a:schemeClr val="accent2"/>
              </a:solidFill>
              <a:latin typeface="Trebuchet MS"/>
              <a:cs typeface="Trebuchet MS"/>
            </a:endParaRPr>
          </a:p>
        </p:txBody>
      </p:sp>
      <p:pic>
        <p:nvPicPr>
          <p:cNvPr id="4" name="Immagine 3" descr="SlowFood-CE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415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95803" y="399288"/>
            <a:ext cx="17620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>
                <a:solidFill>
                  <a:srgbClr val="92BF2B"/>
                </a:solidFill>
                <a:latin typeface="Trebuchet MS"/>
                <a:cs typeface="Trebuchet MS"/>
              </a:rPr>
              <a:t>Mapování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595803" y="1608154"/>
            <a:ext cx="553067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>
                <a:solidFill>
                  <a:schemeClr val="accent2"/>
                </a:solidFill>
                <a:latin typeface="Trebuchet MS"/>
                <a:cs typeface="Trebuchet MS"/>
              </a:rPr>
              <a:t>Předmětné oblasti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>
                <a:latin typeface="Trebuchet MS"/>
                <a:cs typeface="Trebuchet MS"/>
              </a:rPr>
              <a:t>tradiční zemědělská a řemeslná potravinářská výroba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>
                <a:latin typeface="Trebuchet MS"/>
                <a:cs typeface="Trebuchet MS"/>
              </a:rPr>
              <a:t>místa produkce, distribuce a spotřeby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>
                <a:latin typeface="Trebuchet MS"/>
                <a:cs typeface="Trebuchet MS"/>
              </a:rPr>
              <a:t>profese a dovednosti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>
                <a:latin typeface="Trebuchet MS"/>
                <a:cs typeface="Trebuchet MS"/>
              </a:rPr>
              <a:t>výrobní a spotřebitelské praktiky/techniky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>
                <a:latin typeface="Trebuchet MS"/>
                <a:cs typeface="Trebuchet MS"/>
              </a:rPr>
              <a:t>výrobní a spotřebitelské nástroje</a:t>
            </a:r>
          </a:p>
          <a:p>
            <a:pPr lvl="0"/>
            <a:endParaRPr lang="en-US" sz="3200" b="1" dirty="0">
              <a:solidFill>
                <a:srgbClr val="ED7D31"/>
              </a:solidFill>
              <a:latin typeface="Trebuchet MS"/>
              <a:cs typeface="Trebuchet MS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742972" y="1126867"/>
            <a:ext cx="31799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3200" b="1" dirty="0">
              <a:solidFill>
                <a:srgbClr val="ED7D31"/>
              </a:solidFill>
              <a:latin typeface="Trebuchet MS"/>
              <a:cs typeface="Trebuchet MS"/>
            </a:endParaRPr>
          </a:p>
          <a:p>
            <a:pPr lvl="0"/>
            <a:r>
              <a:rPr lang="cs-CZ" sz="2400" b="1" u="sng">
                <a:solidFill>
                  <a:schemeClr val="accent2"/>
                </a:solidFill>
                <a:latin typeface="Trebuchet MS"/>
                <a:cs typeface="Trebuchet MS"/>
              </a:rPr>
              <a:t>Fáze 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400">
                <a:latin typeface="Trebuchet MS"/>
                <a:cs typeface="Trebuchet MS"/>
              </a:rPr>
              <a:t>Výzkum od stolu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400">
                <a:latin typeface="Trebuchet MS"/>
                <a:cs typeface="Trebuchet MS"/>
              </a:rPr>
              <a:t>Terénní výzkum</a:t>
            </a:r>
          </a:p>
          <a:p>
            <a:endParaRPr lang="en-US" sz="2400" b="1" dirty="0">
              <a:solidFill>
                <a:schemeClr val="accent2"/>
              </a:solidFill>
              <a:latin typeface="Trebuchet MS"/>
              <a:cs typeface="Trebuchet MS"/>
            </a:endParaRPr>
          </a:p>
        </p:txBody>
      </p:sp>
      <p:pic>
        <p:nvPicPr>
          <p:cNvPr id="5" name="Immagine 4" descr="SlowFood-CE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665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sellaDiTesto 16"/>
          <p:cNvSpPr txBox="1"/>
          <p:nvPr/>
        </p:nvSpPr>
        <p:spPr>
          <a:xfrm>
            <a:off x="609083" y="118957"/>
            <a:ext cx="17620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>
                <a:solidFill>
                  <a:srgbClr val="92BF2B"/>
                </a:solidFill>
                <a:latin typeface="Trebuchet MS"/>
                <a:cs typeface="Trebuchet MS"/>
              </a:rPr>
              <a:t>Mapování</a:t>
            </a:r>
          </a:p>
        </p:txBody>
      </p:sp>
      <p:sp>
        <p:nvSpPr>
          <p:cNvPr id="7" name="Rettangolo arrotondato 6"/>
          <p:cNvSpPr/>
          <p:nvPr/>
        </p:nvSpPr>
        <p:spPr>
          <a:xfrm>
            <a:off x="518662" y="1194316"/>
            <a:ext cx="1866412" cy="109168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502346" y="1568414"/>
            <a:ext cx="1743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latin typeface="Trebuchet MS"/>
                <a:cs typeface="Trebuchet MS"/>
              </a:rPr>
              <a:t>Výzkum od stolu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08257" y="2337903"/>
            <a:ext cx="220954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b="1" u="sng" dirty="0">
                <a:latin typeface="Trebuchet MS"/>
                <a:cs typeface="Trebuchet MS"/>
              </a:rPr>
              <a:t>Nástroje</a:t>
            </a:r>
            <a:r>
              <a:rPr lang="cs-CZ" sz="1300" b="1" dirty="0">
                <a:latin typeface="Trebuchet MS"/>
                <a:cs typeface="Trebuchet MS"/>
              </a:rPr>
              <a:t>: </a:t>
            </a:r>
          </a:p>
          <a:p>
            <a:r>
              <a:rPr lang="cs-CZ" sz="1300" dirty="0">
                <a:latin typeface="Trebuchet MS"/>
                <a:cs typeface="Trebuchet MS"/>
              </a:rPr>
              <a:t>Bibliografické, fotografické, audiovizuální a obrazové zdroje a jejich konzultace</a:t>
            </a:r>
          </a:p>
          <a:p>
            <a:endParaRPr lang="en-US" sz="1300" b="1" u="sng" dirty="0">
              <a:latin typeface="Trebuchet MS"/>
              <a:cs typeface="Trebuchet MS"/>
            </a:endParaRPr>
          </a:p>
          <a:p>
            <a:endParaRPr lang="en-US" sz="1300" b="1" u="sng" dirty="0">
              <a:latin typeface="Trebuchet MS"/>
              <a:cs typeface="Trebuchet MS"/>
            </a:endParaRPr>
          </a:p>
          <a:p>
            <a:endParaRPr lang="en-US" sz="1300" b="1" u="sng" dirty="0">
              <a:latin typeface="Trebuchet MS"/>
              <a:cs typeface="Trebuchet MS"/>
            </a:endParaRPr>
          </a:p>
          <a:p>
            <a:r>
              <a:rPr lang="cs-CZ" sz="1300" b="1" u="sng" dirty="0">
                <a:latin typeface="Trebuchet MS"/>
                <a:cs typeface="Trebuchet MS"/>
              </a:rPr>
              <a:t>Výstupy</a:t>
            </a:r>
            <a:r>
              <a:rPr lang="cs-CZ" sz="1300" b="1" dirty="0">
                <a:latin typeface="Trebuchet MS"/>
                <a:cs typeface="Trebuchet MS"/>
              </a:rPr>
              <a:t>: </a:t>
            </a:r>
          </a:p>
          <a:p>
            <a:r>
              <a:rPr lang="cs-CZ" sz="13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Zpráva o výzkumu od stolu</a:t>
            </a:r>
            <a:r>
              <a:rPr lang="cs-CZ" sz="1300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cs-CZ" sz="1300" dirty="0">
                <a:latin typeface="Trebuchet MS"/>
                <a:cs typeface="Trebuchet MS"/>
              </a:rPr>
              <a:t>obsahující: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300" dirty="0">
                <a:latin typeface="Trebuchet MS"/>
                <a:cs typeface="Trebuchet MS"/>
              </a:rPr>
              <a:t>bibliografii a seznam dalších dokumentárních zdrojů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300" dirty="0">
                <a:latin typeface="Trebuchet MS"/>
                <a:cs typeface="Trebuchet MS"/>
              </a:rPr>
              <a:t>popis místního kontextu z historického, kulturního, ekonomického a sociálního hlediska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2748117" y="2337903"/>
            <a:ext cx="2012060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b="1" u="sng" dirty="0">
                <a:latin typeface="Trebuchet MS"/>
                <a:cs typeface="Trebuchet MS"/>
              </a:rPr>
              <a:t>Nástroje</a:t>
            </a:r>
            <a:r>
              <a:rPr lang="cs-CZ" sz="1300" b="1" dirty="0">
                <a:latin typeface="Trebuchet MS"/>
                <a:cs typeface="Trebuchet MS"/>
              </a:rPr>
              <a:t>: 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300" dirty="0">
                <a:latin typeface="Trebuchet MS"/>
                <a:cs typeface="Trebuchet MS"/>
              </a:rPr>
              <a:t>Výzkum/konzultace s místní pracovní skupinou</a:t>
            </a:r>
          </a:p>
          <a:p>
            <a:pPr marL="342900" indent="-342900">
              <a:buFont typeface="+mj-lt"/>
              <a:buAutoNum type="arabicPeriod"/>
            </a:pPr>
            <a:endParaRPr lang="en-US" sz="1300" dirty="0">
              <a:latin typeface="Trebuchet MS"/>
              <a:cs typeface="Trebuchet MS"/>
            </a:endParaRPr>
          </a:p>
          <a:p>
            <a:endParaRPr lang="en-US" sz="1300" dirty="0">
              <a:latin typeface="Trebuchet MS"/>
              <a:cs typeface="Trebuchet MS"/>
            </a:endParaRPr>
          </a:p>
          <a:p>
            <a:endParaRPr lang="en-US" sz="1300" b="1" dirty="0">
              <a:latin typeface="Trebuchet MS"/>
              <a:cs typeface="Trebuchet MS"/>
            </a:endParaRPr>
          </a:p>
          <a:p>
            <a:endParaRPr lang="en-US" sz="1300" b="1" u="sng" dirty="0">
              <a:latin typeface="Trebuchet MS"/>
              <a:cs typeface="Trebuchet MS"/>
            </a:endParaRPr>
          </a:p>
          <a:p>
            <a:r>
              <a:rPr lang="cs-CZ" sz="1300" b="1" u="sng" dirty="0">
                <a:latin typeface="Trebuchet MS"/>
                <a:cs typeface="Trebuchet MS"/>
              </a:rPr>
              <a:t>Výstupy</a:t>
            </a:r>
            <a:r>
              <a:rPr lang="cs-CZ" sz="1300" b="1" dirty="0">
                <a:latin typeface="Trebuchet MS"/>
                <a:cs typeface="Trebuchet MS"/>
              </a:rPr>
              <a:t>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300" dirty="0">
                <a:latin typeface="Trebuchet MS"/>
                <a:cs typeface="Trebuchet MS"/>
              </a:rPr>
              <a:t>identifikace kritérií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300" dirty="0">
                <a:latin typeface="Trebuchet MS"/>
                <a:cs typeface="Trebuchet MS"/>
              </a:rPr>
              <a:t>seznam svědků</a:t>
            </a:r>
          </a:p>
        </p:txBody>
      </p:sp>
      <p:sp>
        <p:nvSpPr>
          <p:cNvPr id="34" name="Rettangolo arrotondato 33"/>
          <p:cNvSpPr/>
          <p:nvPr/>
        </p:nvSpPr>
        <p:spPr>
          <a:xfrm>
            <a:off x="2767764" y="1238786"/>
            <a:ext cx="1866412" cy="109168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CasellaDiTesto 36"/>
          <p:cNvSpPr txBox="1"/>
          <p:nvPr/>
        </p:nvSpPr>
        <p:spPr>
          <a:xfrm>
            <a:off x="5057942" y="2337903"/>
            <a:ext cx="2193758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b="1" u="sng" dirty="0">
                <a:latin typeface="Trebuchet MS"/>
                <a:cs typeface="Trebuchet MS"/>
              </a:rPr>
              <a:t>Nástroje:</a:t>
            </a:r>
          </a:p>
          <a:p>
            <a:pPr marL="342900" indent="-342900">
              <a:buFontTx/>
              <a:buAutoNum type="arabicPeriod"/>
            </a:pPr>
            <a:r>
              <a:rPr lang="cs-CZ" sz="1300" dirty="0">
                <a:latin typeface="Trebuchet MS"/>
                <a:cs typeface="Trebuchet MS"/>
              </a:rPr>
              <a:t>Praktické pokyny o tom, jak vést rozhovor </a:t>
            </a:r>
          </a:p>
          <a:p>
            <a:pPr marL="342900" indent="-342900">
              <a:buAutoNum type="arabicPeriod"/>
            </a:pPr>
            <a:r>
              <a:rPr lang="cs-CZ" sz="1300" dirty="0">
                <a:latin typeface="Trebuchet MS"/>
                <a:cs typeface="Trebuchet MS"/>
              </a:rPr>
              <a:t>Vzory dotazníků/rozhovorů </a:t>
            </a:r>
          </a:p>
          <a:p>
            <a:pPr marL="342900" indent="-342900">
              <a:buAutoNum type="arabicPeriod"/>
            </a:pPr>
            <a:r>
              <a:rPr lang="cs-CZ" sz="1300" dirty="0">
                <a:latin typeface="Trebuchet MS"/>
                <a:cs typeface="Trebuchet MS"/>
              </a:rPr>
              <a:t>Příručka tazatele</a:t>
            </a:r>
          </a:p>
          <a:p>
            <a:pPr marL="342900" indent="-342900">
              <a:buAutoNum type="arabicPeriod"/>
            </a:pPr>
            <a:endParaRPr lang="en-US" sz="1300" dirty="0">
              <a:latin typeface="Trebuchet MS"/>
              <a:cs typeface="Trebuchet MS"/>
            </a:endParaRPr>
          </a:p>
          <a:p>
            <a:r>
              <a:rPr lang="cs-CZ" sz="1300" b="1" u="sng" dirty="0">
                <a:latin typeface="Trebuchet MS"/>
                <a:cs typeface="Trebuchet MS"/>
              </a:rPr>
              <a:t>Výstupy</a:t>
            </a:r>
            <a:r>
              <a:rPr lang="cs-CZ" sz="1300" b="1" dirty="0">
                <a:latin typeface="Trebuchet MS"/>
                <a:cs typeface="Trebuchet MS"/>
              </a:rPr>
              <a:t>:</a:t>
            </a:r>
          </a:p>
          <a:p>
            <a:r>
              <a:rPr lang="cs-CZ" sz="1300" b="1" dirty="0">
                <a:solidFill>
                  <a:schemeClr val="accent6">
                    <a:lumMod val="75000"/>
                  </a:schemeClr>
                </a:solidFill>
                <a:latin typeface="Trebuchet MS"/>
                <a:cs typeface="Trebuchet MS"/>
              </a:rPr>
              <a:t>Videorozhovory</a:t>
            </a:r>
          </a:p>
          <a:p>
            <a:endParaRPr lang="en-US" sz="1300" b="1" dirty="0">
              <a:solidFill>
                <a:schemeClr val="accent2"/>
              </a:solidFill>
              <a:latin typeface="Trebuchet MS"/>
              <a:cs typeface="Trebuchet MS"/>
            </a:endParaRPr>
          </a:p>
          <a:p>
            <a:r>
              <a:rPr lang="cs-CZ" sz="1300" b="1" dirty="0">
                <a:solidFill>
                  <a:schemeClr val="accent6">
                    <a:lumMod val="75000"/>
                  </a:schemeClr>
                </a:solidFill>
                <a:latin typeface="Trebuchet MS"/>
                <a:cs typeface="Trebuchet MS"/>
              </a:rPr>
              <a:t>Vypracované formuláře pro rozhovor</a:t>
            </a:r>
          </a:p>
        </p:txBody>
      </p:sp>
      <p:cxnSp>
        <p:nvCxnSpPr>
          <p:cNvPr id="13" name="Connettore diritto 12"/>
          <p:cNvCxnSpPr/>
          <p:nvPr/>
        </p:nvCxnSpPr>
        <p:spPr>
          <a:xfrm>
            <a:off x="432820" y="4212779"/>
            <a:ext cx="10101441" cy="1866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diritto 38"/>
          <p:cNvCxnSpPr/>
          <p:nvPr/>
        </p:nvCxnSpPr>
        <p:spPr>
          <a:xfrm>
            <a:off x="4696168" y="2605500"/>
            <a:ext cx="4138" cy="150018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tangolo arrotondato 40"/>
          <p:cNvSpPr/>
          <p:nvPr/>
        </p:nvSpPr>
        <p:spPr>
          <a:xfrm>
            <a:off x="7249165" y="1234206"/>
            <a:ext cx="1866412" cy="109168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CasellaDiTesto 41"/>
          <p:cNvSpPr txBox="1"/>
          <p:nvPr/>
        </p:nvSpPr>
        <p:spPr>
          <a:xfrm>
            <a:off x="7626256" y="1435464"/>
            <a:ext cx="1194558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750" b="1" dirty="0">
                <a:latin typeface="Trebuchet MS"/>
                <a:cs typeface="Trebuchet MS"/>
              </a:rPr>
              <a:t>Shrnutí </a:t>
            </a:r>
            <a:endParaRPr lang="en-US" sz="1750" b="1" dirty="0">
              <a:latin typeface="Trebuchet MS"/>
              <a:cs typeface="Trebuchet MS"/>
            </a:endParaRPr>
          </a:p>
          <a:p>
            <a:pPr algn="ctr"/>
            <a:r>
              <a:rPr lang="cs-CZ" sz="1750" b="1" dirty="0">
                <a:latin typeface="Trebuchet MS"/>
                <a:cs typeface="Trebuchet MS"/>
              </a:rPr>
              <a:t>mapování</a:t>
            </a:r>
          </a:p>
          <a:p>
            <a:pPr algn="ctr"/>
            <a:r>
              <a:rPr lang="cs-CZ" sz="1750" b="1" dirty="0">
                <a:latin typeface="Trebuchet MS"/>
                <a:cs typeface="Trebuchet MS"/>
              </a:rPr>
              <a:t> </a:t>
            </a:r>
          </a:p>
        </p:txBody>
      </p:sp>
      <p:sp>
        <p:nvSpPr>
          <p:cNvPr id="44" name="CasellaDiTesto 43"/>
          <p:cNvSpPr txBox="1"/>
          <p:nvPr/>
        </p:nvSpPr>
        <p:spPr>
          <a:xfrm>
            <a:off x="9580993" y="2337903"/>
            <a:ext cx="2369953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b="1" u="sng" dirty="0">
                <a:latin typeface="Trebuchet MS"/>
                <a:cs typeface="Trebuchet MS"/>
              </a:rPr>
              <a:t>Nástroje:</a:t>
            </a:r>
          </a:p>
          <a:p>
            <a:r>
              <a:rPr lang="cs-CZ" sz="1300" dirty="0">
                <a:latin typeface="Trebuchet MS"/>
                <a:cs typeface="Trebuchet MS"/>
              </a:rPr>
              <a:t>E-platforma </a:t>
            </a:r>
          </a:p>
          <a:p>
            <a:endParaRPr lang="it-IT" sz="1300" dirty="0">
              <a:solidFill>
                <a:srgbClr val="FF0000"/>
              </a:solidFill>
              <a:latin typeface="Trebuchet MS"/>
              <a:cs typeface="Trebuchet MS"/>
            </a:endParaRPr>
          </a:p>
          <a:p>
            <a:endParaRPr lang="it-IT" sz="1300" b="1" u="sng" dirty="0">
              <a:latin typeface="Trebuchet MS"/>
              <a:cs typeface="Trebuchet MS"/>
            </a:endParaRPr>
          </a:p>
          <a:p>
            <a:endParaRPr lang="it-IT" sz="1300" b="1" u="sng" dirty="0">
              <a:latin typeface="Trebuchet MS"/>
              <a:cs typeface="Trebuchet MS"/>
            </a:endParaRPr>
          </a:p>
          <a:p>
            <a:endParaRPr lang="it-IT" sz="1300" b="1" u="sng" dirty="0">
              <a:latin typeface="Trebuchet MS"/>
              <a:cs typeface="Trebuchet MS"/>
            </a:endParaRPr>
          </a:p>
          <a:p>
            <a:endParaRPr lang="it-IT" sz="1300" b="1" u="sng" dirty="0">
              <a:latin typeface="Trebuchet MS"/>
              <a:cs typeface="Trebuchet MS"/>
            </a:endParaRPr>
          </a:p>
          <a:p>
            <a:endParaRPr lang="it-IT" sz="1300" b="1" u="sng" dirty="0">
              <a:latin typeface="Trebuchet MS"/>
              <a:cs typeface="Trebuchet MS"/>
            </a:endParaRPr>
          </a:p>
          <a:p>
            <a:r>
              <a:rPr lang="cs-CZ" sz="1300" b="1" u="sng" dirty="0">
                <a:latin typeface="Trebuchet MS"/>
                <a:cs typeface="Trebuchet MS"/>
              </a:rPr>
              <a:t>Výstupy</a:t>
            </a:r>
            <a:r>
              <a:rPr lang="cs-CZ" sz="1300" b="1" dirty="0">
                <a:latin typeface="Trebuchet MS"/>
                <a:cs typeface="Trebuchet MS"/>
              </a:rPr>
              <a:t>:</a:t>
            </a:r>
          </a:p>
          <a:p>
            <a:r>
              <a:rPr lang="cs-CZ" sz="1300" b="1" dirty="0">
                <a:solidFill>
                  <a:srgbClr val="9999FF"/>
                </a:solidFill>
                <a:latin typeface="Trebuchet MS"/>
                <a:cs typeface="Trebuchet MS"/>
              </a:rPr>
              <a:t>Model pro mapování GKD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it-IT" sz="1300" b="1" dirty="0">
              <a:solidFill>
                <a:schemeClr val="accent2"/>
              </a:solidFill>
              <a:latin typeface="Trebuchet MS"/>
              <a:cs typeface="Trebuchet MS"/>
            </a:endParaRPr>
          </a:p>
        </p:txBody>
      </p:sp>
      <p:cxnSp>
        <p:nvCxnSpPr>
          <p:cNvPr id="46" name="Connettore diritto 45"/>
          <p:cNvCxnSpPr/>
          <p:nvPr/>
        </p:nvCxnSpPr>
        <p:spPr>
          <a:xfrm>
            <a:off x="4715359" y="4554071"/>
            <a:ext cx="4138" cy="150018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diritto 46"/>
          <p:cNvCxnSpPr/>
          <p:nvPr/>
        </p:nvCxnSpPr>
        <p:spPr>
          <a:xfrm>
            <a:off x="2234945" y="2712590"/>
            <a:ext cx="4138" cy="150018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diritto 47"/>
          <p:cNvCxnSpPr/>
          <p:nvPr/>
        </p:nvCxnSpPr>
        <p:spPr>
          <a:xfrm>
            <a:off x="2254136" y="4661161"/>
            <a:ext cx="4138" cy="150018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ttangolo arrotondato 48"/>
          <p:cNvSpPr/>
          <p:nvPr/>
        </p:nvSpPr>
        <p:spPr>
          <a:xfrm>
            <a:off x="9477573" y="1250914"/>
            <a:ext cx="1866412" cy="1091683"/>
          </a:xfrm>
          <a:prstGeom prst="roundRect">
            <a:avLst/>
          </a:prstGeom>
          <a:solidFill>
            <a:srgbClr val="99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CasellaDiTesto 49"/>
          <p:cNvSpPr txBox="1"/>
          <p:nvPr/>
        </p:nvSpPr>
        <p:spPr>
          <a:xfrm>
            <a:off x="9578071" y="1485129"/>
            <a:ext cx="1682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>
                <a:latin typeface="Trebuchet MS"/>
                <a:cs typeface="Trebuchet MS"/>
              </a:rPr>
              <a:t>Šíření </a:t>
            </a:r>
          </a:p>
          <a:p>
            <a:pPr algn="ctr"/>
            <a:r>
              <a:rPr lang="cs-CZ" b="1">
                <a:latin typeface="Trebuchet MS"/>
                <a:cs typeface="Trebuchet MS"/>
              </a:rPr>
              <a:t>dat </a:t>
            </a:r>
          </a:p>
        </p:txBody>
      </p:sp>
      <p:sp>
        <p:nvSpPr>
          <p:cNvPr id="52" name="CasellaDiTesto 51"/>
          <p:cNvSpPr txBox="1"/>
          <p:nvPr/>
        </p:nvSpPr>
        <p:spPr>
          <a:xfrm>
            <a:off x="7261608" y="2337903"/>
            <a:ext cx="221596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b="1" u="sng" dirty="0">
                <a:latin typeface="Trebuchet MS"/>
                <a:cs typeface="Trebuchet MS"/>
              </a:rPr>
              <a:t>Nástroje:</a:t>
            </a:r>
          </a:p>
          <a:p>
            <a:pPr marL="342900" indent="-342900">
              <a:buAutoNum type="arabicPeriod"/>
            </a:pPr>
            <a:r>
              <a:rPr lang="cs-CZ" sz="1300" dirty="0">
                <a:latin typeface="Trebuchet MS"/>
                <a:cs typeface="Trebuchet MS"/>
              </a:rPr>
              <a:t>Videorozhovory</a:t>
            </a:r>
          </a:p>
          <a:p>
            <a:pPr marL="342900" indent="-342900">
              <a:buAutoNum type="arabicPeriod"/>
            </a:pPr>
            <a:r>
              <a:rPr lang="cs-CZ" sz="1300" dirty="0">
                <a:latin typeface="Trebuchet MS"/>
                <a:cs typeface="Trebuchet MS"/>
              </a:rPr>
              <a:t>Vypracované formuláře pro rozhovor</a:t>
            </a:r>
          </a:p>
          <a:p>
            <a:endParaRPr lang="en-US" sz="1300" b="1" u="sng" dirty="0">
              <a:latin typeface="Trebuchet MS"/>
              <a:cs typeface="Trebuchet MS"/>
            </a:endParaRPr>
          </a:p>
          <a:p>
            <a:endParaRPr lang="en-US" sz="1300" b="1" u="sng" dirty="0">
              <a:latin typeface="Trebuchet MS"/>
              <a:cs typeface="Trebuchet MS"/>
            </a:endParaRPr>
          </a:p>
          <a:p>
            <a:endParaRPr lang="en-US" sz="1300" b="1" u="sng" dirty="0">
              <a:latin typeface="Trebuchet MS"/>
              <a:cs typeface="Trebuchet MS"/>
            </a:endParaRPr>
          </a:p>
          <a:p>
            <a:r>
              <a:rPr lang="cs-CZ" sz="1300" b="1" u="sng" dirty="0">
                <a:latin typeface="Trebuchet MS"/>
                <a:cs typeface="Trebuchet MS"/>
              </a:rPr>
              <a:t>Výstupy</a:t>
            </a:r>
            <a:r>
              <a:rPr lang="cs-CZ" sz="1300" b="1" dirty="0">
                <a:latin typeface="Trebuchet MS"/>
                <a:cs typeface="Trebuchet MS"/>
              </a:rPr>
              <a:t>:</a:t>
            </a:r>
          </a:p>
          <a:p>
            <a:r>
              <a:rPr lang="cs-CZ" sz="1300" b="1" dirty="0">
                <a:solidFill>
                  <a:schemeClr val="accent1">
                    <a:lumMod val="50000"/>
                  </a:schemeClr>
                </a:solidFill>
                <a:latin typeface="Trebuchet MS"/>
                <a:cs typeface="Trebuchet MS"/>
              </a:rPr>
              <a:t>Zpráva o terénním výzkumu</a:t>
            </a:r>
            <a:r>
              <a:rPr lang="cs-CZ" sz="1300" dirty="0">
                <a:latin typeface="Trebuchet MS"/>
                <a:cs typeface="Trebuchet MS"/>
              </a:rPr>
              <a:t> obsahující: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300" dirty="0">
                <a:latin typeface="Trebuchet MS"/>
                <a:cs typeface="Trebuchet MS"/>
              </a:rPr>
              <a:t>Soupis nehmotného kulturního dědictví ke zhodnocení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300" dirty="0">
                <a:latin typeface="Trebuchet MS"/>
                <a:cs typeface="Trebuchet MS"/>
              </a:rPr>
              <a:t>Vyhodnocení a závěry pro pilotní akci a nadnárodní strategii</a:t>
            </a:r>
          </a:p>
          <a:p>
            <a:endParaRPr lang="en-US" sz="1300" b="1" dirty="0">
              <a:latin typeface="Trebuchet MS"/>
              <a:cs typeface="Trebuchet MS"/>
            </a:endParaRPr>
          </a:p>
          <a:p>
            <a:endParaRPr lang="en-US" sz="1300" b="1" dirty="0">
              <a:latin typeface="Trebuchet MS"/>
              <a:cs typeface="Trebuchet MS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300" b="1" dirty="0">
              <a:solidFill>
                <a:schemeClr val="accent2"/>
              </a:solidFill>
              <a:latin typeface="Trebuchet MS"/>
              <a:cs typeface="Trebuchet MS"/>
            </a:endParaRPr>
          </a:p>
        </p:txBody>
      </p:sp>
      <p:cxnSp>
        <p:nvCxnSpPr>
          <p:cNvPr id="53" name="Connettore diritto 52"/>
          <p:cNvCxnSpPr/>
          <p:nvPr/>
        </p:nvCxnSpPr>
        <p:spPr>
          <a:xfrm>
            <a:off x="6742682" y="2617940"/>
            <a:ext cx="4138" cy="150018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diritto 53"/>
          <p:cNvCxnSpPr/>
          <p:nvPr/>
        </p:nvCxnSpPr>
        <p:spPr>
          <a:xfrm>
            <a:off x="6761873" y="4566511"/>
            <a:ext cx="4138" cy="150018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diritto 54"/>
          <p:cNvCxnSpPr/>
          <p:nvPr/>
        </p:nvCxnSpPr>
        <p:spPr>
          <a:xfrm>
            <a:off x="9367694" y="2630380"/>
            <a:ext cx="4138" cy="150018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diritto 55"/>
          <p:cNvCxnSpPr/>
          <p:nvPr/>
        </p:nvCxnSpPr>
        <p:spPr>
          <a:xfrm>
            <a:off x="9386885" y="4578951"/>
            <a:ext cx="4138" cy="150018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/>
          <p:cNvSpPr txBox="1"/>
          <p:nvPr/>
        </p:nvSpPr>
        <p:spPr>
          <a:xfrm>
            <a:off x="2905036" y="1689534"/>
            <a:ext cx="1612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b="1" i="1">
                <a:latin typeface="Trebuchet MS"/>
                <a:cs typeface="Trebuchet MS"/>
              </a:rPr>
              <a:t>Identifikace </a:t>
            </a:r>
          </a:p>
          <a:p>
            <a:pPr algn="ctr"/>
            <a:r>
              <a:rPr lang="cs-CZ" sz="1400" b="1" i="1">
                <a:latin typeface="Trebuchet MS"/>
                <a:cs typeface="Trebuchet MS"/>
              </a:rPr>
              <a:t>klíčových svědků</a:t>
            </a:r>
          </a:p>
        </p:txBody>
      </p:sp>
      <p:sp>
        <p:nvSpPr>
          <p:cNvPr id="40" name="CasellaDiTesto 39"/>
          <p:cNvSpPr txBox="1"/>
          <p:nvPr/>
        </p:nvSpPr>
        <p:spPr>
          <a:xfrm>
            <a:off x="2818157" y="1335129"/>
            <a:ext cx="1774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>
                <a:latin typeface="Trebuchet MS"/>
                <a:cs typeface="Trebuchet MS"/>
              </a:rPr>
              <a:t>Terénní výzkum</a:t>
            </a:r>
          </a:p>
        </p:txBody>
      </p:sp>
      <p:sp>
        <p:nvSpPr>
          <p:cNvPr id="45" name="Rettangolo arrotondato 44"/>
          <p:cNvSpPr/>
          <p:nvPr/>
        </p:nvSpPr>
        <p:spPr>
          <a:xfrm>
            <a:off x="5019250" y="1201264"/>
            <a:ext cx="1866412" cy="109168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CasellaDiTesto 56"/>
          <p:cNvSpPr txBox="1"/>
          <p:nvPr/>
        </p:nvSpPr>
        <p:spPr>
          <a:xfrm>
            <a:off x="5074408" y="1336518"/>
            <a:ext cx="177479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>
                <a:latin typeface="Trebuchet MS"/>
                <a:cs typeface="Trebuchet MS"/>
              </a:rPr>
              <a:t>Terénní výzkum</a:t>
            </a:r>
          </a:p>
          <a:p>
            <a:pPr algn="ctr"/>
            <a:r>
              <a:rPr lang="cs-CZ" sz="1400" b="1" i="1">
                <a:latin typeface="Trebuchet MS"/>
                <a:cs typeface="Trebuchet MS"/>
              </a:rPr>
              <a:t>Mapování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575646" y="688868"/>
            <a:ext cx="1909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u="sng">
                <a:solidFill>
                  <a:schemeClr val="accent2"/>
                </a:solidFill>
                <a:latin typeface="Trebuchet MS"/>
                <a:cs typeface="Trebuchet MS"/>
              </a:rPr>
              <a:t>Proces</a:t>
            </a:r>
          </a:p>
        </p:txBody>
      </p:sp>
      <p:pic>
        <p:nvPicPr>
          <p:cNvPr id="35" name="Immagine 34" descr="SlowFood-CE_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11" name="Freccia a destra 10"/>
          <p:cNvSpPr/>
          <p:nvPr/>
        </p:nvSpPr>
        <p:spPr>
          <a:xfrm>
            <a:off x="2493822" y="1452049"/>
            <a:ext cx="401216" cy="69046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Freccia a destra 35"/>
          <p:cNvSpPr/>
          <p:nvPr/>
        </p:nvSpPr>
        <p:spPr>
          <a:xfrm>
            <a:off x="4726363" y="1452049"/>
            <a:ext cx="401216" cy="69046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Freccia a destra 42"/>
          <p:cNvSpPr/>
          <p:nvPr/>
        </p:nvSpPr>
        <p:spPr>
          <a:xfrm>
            <a:off x="6988533" y="1452049"/>
            <a:ext cx="401216" cy="69046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92BF2B"/>
              </a:solidFill>
            </a:endParaRPr>
          </a:p>
        </p:txBody>
      </p:sp>
      <p:sp>
        <p:nvSpPr>
          <p:cNvPr id="51" name="Freccia a destra 50"/>
          <p:cNvSpPr/>
          <p:nvPr/>
        </p:nvSpPr>
        <p:spPr>
          <a:xfrm>
            <a:off x="9211319" y="1452049"/>
            <a:ext cx="401216" cy="69046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92BF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08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304715" y="371201"/>
            <a:ext cx="8310112" cy="63311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652533" y="610644"/>
            <a:ext cx="3313445" cy="7843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/>
              <a:t>Vzdělávací kurz o identifikaci a dokumentaci GKD 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17888" y="2317121"/>
            <a:ext cx="7888630" cy="3984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cs-CZ" sz="2800" b="1">
                <a:solidFill>
                  <a:srgbClr val="7F7F7F"/>
                </a:solidFill>
                <a:latin typeface="Trebuchet MS"/>
                <a:cs typeface="Trebuchet MS"/>
              </a:rPr>
              <a:t>Cíle kurzu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cs-CZ" sz="2800" b="1">
                <a:solidFill>
                  <a:srgbClr val="7F7F7F"/>
                </a:solidFill>
                <a:latin typeface="Trebuchet MS"/>
                <a:cs typeface="Trebuchet MS"/>
              </a:rPr>
              <a:t>Referenční teoretický rámec: </a:t>
            </a:r>
            <a:br>
              <a:rPr lang="cs-CZ" sz="2800" b="1">
                <a:solidFill>
                  <a:srgbClr val="7F7F7F"/>
                </a:solidFill>
                <a:latin typeface="Trebuchet MS"/>
                <a:cs typeface="Trebuchet MS"/>
              </a:rPr>
            </a:br>
            <a:r>
              <a:rPr lang="cs-CZ" sz="1400" b="1">
                <a:solidFill>
                  <a:srgbClr val="7F7F7F"/>
                </a:solidFill>
                <a:latin typeface="Trebuchet MS"/>
                <a:cs typeface="Trebuchet MS"/>
              </a:rPr>
              <a:t>Etnická a biologická rozmanitost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cs-CZ" sz="2800" b="1">
                <a:solidFill>
                  <a:srgbClr val="7F7F7F"/>
                </a:solidFill>
                <a:latin typeface="Trebuchet MS"/>
                <a:cs typeface="Trebuchet MS"/>
              </a:rPr>
              <a:t>Mapování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cs-CZ" sz="2800" b="1">
                <a:solidFill>
                  <a:srgbClr val="92BF2B"/>
                </a:solidFill>
                <a:latin typeface="Trebuchet MS"/>
                <a:cs typeface="Trebuchet MS"/>
              </a:rPr>
              <a:t>Výzkum od stolu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cs-CZ" sz="2800" b="1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Terénní výzkum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cs-CZ" sz="2800" b="1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Osvědčené postupy a užitečné informace</a:t>
            </a:r>
          </a:p>
        </p:txBody>
      </p:sp>
    </p:spTree>
    <p:extLst>
      <p:ext uri="{BB962C8B-B14F-4D97-AF65-F5344CB8AC3E}">
        <p14:creationId xmlns:p14="http://schemas.microsoft.com/office/powerpoint/2010/main" val="1852205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42877" y="504708"/>
            <a:ext cx="40115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>
                <a:solidFill>
                  <a:srgbClr val="92BF2B"/>
                </a:solidFill>
                <a:latin typeface="Trebuchet MS"/>
                <a:cs typeface="Trebuchet MS"/>
              </a:rPr>
              <a:t>Výzkum od stolu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15744" y="1348801"/>
            <a:ext cx="9623004" cy="5509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>
                <a:latin typeface="Trebuchet MS"/>
                <a:cs typeface="Trebuchet MS"/>
              </a:rPr>
              <a:t>Fáze předcházející terénnímu výzkumu, spočívající v rekonstrukci historického, kulturního, sociálního a ekonomického kontextu předmětné místní oblasti za použití sebraných zdrojů.</a:t>
            </a:r>
          </a:p>
          <a:p>
            <a:endParaRPr lang="en-US" sz="2200" dirty="0">
              <a:latin typeface="Trebuchet MS"/>
              <a:cs typeface="Trebuchet MS"/>
            </a:endParaRPr>
          </a:p>
          <a:p>
            <a:r>
              <a:rPr lang="cs-CZ" sz="2200">
                <a:latin typeface="Trebuchet MS"/>
                <a:cs typeface="Trebuchet MS"/>
              </a:rPr>
              <a:t>Provádí se </a:t>
            </a:r>
            <a:r>
              <a:rPr lang="cs-CZ" sz="2200" b="1">
                <a:latin typeface="Trebuchet MS"/>
                <a:cs typeface="Trebuchet MS"/>
              </a:rPr>
              <a:t>sbíráním </a:t>
            </a:r>
            <a:r>
              <a:rPr lang="cs-CZ" sz="2200">
                <a:solidFill>
                  <a:srgbClr val="92BF2B"/>
                </a:solidFill>
                <a:latin typeface="Trebuchet MS"/>
                <a:cs typeface="Trebuchet MS"/>
              </a:rPr>
              <a:t>bibliografických</a:t>
            </a:r>
            <a:r>
              <a:rPr lang="cs-CZ" sz="2200">
                <a:latin typeface="Trebuchet MS"/>
                <a:cs typeface="Trebuchet MS"/>
              </a:rPr>
              <a:t>, </a:t>
            </a:r>
            <a:r>
              <a:rPr lang="cs-CZ" sz="2200">
                <a:solidFill>
                  <a:srgbClr val="92BF2B"/>
                </a:solidFill>
                <a:latin typeface="Trebuchet MS"/>
                <a:cs typeface="Trebuchet MS"/>
              </a:rPr>
              <a:t>archivních, fotografických, audiovizuálních </a:t>
            </a:r>
            <a:r>
              <a:rPr lang="cs-CZ" sz="2200">
                <a:latin typeface="Trebuchet MS"/>
                <a:cs typeface="Trebuchet MS"/>
              </a:rPr>
              <a:t>a </a:t>
            </a:r>
            <a:r>
              <a:rPr lang="cs-CZ" sz="2200">
                <a:solidFill>
                  <a:srgbClr val="92BF2B"/>
                </a:solidFill>
                <a:latin typeface="Trebuchet MS"/>
                <a:cs typeface="Trebuchet MS"/>
              </a:rPr>
              <a:t>obrazových</a:t>
            </a:r>
            <a:r>
              <a:rPr lang="cs-CZ" sz="2200">
                <a:solidFill>
                  <a:schemeClr val="accent2"/>
                </a:solidFill>
                <a:latin typeface="Trebuchet MS"/>
                <a:cs typeface="Trebuchet MS"/>
              </a:rPr>
              <a:t> </a:t>
            </a:r>
            <a:r>
              <a:rPr lang="cs-CZ" sz="2200">
                <a:latin typeface="Trebuchet MS"/>
                <a:cs typeface="Trebuchet MS"/>
              </a:rPr>
              <a:t>informací dostupných v knihovnách, archivech, univerzitách, studijních centrech, uměleckých galeriích atd.</a:t>
            </a:r>
          </a:p>
          <a:p>
            <a:endParaRPr lang="en-US" sz="2200" dirty="0">
              <a:latin typeface="Trebuchet MS"/>
              <a:cs typeface="Trebuchet MS"/>
            </a:endParaRPr>
          </a:p>
          <a:p>
            <a:r>
              <a:rPr lang="cs-CZ" sz="2200">
                <a:latin typeface="Trebuchet MS"/>
                <a:cs typeface="Trebuchet MS"/>
              </a:rPr>
              <a:t>První reflexe se týká výběru </a:t>
            </a:r>
            <a:r>
              <a:rPr lang="cs-CZ" sz="2200" b="1">
                <a:latin typeface="Trebuchet MS"/>
                <a:cs typeface="Trebuchet MS"/>
              </a:rPr>
              <a:t>místní oblasti k analýze </a:t>
            </a:r>
            <a:r>
              <a:rPr lang="cs-CZ" sz="2200">
                <a:latin typeface="Trebuchet MS"/>
                <a:cs typeface="Trebuchet MS"/>
              </a:rPr>
              <a:t>(jejíž velikost se může stát od státu lišit), na základě dostupných zdrojů a schopnosti přímého zapojení místních činitelů. </a:t>
            </a:r>
          </a:p>
          <a:p>
            <a:endParaRPr lang="en-US" sz="2200" dirty="0">
              <a:latin typeface="Trebuchet MS"/>
              <a:cs typeface="Trebuchet MS"/>
            </a:endParaRPr>
          </a:p>
          <a:p>
            <a:r>
              <a:rPr lang="cs-CZ" sz="2200">
                <a:latin typeface="Trebuchet MS"/>
                <a:cs typeface="Trebuchet MS"/>
              </a:rPr>
              <a:t>Za druhé pak výzkum od stolu musí být praktický pro terénní výzkum, musí poskytovat priority pro </a:t>
            </a:r>
            <a:r>
              <a:rPr lang="cs-CZ" sz="2200" b="1">
                <a:latin typeface="Trebuchet MS"/>
                <a:cs typeface="Trebuchet MS"/>
              </a:rPr>
              <a:t>praktičnost</a:t>
            </a:r>
            <a:r>
              <a:rPr lang="cs-CZ" sz="2200">
                <a:latin typeface="Trebuchet MS"/>
                <a:cs typeface="Trebuchet MS"/>
              </a:rPr>
              <a:t> a </a:t>
            </a:r>
            <a:r>
              <a:rPr lang="cs-CZ" sz="2200" b="1">
                <a:latin typeface="Trebuchet MS"/>
                <a:cs typeface="Trebuchet MS"/>
              </a:rPr>
              <a:t>kompletnost</a:t>
            </a:r>
            <a:r>
              <a:rPr lang="cs-CZ" sz="2200">
                <a:latin typeface="Trebuchet MS"/>
                <a:cs typeface="Trebuchet MS"/>
              </a:rPr>
              <a:t>. Identifikované zdroje musí být přesné a užitečné. </a:t>
            </a:r>
          </a:p>
          <a:p>
            <a:endParaRPr lang="en-US" sz="2200" dirty="0">
              <a:latin typeface="Trebuchet MS"/>
              <a:cs typeface="Trebuchet MS"/>
            </a:endParaRPr>
          </a:p>
        </p:txBody>
      </p:sp>
      <p:pic>
        <p:nvPicPr>
          <p:cNvPr id="4" name="Immagine 3" descr="SlowFood-CE_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06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304715" y="371201"/>
            <a:ext cx="8310112" cy="63311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652533" y="610644"/>
            <a:ext cx="3313445" cy="7843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/>
              <a:t>Vzdělávací kurz o identifikaci a dokumentaci GKD 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17888" y="2317121"/>
            <a:ext cx="7888630" cy="3984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cs-CZ" sz="2800" b="1">
                <a:solidFill>
                  <a:srgbClr val="7F7F7F"/>
                </a:solidFill>
                <a:latin typeface="Trebuchet MS"/>
                <a:cs typeface="Trebuchet MS"/>
              </a:rPr>
              <a:t>Cíle kurzu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cs-CZ" sz="2800" b="1">
                <a:solidFill>
                  <a:srgbClr val="7F7F7F"/>
                </a:solidFill>
                <a:latin typeface="Trebuchet MS"/>
                <a:cs typeface="Trebuchet MS"/>
              </a:rPr>
              <a:t>Referenční teoretický rámec: </a:t>
            </a:r>
            <a:br>
              <a:rPr lang="cs-CZ" sz="2800" b="1">
                <a:solidFill>
                  <a:srgbClr val="7F7F7F"/>
                </a:solidFill>
                <a:latin typeface="Trebuchet MS"/>
                <a:cs typeface="Trebuchet MS"/>
              </a:rPr>
            </a:br>
            <a:r>
              <a:rPr lang="cs-CZ" sz="1400" b="1">
                <a:solidFill>
                  <a:srgbClr val="7F7F7F"/>
                </a:solidFill>
                <a:latin typeface="Trebuchet MS"/>
                <a:cs typeface="Trebuchet MS"/>
              </a:rPr>
              <a:t>Etnická a biologická rozmanitost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cs-CZ" sz="2800" b="1">
                <a:solidFill>
                  <a:srgbClr val="7F7F7F"/>
                </a:solidFill>
                <a:latin typeface="Trebuchet MS"/>
                <a:cs typeface="Trebuchet MS"/>
              </a:rPr>
              <a:t>Mapování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cs-CZ" sz="2800" b="1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Výzkum od stolu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cs-CZ" sz="2800" b="1">
                <a:solidFill>
                  <a:srgbClr val="92BF2B"/>
                </a:solidFill>
                <a:latin typeface="Trebuchet MS"/>
                <a:cs typeface="Trebuchet MS"/>
              </a:rPr>
              <a:t>Terénní výzkum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cs-CZ" sz="2800" b="1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Osvědčené postupy a užitečné informace</a:t>
            </a:r>
          </a:p>
        </p:txBody>
      </p:sp>
    </p:spTree>
    <p:extLst>
      <p:ext uri="{BB962C8B-B14F-4D97-AF65-F5344CB8AC3E}">
        <p14:creationId xmlns:p14="http://schemas.microsoft.com/office/powerpoint/2010/main" val="438842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06838" y="395308"/>
            <a:ext cx="301156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>
                <a:solidFill>
                  <a:srgbClr val="92BF2B"/>
                </a:solidFill>
                <a:latin typeface="Trebuchet MS"/>
                <a:cs typeface="Trebuchet MS"/>
              </a:rPr>
              <a:t>Terénní výzkum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41270" y="1118878"/>
            <a:ext cx="89196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>
                <a:latin typeface="Trebuchet MS"/>
                <a:cs typeface="Trebuchet MS"/>
              </a:rPr>
              <a:t>Praktická fáze mapování. </a:t>
            </a:r>
          </a:p>
          <a:p>
            <a:pPr algn="just"/>
            <a:r>
              <a:rPr lang="cs-CZ" sz="2400" dirty="0">
                <a:latin typeface="Trebuchet MS"/>
                <a:cs typeface="Trebuchet MS"/>
              </a:rPr>
              <a:t>V souladu s doporučenou metodikou spočívá v přípravě a realizaci videorozhovorů za účelem zdokumentování ústních a gestických vědomostí a dovedností gastronomického kulturního dědictví v předmětných místních oblastech. </a:t>
            </a:r>
          </a:p>
        </p:txBody>
      </p:sp>
      <p:cxnSp>
        <p:nvCxnSpPr>
          <p:cNvPr id="11" name="Straight Connector 24"/>
          <p:cNvCxnSpPr/>
          <p:nvPr/>
        </p:nvCxnSpPr>
        <p:spPr>
          <a:xfrm>
            <a:off x="1439462" y="4592922"/>
            <a:ext cx="7851910" cy="2152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7"/>
          <p:cNvSpPr/>
          <p:nvPr/>
        </p:nvSpPr>
        <p:spPr>
          <a:xfrm>
            <a:off x="987251" y="4260656"/>
            <a:ext cx="586840" cy="5607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9"/>
          <p:cNvSpPr/>
          <p:nvPr/>
        </p:nvSpPr>
        <p:spPr>
          <a:xfrm>
            <a:off x="3160017" y="2316650"/>
            <a:ext cx="2780387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endParaRPr lang="en-US" sz="1200" dirty="0">
              <a:solidFill>
                <a:srgbClr val="C00000"/>
              </a:solidFill>
            </a:endParaRPr>
          </a:p>
          <a:p>
            <a:pPr>
              <a:spcBef>
                <a:spcPct val="20000"/>
              </a:spcBef>
            </a:pPr>
            <a:r>
              <a:rPr lang="cs-CZ" sz="120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9" name="Flowchart: Connector 77"/>
          <p:cNvSpPr/>
          <p:nvPr/>
        </p:nvSpPr>
        <p:spPr>
          <a:xfrm>
            <a:off x="1032875" y="4314077"/>
            <a:ext cx="504900" cy="472579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sellaDiTesto 24"/>
          <p:cNvSpPr txBox="1"/>
          <p:nvPr/>
        </p:nvSpPr>
        <p:spPr>
          <a:xfrm>
            <a:off x="719054" y="3535528"/>
            <a:ext cx="2579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>
                <a:latin typeface="Trebuchet MS"/>
                <a:cs typeface="Trebuchet MS"/>
              </a:rPr>
              <a:t>Příprava</a:t>
            </a:r>
          </a:p>
          <a:p>
            <a:r>
              <a:rPr lang="cs-CZ" sz="1800" b="1">
                <a:latin typeface="Trebuchet MS"/>
                <a:cs typeface="Trebuchet MS"/>
              </a:rPr>
              <a:t>rozhovoru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4853441" y="3535528"/>
            <a:ext cx="2236959" cy="58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>
                <a:latin typeface="Trebuchet MS"/>
                <a:cs typeface="Trebuchet MS"/>
              </a:rPr>
              <a:t>Realizace rozhovoru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8739988" y="3535528"/>
            <a:ext cx="2648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>
                <a:latin typeface="Trebuchet MS"/>
                <a:cs typeface="Trebuchet MS"/>
              </a:rPr>
              <a:t>Katalogizace rozhovoru </a:t>
            </a:r>
          </a:p>
          <a:p>
            <a:endParaRPr/>
          </a:p>
        </p:txBody>
      </p:sp>
      <p:sp>
        <p:nvSpPr>
          <p:cNvPr id="30" name="Flowchart: Connector 77"/>
          <p:cNvSpPr/>
          <p:nvPr/>
        </p:nvSpPr>
        <p:spPr>
          <a:xfrm>
            <a:off x="788453" y="5138864"/>
            <a:ext cx="144149" cy="151502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77"/>
          <p:cNvSpPr/>
          <p:nvPr/>
        </p:nvSpPr>
        <p:spPr>
          <a:xfrm>
            <a:off x="788453" y="5468704"/>
            <a:ext cx="144149" cy="151502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asellaDiTesto 32"/>
          <p:cNvSpPr txBox="1"/>
          <p:nvPr/>
        </p:nvSpPr>
        <p:spPr>
          <a:xfrm>
            <a:off x="1062855" y="5057342"/>
            <a:ext cx="4538834" cy="335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Trebuchet MS"/>
                <a:cs typeface="Trebuchet MS"/>
              </a:rPr>
              <a:t>Identifikace dotazovaného 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1046010" y="5376577"/>
            <a:ext cx="3153597" cy="335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>
                <a:latin typeface="Trebuchet MS"/>
                <a:cs typeface="Trebuchet MS"/>
              </a:rPr>
              <a:t>Dotazník rozhovoru</a:t>
            </a:r>
          </a:p>
        </p:txBody>
      </p:sp>
      <p:sp>
        <p:nvSpPr>
          <p:cNvPr id="22" name="Oval 7"/>
          <p:cNvSpPr/>
          <p:nvPr/>
        </p:nvSpPr>
        <p:spPr>
          <a:xfrm>
            <a:off x="5021185" y="4263766"/>
            <a:ext cx="586840" cy="5607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77"/>
          <p:cNvSpPr/>
          <p:nvPr/>
        </p:nvSpPr>
        <p:spPr>
          <a:xfrm>
            <a:off x="5066809" y="4317187"/>
            <a:ext cx="504900" cy="472579"/>
          </a:xfrm>
          <a:prstGeom prst="flowChartConnector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7"/>
          <p:cNvSpPr/>
          <p:nvPr/>
        </p:nvSpPr>
        <p:spPr>
          <a:xfrm>
            <a:off x="9010370" y="4261886"/>
            <a:ext cx="586840" cy="5607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Connector 77"/>
          <p:cNvSpPr/>
          <p:nvPr/>
        </p:nvSpPr>
        <p:spPr>
          <a:xfrm>
            <a:off x="9055994" y="4315307"/>
            <a:ext cx="504900" cy="472579"/>
          </a:xfrm>
          <a:prstGeom prst="flowChartConnector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Connector 77"/>
          <p:cNvSpPr/>
          <p:nvPr/>
        </p:nvSpPr>
        <p:spPr>
          <a:xfrm>
            <a:off x="4943686" y="5116214"/>
            <a:ext cx="144149" cy="151502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Connector 77"/>
          <p:cNvSpPr/>
          <p:nvPr/>
        </p:nvSpPr>
        <p:spPr>
          <a:xfrm>
            <a:off x="4943686" y="5446054"/>
            <a:ext cx="144149" cy="151502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asellaDiTesto 37"/>
          <p:cNvSpPr txBox="1"/>
          <p:nvPr/>
        </p:nvSpPr>
        <p:spPr>
          <a:xfrm>
            <a:off x="5113158" y="5034692"/>
            <a:ext cx="2579839" cy="335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Trebuchet MS"/>
                <a:cs typeface="Trebuchet MS"/>
              </a:rPr>
              <a:t>Nahrávání</a:t>
            </a:r>
          </a:p>
        </p:txBody>
      </p:sp>
      <p:sp>
        <p:nvSpPr>
          <p:cNvPr id="39" name="CasellaDiTesto 38"/>
          <p:cNvSpPr txBox="1"/>
          <p:nvPr/>
        </p:nvSpPr>
        <p:spPr>
          <a:xfrm>
            <a:off x="5121155" y="5365368"/>
            <a:ext cx="3468208" cy="335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>
                <a:latin typeface="Trebuchet MS"/>
                <a:cs typeface="Trebuchet MS"/>
              </a:rPr>
              <a:t>Editování</a:t>
            </a:r>
          </a:p>
        </p:txBody>
      </p:sp>
      <p:sp>
        <p:nvSpPr>
          <p:cNvPr id="41" name="Flowchart: Connector 77"/>
          <p:cNvSpPr/>
          <p:nvPr/>
        </p:nvSpPr>
        <p:spPr>
          <a:xfrm>
            <a:off x="8765948" y="5146784"/>
            <a:ext cx="144149" cy="151502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asellaDiTesto 41"/>
          <p:cNvSpPr txBox="1"/>
          <p:nvPr/>
        </p:nvSpPr>
        <p:spPr>
          <a:xfrm>
            <a:off x="9010370" y="5077852"/>
            <a:ext cx="2579839" cy="58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>
                <a:latin typeface="Trebuchet MS"/>
                <a:cs typeface="Trebuchet MS"/>
              </a:rPr>
              <a:t>Shrnutí shromážděných dat</a:t>
            </a:r>
          </a:p>
        </p:txBody>
      </p:sp>
      <p:pic>
        <p:nvPicPr>
          <p:cNvPr id="28" name="Immagine 27" descr="SlowFood-CE_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364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7"/>
          <p:cNvSpPr/>
          <p:nvPr/>
        </p:nvSpPr>
        <p:spPr>
          <a:xfrm>
            <a:off x="430075" y="439507"/>
            <a:ext cx="586840" cy="61683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77"/>
          <p:cNvSpPr/>
          <p:nvPr/>
        </p:nvSpPr>
        <p:spPr>
          <a:xfrm>
            <a:off x="475699" y="497337"/>
            <a:ext cx="504900" cy="519836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sellaDiTesto 16"/>
          <p:cNvSpPr txBox="1"/>
          <p:nvPr/>
        </p:nvSpPr>
        <p:spPr>
          <a:xfrm>
            <a:off x="1174109" y="545551"/>
            <a:ext cx="2579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>
                <a:latin typeface="Trebuchet MS"/>
                <a:cs typeface="Trebuchet MS"/>
              </a:rPr>
              <a:t>Příprava rozhovoru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1007565" y="1707271"/>
            <a:ext cx="9099954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>
                <a:solidFill>
                  <a:schemeClr val="accent2"/>
                </a:solidFill>
                <a:latin typeface="Trebuchet MS"/>
                <a:cs typeface="Trebuchet MS"/>
              </a:rPr>
              <a:t>Lidé vhodní k rozhovoru</a:t>
            </a:r>
          </a:p>
          <a:p>
            <a:r>
              <a:rPr lang="cs-CZ" dirty="0">
                <a:latin typeface="Trebuchet MS"/>
                <a:cs typeface="Trebuchet MS"/>
              </a:rPr>
              <a:t>Strážci </a:t>
            </a:r>
            <a:r>
              <a:rPr lang="cs-CZ" b="1" dirty="0">
                <a:latin typeface="Trebuchet MS"/>
                <a:cs typeface="Trebuchet MS"/>
              </a:rPr>
              <a:t>tradičních dovedností</a:t>
            </a:r>
            <a:r>
              <a:rPr lang="cs-CZ" dirty="0">
                <a:latin typeface="Trebuchet MS"/>
                <a:cs typeface="Trebuchet MS"/>
              </a:rPr>
              <a:t> a </a:t>
            </a:r>
            <a:r>
              <a:rPr lang="cs-CZ" b="1" dirty="0">
                <a:latin typeface="Trebuchet MS"/>
                <a:cs typeface="Trebuchet MS"/>
              </a:rPr>
              <a:t>osobních/osobitých</a:t>
            </a:r>
            <a:r>
              <a:rPr lang="cs-CZ" dirty="0">
                <a:latin typeface="Trebuchet MS"/>
                <a:cs typeface="Trebuchet MS"/>
              </a:rPr>
              <a:t> příběhů; někteří též mohou být svědky obzvláště důležitých </a:t>
            </a:r>
            <a:r>
              <a:rPr lang="cs-CZ" b="1" dirty="0">
                <a:latin typeface="Trebuchet MS"/>
                <a:cs typeface="Trebuchet MS"/>
              </a:rPr>
              <a:t>historických událostí</a:t>
            </a:r>
            <a:r>
              <a:rPr lang="cs-CZ" dirty="0">
                <a:latin typeface="Trebuchet MS"/>
                <a:cs typeface="Trebuchet MS"/>
              </a:rPr>
              <a:t> </a:t>
            </a:r>
            <a:r>
              <a:rPr lang="cs-CZ" b="1" dirty="0">
                <a:latin typeface="Trebuchet MS"/>
                <a:cs typeface="Trebuchet MS"/>
              </a:rPr>
              <a:t>a společenských jevů</a:t>
            </a:r>
            <a:r>
              <a:rPr lang="cs-CZ" dirty="0">
                <a:latin typeface="Trebuchet MS"/>
                <a:cs typeface="Trebuchet MS"/>
              </a:rPr>
              <a:t>.</a:t>
            </a:r>
          </a:p>
          <a:p>
            <a:r>
              <a:rPr lang="cs-CZ" dirty="0">
                <a:latin typeface="Trebuchet MS"/>
                <a:cs typeface="Trebuchet MS"/>
              </a:rPr>
              <a:t>V případě kulturního gastronomického dědictví lze následující kategorie oprávněně považovat za </a:t>
            </a:r>
            <a:r>
              <a:rPr lang="cs-CZ" dirty="0">
                <a:solidFill>
                  <a:schemeClr val="accent2"/>
                </a:solidFill>
                <a:latin typeface="Trebuchet MS"/>
                <a:cs typeface="Trebuchet MS"/>
              </a:rPr>
              <a:t>zvláštní mluvčí*</a:t>
            </a:r>
          </a:p>
          <a:p>
            <a:pPr lvl="0"/>
            <a:endParaRPr lang="en-US" dirty="0">
              <a:latin typeface="Trebuchet MS"/>
              <a:cs typeface="Trebuchet MS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cs-CZ" dirty="0">
                <a:latin typeface="Trebuchet MS"/>
                <a:cs typeface="Trebuchet MS"/>
              </a:rPr>
              <a:t>kuchaři a šéfkuchaři 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cs-CZ" dirty="0">
                <a:latin typeface="Trebuchet MS"/>
                <a:cs typeface="Trebuchet MS"/>
              </a:rPr>
              <a:t>farmáři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cs-CZ" dirty="0">
                <a:latin typeface="Trebuchet MS"/>
                <a:cs typeface="Trebuchet MS"/>
              </a:rPr>
              <a:t>chovatelé dobytka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cs-CZ" dirty="0">
                <a:latin typeface="Trebuchet MS"/>
                <a:cs typeface="Trebuchet MS"/>
              </a:rPr>
              <a:t>rybáři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cs-CZ" dirty="0">
                <a:latin typeface="Trebuchet MS"/>
                <a:cs typeface="Trebuchet MS"/>
              </a:rPr>
              <a:t>řemeslníci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cs-CZ" dirty="0">
                <a:latin typeface="Trebuchet MS"/>
                <a:cs typeface="Trebuchet MS"/>
              </a:rPr>
              <a:t>zpracovatelé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cs-CZ" dirty="0">
                <a:latin typeface="Trebuchet MS"/>
                <a:cs typeface="Trebuchet MS"/>
              </a:rPr>
              <a:t>prodejci zemědělských a gastronomických výrobků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cs-CZ" dirty="0">
                <a:latin typeface="Trebuchet MS"/>
                <a:cs typeface="Trebuchet MS"/>
              </a:rPr>
              <a:t>učitelé na školách zemědělského/hotelového managementu, přednášející na univerzitách a výzkumníci v oboru zemědělství a chovu dobytka 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cs-CZ" dirty="0">
                <a:latin typeface="Trebuchet MS"/>
                <a:cs typeface="Trebuchet MS"/>
              </a:rPr>
              <a:t>místní historikové</a:t>
            </a:r>
          </a:p>
          <a:p>
            <a:pPr lvl="0"/>
            <a:endParaRPr lang="it-IT" dirty="0">
              <a:latin typeface="Trebuchet MS"/>
              <a:cs typeface="Trebuchet MS"/>
            </a:endParaRPr>
          </a:p>
          <a:p>
            <a:endParaRPr lang="it-IT" sz="1600" dirty="0">
              <a:latin typeface="Trebuchet MS"/>
              <a:cs typeface="Trebuchet MS"/>
            </a:endParaRPr>
          </a:p>
          <a:p>
            <a:endParaRPr lang="it-IT" sz="1200" dirty="0">
              <a:latin typeface="Trebuchet MS"/>
              <a:cs typeface="Trebuchet MS"/>
            </a:endParaRPr>
          </a:p>
          <a:p>
            <a:endParaRPr lang="it-IT" sz="1200" dirty="0">
              <a:latin typeface="Trebuchet MS"/>
              <a:cs typeface="Trebuchet M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007565" y="1161273"/>
            <a:ext cx="4331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>
                <a:solidFill>
                  <a:srgbClr val="92BF2B"/>
                </a:solidFill>
                <a:latin typeface="Trebuchet MS"/>
                <a:cs typeface="Trebuchet MS"/>
              </a:rPr>
              <a:t>Identifikace dotazovaného</a:t>
            </a:r>
          </a:p>
        </p:txBody>
      </p:sp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196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sellaDiTesto 18"/>
          <p:cNvSpPr txBox="1"/>
          <p:nvPr/>
        </p:nvSpPr>
        <p:spPr>
          <a:xfrm>
            <a:off x="1174109" y="2125502"/>
            <a:ext cx="851703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>
                <a:latin typeface="Trebuchet MS"/>
                <a:cs typeface="Trebuchet MS"/>
              </a:rPr>
              <a:t>Po provedení výběru vhodného času a místa pro rozhovor výzkumník položí dotazovaným otázky a shromáždí jejich odpovědi. </a:t>
            </a:r>
          </a:p>
          <a:p>
            <a:endParaRPr lang="en-US" dirty="0">
              <a:latin typeface="Trebuchet MS"/>
              <a:cs typeface="Trebuchet MS"/>
            </a:endParaRPr>
          </a:p>
          <a:p>
            <a:r>
              <a:rPr lang="cs-CZ">
                <a:latin typeface="Trebuchet MS"/>
                <a:cs typeface="Trebuchet MS"/>
              </a:rPr>
              <a:t>Existují různé modely rozhovorů, které se liší podle stupně volnosti otázky a odpovědi. Hlavní modely jsou: strukturovaný, polostrukturovaný, nestrukturovaný nebo volný. </a:t>
            </a:r>
          </a:p>
          <a:p>
            <a:endParaRPr lang="it-IT" dirty="0">
              <a:latin typeface="Trebuchet MS"/>
              <a:cs typeface="Trebuchet MS"/>
            </a:endParaRPr>
          </a:p>
          <a:p>
            <a:r>
              <a:rPr lang="cs-CZ">
                <a:latin typeface="Trebuchet MS"/>
                <a:cs typeface="Trebuchet MS"/>
              </a:rPr>
              <a:t>Zde doporučujeme </a:t>
            </a:r>
            <a:r>
              <a:rPr lang="cs-CZ" b="1">
                <a:latin typeface="Trebuchet MS"/>
                <a:cs typeface="Trebuchet MS"/>
              </a:rPr>
              <a:t>polostrukturovaný</a:t>
            </a:r>
            <a:r>
              <a:rPr lang="cs-CZ">
                <a:latin typeface="Trebuchet MS"/>
                <a:cs typeface="Trebuchet MS"/>
              </a:rPr>
              <a:t> rozhovor, při němž tazatel používá seznam otázek, jež v zásadě slouží jako vodítko k tomu, aby konverzace zůstala zaměřena na hlavní téma. Otázky jsou otevřené a účelem je co nejhlouběji prozkoumat určitou událost, situaci, skutečnost nebo výrobek; nemusí sledovat danou posloupnost, ale spíše plynutí diskuze, s maximálně flexibilním přizpůsobením se situaci a směřování.   </a:t>
            </a:r>
          </a:p>
          <a:p>
            <a:r>
              <a:rPr lang="cs-CZ">
                <a:latin typeface="Trebuchet MS"/>
                <a:cs typeface="Trebuchet MS"/>
              </a:rPr>
              <a:t> 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174109" y="1424816"/>
            <a:ext cx="3776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>
                <a:solidFill>
                  <a:srgbClr val="92BF2B"/>
                </a:solidFill>
                <a:latin typeface="Trebuchet MS"/>
                <a:cs typeface="Trebuchet MS"/>
              </a:rPr>
              <a:t>Dotazníky rozhovoru </a:t>
            </a:r>
          </a:p>
        </p:txBody>
      </p:sp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30075" y="439507"/>
            <a:ext cx="586840" cy="61683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77"/>
          <p:cNvSpPr/>
          <p:nvPr/>
        </p:nvSpPr>
        <p:spPr>
          <a:xfrm>
            <a:off x="475699" y="497337"/>
            <a:ext cx="504900" cy="519836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sellaDiTesto 9"/>
          <p:cNvSpPr txBox="1"/>
          <p:nvPr/>
        </p:nvSpPr>
        <p:spPr>
          <a:xfrm>
            <a:off x="1174109" y="545551"/>
            <a:ext cx="2579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>
                <a:latin typeface="Trebuchet MS"/>
                <a:cs typeface="Trebuchet MS"/>
              </a:rPr>
              <a:t>Příprava rozhovoru</a:t>
            </a:r>
          </a:p>
        </p:txBody>
      </p:sp>
    </p:spTree>
    <p:extLst>
      <p:ext uri="{BB962C8B-B14F-4D97-AF65-F5344CB8AC3E}">
        <p14:creationId xmlns:p14="http://schemas.microsoft.com/office/powerpoint/2010/main" val="101618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260398" y="1152493"/>
            <a:ext cx="9596598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>
                <a:latin typeface="Trebuchet MS"/>
                <a:cs typeface="Trebuchet MS"/>
              </a:rPr>
              <a:t>Příručka dobrého tazatele</a:t>
            </a:r>
          </a:p>
          <a:p>
            <a:endParaRPr lang="it-IT" b="1" dirty="0">
              <a:latin typeface="Trebuchet MS"/>
              <a:cs typeface="Trebuchet MS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>
                <a:latin typeface="Trebuchet MS"/>
                <a:cs typeface="Trebuchet MS"/>
              </a:rPr>
              <a:t>Netlačte na dotazovaného přílišným množstvím otázek.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>
                <a:latin typeface="Trebuchet MS"/>
                <a:cs typeface="Trebuchet MS"/>
              </a:rPr>
              <a:t>Nepřerušujte, když on nebo ona mluví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>
                <a:latin typeface="Trebuchet MS"/>
                <a:cs typeface="Trebuchet MS"/>
              </a:rPr>
              <a:t>Obzvláště pokud se jedná o starší osoby, dejte dotazovanému před položením nové otázky čas k přemýšlení. Počkejte chvíli, protože dotazový často může ještě něco dodat a dokončit tak odpověď s mnohem cennější reflexí.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>
                <a:latin typeface="Trebuchet MS"/>
                <a:cs typeface="Trebuchet MS"/>
              </a:rPr>
              <a:t>Naslouchejte! Schopnost naslouchat je zásadní, obzvláště během rozhovoru. Dotazovaní nám dávají svůj čas, své paměti a vzpomínky: musíme jim naslouchat a dát jim čas, který potřebují k námi iniciovanému vyprávění příběhu.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>
                <a:latin typeface="Trebuchet MS"/>
                <a:cs typeface="Trebuchet MS"/>
              </a:rPr>
              <a:t>Přijímejte příběh dotazovaného se zájmem a úctou, i když se odpověď může lišit od toho, co jste očekávali: skutečnost je často jiná, než jak si ji představujeme! Nesmíme vkládat do úst dotazovaného slova, která chceme slyšet, abychom naplnili svá očekávání.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>
                <a:latin typeface="Trebuchet MS"/>
                <a:cs typeface="Trebuchet MS"/>
              </a:rPr>
              <a:t>Nebuďte v dotazovaném dojem, že spěcháte: když organizujete rozhovor, vyhraďte si dostatek času. Důkladné dotazování lidí o tom, jak žili své osobní a profesionální životy, vyžaduje čas, klidně hodinu nebo hodinu a půl.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>
                <a:latin typeface="Trebuchet MS"/>
                <a:cs typeface="Trebuchet MS"/>
              </a:rPr>
              <a:t>Před začátkem rozhovoru si vypněte svůj telefon! </a:t>
            </a:r>
          </a:p>
        </p:txBody>
      </p:sp>
      <p:pic>
        <p:nvPicPr>
          <p:cNvPr id="6" name="Immagine 5" descr="SlowFood-CE_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7" name="Oval 7"/>
          <p:cNvSpPr/>
          <p:nvPr/>
        </p:nvSpPr>
        <p:spPr>
          <a:xfrm>
            <a:off x="430075" y="439507"/>
            <a:ext cx="586840" cy="61683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7"/>
          <p:cNvSpPr/>
          <p:nvPr/>
        </p:nvSpPr>
        <p:spPr>
          <a:xfrm>
            <a:off x="475699" y="497337"/>
            <a:ext cx="504900" cy="519836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sellaDiTesto 8"/>
          <p:cNvSpPr txBox="1"/>
          <p:nvPr/>
        </p:nvSpPr>
        <p:spPr>
          <a:xfrm>
            <a:off x="1174109" y="545551"/>
            <a:ext cx="2579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>
                <a:latin typeface="Trebuchet MS"/>
                <a:cs typeface="Trebuchet MS"/>
              </a:rPr>
              <a:t>Příprava rozhovoru</a:t>
            </a:r>
          </a:p>
        </p:txBody>
      </p:sp>
    </p:spTree>
    <p:extLst>
      <p:ext uri="{BB962C8B-B14F-4D97-AF65-F5344CB8AC3E}">
        <p14:creationId xmlns:p14="http://schemas.microsoft.com/office/powerpoint/2010/main" val="351973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652533" y="610644"/>
            <a:ext cx="3313445" cy="7843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Vzdělávací kurz o identifikaci a dokumentaci GKD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17888" y="2317121"/>
            <a:ext cx="7888630" cy="3984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cs-CZ" sz="2800" b="1">
                <a:solidFill>
                  <a:srgbClr val="92BF2B"/>
                </a:solidFill>
                <a:latin typeface="Trebuchet MS"/>
                <a:cs typeface="Trebuchet MS"/>
              </a:rPr>
              <a:t>Cíle kurzu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cs-CZ" sz="2800" b="1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Referenční teoretický rámec: </a:t>
            </a:r>
            <a:r>
              <a:rPr lang="cs-CZ" sz="1400" b="1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Etnická a biologická rozmanitost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cs-CZ" sz="2800" b="1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Mapování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cs-CZ" sz="2800" b="1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Výzkum od stolu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cs-CZ" sz="2800" b="1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Terénní výzkum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cs-CZ" sz="2800" b="1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Osvědčené postupy a užitečné informace</a:t>
            </a:r>
          </a:p>
        </p:txBody>
      </p:sp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759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sellaDiTesto 18"/>
          <p:cNvSpPr txBox="1"/>
          <p:nvPr/>
        </p:nvSpPr>
        <p:spPr>
          <a:xfrm>
            <a:off x="1339181" y="1600807"/>
            <a:ext cx="10038353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92BF2B"/>
                </a:solidFill>
                <a:latin typeface="Trebuchet MS"/>
                <a:cs typeface="Trebuchet MS"/>
              </a:rPr>
              <a:t>Kolik rozhovorů je nutné provést?</a:t>
            </a:r>
          </a:p>
          <a:p>
            <a:endParaRPr lang="it-IT" dirty="0">
              <a:solidFill>
                <a:schemeClr val="accent2"/>
              </a:solidFill>
              <a:latin typeface="Trebuchet MS"/>
              <a:cs typeface="Trebuchet MS"/>
            </a:endParaRPr>
          </a:p>
          <a:p>
            <a:r>
              <a:rPr lang="cs-CZ" dirty="0">
                <a:latin typeface="Trebuchet MS"/>
                <a:cs typeface="Trebuchet MS"/>
              </a:rPr>
              <a:t>Můžeme uvažovat o zhruba </a:t>
            </a:r>
            <a:r>
              <a:rPr lang="cs-CZ" b="1" dirty="0">
                <a:latin typeface="Trebuchet MS"/>
                <a:cs typeface="Trebuchet MS"/>
              </a:rPr>
              <a:t>20 rozhovorech</a:t>
            </a:r>
            <a:r>
              <a:rPr lang="cs-CZ" dirty="0">
                <a:latin typeface="Trebuchet MS"/>
                <a:cs typeface="Trebuchet MS"/>
              </a:rPr>
              <a:t>, třebaže se jedná o hrubý odhad, který může být zvýšen nebo snížen v závislosti na potřebách zdokumentování daného místního kontextu.</a:t>
            </a:r>
          </a:p>
          <a:p>
            <a:r>
              <a:rPr lang="cs-CZ" dirty="0">
                <a:latin typeface="Trebuchet MS"/>
                <a:cs typeface="Trebuchet MS"/>
              </a:rPr>
              <a:t>Hypoteticky řečeno, k provedení kvalitativního výzkumu lze zdokumentovat gastronomickou tradici města a jeho místní oblasti prostřednictvím rozhovorů s</a:t>
            </a:r>
          </a:p>
          <a:p>
            <a:r>
              <a:rPr lang="cs-CZ" dirty="0">
                <a:latin typeface="Trebuchet MS"/>
                <a:cs typeface="Trebuchet MS"/>
              </a:rPr>
              <a:t>4–5</a:t>
            </a:r>
            <a:r>
              <a:rPr lang="en-GB" dirty="0">
                <a:latin typeface="Trebuchet MS"/>
                <a:cs typeface="Trebuchet MS"/>
              </a:rPr>
              <a:t> </a:t>
            </a:r>
            <a:r>
              <a:rPr lang="cs-CZ" dirty="0">
                <a:latin typeface="Trebuchet MS"/>
                <a:cs typeface="Trebuchet MS"/>
              </a:rPr>
              <a:t>zemědělci (zelináři, vinaři atd.)</a:t>
            </a:r>
          </a:p>
          <a:p>
            <a:r>
              <a:rPr lang="cs-CZ" dirty="0">
                <a:latin typeface="Trebuchet MS"/>
                <a:cs typeface="Trebuchet MS"/>
              </a:rPr>
              <a:t>2–3 kuchaři/restauratéry</a:t>
            </a:r>
          </a:p>
          <a:p>
            <a:r>
              <a:rPr lang="cs-CZ" dirty="0">
                <a:latin typeface="Trebuchet MS"/>
                <a:cs typeface="Trebuchet MS"/>
              </a:rPr>
              <a:t>1–2 chovateli dobytka</a:t>
            </a:r>
          </a:p>
          <a:p>
            <a:r>
              <a:rPr lang="cs-CZ" dirty="0">
                <a:latin typeface="Trebuchet MS"/>
                <a:cs typeface="Trebuchet MS"/>
              </a:rPr>
              <a:t>1–2 sýraři</a:t>
            </a:r>
          </a:p>
          <a:p>
            <a:r>
              <a:rPr lang="cs-CZ" dirty="0">
                <a:latin typeface="Trebuchet MS"/>
                <a:cs typeface="Trebuchet MS"/>
              </a:rPr>
              <a:t>1–2 uzenáři</a:t>
            </a:r>
          </a:p>
          <a:p>
            <a:r>
              <a:rPr lang="cs-CZ" dirty="0">
                <a:latin typeface="Trebuchet MS"/>
                <a:cs typeface="Trebuchet MS"/>
              </a:rPr>
              <a:t>2–3 pekaři, cukráři</a:t>
            </a:r>
          </a:p>
          <a:p>
            <a:r>
              <a:rPr lang="cs-CZ" dirty="0">
                <a:latin typeface="Trebuchet MS"/>
                <a:cs typeface="Trebuchet MS"/>
              </a:rPr>
              <a:t>3–4 prodejci potravin: prodavači na trhu a vlastníky obchodů s potravinami, kaváren, koloniálů </a:t>
            </a:r>
            <a:r>
              <a:rPr lang="en-GB" dirty="0">
                <a:latin typeface="Trebuchet MS"/>
                <a:cs typeface="Trebuchet MS"/>
              </a:rPr>
              <a:t>    </a:t>
            </a:r>
          </a:p>
          <a:p>
            <a:r>
              <a:rPr lang="en-GB" dirty="0">
                <a:latin typeface="Trebuchet MS"/>
                <a:cs typeface="Trebuchet MS"/>
              </a:rPr>
              <a:t>      </a:t>
            </a:r>
            <a:r>
              <a:rPr lang="cs-CZ" dirty="0">
                <a:latin typeface="Trebuchet MS"/>
                <a:cs typeface="Trebuchet MS"/>
              </a:rPr>
              <a:t>a tak dále. </a:t>
            </a:r>
          </a:p>
          <a:p>
            <a:endParaRPr lang="it-IT" dirty="0">
              <a:latin typeface="Trebuchet MS"/>
              <a:cs typeface="Trebuchet MS"/>
            </a:endParaRPr>
          </a:p>
          <a:p>
            <a:r>
              <a:rPr lang="cs-CZ" dirty="0">
                <a:latin typeface="Trebuchet MS"/>
                <a:cs typeface="Trebuchet MS"/>
              </a:rPr>
              <a:t> 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16" y="1537324"/>
            <a:ext cx="512116" cy="512116"/>
          </a:xfrm>
          <a:prstGeom prst="rect">
            <a:avLst/>
          </a:prstGeom>
        </p:spPr>
      </p:pic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30075" y="439507"/>
            <a:ext cx="586840" cy="61683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77"/>
          <p:cNvSpPr/>
          <p:nvPr/>
        </p:nvSpPr>
        <p:spPr>
          <a:xfrm>
            <a:off x="475699" y="497337"/>
            <a:ext cx="504900" cy="519836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sellaDiTesto 9"/>
          <p:cNvSpPr txBox="1"/>
          <p:nvPr/>
        </p:nvSpPr>
        <p:spPr>
          <a:xfrm>
            <a:off x="1174109" y="545551"/>
            <a:ext cx="2579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>
                <a:latin typeface="Trebuchet MS"/>
                <a:cs typeface="Trebuchet MS"/>
              </a:rPr>
              <a:t>Příprava rozhovoru</a:t>
            </a:r>
          </a:p>
        </p:txBody>
      </p:sp>
    </p:spTree>
    <p:extLst>
      <p:ext uri="{BB962C8B-B14F-4D97-AF65-F5344CB8AC3E}">
        <p14:creationId xmlns:p14="http://schemas.microsoft.com/office/powerpoint/2010/main" val="1206597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sellaDiTesto 18"/>
          <p:cNvSpPr txBox="1"/>
          <p:nvPr/>
        </p:nvSpPr>
        <p:spPr>
          <a:xfrm>
            <a:off x="1221301" y="1573234"/>
            <a:ext cx="790773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>
                <a:solidFill>
                  <a:srgbClr val="92BF2B"/>
                </a:solidFill>
                <a:latin typeface="Trebuchet MS"/>
                <a:cs typeface="Trebuchet MS"/>
              </a:rPr>
              <a:t>Jak dlouho rozhovor obvykle trvá?</a:t>
            </a:r>
          </a:p>
          <a:p>
            <a:r>
              <a:rPr lang="cs-CZ">
                <a:latin typeface="Trebuchet MS"/>
                <a:cs typeface="Trebuchet MS"/>
              </a:rPr>
              <a:t>Vzhledem k tomu, že rozhovory se mohou v délce velmi lišit, doporučujeme, abyste mu věnovali zhruba </a:t>
            </a:r>
            <a:r>
              <a:rPr lang="cs-CZ" b="1">
                <a:latin typeface="Trebuchet MS"/>
                <a:cs typeface="Trebuchet MS"/>
              </a:rPr>
              <a:t>jednu hodinu</a:t>
            </a:r>
            <a:r>
              <a:rPr lang="cs-CZ">
                <a:latin typeface="Trebuchet MS"/>
                <a:cs typeface="Trebuchet MS"/>
              </a:rPr>
              <a:t>, což odpovídá videu o délce </a:t>
            </a:r>
            <a:r>
              <a:rPr lang="cs-CZ" b="1">
                <a:latin typeface="Trebuchet MS"/>
                <a:cs typeface="Trebuchet MS"/>
              </a:rPr>
              <a:t>30–40 minut</a:t>
            </a:r>
            <a:r>
              <a:rPr lang="cs-CZ">
                <a:latin typeface="Trebuchet MS"/>
                <a:cs typeface="Trebuchet MS"/>
              </a:rPr>
              <a:t> na každého dotazovaného.</a:t>
            </a:r>
          </a:p>
          <a:p>
            <a:endParaRPr lang="en-US" dirty="0">
              <a:solidFill>
                <a:srgbClr val="222222"/>
              </a:solidFill>
              <a:latin typeface="Trebuchet MS"/>
              <a:ea typeface="Garamond"/>
              <a:cs typeface="Trebuchet MS"/>
            </a:endParaRPr>
          </a:p>
          <a:p>
            <a:r>
              <a:rPr lang="cs-CZ">
                <a:solidFill>
                  <a:srgbClr val="222222"/>
                </a:solidFill>
                <a:latin typeface="Trebuchet MS"/>
                <a:ea typeface="Garamond"/>
                <a:cs typeface="Trebuchet MS"/>
              </a:rPr>
              <a:t>Délka každého jednotlivého rozhovoru musí být také uvážena v závislosti na celkovém množství prováděných rozhovorů. Konečným cílem je dosáhnout konzistentního a komunikativně efektivního mapování.</a:t>
            </a:r>
          </a:p>
          <a:p>
            <a:r>
              <a:rPr lang="cs-CZ">
                <a:solidFill>
                  <a:srgbClr val="92BF2B"/>
                </a:solidFill>
                <a:latin typeface="Trebuchet MS"/>
                <a:ea typeface="Garamond"/>
                <a:cs typeface="Trebuchet MS"/>
              </a:rPr>
              <a:t> </a:t>
            </a:r>
          </a:p>
          <a:p>
            <a:r>
              <a:rPr lang="cs-CZ">
                <a:solidFill>
                  <a:srgbClr val="92BF2B"/>
                </a:solidFill>
                <a:latin typeface="Trebuchet MS"/>
                <a:cs typeface="Trebuchet MS"/>
              </a:rPr>
              <a:t>Titulky</a:t>
            </a:r>
          </a:p>
          <a:p>
            <a:r>
              <a:rPr lang="cs-CZ" b="1">
                <a:solidFill>
                  <a:srgbClr val="222222"/>
                </a:solidFill>
                <a:latin typeface="Trebuchet MS"/>
                <a:ea typeface="Garamond"/>
                <a:cs typeface="Trebuchet MS"/>
              </a:rPr>
              <a:t>Anglické titulky jsou volitelné, doporučujeme však jejich použití. </a:t>
            </a:r>
          </a:p>
          <a:p>
            <a:endParaRPr lang="en-US" b="1" dirty="0">
              <a:solidFill>
                <a:srgbClr val="222222"/>
              </a:solidFill>
              <a:latin typeface="Trebuchet MS"/>
              <a:ea typeface="Garamond"/>
              <a:cs typeface="Trebuchet MS"/>
            </a:endParaRPr>
          </a:p>
          <a:p>
            <a:r>
              <a:rPr lang="cs-CZ">
                <a:solidFill>
                  <a:srgbClr val="222222"/>
                </a:solidFill>
                <a:latin typeface="Trebuchet MS"/>
                <a:ea typeface="Arial"/>
                <a:cs typeface="Trebuchet MS"/>
              </a:rPr>
              <a:t>V každém případě musí být každý rozhovor povinně doprovozen </a:t>
            </a:r>
            <a:r>
              <a:rPr lang="cs-CZ" b="1">
                <a:solidFill>
                  <a:srgbClr val="222222"/>
                </a:solidFill>
                <a:latin typeface="Trebuchet MS"/>
                <a:ea typeface="Garamond"/>
                <a:cs typeface="Trebuchet MS"/>
              </a:rPr>
              <a:t>shrnutím </a:t>
            </a:r>
            <a:r>
              <a:rPr lang="cs-CZ">
                <a:solidFill>
                  <a:srgbClr val="222222"/>
                </a:solidFill>
                <a:latin typeface="Trebuchet MS"/>
                <a:ea typeface="Garamond"/>
                <a:cs typeface="Trebuchet MS"/>
              </a:rPr>
              <a:t>a </a:t>
            </a:r>
            <a:r>
              <a:rPr lang="cs-CZ" b="1">
                <a:solidFill>
                  <a:srgbClr val="222222"/>
                </a:solidFill>
                <a:latin typeface="Trebuchet MS"/>
                <a:ea typeface="Garamond"/>
                <a:cs typeface="Trebuchet MS"/>
              </a:rPr>
              <a:t>časovým kódem v angličtině </a:t>
            </a:r>
            <a:r>
              <a:rPr lang="cs-CZ">
                <a:solidFill>
                  <a:srgbClr val="222222"/>
                </a:solidFill>
                <a:latin typeface="Trebuchet MS"/>
                <a:ea typeface="Garamond"/>
                <a:cs typeface="Trebuchet MS"/>
              </a:rPr>
              <a:t>(viz formulář pro rozhovor 1).</a:t>
            </a:r>
          </a:p>
          <a:p>
            <a:r>
              <a:rPr lang="cs-CZ">
                <a:latin typeface="Trebuchet MS"/>
                <a:cs typeface="Trebuchet MS"/>
              </a:rPr>
              <a:t> </a:t>
            </a:r>
          </a:p>
        </p:txBody>
      </p:sp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12" name="Oval 7"/>
          <p:cNvSpPr/>
          <p:nvPr/>
        </p:nvSpPr>
        <p:spPr>
          <a:xfrm>
            <a:off x="430075" y="439507"/>
            <a:ext cx="586840" cy="61683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77"/>
          <p:cNvSpPr/>
          <p:nvPr/>
        </p:nvSpPr>
        <p:spPr>
          <a:xfrm>
            <a:off x="475699" y="497337"/>
            <a:ext cx="504900" cy="519836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sellaDiTesto 13"/>
          <p:cNvSpPr txBox="1"/>
          <p:nvPr/>
        </p:nvSpPr>
        <p:spPr>
          <a:xfrm>
            <a:off x="1174109" y="545551"/>
            <a:ext cx="2579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>
                <a:latin typeface="Trebuchet MS"/>
                <a:cs typeface="Trebuchet MS"/>
              </a:rPr>
              <a:t>Příprava rozhovoru</a:t>
            </a: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16" y="1537324"/>
            <a:ext cx="512116" cy="51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6662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7"/>
          <p:cNvSpPr/>
          <p:nvPr/>
        </p:nvSpPr>
        <p:spPr>
          <a:xfrm>
            <a:off x="431023" y="427590"/>
            <a:ext cx="586840" cy="61683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77"/>
          <p:cNvSpPr/>
          <p:nvPr/>
        </p:nvSpPr>
        <p:spPr>
          <a:xfrm>
            <a:off x="476647" y="485420"/>
            <a:ext cx="504900" cy="519836"/>
          </a:xfrm>
          <a:prstGeom prst="flowChartConnector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7"/>
          <p:cNvSpPr/>
          <p:nvPr/>
        </p:nvSpPr>
        <p:spPr>
          <a:xfrm>
            <a:off x="1248678" y="2507898"/>
            <a:ext cx="214922" cy="209442"/>
          </a:xfrm>
          <a:prstGeom prst="flowChartConnector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77"/>
          <p:cNvSpPr/>
          <p:nvPr/>
        </p:nvSpPr>
        <p:spPr>
          <a:xfrm>
            <a:off x="1271511" y="3811805"/>
            <a:ext cx="214922" cy="209442"/>
          </a:xfrm>
          <a:prstGeom prst="flowChartConnector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sellaDiTesto 9"/>
          <p:cNvSpPr txBox="1"/>
          <p:nvPr/>
        </p:nvSpPr>
        <p:spPr>
          <a:xfrm>
            <a:off x="1611468" y="2427953"/>
            <a:ext cx="3515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800">
                <a:latin typeface="Trebuchet MS"/>
                <a:cs typeface="Trebuchet MS"/>
              </a:rPr>
              <a:t>Nahrávání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622885" y="3676117"/>
            <a:ext cx="3515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800">
                <a:latin typeface="Trebuchet MS"/>
                <a:cs typeface="Trebuchet MS"/>
              </a:rPr>
              <a:t>Editování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232" y="2379990"/>
            <a:ext cx="519072" cy="389304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232" y="3701720"/>
            <a:ext cx="519072" cy="389304"/>
          </a:xfrm>
          <a:prstGeom prst="rect">
            <a:avLst/>
          </a:prstGeom>
        </p:spPr>
      </p:pic>
      <p:sp>
        <p:nvSpPr>
          <p:cNvPr id="28" name="CasellaDiTesto 27"/>
          <p:cNvSpPr txBox="1"/>
          <p:nvPr/>
        </p:nvSpPr>
        <p:spPr>
          <a:xfrm>
            <a:off x="5397501" y="2790341"/>
            <a:ext cx="3515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i="1">
                <a:latin typeface="Trebuchet MS"/>
                <a:cs typeface="Trebuchet MS"/>
              </a:rPr>
              <a:t>Poznámka pro facilitátora:</a:t>
            </a:r>
          </a:p>
          <a:p>
            <a:pPr algn="just"/>
            <a:r>
              <a:rPr lang="cs-CZ" i="1">
                <a:latin typeface="Trebuchet MS"/>
                <a:cs typeface="Trebuchet MS"/>
              </a:rPr>
              <a:t>ukažte instruktážní video</a:t>
            </a:r>
          </a:p>
          <a:p>
            <a:pPr algn="just"/>
            <a:r>
              <a:rPr lang="cs-CZ" i="1">
                <a:latin typeface="Trebuchet MS"/>
                <a:cs typeface="Trebuchet MS"/>
              </a:rPr>
              <a:t>kurzu Moodle</a:t>
            </a:r>
          </a:p>
        </p:txBody>
      </p:sp>
      <p:pic>
        <p:nvPicPr>
          <p:cNvPr id="12" name="Immagine 11" descr="SlowFood-CE_CMYK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1174109" y="545551"/>
            <a:ext cx="2579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>
                <a:latin typeface="Trebuchet MS"/>
                <a:cs typeface="Trebuchet MS"/>
              </a:rPr>
              <a:t>Realizace </a:t>
            </a:r>
            <a:r>
              <a:rPr lang="cs-CZ" b="1">
                <a:latin typeface="Trebuchet MS"/>
                <a:cs typeface="Trebuchet MS"/>
              </a:rPr>
              <a:t>rozhovoru</a:t>
            </a:r>
          </a:p>
        </p:txBody>
      </p:sp>
    </p:spTree>
    <p:extLst>
      <p:ext uri="{BB962C8B-B14F-4D97-AF65-F5344CB8AC3E}">
        <p14:creationId xmlns:p14="http://schemas.microsoft.com/office/powerpoint/2010/main" val="318476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8" grpId="0" animBg="1"/>
      <p:bldP spid="9" grpId="0" animBg="1"/>
      <p:bldP spid="10" grpId="0"/>
      <p:bldP spid="11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7"/>
          <p:cNvSpPr/>
          <p:nvPr/>
        </p:nvSpPr>
        <p:spPr>
          <a:xfrm>
            <a:off x="414999" y="449679"/>
            <a:ext cx="586840" cy="61683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77"/>
          <p:cNvSpPr/>
          <p:nvPr/>
        </p:nvSpPr>
        <p:spPr>
          <a:xfrm>
            <a:off x="460623" y="507509"/>
            <a:ext cx="504900" cy="519836"/>
          </a:xfrm>
          <a:prstGeom prst="flowChartConnector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asellaDiTesto 18"/>
          <p:cNvSpPr txBox="1"/>
          <p:nvPr/>
        </p:nvSpPr>
        <p:spPr>
          <a:xfrm>
            <a:off x="1139682" y="1440621"/>
            <a:ext cx="831204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Trebuchet MS"/>
                <a:cs typeface="Trebuchet MS"/>
              </a:rPr>
              <a:t>Při katalogizaci každého rozhovoru a videosouboru je nutné vyplnit údaje o dotazovaném (osobní údaje) a jeho nebo její svědectví (okolnosti, obsah atd.) ve </a:t>
            </a:r>
            <a:r>
              <a:rPr lang="cs-CZ" sz="2000" b="1" dirty="0">
                <a:latin typeface="Trebuchet MS"/>
                <a:cs typeface="Trebuchet MS"/>
              </a:rPr>
              <a:t>formuláři pro rozhovor 1</a:t>
            </a:r>
          </a:p>
          <a:p>
            <a:endParaRPr lang="en-US" sz="2000" b="1" dirty="0">
              <a:latin typeface="Trebuchet MS"/>
              <a:cs typeface="Trebuchet MS"/>
            </a:endParaRPr>
          </a:p>
          <a:p>
            <a:endParaRPr lang="en-US" sz="2000" dirty="0">
              <a:latin typeface="Trebuchet MS"/>
              <a:cs typeface="Trebuchet MS"/>
            </a:endParaRPr>
          </a:p>
          <a:p>
            <a:r>
              <a:rPr lang="cs-CZ" sz="2000" dirty="0">
                <a:latin typeface="Trebuchet MS"/>
                <a:cs typeface="Trebuchet MS"/>
              </a:rPr>
              <a:t>Krom toho, pokud rozhovor souvisí s konkrétním výrobkem nebo výrobní technikou, je také potřeba vyplnit </a:t>
            </a:r>
            <a:r>
              <a:rPr lang="cs-CZ" sz="2000" b="1" dirty="0">
                <a:latin typeface="Trebuchet MS"/>
                <a:cs typeface="Trebuchet MS"/>
              </a:rPr>
              <a:t>formulář pro rozhovor 2</a:t>
            </a:r>
            <a:r>
              <a:rPr lang="cs-CZ" sz="2000" dirty="0">
                <a:latin typeface="Trebuchet MS"/>
                <a:cs typeface="Trebuchet MS"/>
              </a:rPr>
              <a:t>,</a:t>
            </a:r>
            <a:r>
              <a:rPr lang="cs-CZ" sz="2000" b="1" dirty="0">
                <a:latin typeface="Trebuchet MS"/>
                <a:cs typeface="Trebuchet MS"/>
              </a:rPr>
              <a:t> </a:t>
            </a:r>
            <a:r>
              <a:rPr lang="cs-CZ" sz="2000" dirty="0">
                <a:latin typeface="Trebuchet MS"/>
                <a:cs typeface="Trebuchet MS"/>
              </a:rPr>
              <a:t>který existuje ve třech verzích</a:t>
            </a:r>
          </a:p>
          <a:p>
            <a:endParaRPr lang="en-US" sz="2000" i="1" dirty="0">
              <a:solidFill>
                <a:srgbClr val="FF6600"/>
              </a:solidFill>
              <a:latin typeface="Trebuchet MS"/>
              <a:cs typeface="Trebuchet MS"/>
            </a:endParaRPr>
          </a:p>
          <a:p>
            <a:pPr marL="457200" indent="-457200">
              <a:buAutoNum type="arabicPeriod"/>
            </a:pPr>
            <a:r>
              <a:rPr lang="cs-CZ" sz="2000" dirty="0">
                <a:latin typeface="Trebuchet MS"/>
                <a:cs typeface="Trebuchet MS"/>
              </a:rPr>
              <a:t>Výrobek živočišného původu</a:t>
            </a:r>
          </a:p>
          <a:p>
            <a:pPr marL="457200" indent="-457200">
              <a:buAutoNum type="arabicPeriod"/>
            </a:pPr>
            <a:r>
              <a:rPr lang="cs-CZ" sz="2000" dirty="0">
                <a:latin typeface="Trebuchet MS"/>
                <a:cs typeface="Trebuchet MS"/>
              </a:rPr>
              <a:t>Výrobek rostlinného původu</a:t>
            </a:r>
          </a:p>
          <a:p>
            <a:pPr marL="457200" indent="-457200">
              <a:buAutoNum type="arabicPeriod"/>
            </a:pPr>
            <a:r>
              <a:rPr lang="cs-CZ" sz="2000" dirty="0">
                <a:latin typeface="Trebuchet MS"/>
                <a:cs typeface="Trebuchet MS"/>
              </a:rPr>
              <a:t>Zpracovaný výrobek</a:t>
            </a:r>
          </a:p>
          <a:p>
            <a:endParaRPr lang="en-US" sz="2000" dirty="0">
              <a:latin typeface="Trebuchet MS"/>
              <a:cs typeface="Trebuchet MS"/>
            </a:endParaRPr>
          </a:p>
          <a:p>
            <a:endParaRPr lang="en-US" sz="2000" dirty="0">
              <a:latin typeface="Trebuchet MS"/>
              <a:cs typeface="Trebuchet MS"/>
            </a:endParaRPr>
          </a:p>
          <a:p>
            <a:r>
              <a:rPr lang="cs-CZ" sz="2000" dirty="0">
                <a:latin typeface="Trebuchet MS"/>
                <a:cs typeface="Trebuchet MS"/>
              </a:rPr>
              <a:t> </a:t>
            </a:r>
          </a:p>
        </p:txBody>
      </p:sp>
      <p:pic>
        <p:nvPicPr>
          <p:cNvPr id="6" name="Immagine 5" descr="SlowFood-CE_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174109" y="545551"/>
            <a:ext cx="2579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>
                <a:latin typeface="Trebuchet MS"/>
                <a:cs typeface="Trebuchet MS"/>
              </a:rPr>
              <a:t>Katalogizace </a:t>
            </a:r>
            <a:r>
              <a:rPr lang="cs-CZ" b="1">
                <a:latin typeface="Trebuchet MS"/>
                <a:cs typeface="Trebuchet MS"/>
              </a:rPr>
              <a:t>rozhovoru</a:t>
            </a:r>
          </a:p>
        </p:txBody>
      </p:sp>
    </p:spTree>
    <p:extLst>
      <p:ext uri="{BB962C8B-B14F-4D97-AF65-F5344CB8AC3E}">
        <p14:creationId xmlns:p14="http://schemas.microsoft.com/office/powerpoint/2010/main" val="53768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791202" y="1199091"/>
            <a:ext cx="6732693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>
                <a:latin typeface="Trebuchet MS"/>
                <a:cs typeface="Trebuchet MS"/>
              </a:rPr>
              <a:t>Cílem kurzu je poskytnout referenční technický rámec a metodiku pro řízení mapování místního gastronomického dědictví, v první fázi rozvíjení projektu: </a:t>
            </a:r>
            <a:r>
              <a:rPr lang="cs-CZ" sz="2400" i="1">
                <a:latin typeface="Trebuchet MS"/>
                <a:cs typeface="Trebuchet MS"/>
              </a:rPr>
              <a:t>Slow Food- CE: Kultura, dědictví, identita a stravování</a:t>
            </a:r>
            <a:r>
              <a:rPr lang="cs-CZ" sz="2400">
                <a:latin typeface="Trebuchet MS"/>
                <a:cs typeface="Trebuchet MS"/>
              </a:rPr>
              <a:t>. </a:t>
            </a:r>
          </a:p>
          <a:p>
            <a:pPr algn="just"/>
            <a:endParaRPr lang="en-GB" sz="2400" dirty="0">
              <a:latin typeface="Trebuchet MS"/>
              <a:cs typeface="Trebuchet MS"/>
            </a:endParaRPr>
          </a:p>
          <a:p>
            <a:pPr algn="just"/>
            <a:endParaRPr lang="en-GB" sz="2400" dirty="0">
              <a:latin typeface="Trebuchet MS"/>
              <a:cs typeface="Trebuchet MS"/>
            </a:endParaRPr>
          </a:p>
          <a:p>
            <a:endParaRPr lang="en-GB" sz="2400" b="1" dirty="0">
              <a:solidFill>
                <a:schemeClr val="accent2"/>
              </a:solidFill>
              <a:latin typeface="Trebuchet MS"/>
              <a:cs typeface="Trebuchet MS"/>
            </a:endParaRPr>
          </a:p>
          <a:p>
            <a:endParaRPr lang="en-GB" sz="2400" b="1" dirty="0">
              <a:solidFill>
                <a:schemeClr val="accent2"/>
              </a:solidFill>
              <a:latin typeface="Trebuchet MS"/>
              <a:cs typeface="Trebuchet MS"/>
            </a:endParaRPr>
          </a:p>
          <a:p>
            <a:endParaRPr lang="en-GB" sz="2100" dirty="0">
              <a:latin typeface="Trebuchet MS"/>
              <a:cs typeface="Trebuchet MS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52010" y="330708"/>
            <a:ext cx="249238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>
                <a:solidFill>
                  <a:srgbClr val="92BF2B"/>
                </a:solidFill>
                <a:latin typeface="Trebuchet MS"/>
                <a:cs typeface="Trebuchet MS"/>
              </a:rPr>
              <a:t>Cíle kurzu 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54" y="1199091"/>
            <a:ext cx="2980690" cy="1676638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48527" y="3847417"/>
            <a:ext cx="97775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>
                <a:latin typeface="Trebuchet MS"/>
                <a:cs typeface="Trebuchet MS"/>
              </a:rPr>
              <a:t>Vzdělávací kurz je určen pro ty, kdo na místní úrovni provádějí mapování gastronomického dědictví ve městech, která jsou součástí projektu, poskytuje však také témata, nástroje a praktické pokyny pro zkoumání gastronomického kulturního dědictví nejrůznějším kategoriím uživatelů: institucím, podnikům, odborným sdružením, občanské společnosti a tak dále.  </a:t>
            </a:r>
          </a:p>
        </p:txBody>
      </p:sp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71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652533" y="610644"/>
            <a:ext cx="3313445" cy="7843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/>
              <a:t>Vzdělávací kurz o identifikaci a dokumentaci GKD 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17888" y="2317121"/>
            <a:ext cx="7888630" cy="3984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cs-CZ" sz="2800" b="1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Cíle kurzu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cs-CZ" sz="2800" b="1">
                <a:solidFill>
                  <a:srgbClr val="92BF2B"/>
                </a:solidFill>
                <a:latin typeface="Trebuchet MS"/>
                <a:cs typeface="Trebuchet MS"/>
              </a:rPr>
              <a:t>Referenční teoretický rámec: </a:t>
            </a:r>
            <a:br>
              <a:rPr lang="cs-CZ" sz="2800" b="1">
                <a:solidFill>
                  <a:srgbClr val="92BF2B"/>
                </a:solidFill>
                <a:latin typeface="Trebuchet MS"/>
                <a:cs typeface="Trebuchet MS"/>
              </a:rPr>
            </a:br>
            <a:r>
              <a:rPr lang="cs-CZ" sz="1400" b="1">
                <a:solidFill>
                  <a:srgbClr val="92BF2B"/>
                </a:solidFill>
                <a:latin typeface="Trebuchet MS"/>
                <a:cs typeface="Trebuchet MS"/>
              </a:rPr>
              <a:t>Etnická a biologická rozmanitost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cs-CZ" sz="2800" b="1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Mapování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cs-CZ" sz="2800" b="1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Výzkum od stolu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cs-CZ" sz="2800" b="1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Terénní výzkum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cs-CZ" sz="2800" b="1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Osvědčené postupy a užitečné informace</a:t>
            </a:r>
          </a:p>
        </p:txBody>
      </p:sp>
    </p:spTree>
    <p:extLst>
      <p:ext uri="{BB962C8B-B14F-4D97-AF65-F5344CB8AC3E}">
        <p14:creationId xmlns:p14="http://schemas.microsoft.com/office/powerpoint/2010/main" val="1766834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46407" y="908505"/>
            <a:ext cx="9967080" cy="71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1" dirty="0">
              <a:solidFill>
                <a:schemeClr val="accent2"/>
              </a:solidFill>
              <a:latin typeface="Trebuchet MS"/>
              <a:cs typeface="Trebuchet MS"/>
            </a:endParaRPr>
          </a:p>
          <a:p>
            <a:r>
              <a:rPr lang="cs-CZ" sz="2400">
                <a:latin typeface="Trebuchet MS"/>
                <a:cs typeface="Trebuchet MS"/>
              </a:rPr>
              <a:t>Tento projekt, vycházející z etnicko-antropologické perspektivy, shromažďuje životní příběhy a svědectví se zvláštním důrazem na jídlo a kulturu stravování. Posledních několik let jsme svědky konsolidace </a:t>
            </a:r>
            <a:r>
              <a:rPr lang="cs-CZ" sz="2400" b="1">
                <a:latin typeface="Trebuchet MS"/>
                <a:cs typeface="Trebuchet MS"/>
              </a:rPr>
              <a:t>gastronomie </a:t>
            </a:r>
            <a:r>
              <a:rPr lang="cs-CZ" sz="2400">
                <a:latin typeface="Trebuchet MS"/>
                <a:cs typeface="Trebuchet MS"/>
              </a:rPr>
              <a:t>ve </a:t>
            </a:r>
            <a:r>
              <a:rPr lang="cs-CZ" sz="2400" b="1">
                <a:latin typeface="Trebuchet MS"/>
                <a:cs typeface="Trebuchet MS"/>
              </a:rPr>
              <a:t>vědeckém rámci</a:t>
            </a:r>
            <a:r>
              <a:rPr lang="cs-CZ" sz="2400">
                <a:latin typeface="Trebuchet MS"/>
                <a:cs typeface="Trebuchet MS"/>
              </a:rPr>
              <a:t>, díky čemuž dnes mluvíme o </a:t>
            </a:r>
            <a:r>
              <a:rPr lang="cs-CZ" sz="2400" b="1">
                <a:latin typeface="Trebuchet MS"/>
                <a:cs typeface="Trebuchet MS"/>
              </a:rPr>
              <a:t>gastronomických vědách</a:t>
            </a:r>
            <a:r>
              <a:rPr lang="cs-CZ" sz="2400">
                <a:latin typeface="Trebuchet MS"/>
                <a:cs typeface="Trebuchet MS"/>
              </a:rPr>
              <a:t> ve smyslu „</a:t>
            </a:r>
            <a:r>
              <a:rPr lang="cs-CZ" sz="2400" i="1">
                <a:latin typeface="Trebuchet MS"/>
                <a:cs typeface="Trebuchet MS"/>
              </a:rPr>
              <a:t>poznání a pochopení všeho, co se vztahuje k člověku, který jí</a:t>
            </a:r>
            <a:r>
              <a:rPr lang="cs-CZ" sz="2400">
                <a:latin typeface="Trebuchet MS"/>
                <a:cs typeface="Trebuchet MS"/>
              </a:rPr>
              <a:t>“ (Brillat-Savarin, 1825).</a:t>
            </a:r>
          </a:p>
          <a:p>
            <a:pPr algn="just"/>
            <a:r>
              <a:rPr lang="cs-CZ" sz="2400">
                <a:latin typeface="Trebuchet MS"/>
                <a:cs typeface="Trebuchet MS"/>
              </a:rPr>
              <a:t>Jinými slovy, je to </a:t>
            </a:r>
            <a:r>
              <a:rPr lang="cs-CZ" sz="2400" b="1">
                <a:latin typeface="Trebuchet MS"/>
                <a:cs typeface="Trebuchet MS"/>
              </a:rPr>
              <a:t>holistické vědění</a:t>
            </a:r>
            <a:r>
              <a:rPr lang="cs-CZ" sz="2400">
                <a:latin typeface="Trebuchet MS"/>
                <a:cs typeface="Trebuchet MS"/>
              </a:rPr>
              <a:t>, definované novými teoriemi a metodikami kombinujícími mnoho předmětů, od antropologie po ekonomii, od historie po právo, od hospodářství po chemii. </a:t>
            </a:r>
          </a:p>
          <a:p>
            <a:pPr algn="just"/>
            <a:r>
              <a:rPr lang="cs-CZ" sz="2400">
                <a:latin typeface="Trebuchet MS"/>
                <a:cs typeface="Trebuchet MS"/>
              </a:rPr>
              <a:t>Z tohoto hlediska se středem zájmu, ve světových problémech, stala základní role farmářských komunit, obránců </a:t>
            </a:r>
            <a:r>
              <a:rPr lang="cs-CZ" sz="2400" b="1">
                <a:latin typeface="Trebuchet MS"/>
                <a:cs typeface="Trebuchet MS"/>
              </a:rPr>
              <a:t>etnické</a:t>
            </a:r>
            <a:r>
              <a:rPr lang="cs-CZ" sz="2400">
                <a:latin typeface="Trebuchet MS"/>
                <a:cs typeface="Trebuchet MS"/>
              </a:rPr>
              <a:t> a </a:t>
            </a:r>
            <a:r>
              <a:rPr lang="cs-CZ" sz="2400" b="1">
                <a:latin typeface="Trebuchet MS"/>
                <a:cs typeface="Trebuchet MS"/>
              </a:rPr>
              <a:t>biologické rozmanitosti</a:t>
            </a:r>
            <a:r>
              <a:rPr lang="cs-CZ" sz="2400">
                <a:latin typeface="Trebuchet MS"/>
                <a:cs typeface="Trebuchet MS"/>
              </a:rPr>
              <a:t>, tváří v tvář kulturní a plodinové homogenizaci vynucované globalizací.</a:t>
            </a:r>
          </a:p>
          <a:p>
            <a:endParaRPr lang="en-GB" sz="2400" b="1" dirty="0">
              <a:solidFill>
                <a:schemeClr val="accent2"/>
              </a:solidFill>
              <a:latin typeface="Trebuchet MS"/>
              <a:cs typeface="Trebuchet MS"/>
            </a:endParaRPr>
          </a:p>
          <a:p>
            <a:endParaRPr lang="en-GB" sz="2400" b="1" dirty="0">
              <a:solidFill>
                <a:schemeClr val="accent2"/>
              </a:solidFill>
              <a:latin typeface="Trebuchet MS"/>
              <a:cs typeface="Trebuchet MS"/>
            </a:endParaRPr>
          </a:p>
          <a:p>
            <a:endParaRPr lang="en-GB" sz="2400" dirty="0">
              <a:latin typeface="Trebuchet MS"/>
              <a:cs typeface="Trebuchet MS"/>
            </a:endParaRPr>
          </a:p>
          <a:p>
            <a:endParaRPr lang="en-GB" sz="2400" dirty="0">
              <a:latin typeface="Trebuchet MS"/>
              <a:cs typeface="Trebuchet MS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90266" y="311040"/>
            <a:ext cx="67742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>
                <a:solidFill>
                  <a:srgbClr val="92BF2B"/>
                </a:solidFill>
                <a:latin typeface="Trebuchet MS"/>
                <a:cs typeface="Trebuchet MS"/>
              </a:rPr>
              <a:t>Referenční teoretický rámec </a:t>
            </a:r>
          </a:p>
        </p:txBody>
      </p:sp>
      <p:pic>
        <p:nvPicPr>
          <p:cNvPr id="5" name="Immagine 4" descr="SlowFood-CE_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5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65049" y="344266"/>
            <a:ext cx="296767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>
                <a:solidFill>
                  <a:srgbClr val="92BF2B"/>
                </a:solidFill>
                <a:latin typeface="Trebuchet MS"/>
                <a:cs typeface="Trebuchet MS"/>
              </a:rPr>
              <a:t>Etnická rozmanitost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666610" y="539389"/>
            <a:ext cx="6138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>
                <a:latin typeface="Garamond" panose="02020404030301010803" pitchFamily="18" charset="0"/>
              </a:rPr>
              <a:t>    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396164" y="1296483"/>
            <a:ext cx="52468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>
                <a:latin typeface="Trebuchet MS"/>
                <a:cs typeface="Trebuchet MS"/>
              </a:rPr>
              <a:t>Termín se vztahuje ke „</a:t>
            </a:r>
            <a:r>
              <a:rPr lang="cs-CZ" sz="2400" b="1" dirty="0">
                <a:latin typeface="Trebuchet MS"/>
                <a:cs typeface="Trebuchet MS"/>
              </a:rPr>
              <a:t>kulturní rozmanitosti“</a:t>
            </a:r>
            <a:r>
              <a:rPr lang="cs-CZ" sz="2400" dirty="0">
                <a:latin typeface="Trebuchet MS"/>
                <a:cs typeface="Trebuchet MS"/>
              </a:rPr>
              <a:t>, která charakterizuje rozličné lidské komunity obývající planetu Zemi. </a:t>
            </a:r>
          </a:p>
          <a:p>
            <a:pPr marL="342900" indent="-342900">
              <a:buFontTx/>
              <a:buChar char="-"/>
            </a:pPr>
            <a:endParaRPr lang="en-US" sz="2400" dirty="0">
              <a:latin typeface="Trebuchet MS"/>
              <a:cs typeface="Trebuchet MS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35" y="1181966"/>
            <a:ext cx="4615543" cy="1807144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43725" y="3078790"/>
            <a:ext cx="10251275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1100" dirty="0">
              <a:latin typeface="Trebuchet MS"/>
              <a:cs typeface="Trebuchet MS"/>
            </a:endParaRPr>
          </a:p>
          <a:p>
            <a:pPr algn="just"/>
            <a:r>
              <a:rPr lang="cs-CZ" sz="2800" dirty="0">
                <a:latin typeface="Trebuchet MS"/>
                <a:cs typeface="Trebuchet MS"/>
              </a:rPr>
              <a:t>Hlavními prvky, které se vážou k definici konceptu etnické a biologické rozmanitosti, jsou: </a:t>
            </a:r>
          </a:p>
          <a:p>
            <a:pPr algn="just"/>
            <a:endParaRPr lang="en-US" sz="2400" dirty="0">
              <a:latin typeface="Trebuchet MS"/>
              <a:cs typeface="Trebuchet MS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400" dirty="0">
                <a:latin typeface="Trebuchet MS"/>
                <a:cs typeface="Trebuchet MS"/>
              </a:rPr>
              <a:t>jazyky a dialekty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400" dirty="0">
                <a:latin typeface="Trebuchet MS"/>
                <a:cs typeface="Trebuchet MS"/>
              </a:rPr>
              <a:t>systém příbuzenských vztahů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400" dirty="0">
                <a:latin typeface="Trebuchet MS"/>
                <a:cs typeface="Trebuchet MS"/>
              </a:rPr>
              <a:t>uspořádání rodinného života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400" dirty="0">
                <a:latin typeface="Trebuchet MS"/>
                <a:cs typeface="Trebuchet MS"/>
              </a:rPr>
              <a:t>náboženství, mýty, obřady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400" b="1" dirty="0">
                <a:latin typeface="Trebuchet MS"/>
                <a:cs typeface="Trebuchet MS"/>
              </a:rPr>
              <a:t>stravovací zvyklosti</a:t>
            </a:r>
          </a:p>
        </p:txBody>
      </p:sp>
      <p:pic>
        <p:nvPicPr>
          <p:cNvPr id="8" name="Immagine 7" descr="SlowFood-CE_CMYK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77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06687" y="385909"/>
            <a:ext cx="245451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sz="2700" b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defRPr>
            </a:lvl1pPr>
          </a:lstStyle>
          <a:p>
            <a:r>
              <a:rPr lang="cs-CZ" sz="3200">
                <a:solidFill>
                  <a:srgbClr val="92BF2B"/>
                </a:solidFill>
                <a:latin typeface="Trebuchet MS"/>
                <a:cs typeface="Trebuchet MS"/>
              </a:rPr>
              <a:t>Biologická rozmanitost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344945" y="452807"/>
            <a:ext cx="6138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>
                <a:latin typeface="Garamond" panose="02020404030301010803" pitchFamily="18" charset="0"/>
              </a:rPr>
              <a:t>    </a:t>
            </a:r>
          </a:p>
        </p:txBody>
      </p:sp>
      <p:pic>
        <p:nvPicPr>
          <p:cNvPr id="4" name="Immagine 3" descr="food-variety-tree-754 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9871" y="1188231"/>
            <a:ext cx="2377847" cy="2912753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122203" y="1208249"/>
            <a:ext cx="720391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90000"/>
              </a:lnSpc>
            </a:pPr>
            <a:r>
              <a:rPr lang="cs-CZ" sz="2200">
                <a:solidFill>
                  <a:prstClr val="black"/>
                </a:solidFill>
                <a:latin typeface="Trebuchet MS"/>
                <a:cs typeface="Trebuchet MS"/>
              </a:rPr>
              <a:t>Termín se vztahuje k rozmanitosti života na rozličných úrovních, od nejjednodušších (</a:t>
            </a:r>
            <a:r>
              <a:rPr lang="cs-CZ" sz="2200" i="1">
                <a:solidFill>
                  <a:prstClr val="black"/>
                </a:solidFill>
                <a:latin typeface="Trebuchet MS"/>
                <a:cs typeface="Trebuchet MS"/>
              </a:rPr>
              <a:t>geny</a:t>
            </a:r>
            <a:r>
              <a:rPr lang="cs-CZ" sz="2200">
                <a:solidFill>
                  <a:prstClr val="black"/>
                </a:solidFill>
                <a:latin typeface="Trebuchet MS"/>
                <a:cs typeface="Trebuchet MS"/>
              </a:rPr>
              <a:t> a </a:t>
            </a:r>
            <a:r>
              <a:rPr lang="cs-CZ" sz="2200" i="1">
                <a:solidFill>
                  <a:prstClr val="black"/>
                </a:solidFill>
                <a:latin typeface="Trebuchet MS"/>
                <a:cs typeface="Trebuchet MS"/>
              </a:rPr>
              <a:t>bakterie</a:t>
            </a:r>
            <a:r>
              <a:rPr lang="cs-CZ" sz="2200">
                <a:solidFill>
                  <a:prstClr val="black"/>
                </a:solidFill>
                <a:latin typeface="Trebuchet MS"/>
                <a:cs typeface="Trebuchet MS"/>
              </a:rPr>
              <a:t>), přes rostlinné druhy až k nejkomplexnějším (</a:t>
            </a:r>
            <a:r>
              <a:rPr lang="cs-CZ" sz="2200" i="1">
                <a:solidFill>
                  <a:prstClr val="black"/>
                </a:solidFill>
                <a:latin typeface="Trebuchet MS"/>
                <a:cs typeface="Trebuchet MS"/>
              </a:rPr>
              <a:t>ekosystémy</a:t>
            </a:r>
            <a:r>
              <a:rPr lang="cs-CZ" sz="2200">
                <a:solidFill>
                  <a:prstClr val="black"/>
                </a:solidFill>
                <a:latin typeface="Trebuchet MS"/>
                <a:cs typeface="Trebuchet MS"/>
              </a:rPr>
              <a:t>), přičemž všechny se navzájem prolínají, ovlivňují a vyvíjejí. Biologická rozmanitost umožňuje rostlinám a zvířatům se přizpůsobit klimatické změně, útokům parazitů a nemocí a nepředvídatelným událostem. </a:t>
            </a:r>
            <a:r>
              <a:rPr lang="cs-CZ" sz="2200">
                <a:solidFill>
                  <a:srgbClr val="92BF2B"/>
                </a:solidFill>
                <a:latin typeface="Trebuchet MS"/>
                <a:cs typeface="Trebuchet MS"/>
              </a:rPr>
              <a:t>Biologicky rozmanitý systém má protilátky, jimiž může reagovat na škodlivé organismy a obnovit vlastní rovnováhu. </a:t>
            </a:r>
            <a:r>
              <a:rPr lang="cs-CZ" sz="2200">
                <a:solidFill>
                  <a:prstClr val="black"/>
                </a:solidFill>
                <a:latin typeface="Trebuchet MS"/>
                <a:cs typeface="Trebuchet MS"/>
              </a:rPr>
              <a:t>Systém zakládající se na omezeném počtu odrůd je křehčí. </a:t>
            </a:r>
          </a:p>
          <a:p>
            <a:pPr lvl="0" algn="just"/>
            <a:endParaRPr lang="en-US" sz="2200" dirty="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pic>
        <p:nvPicPr>
          <p:cNvPr id="6" name="Immagine 5" descr="SlowFood-CE_CMYK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685068" y="4534871"/>
            <a:ext cx="10047015" cy="2423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</a:pPr>
            <a:r>
              <a:rPr lang="cs-CZ" sz="2200">
                <a:solidFill>
                  <a:prstClr val="black"/>
                </a:solidFill>
                <a:latin typeface="Trebuchet MS"/>
                <a:cs typeface="Trebuchet MS"/>
              </a:rPr>
              <a:t>Tendence ke globalizaci spotřeby dnes značně přispívá k </a:t>
            </a:r>
            <a:r>
              <a:rPr lang="cs-CZ" sz="2200" b="1">
                <a:solidFill>
                  <a:prstClr val="black"/>
                </a:solidFill>
                <a:latin typeface="Trebuchet MS"/>
                <a:cs typeface="Trebuchet MS"/>
              </a:rPr>
              <a:t>úbytku biologické rozmanitosti </a:t>
            </a:r>
            <a:r>
              <a:rPr lang="cs-CZ" sz="2200">
                <a:solidFill>
                  <a:prstClr val="black"/>
                </a:solidFill>
                <a:latin typeface="Trebuchet MS"/>
                <a:cs typeface="Trebuchet MS"/>
              </a:rPr>
              <a:t>v nejširším smyslu slova, obzvláště k úbytku místních oblastí, po generace předávaných tradičních kultur, znalostí rostlinných a živočišných druhů, rozmanitosti pokrmů a přípravy jídel, znalostí potravinářských, výživových, léčivých, kosmetických a mnoha dalších vlastností souvisejících s rozličnými druhy zvířat a rostlin</a:t>
            </a:r>
            <a:r>
              <a:rPr lang="cs-CZ" sz="2200" b="1">
                <a:solidFill>
                  <a:prstClr val="black"/>
                </a:solidFill>
                <a:latin typeface="Trebuchet MS"/>
                <a:cs typeface="Trebuchet MS"/>
              </a:rPr>
              <a:t>. </a:t>
            </a:r>
            <a:r>
              <a:rPr lang="cs-CZ" sz="220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</a:p>
          <a:p>
            <a:pPr algn="just">
              <a:lnSpc>
                <a:spcPct val="90000"/>
              </a:lnSpc>
            </a:pPr>
            <a:endParaRPr lang="en-US" dirty="0">
              <a:latin typeface="Trebuchet MS"/>
              <a:cs typeface="Trebuchet MS"/>
            </a:endParaRPr>
          </a:p>
          <a:p>
            <a:pPr marL="342900" indent="-342900">
              <a:lnSpc>
                <a:spcPct val="90000"/>
              </a:lnSpc>
              <a:buFontTx/>
              <a:buChar char="-"/>
            </a:pPr>
            <a:endParaRPr lang="en-US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7500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304715" y="371201"/>
            <a:ext cx="8310112" cy="63311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652533" y="610644"/>
            <a:ext cx="3313445" cy="7843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/>
              <a:t>Vzdělávací kurz o identifikaci a dokumentaci GKD 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17888" y="2317121"/>
            <a:ext cx="7888630" cy="3984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cs-CZ" sz="2800" b="1">
                <a:solidFill>
                  <a:srgbClr val="7F7F7F"/>
                </a:solidFill>
                <a:latin typeface="Trebuchet MS"/>
                <a:cs typeface="Trebuchet MS"/>
              </a:rPr>
              <a:t>Cíle kurzu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cs-CZ" sz="2800" b="1">
                <a:solidFill>
                  <a:srgbClr val="7F7F7F"/>
                </a:solidFill>
                <a:latin typeface="Trebuchet MS"/>
                <a:cs typeface="Trebuchet MS"/>
              </a:rPr>
              <a:t>Referenční teoretický rámec: </a:t>
            </a:r>
            <a:br>
              <a:rPr lang="cs-CZ" sz="2800" b="1">
                <a:solidFill>
                  <a:srgbClr val="7F7F7F"/>
                </a:solidFill>
                <a:latin typeface="Trebuchet MS"/>
                <a:cs typeface="Trebuchet MS"/>
              </a:rPr>
            </a:br>
            <a:r>
              <a:rPr lang="cs-CZ" sz="1400" b="1">
                <a:solidFill>
                  <a:srgbClr val="7F7F7F"/>
                </a:solidFill>
                <a:latin typeface="Trebuchet MS"/>
                <a:cs typeface="Trebuchet MS"/>
              </a:rPr>
              <a:t>Etnická a biologická rozmanitost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cs-CZ" sz="2800" b="1">
                <a:solidFill>
                  <a:srgbClr val="92BF2B"/>
                </a:solidFill>
                <a:latin typeface="Trebuchet MS"/>
                <a:cs typeface="Trebuchet MS"/>
              </a:rPr>
              <a:t>Mapování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cs-CZ" sz="2800" b="1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Výzkum od stolu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cs-CZ" sz="2800" b="1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Terénní výzkum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cs-CZ" sz="2800" b="1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Osvědčené postupy a užitečné informace</a:t>
            </a:r>
          </a:p>
        </p:txBody>
      </p:sp>
    </p:spTree>
    <p:extLst>
      <p:ext uri="{BB962C8B-B14F-4D97-AF65-F5344CB8AC3E}">
        <p14:creationId xmlns:p14="http://schemas.microsoft.com/office/powerpoint/2010/main" val="282523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68828" y="364998"/>
            <a:ext cx="510348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>
                <a:solidFill>
                  <a:srgbClr val="92BF2B"/>
                </a:solidFill>
                <a:latin typeface="Trebuchet MS"/>
                <a:cs typeface="Trebuchet MS"/>
              </a:rPr>
              <a:t>Mapování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752103" y="1260912"/>
            <a:ext cx="9813429" cy="6740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>
                <a:latin typeface="Trebuchet MS"/>
                <a:cs typeface="Trebuchet MS"/>
              </a:rPr>
              <a:t>Byla vyvinuta speciální </a:t>
            </a:r>
            <a:r>
              <a:rPr lang="cs-CZ" sz="2400" b="1">
                <a:latin typeface="Trebuchet MS"/>
                <a:cs typeface="Trebuchet MS"/>
              </a:rPr>
              <a:t>mapovací technika</a:t>
            </a:r>
            <a:r>
              <a:rPr lang="cs-CZ" sz="2400">
                <a:latin typeface="Trebuchet MS"/>
                <a:cs typeface="Trebuchet MS"/>
              </a:rPr>
              <a:t> doplňující aspekty etnické a biologické rozmanitosti pro účely úplné a důkladné analýzy různých lokálních kontextů, podílejících se na projektu </a:t>
            </a:r>
            <a:r>
              <a:rPr lang="cs-CZ" sz="2400" i="1">
                <a:latin typeface="Trebuchet MS"/>
                <a:cs typeface="Trebuchet MS"/>
              </a:rPr>
              <a:t>Slow Food-CE: Kultura, dědictví, identita a stravování</a:t>
            </a:r>
            <a:r>
              <a:rPr lang="cs-CZ" sz="2400">
                <a:latin typeface="Trebuchet MS"/>
                <a:cs typeface="Trebuchet MS"/>
              </a:rPr>
              <a:t>.</a:t>
            </a:r>
          </a:p>
          <a:p>
            <a:pPr algn="just"/>
            <a:endParaRPr lang="en-US" sz="2400" dirty="0">
              <a:latin typeface="Trebuchet MS"/>
              <a:cs typeface="Trebuchet MS"/>
            </a:endParaRPr>
          </a:p>
          <a:p>
            <a:pPr algn="just"/>
            <a:r>
              <a:rPr lang="cs-CZ" sz="2400">
                <a:latin typeface="Trebuchet MS"/>
                <a:cs typeface="Trebuchet MS"/>
              </a:rPr>
              <a:t>Poskytuje užitečné metody a nástroje k identifikaci nehmotného kulturního dědictví představovaného místními potravinami.</a:t>
            </a:r>
          </a:p>
          <a:p>
            <a:pPr algn="just"/>
            <a:endParaRPr lang="en-US" sz="2400" dirty="0">
              <a:latin typeface="Trebuchet MS"/>
              <a:cs typeface="Trebuchet MS"/>
            </a:endParaRPr>
          </a:p>
          <a:p>
            <a:pPr algn="just"/>
            <a:r>
              <a:rPr lang="cs-CZ" sz="2400">
                <a:latin typeface="Trebuchet MS"/>
                <a:cs typeface="Trebuchet MS"/>
              </a:rPr>
              <a:t>Technika je inspirovaná konsolidovanou technikou známou jako </a:t>
            </a:r>
            <a:r>
              <a:rPr lang="cs-CZ" sz="2400" b="1">
                <a:latin typeface="Trebuchet MS"/>
                <a:cs typeface="Trebuchet MS"/>
              </a:rPr>
              <a:t>kulturní mapování</a:t>
            </a:r>
            <a:r>
              <a:rPr lang="cs-CZ" sz="2400">
                <a:latin typeface="Trebuchet MS"/>
                <a:cs typeface="Trebuchet MS"/>
              </a:rPr>
              <a:t> a vztahuje se k </a:t>
            </a:r>
            <a:r>
              <a:rPr lang="cs-CZ" sz="2400" b="1">
                <a:latin typeface="Trebuchet MS"/>
                <a:cs typeface="Trebuchet MS"/>
              </a:rPr>
              <a:t>identifikaci</a:t>
            </a:r>
            <a:r>
              <a:rPr lang="cs-CZ" sz="2400">
                <a:latin typeface="Trebuchet MS"/>
                <a:cs typeface="Trebuchet MS"/>
              </a:rPr>
              <a:t> všeho, co lze nalézt v městské a příměstské oblasti spojené s tradiční potravinářskou výrobou a stravováním a představuje tak kulturní zdroj hodný zhodnocení.</a:t>
            </a:r>
          </a:p>
          <a:p>
            <a:pPr algn="just"/>
            <a:endParaRPr lang="en-US" sz="2400" dirty="0">
              <a:latin typeface="Trebuchet MS"/>
              <a:cs typeface="Trebuchet MS"/>
            </a:endParaRPr>
          </a:p>
          <a:p>
            <a:pPr algn="just"/>
            <a:endParaRPr lang="en-US" sz="2400" dirty="0">
              <a:latin typeface="Trebuchet MS"/>
              <a:cs typeface="Trebuchet MS"/>
            </a:endParaRPr>
          </a:p>
          <a:p>
            <a:pPr algn="just"/>
            <a:endParaRPr lang="en-US" sz="2400" dirty="0">
              <a:latin typeface="Trebuchet MS"/>
              <a:cs typeface="Trebuchet MS"/>
            </a:endParaRPr>
          </a:p>
          <a:p>
            <a:endParaRPr lang="en-US" sz="2400" dirty="0">
              <a:latin typeface="Trebuchet MS"/>
              <a:cs typeface="Trebuchet MS"/>
            </a:endParaRPr>
          </a:p>
        </p:txBody>
      </p:sp>
      <p:pic>
        <p:nvPicPr>
          <p:cNvPr id="4" name="Immagine 3" descr="SlowFood-CE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0973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7896</TotalTime>
  <Words>1704</Words>
  <Application>Microsoft Macintosh PowerPoint</Application>
  <PresentationFormat>Widescreen</PresentationFormat>
  <Paragraphs>273</Paragraphs>
  <Slides>23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Courier New</vt:lpstr>
      <vt:lpstr>Garamond</vt:lpstr>
      <vt:lpstr>Trebuchet MS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Chiara Monge</dc:creator>
  <cp:lastModifiedBy>Serena Alaimo</cp:lastModifiedBy>
  <cp:revision>518</cp:revision>
  <cp:lastPrinted>2018-03-09T10:11:17Z</cp:lastPrinted>
  <dcterms:created xsi:type="dcterms:W3CDTF">2018-02-21T15:38:30Z</dcterms:created>
  <dcterms:modified xsi:type="dcterms:W3CDTF">2019-07-15T12:35:27Z</dcterms:modified>
</cp:coreProperties>
</file>