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5" r:id="rId2"/>
    <p:sldId id="258" r:id="rId3"/>
    <p:sldId id="257" r:id="rId4"/>
    <p:sldId id="302" r:id="rId5"/>
    <p:sldId id="303" r:id="rId6"/>
    <p:sldId id="304" r:id="rId7"/>
    <p:sldId id="305" r:id="rId8"/>
    <p:sldId id="307" r:id="rId9"/>
    <p:sldId id="308" r:id="rId10"/>
    <p:sldId id="310" r:id="rId11"/>
    <p:sldId id="311" r:id="rId12"/>
    <p:sldId id="30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84906" autoAdjust="0"/>
  </p:normalViewPr>
  <p:slideViewPr>
    <p:cSldViewPr snapToGrid="0" showGuides="1">
      <p:cViewPr varScale="1">
        <p:scale>
          <a:sx n="84" d="100"/>
          <a:sy n="84" d="100"/>
        </p:scale>
        <p:origin x="11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Fare clic per modificare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 prodiskutování tématu dále</a:t>
            </a:r>
            <a:r>
              <a:rPr lang="cs-CZ" baseline="0"/>
              <a:t>:</a:t>
            </a:r>
          </a:p>
          <a:p>
            <a:r>
              <a:rPr lang="cs-CZ"/>
              <a:t>-  představit </a:t>
            </a:r>
            <a:r>
              <a:rPr lang="cs-CZ" b="1"/>
              <a:t>Slow</a:t>
            </a:r>
            <a:r>
              <a:rPr lang="cs-CZ" b="1" baseline="0"/>
              <a:t> Food Markets jako osvědčený postup</a:t>
            </a:r>
            <a:r>
              <a:rPr lang="cs-CZ" baseline="0"/>
              <a:t> tohoto okruhu; vyhledat informace ke sdílení na webové stránce https://www.fondazioneslowfood.com/en/what-we-do/earth-markets/</a:t>
            </a:r>
          </a:p>
          <a:p>
            <a:pPr marL="0" indent="0">
              <a:buFontTx/>
              <a:buNone/>
            </a:pPr>
            <a:r>
              <a:rPr lang="cs-CZ" baseline="0"/>
              <a:t>- vytisknout a vyvěsit „vodítka“  - stáhnout dokument z této stránky </a:t>
            </a:r>
            <a:r>
              <a:rPr lang="cs-CZ" baseline="0">
                <a:sym typeface="Wingdings" panose="05000000000000000000" pitchFamily="2" charset="2"/>
              </a:rPr>
              <a:t></a:t>
            </a:r>
            <a:r>
              <a:rPr lang="cs-CZ" baseline="0"/>
              <a:t> http://www.granaidellamemoria.it/edu/pluginfile.php/464/mod_page/content/22/PUBLIC%20MARKETS_The%20guidelines.pdf</a:t>
            </a:r>
          </a:p>
          <a:p>
            <a:pPr marL="171450" indent="-171450">
              <a:buFontTx/>
              <a:buChar char="-"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0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 prodiskutování tématu dále</a:t>
            </a:r>
            <a:r>
              <a:rPr lang="cs-CZ" baseline="0"/>
              <a:t>:</a:t>
            </a:r>
          </a:p>
          <a:p>
            <a:pPr marL="171450" indent="-171450">
              <a:buFontTx/>
              <a:buChar char="-"/>
            </a:pPr>
            <a:r>
              <a:rPr lang="cs-CZ"/>
              <a:t>představit </a:t>
            </a:r>
            <a:r>
              <a:rPr lang="cs-CZ" sz="1200" b="1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 Food Chefs’ Alliance </a:t>
            </a:r>
            <a:r>
              <a:rPr lang="cs-CZ" baseline="0"/>
              <a:t>tohoto okruhu; vyhledat informace ke sdílení na webové stránce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cs-CZ" baseline="0"/>
              <a:t>pustit videa, která můžete nalézt zde na Moodle </a:t>
            </a:r>
            <a:r>
              <a:rPr lang="cs-CZ" baseline="0">
                <a:sym typeface="Wingdings" panose="05000000000000000000" pitchFamily="2" charset="2"/>
              </a:rPr>
              <a:t></a:t>
            </a:r>
            <a:r>
              <a:rPr lang="cs-CZ" baseline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cs-CZ" baseline="0"/>
              <a:t>-   vytisknout a vyvěsit „vodítka“ - stáhnout dokument z této stránky </a:t>
            </a:r>
            <a:r>
              <a:rPr lang="cs-CZ" baseline="0">
                <a:sym typeface="Wingdings" panose="05000000000000000000" pitchFamily="2" charset="2"/>
              </a:rPr>
              <a:t></a:t>
            </a:r>
            <a:r>
              <a:rPr lang="cs-CZ" baseline="0"/>
              <a:t> http://www.granaidellamemoria.it/edu/pluginfile.php/476/mod_page/content/25/COOKS%20AND%20CHEFS_The%20guidelines.pdf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72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 prodiskutování tématu dále</a:t>
            </a:r>
            <a:r>
              <a:rPr lang="cs-CZ" baseline="0"/>
              <a:t>:</a:t>
            </a:r>
          </a:p>
          <a:p>
            <a:pPr marL="171450" indent="-171450">
              <a:buFontTx/>
              <a:buChar char="-"/>
            </a:pPr>
            <a:r>
              <a:rPr lang="cs-CZ"/>
              <a:t>přestavit </a:t>
            </a:r>
            <a:r>
              <a:rPr lang="cs-CZ" b="1"/>
              <a:t>Slow</a:t>
            </a:r>
            <a:r>
              <a:rPr lang="cs-CZ" b="1" baseline="0"/>
              <a:t> Food Travel jako osvědčený postup </a:t>
            </a:r>
            <a:r>
              <a:rPr lang="cs-CZ" baseline="0"/>
              <a:t>tohoto okruhu; vyhledat informace ke sdílení na internetové stránce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cs-CZ" baseline="0"/>
              <a:t>pustit videa, která můžete nalézt zde na Moodle </a:t>
            </a:r>
            <a:r>
              <a:rPr lang="cs-CZ" baseline="0">
                <a:sym typeface="Wingdings" panose="05000000000000000000" pitchFamily="2" charset="2"/>
              </a:rPr>
              <a:t></a:t>
            </a:r>
            <a:r>
              <a:rPr lang="cs-CZ" baseline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cs-CZ" baseline="0"/>
              <a:t>-   vytisknout a vyvěsit „vodítka“ - stáhnout dokument z této stránky </a:t>
            </a:r>
            <a:r>
              <a:rPr lang="cs-CZ" baseline="0">
                <a:sym typeface="Wingdings" panose="05000000000000000000" pitchFamily="2" charset="2"/>
              </a:rPr>
              <a:t></a:t>
            </a:r>
            <a:r>
              <a:rPr lang="cs-CZ" baseline="0"/>
              <a:t> http://www.granaidellamemoria.it/edu/pluginfile.php/479/mod_page/content/34/SLOW%20TRAVEL_The%20guidelines.pdf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79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 prodiskutování tématu dále</a:t>
            </a:r>
            <a:r>
              <a:rPr lang="cs-CZ" baseline="0"/>
              <a:t>:</a:t>
            </a:r>
          </a:p>
          <a:p>
            <a:pPr marL="171450" indent="-171450">
              <a:buFontTx/>
              <a:buChar char="-"/>
            </a:pPr>
            <a:r>
              <a:rPr lang="cs-CZ"/>
              <a:t>Představit </a:t>
            </a:r>
            <a:r>
              <a:rPr lang="cs-CZ" b="1"/>
              <a:t>Slow</a:t>
            </a:r>
            <a:r>
              <a:rPr lang="cs-CZ" b="1" baseline="0"/>
              <a:t> Food Education Manifesto </a:t>
            </a:r>
            <a:r>
              <a:rPr lang="cs-CZ" b="0" baseline="0"/>
              <a:t>(stáhnout dokument z této stránky </a:t>
            </a:r>
            <a:r>
              <a:rPr lang="cs-CZ" b="0" baseline="0">
                <a:sym typeface="Wingdings" panose="05000000000000000000" pitchFamily="2" charset="2"/>
              </a:rPr>
              <a:t></a:t>
            </a:r>
            <a:r>
              <a:rPr lang="cs-CZ" b="0" baseline="0"/>
              <a:t> http://slowfood.com/filemanager/official_docs/SlowFood_Education_manifesto.pdf</a:t>
            </a:r>
          </a:p>
          <a:p>
            <a:pPr marL="171450" indent="-171450">
              <a:buFontTx/>
              <a:buChar char="-"/>
            </a:pPr>
            <a:r>
              <a:rPr lang="cs-CZ" b="0"/>
              <a:t>Vyhledat více informací o přístupu</a:t>
            </a:r>
            <a:r>
              <a:rPr lang="cs-CZ" b="0" baseline="0"/>
              <a:t> Slow Foodu ke vzdělávání v příručce </a:t>
            </a:r>
            <a:r>
              <a:rPr lang="cs-CZ" b="0" baseline="0">
                <a:sym typeface="Wingdings" panose="05000000000000000000" pitchFamily="2" charset="2"/>
              </a:rPr>
              <a:t></a:t>
            </a:r>
            <a:r>
              <a:rPr lang="cs-CZ" b="0" baseline="0"/>
              <a:t> http://slowfood.com/filemanager/Education/ENG_manuale.pdf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Modifica gli stili del testo dello schema</a:t>
            </a:r>
          </a:p>
          <a:p>
            <a:pPr lvl="1"/>
            <a:r>
              <a:rPr lang="cs-CZ"/>
              <a:t>Secondo livello</a:t>
            </a:r>
          </a:p>
          <a:p>
            <a:pPr lvl="2"/>
            <a:r>
              <a:rPr lang="cs-CZ"/>
              <a:t>Terzo livello</a:t>
            </a:r>
          </a:p>
          <a:p>
            <a:pPr lvl="3"/>
            <a:r>
              <a:rPr lang="cs-CZ"/>
              <a:t>Quarto livello</a:t>
            </a:r>
          </a:p>
          <a:p>
            <a:pPr lvl="4"/>
            <a:r>
              <a:rPr lang="cs-CZ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pPr/>
              <a:t>15/07/19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137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" y="5595802"/>
            <a:ext cx="12192002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51876" y="5019605"/>
            <a:ext cx="1159628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lv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cs-CZ" sz="3000" b="1" cap="all" dirty="0">
                <a:solidFill>
                  <a:srgbClr val="7E93A5"/>
                </a:solidFill>
                <a:latin typeface="Trebuchet MS"/>
                <a:ea typeface="Times New Roman"/>
                <a:cs typeface="Times New Roman"/>
              </a:rPr>
              <a:t>Vzdělávací KURZ VE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cs-CZ" sz="3000" b="1" cap="all" dirty="0">
                <a:solidFill>
                  <a:srgbClr val="7E93A5"/>
                </a:solidFill>
                <a:latin typeface="Trebuchet MS"/>
                <a:cs typeface="Times New Roman"/>
              </a:rPr>
              <a:t>ZHODNOCOVÁNÍ ZDROJŮ gastronomického </a:t>
            </a:r>
          </a:p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r>
              <a:rPr lang="cs-CZ" sz="3000" b="1" cap="all" dirty="0">
                <a:solidFill>
                  <a:srgbClr val="7E93A5"/>
                </a:solidFill>
                <a:latin typeface="Trebuchet MS"/>
                <a:cs typeface="Times New Roman"/>
              </a:rPr>
              <a:t>kulturního dědictví</a:t>
            </a:r>
          </a:p>
        </p:txBody>
      </p:sp>
    </p:spTree>
    <p:extLst>
      <p:ext uri="{BB962C8B-B14F-4D97-AF65-F5344CB8AC3E}">
        <p14:creationId xmlns:p14="http://schemas.microsoft.com/office/powerpoint/2010/main" val="142179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9588973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Cíle kurzu a fáze projektu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Zhodnocování: co to znamená?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Přístup Slow Foodu ke zhodnocování a projekty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Jak zhodnocovat: 4 okruhy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Vzdělávací kurz ve zhodnocování zdrojů GKD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5427" y="1243786"/>
            <a:ext cx="45942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>
                <a:latin typeface="Trebuchet MS"/>
                <a:cs typeface="Trebuchet MS"/>
              </a:rPr>
              <a:t>Okruhy </a:t>
            </a:r>
            <a:r>
              <a:rPr lang="cs-CZ" sz="2000">
                <a:latin typeface="Trebuchet MS"/>
                <a:cs typeface="Trebuchet MS"/>
              </a:rPr>
              <a:t>byly identifikovány za účelem seskupení různých iniciativ a aktivit ve snaze o zhodnocení kulturního dědictví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804" y="311895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Jak zhodnocovat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25427" y="1046443"/>
            <a:ext cx="8723414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arrotondato 1"/>
          <p:cNvSpPr/>
          <p:nvPr/>
        </p:nvSpPr>
        <p:spPr>
          <a:xfrm>
            <a:off x="819392" y="3131870"/>
            <a:ext cx="4167741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VEŘEJNÉ TRHY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72006" y="4032114"/>
            <a:ext cx="4215128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rgbClr val="92BF2B"/>
                </a:solidFill>
                <a:latin typeface="Trebuchet MS"/>
                <a:cs typeface="Trebuchet MS"/>
              </a:rPr>
              <a:t>KUCHAŘI A ŠÉFKUCHAŘI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72006" y="4978574"/>
            <a:ext cx="4235906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rgbClr val="92BF2B"/>
                </a:solidFill>
                <a:latin typeface="Trebuchet MS"/>
                <a:cs typeface="Trebuchet MS"/>
              </a:rPr>
              <a:t>UDRŽITELNÝ TURISMUS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729115" y="5945277"/>
            <a:ext cx="4278797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VZDĚLÁVÁNÍ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6186278" y="3131870"/>
            <a:ext cx="4409464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EARTH MARKET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38891" y="4032114"/>
            <a:ext cx="4461140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CHEFS’ ALLIANCE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138892" y="4978574"/>
            <a:ext cx="4461138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 TRAVEL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6096000" y="5945277"/>
            <a:ext cx="4554682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 EDUCATION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4987134" y="3535320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994060" y="4415084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000986" y="534680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007912" y="628891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093874" y="1206653"/>
            <a:ext cx="5491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>
                <a:latin typeface="Trebuchet MS"/>
                <a:cs typeface="Trebuchet MS"/>
              </a:rPr>
              <a:t>Osvědčené postupy</a:t>
            </a:r>
          </a:p>
          <a:p>
            <a:r>
              <a:rPr lang="cs-CZ" sz="2000">
                <a:latin typeface="Trebuchet MS"/>
                <a:cs typeface="Trebuchet MS"/>
              </a:rPr>
              <a:t>Projekty, jež jsou příkladem zhodnocení GKD. Vyvinuté organizací Slow Food, jejich metody a nástroje lze použít k rozvinutí pilotních akcí </a:t>
            </a:r>
          </a:p>
        </p:txBody>
      </p:sp>
    </p:spTree>
    <p:extLst>
      <p:ext uri="{BB962C8B-B14F-4D97-AF65-F5344CB8AC3E}">
        <p14:creationId xmlns:p14="http://schemas.microsoft.com/office/powerpoint/2010/main" val="376781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Veřejné trhy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78135" y="3396594"/>
            <a:ext cx="9754436" cy="3194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2400" b="1" dirty="0">
                <a:solidFill>
                  <a:schemeClr val="accent6"/>
                </a:solidFill>
                <a:latin typeface="Trebuchet MS"/>
                <a:cs typeface="Trebuchet MS"/>
              </a:rPr>
              <a:t>Přímý prodej </a:t>
            </a:r>
            <a:r>
              <a:rPr lang="cs-CZ" sz="2000" dirty="0">
                <a:solidFill>
                  <a:schemeClr val="accent6"/>
                </a:solidFill>
                <a:latin typeface="Trebuchet MS"/>
                <a:cs typeface="Trebuchet MS"/>
              </a:rPr>
              <a:t>(od výrobců ke spotřebitelům)</a:t>
            </a:r>
          </a:p>
          <a:p>
            <a:pPr>
              <a:lnSpc>
                <a:spcPct val="140000"/>
              </a:lnSpc>
            </a:pPr>
            <a:r>
              <a:rPr lang="cs-CZ" sz="2400" b="1" dirty="0">
                <a:solidFill>
                  <a:schemeClr val="accent6"/>
                </a:solidFill>
                <a:latin typeface="Trebuchet MS"/>
                <a:cs typeface="Trebuchet MS"/>
              </a:rPr>
              <a:t>Městské komunity </a:t>
            </a:r>
            <a:r>
              <a:rPr lang="cs-CZ" sz="2400" dirty="0">
                <a:solidFill>
                  <a:schemeClr val="accent6"/>
                </a:solidFill>
                <a:latin typeface="Trebuchet MS"/>
                <a:cs typeface="Trebuchet MS"/>
              </a:rPr>
              <a:t>se setkávají s</a:t>
            </a:r>
            <a:r>
              <a:rPr lang="cs-CZ" sz="2400" b="1" dirty="0">
                <a:solidFill>
                  <a:schemeClr val="accent6"/>
                </a:solidFill>
                <a:latin typeface="Trebuchet MS"/>
                <a:cs typeface="Trebuchet MS"/>
              </a:rPr>
              <a:t> farmáři</a:t>
            </a:r>
          </a:p>
          <a:p>
            <a:pPr>
              <a:lnSpc>
                <a:spcPct val="140000"/>
              </a:lnSpc>
            </a:pPr>
            <a:r>
              <a:rPr lang="cs-CZ" sz="2400" b="1" dirty="0">
                <a:solidFill>
                  <a:schemeClr val="accent6"/>
                </a:solidFill>
                <a:latin typeface="Trebuchet MS"/>
                <a:cs typeface="Trebuchet MS"/>
              </a:rPr>
              <a:t>Zvláštní výrobky vysoké kvality</a:t>
            </a:r>
          </a:p>
          <a:p>
            <a:pPr>
              <a:lnSpc>
                <a:spcPct val="140000"/>
              </a:lnSpc>
            </a:pPr>
            <a:r>
              <a:rPr lang="cs-CZ" sz="2400" b="1" dirty="0">
                <a:solidFill>
                  <a:schemeClr val="accent6"/>
                </a:solidFill>
                <a:latin typeface="Trebuchet MS"/>
                <a:cs typeface="Trebuchet MS"/>
              </a:rPr>
              <a:t>Víceúčelový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prodej, nákup, setkávání, výměna vědomostí, 		                   vzdělávání, ochutnávání, navazování kontaktů, 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   </a:t>
            </a:r>
          </a:p>
          <a:p>
            <a:pPr>
              <a:lnSpc>
                <a:spcPct val="140000"/>
              </a:lnSpc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                                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vytváření komunity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10" y="1193998"/>
            <a:ext cx="5797561" cy="201907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>
                <a:latin typeface="Trebuchet MS"/>
                <a:cs typeface="Trebuchet MS"/>
              </a:rPr>
              <a:t>Jaká je jejich role</a:t>
            </a:r>
          </a:p>
          <a:p>
            <a:r>
              <a:rPr lang="cs-CZ" sz="3000" b="1">
                <a:latin typeface="Trebuchet MS"/>
                <a:cs typeface="Trebuchet MS"/>
              </a:rPr>
              <a:t>ve zhodnocování </a:t>
            </a:r>
          </a:p>
          <a:p>
            <a:r>
              <a:rPr lang="cs-CZ" sz="3000" b="1">
                <a:latin typeface="Trebuchet MS"/>
                <a:cs typeface="Trebuchet MS"/>
              </a:rPr>
              <a:t>GKD?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160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26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Kuchaři a šéfkuchaři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16218" y="3249628"/>
            <a:ext cx="975443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>
                <a:solidFill>
                  <a:schemeClr val="accent6"/>
                </a:solidFill>
                <a:latin typeface="Trebuchet MS"/>
                <a:cs typeface="Trebuchet MS"/>
              </a:rPr>
              <a:t>vytvářet vztahy</a:t>
            </a:r>
            <a:r>
              <a:rPr lang="cs-CZ" sz="2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vzájemného pochopení a spolupráce </a:t>
            </a:r>
            <a:r>
              <a:rPr lang="cs-CZ" sz="2400" b="1">
                <a:solidFill>
                  <a:schemeClr val="accent6"/>
                </a:solidFill>
                <a:latin typeface="Trebuchet MS"/>
                <a:cs typeface="Trebuchet MS"/>
              </a:rPr>
              <a:t>s</a:t>
            </a:r>
            <a:r>
              <a:rPr lang="cs-CZ" sz="2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drobnými, lokálními, udržitelnými </a:t>
            </a:r>
            <a:r>
              <a:rPr lang="cs-CZ" sz="2400" b="1">
                <a:solidFill>
                  <a:schemeClr val="accent6"/>
                </a:solidFill>
                <a:latin typeface="Trebuchet MS"/>
                <a:cs typeface="Trebuchet MS"/>
              </a:rPr>
              <a:t>potravinovými výrobci</a:t>
            </a:r>
            <a:r>
              <a:rPr lang="cs-CZ" sz="2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;</a:t>
            </a: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>
                <a:solidFill>
                  <a:schemeClr val="accent6"/>
                </a:solidFill>
                <a:latin typeface="Trebuchet MS"/>
                <a:cs typeface="Trebuchet MS"/>
              </a:rPr>
              <a:t>propagovat udržitelnost</a:t>
            </a:r>
            <a:r>
              <a:rPr lang="cs-CZ" sz="2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cs-CZ" sz="2400" b="1">
                <a:solidFill>
                  <a:schemeClr val="accent6"/>
                </a:solidFill>
                <a:latin typeface="Trebuchet MS"/>
                <a:cs typeface="Trebuchet MS"/>
              </a:rPr>
              <a:t>ve spotřebě potravin </a:t>
            </a:r>
            <a:r>
              <a:rPr lang="cs-CZ" sz="2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informováním spotřebitelů o biologické rozmanitosti, ekologické stopě potravin, udržitelném farmaření a rybaření, zodpovědné spotřebě masa, atd.</a:t>
            </a:r>
            <a:br>
              <a:rPr lang="cs-CZ" sz="2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endParaRPr lang="cs-CZ" sz="2400" b="1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>
                <a:latin typeface="Trebuchet MS"/>
                <a:cs typeface="Trebuchet MS"/>
              </a:rPr>
              <a:t>Jaká je jejich role</a:t>
            </a:r>
          </a:p>
          <a:p>
            <a:r>
              <a:rPr lang="cs-CZ" sz="3000" b="1">
                <a:latin typeface="Trebuchet MS"/>
                <a:cs typeface="Trebuchet MS"/>
              </a:rPr>
              <a:t>ve zhodnocování </a:t>
            </a:r>
          </a:p>
          <a:p>
            <a:r>
              <a:rPr lang="cs-CZ" sz="3000" b="1">
                <a:latin typeface="Trebuchet MS"/>
                <a:cs typeface="Trebuchet MS"/>
              </a:rPr>
              <a:t>GKD?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6" t="1" r="38450" b="-1"/>
          <a:stretch/>
        </p:blipFill>
        <p:spPr>
          <a:xfrm>
            <a:off x="3388105" y="1387927"/>
            <a:ext cx="6966386" cy="17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Udržitelný turismus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5171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135739"/>
            <a:ext cx="9754436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>
                <a:solidFill>
                  <a:schemeClr val="accent6"/>
                </a:solidFill>
                <a:latin typeface="Trebuchet MS"/>
                <a:cs typeface="Trebuchet MS"/>
              </a:rPr>
              <a:t>Dosahovat optimálního využití environmentálních zdrojů</a:t>
            </a:r>
            <a:r>
              <a:rPr lang="cs-CZ" sz="20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 při zachování základních ekologických procesů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>
                <a:solidFill>
                  <a:schemeClr val="accent6"/>
                </a:solidFill>
                <a:latin typeface="Trebuchet MS"/>
                <a:cs typeface="Trebuchet MS"/>
              </a:rPr>
              <a:t>Uchovávat přírodní dědictví a biologickou rozmanitost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>
                <a:solidFill>
                  <a:schemeClr val="accent6"/>
                </a:solidFill>
                <a:latin typeface="Trebuchet MS"/>
                <a:cs typeface="Trebuchet MS"/>
              </a:rPr>
              <a:t>Respektovat socio-kulturní autentičnost </a:t>
            </a:r>
            <a:r>
              <a:rPr lang="cs-CZ" sz="20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hostitelských komunit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>
                <a:solidFill>
                  <a:schemeClr val="accent6"/>
                </a:solidFill>
                <a:latin typeface="Trebuchet MS"/>
                <a:cs typeface="Trebuchet MS"/>
              </a:rPr>
              <a:t>Zajišťovat rentabilní, dlouhodobé ekonomické činnosti, </a:t>
            </a:r>
            <a:r>
              <a:rPr lang="cs-CZ" sz="20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poskytováním spravedlivě rozdělených socio-ekonomických výhod všem zúčastněným stranám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>
                <a:latin typeface="Trebuchet MS"/>
                <a:cs typeface="Trebuchet MS"/>
              </a:rPr>
              <a:t>Jaká je jeho role</a:t>
            </a:r>
          </a:p>
          <a:p>
            <a:r>
              <a:rPr lang="cs-CZ" sz="3000" b="1">
                <a:latin typeface="Trebuchet MS"/>
                <a:cs typeface="Trebuchet MS"/>
              </a:rPr>
              <a:t>ve zhodnocování </a:t>
            </a:r>
          </a:p>
          <a:p>
            <a:r>
              <a:rPr lang="cs-CZ" sz="3000" b="1">
                <a:latin typeface="Trebuchet MS"/>
                <a:cs typeface="Trebuchet MS"/>
              </a:rPr>
              <a:t>GKD?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419" r="24184" b="5749"/>
          <a:stretch/>
        </p:blipFill>
        <p:spPr>
          <a:xfrm>
            <a:off x="4100061" y="1251316"/>
            <a:ext cx="6202179" cy="16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Vzdělávání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949039"/>
            <a:ext cx="9754436" cy="3749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228954"/>
            <a:ext cx="9754436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6"/>
                </a:solidFill>
                <a:latin typeface="Trebuchet MS"/>
                <a:cs typeface="Trebuchet MS"/>
              </a:rPr>
              <a:t>Rozpoznávat kulturní a ekosystémové dědictví jako společné statky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které potřebují být zhodnoceny a předány.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6"/>
                </a:solidFill>
                <a:latin typeface="Trebuchet MS"/>
                <a:cs typeface="Trebuchet MS"/>
              </a:rPr>
              <a:t>Zvyšovat povědomí o udržitelném používání kulturního dědictví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6"/>
                </a:solidFill>
                <a:latin typeface="Trebuchet MS"/>
                <a:cs typeface="Trebuchet MS"/>
              </a:rPr>
              <a:t>Zvyšovat pocit sounáležitosti s kulturním dědictvím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rozvíjením projektů, které propagují citové spojení a kulturní asimilaci prostřednictvím zhodnocení rozličných prvků území </a:t>
            </a:r>
            <a:r>
              <a:rPr lang="cs-CZ" sz="2000" b="1" dirty="0">
                <a:solidFill>
                  <a:schemeClr val="accent6"/>
                </a:solidFill>
                <a:latin typeface="Trebuchet MS"/>
                <a:cs typeface="Trebuchet MS"/>
              </a:rPr>
              <a:t>Rozvíjet a propagovat budování kontaktů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v rámci škol, veřejných orgánů, kulturních institucí a území, na němž působí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6"/>
                </a:solidFill>
                <a:latin typeface="Trebuchet MS"/>
                <a:cs typeface="Trebuchet MS"/>
              </a:rPr>
              <a:t>Rozvíjet poznávací a experimentální „cesty“ </a:t>
            </a:r>
            <a:r>
              <a:rPr lang="cs-CZ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zaměřené na pochopení území jakožto „rozlehlého kulturního statku“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56809" y="1261361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000" b="1" dirty="0">
                <a:latin typeface="Trebuchet MS"/>
                <a:cs typeface="Trebuchet MS"/>
              </a:rPr>
              <a:t>Jaká je jeho role</a:t>
            </a:r>
          </a:p>
          <a:p>
            <a:r>
              <a:rPr lang="cs-CZ" sz="3000" b="1" dirty="0">
                <a:latin typeface="Trebuchet MS"/>
                <a:cs typeface="Trebuchet MS"/>
              </a:rPr>
              <a:t>ve zhodnocování </a:t>
            </a:r>
          </a:p>
          <a:p>
            <a:r>
              <a:rPr lang="cs-CZ" sz="3000" b="1" dirty="0">
                <a:latin typeface="Trebuchet MS"/>
                <a:cs typeface="Trebuchet MS"/>
              </a:rPr>
              <a:t>GKD?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54" y="1136603"/>
            <a:ext cx="5070286" cy="1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4" y="2391713"/>
            <a:ext cx="788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Cíle kurzu a fáze projektu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Zhodnocování: co to znamená?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Přístup Slow Foodu ke zhodnocování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Jak zhodnocovat: 4 okruhy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3964" y="303187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Vzdělávací kurz ve zhodnocování zdrojů GKD</a:t>
            </a: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4923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Cíle kurzu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38056" y="2738815"/>
            <a:ext cx="6963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>
                <a:latin typeface="Trebuchet MS"/>
                <a:cs typeface="Trebuchet MS"/>
              </a:rPr>
              <a:t>Cílem kurzu je poskytnout základní koncepty, osvědčené postupy a vodítka pro </a:t>
            </a:r>
            <a:r>
              <a:rPr lang="cs-CZ" sz="2400">
                <a:solidFill>
                  <a:srgbClr val="92BF2B"/>
                </a:solidFill>
                <a:latin typeface="Trebuchet MS"/>
                <a:cs typeface="Trebuchet MS"/>
              </a:rPr>
              <a:t>udržitelné zhodnocování</a:t>
            </a:r>
            <a:r>
              <a:rPr lang="cs-CZ" sz="2400">
                <a:latin typeface="Trebuchet MS"/>
                <a:cs typeface="Trebuchet MS"/>
              </a:rPr>
              <a:t> potravin, které jsou součástí gastronomického kulturního dědictví (GKD) určitého území 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2" y="2468248"/>
            <a:ext cx="4659630" cy="2480126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291746" y="3228960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Fáze projektu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2011" y="1429017"/>
            <a:ext cx="11313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>
                <a:latin typeface="Trebuchet MS"/>
                <a:cs typeface="Trebuchet MS"/>
              </a:rPr>
              <a:t>Toto je </a:t>
            </a:r>
            <a:r>
              <a:rPr lang="cs-CZ" sz="2400">
                <a:solidFill>
                  <a:srgbClr val="92BF2B"/>
                </a:solidFill>
                <a:latin typeface="Trebuchet MS"/>
                <a:cs typeface="Trebuchet MS"/>
              </a:rPr>
              <a:t>druhá fáze </a:t>
            </a:r>
            <a:r>
              <a:rPr lang="cs-CZ" sz="2400">
                <a:latin typeface="Trebuchet MS"/>
                <a:cs typeface="Trebuchet MS"/>
              </a:rPr>
              <a:t>v rozvíjení projektu Slow Food-CE</a:t>
            </a:r>
          </a:p>
        </p:txBody>
      </p:sp>
      <p:sp>
        <p:nvSpPr>
          <p:cNvPr id="11" name="Ovale 10"/>
          <p:cNvSpPr/>
          <p:nvPr/>
        </p:nvSpPr>
        <p:spPr>
          <a:xfrm>
            <a:off x="3692457" y="3242025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2B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5052" y="3862191"/>
            <a:ext cx="1497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/>
              <a:t>IDENTIFIKACE / MAPOVÁNÍ </a:t>
            </a:r>
          </a:p>
          <a:p>
            <a:pPr algn="ctr"/>
            <a:r>
              <a:rPr lang="cs-CZ" sz="1400"/>
              <a:t>GKD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15527" y="5206722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/>
              <a:t>WPT1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791202" y="5183386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/>
              <a:t>WPT2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17407" y="3939135"/>
            <a:ext cx="21855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300" b="1" spc="-40" dirty="0"/>
              <a:t>ZHODNOCOVÁNÍ</a:t>
            </a:r>
          </a:p>
          <a:p>
            <a:pPr algn="ctr"/>
            <a:r>
              <a:rPr lang="cs-CZ" sz="1400" dirty="0"/>
              <a:t>GKD</a:t>
            </a:r>
          </a:p>
        </p:txBody>
      </p:sp>
      <p:sp>
        <p:nvSpPr>
          <p:cNvPr id="23" name="Ovale 22"/>
          <p:cNvSpPr/>
          <p:nvPr/>
        </p:nvSpPr>
        <p:spPr>
          <a:xfrm>
            <a:off x="6674604" y="3228959"/>
            <a:ext cx="2051169" cy="194136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9656751" y="3242025"/>
            <a:ext cx="2051169" cy="194136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onnettore pagina esterna 24"/>
          <p:cNvSpPr/>
          <p:nvPr/>
        </p:nvSpPr>
        <p:spPr>
          <a:xfrm>
            <a:off x="4490803" y="2206923"/>
            <a:ext cx="513806" cy="894519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>
                <a:solidFill>
                  <a:schemeClr val="tx1"/>
                </a:solidFill>
              </a:rPr>
              <a:t>Jsme zde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951251" y="3981743"/>
            <a:ext cx="14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/>
              <a:t>PILOTNÍ AKCE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9959210" y="3981743"/>
            <a:ext cx="149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/>
              <a:t>NADNÁRODNÍ </a:t>
            </a:r>
          </a:p>
          <a:p>
            <a:pPr algn="ctr"/>
            <a:r>
              <a:rPr lang="cs-CZ" sz="1400"/>
              <a:t>STRATEGIE</a:t>
            </a:r>
          </a:p>
        </p:txBody>
      </p:sp>
      <p:cxnSp>
        <p:nvCxnSpPr>
          <p:cNvPr id="29" name="Connettore diritto 28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773486" y="5205777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/>
              <a:t>WPT3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825767" y="5248169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/>
              <a:t>WPT4</a:t>
            </a:r>
          </a:p>
        </p:txBody>
      </p:sp>
    </p:spTree>
    <p:extLst>
      <p:ext uri="{BB962C8B-B14F-4D97-AF65-F5344CB8AC3E}">
        <p14:creationId xmlns:p14="http://schemas.microsoft.com/office/powerpoint/2010/main" val="341017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4" y="2060787"/>
            <a:ext cx="788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Cíle kurzu a fáze projektu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Zhodnocování: co to znamená?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Přístup Slow Foodu ke zhodnocování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Jak zhodnocovat: 4 okruhy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Vzdělávací kurz ve zhodnocování zdrojů GKD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43489" y="961258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1423" y="252979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Zhodnocování: co to znamená?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00" y="1376756"/>
            <a:ext cx="5660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/>
              <a:t>Všechny </a:t>
            </a:r>
            <a:r>
              <a:rPr lang="cs-CZ" sz="2400" b="1">
                <a:solidFill>
                  <a:srgbClr val="92BF2B"/>
                </a:solidFill>
                <a:latin typeface="+mj-lt"/>
                <a:cs typeface="Trebuchet MS"/>
              </a:rPr>
              <a:t>techniky</a:t>
            </a:r>
            <a:r>
              <a:rPr lang="cs-CZ" sz="2400"/>
              <a:t> a </a:t>
            </a:r>
            <a:r>
              <a:rPr lang="cs-CZ" sz="2400" b="1">
                <a:solidFill>
                  <a:srgbClr val="92BF2B"/>
                </a:solidFill>
                <a:latin typeface="+mj-lt"/>
                <a:cs typeface="Trebuchet MS"/>
              </a:rPr>
              <a:t>metodiky</a:t>
            </a:r>
            <a:r>
              <a:rPr lang="cs-CZ" sz="2400"/>
              <a:t>, které zvyšují hodnotu daného jídla a</a:t>
            </a:r>
          </a:p>
          <a:p>
            <a:r>
              <a:rPr lang="cs-CZ" sz="2400" b="1">
                <a:solidFill>
                  <a:srgbClr val="92BF2B"/>
                </a:solidFill>
                <a:latin typeface="+mj-lt"/>
                <a:cs typeface="Trebuchet MS"/>
              </a:rPr>
              <a:t>management a propagační mechanismy</a:t>
            </a:r>
            <a:r>
              <a:rPr lang="cs-CZ" sz="2400"/>
              <a:t>, jejichž prostřednictvím může být tato hodnota předána příjemcům.</a:t>
            </a:r>
          </a:p>
          <a:p>
            <a:r>
              <a:rPr lang="cs-CZ" sz="2400"/>
              <a:t>Zhodnocování je také </a:t>
            </a:r>
            <a:r>
              <a:rPr lang="cs-CZ" sz="2400" b="1">
                <a:solidFill>
                  <a:srgbClr val="92BF2B"/>
                </a:solidFill>
                <a:latin typeface="+mj-lt"/>
                <a:cs typeface="Trebuchet MS"/>
              </a:rPr>
              <a:t>vzdělávání</a:t>
            </a:r>
            <a:r>
              <a:rPr lang="cs-CZ" sz="2400"/>
              <a:t>, které slouží ke zvýšení povědomí a</a:t>
            </a:r>
          </a:p>
          <a:p>
            <a:r>
              <a:rPr lang="cs-CZ" sz="2400"/>
              <a:t>následnému zvýšení schopnosti příjemců mít prospěch z těchto statků. </a:t>
            </a:r>
          </a:p>
          <a:p>
            <a:endParaRPr lang="it-IT" sz="2400" dirty="0">
              <a:latin typeface="Trebuchet MS"/>
              <a:cs typeface="Trebuchet MS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201423" y="96125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" y="1376756"/>
            <a:ext cx="5894577" cy="35275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5811" y="4904292"/>
            <a:ext cx="5660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Trebuchet MS"/>
              <a:cs typeface="Trebuchet MS"/>
            </a:endParaRPr>
          </a:p>
          <a:p>
            <a:r>
              <a:rPr lang="cs-CZ" sz="2400">
                <a:latin typeface="Trebuchet MS"/>
                <a:cs typeface="Trebuchet MS"/>
              </a:rPr>
              <a:t>Předmětem zhodnocování mohou být: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>
                <a:solidFill>
                  <a:srgbClr val="92BF2B"/>
                </a:solidFill>
                <a:latin typeface="+mj-lt"/>
                <a:cs typeface="Trebuchet MS"/>
              </a:rPr>
              <a:t>Hmotné statky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>
                <a:solidFill>
                  <a:srgbClr val="92BF2B"/>
                </a:solidFill>
                <a:latin typeface="+mj-lt"/>
                <a:cs typeface="Trebuchet MS"/>
              </a:rPr>
              <a:t>Nehmotné statky </a:t>
            </a:r>
            <a:r>
              <a:rPr lang="cs-CZ">
                <a:latin typeface="Trebuchet MS"/>
                <a:cs typeface="Trebuchet MS"/>
              </a:rPr>
              <a:t>(tradice, know-how…)</a:t>
            </a:r>
          </a:p>
          <a:p>
            <a:endParaRPr lang="it-IT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544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9588973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Cíle kurzu a fáze projektu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Zhodnocování: co to znamená?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rgbClr val="92BF2B"/>
                </a:solidFill>
                <a:latin typeface="Trebuchet MS"/>
                <a:cs typeface="Trebuchet MS"/>
              </a:rPr>
              <a:t>Přístup Slow Foodu ke zhodnocování a projekty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Jak zhodnocovat: 4 okruhy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4" y="311895"/>
            <a:ext cx="8914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Vzdělávací kurz ve zhodnocování zdrojů GKD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8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380147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Přístup Slow Foodu ke zhodnocování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9972" y="3615525"/>
            <a:ext cx="2678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rgbClr val="92BF2B"/>
                </a:solidFill>
                <a:latin typeface="Trebuchet MS"/>
                <a:cs typeface="Trebuchet MS"/>
              </a:rPr>
              <a:t>1. DOBRÝ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9059" y="4787067"/>
            <a:ext cx="6242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rgbClr val="92BF2B"/>
                </a:solidFill>
                <a:latin typeface="Trebuchet MS"/>
                <a:cs typeface="Trebuchet MS"/>
              </a:rPr>
              <a:t>2. OHROŽENÝ ZÁNIKEM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19972" y="1505458"/>
            <a:ext cx="105896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200" b="1">
                <a:latin typeface="Trebuchet MS"/>
                <a:cs typeface="Trebuchet MS"/>
              </a:rPr>
              <a:t>Co má být zhodnocováno?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pPr algn="just"/>
            <a:r>
              <a:rPr lang="cs-CZ" sz="2800">
                <a:latin typeface="Trebuchet MS"/>
                <a:cs typeface="Trebuchet MS"/>
              </a:rPr>
              <a:t>2 hlavní kritéria pro potravinářské výrobky  </a:t>
            </a:r>
          </a:p>
        </p:txBody>
      </p:sp>
      <p:cxnSp>
        <p:nvCxnSpPr>
          <p:cNvPr id="13" name="Connettore diritto 12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9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>
            <a:off x="3159895" y="2724854"/>
            <a:ext cx="3916311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7221117" y="2724854"/>
            <a:ext cx="4708167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arrotondato 1"/>
          <p:cNvSpPr/>
          <p:nvPr/>
        </p:nvSpPr>
        <p:spPr>
          <a:xfrm>
            <a:off x="264972" y="2763982"/>
            <a:ext cx="2580750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>
                <a:solidFill>
                  <a:srgbClr val="92BF2B"/>
                </a:solidFill>
                <a:latin typeface="Trebuchet MS"/>
                <a:cs typeface="Trebuchet MS"/>
              </a:rPr>
              <a:t>Přístup Slow Foodu ke zhodnocování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52010" y="1454264"/>
            <a:ext cx="10655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Trebuchet MS"/>
                <a:cs typeface="Trebuchet MS"/>
              </a:rPr>
              <a:t>Které prvky se na tomto procesu zhodnocování podílejí?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77449" y="3008113"/>
            <a:ext cx="43014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rgbClr val="92BF2B"/>
                </a:solidFill>
              </a:rPr>
              <a:t>Činitelé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Slow Food </a:t>
            </a:r>
            <a:r>
              <a:rPr lang="cs-CZ" sz="240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cs-CZ" sz="2000">
                <a:solidFill>
                  <a:srgbClr val="92BF2B"/>
                </a:solidFill>
              </a:rPr>
              <a:t>facilitátor procesu</a:t>
            </a:r>
          </a:p>
          <a:p>
            <a:r>
              <a:rPr lang="cs-CZ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Výrobci</a:t>
            </a:r>
            <a:r>
              <a:rPr lang="cs-CZ" sz="2400"/>
              <a:t> </a:t>
            </a:r>
            <a:r>
              <a:rPr lang="cs-CZ" sz="240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cs-CZ" sz="2400"/>
              <a:t> </a:t>
            </a:r>
            <a:r>
              <a:rPr lang="cs-CZ">
                <a:solidFill>
                  <a:srgbClr val="92BF2B"/>
                </a:solidFill>
              </a:rPr>
              <a:t>hlavní činitel</a:t>
            </a:r>
          </a:p>
          <a:p>
            <a:r>
              <a:rPr lang="cs-CZ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Spotřebitelé</a:t>
            </a:r>
            <a:r>
              <a:rPr lang="cs-CZ" sz="240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cs-CZ">
                <a:solidFill>
                  <a:srgbClr val="92BF2B"/>
                </a:solidFill>
              </a:rPr>
              <a:t>spoluvýrobci</a:t>
            </a: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cs-CZ" sz="240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08155" y="2912572"/>
            <a:ext cx="4783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rgbClr val="92BF2B"/>
                </a:solidFill>
              </a:rPr>
              <a:t>Faktory úspěchu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Vzdělávání</a:t>
            </a:r>
            <a:r>
              <a:rPr lang="cs-CZ" sz="2400" b="1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/>
              <a:t>Technické dovednosti,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/>
              <a:t> Komunikační dovednosti (vyprávění)</a:t>
            </a:r>
          </a:p>
          <a:p>
            <a:r>
              <a:rPr lang="cs-CZ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Navazování kontaktů</a:t>
            </a:r>
            <a:r>
              <a:rPr lang="cs-CZ" sz="2400">
                <a:solidFill>
                  <a:schemeClr val="tx1">
                    <a:lumMod val="50000"/>
                    <a:lumOff val="50000"/>
                  </a:schemeClr>
                </a:solidFill>
              </a:rPr>
              <a:t> s ostatními výrobci</a:t>
            </a:r>
          </a:p>
          <a:p>
            <a:r>
              <a:rPr lang="cs-CZ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Komunita</a:t>
            </a:r>
            <a:r>
              <a:rPr lang="cs-CZ" sz="24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cs-CZ" sz="240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24236" y="3008113"/>
            <a:ext cx="43014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rgbClr val="92BF2B"/>
                </a:solidFill>
              </a:rPr>
              <a:t>Klíčový prvek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cs-CZ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Výrobek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/>
              <a:t>Tváře výrobců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/>
              <a:t>Produkční oblast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/>
              <a:t>Kulturní aspekty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endParaRPr lang="it-IT" sz="2400" dirty="0"/>
          </a:p>
          <a:p>
            <a:r>
              <a:rPr lang="cs-CZ" sz="240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7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8619</TotalTime>
  <Words>884</Words>
  <Application>Microsoft Macintosh PowerPoint</Application>
  <PresentationFormat>Widescreen</PresentationFormat>
  <Paragraphs>148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592</cp:revision>
  <cp:lastPrinted>2018-03-09T10:11:17Z</cp:lastPrinted>
  <dcterms:created xsi:type="dcterms:W3CDTF">2018-02-21T15:38:30Z</dcterms:created>
  <dcterms:modified xsi:type="dcterms:W3CDTF">2019-07-15T12:36:39Z</dcterms:modified>
</cp:coreProperties>
</file>