
<file path=[Content_Types].xml><?xml version="1.0" encoding="utf-8"?>
<Types xmlns="http://schemas.openxmlformats.org/package/2006/content-types">
  <Default Extension="png" ContentType="image/png"/>
  <Default Extension="svg" ContentType="image/svg+xml"/>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4"/>
  </p:sldMasterIdLst>
  <p:notesMasterIdLst>
    <p:notesMasterId r:id="rId66"/>
  </p:notesMasterIdLst>
  <p:handoutMasterIdLst>
    <p:handoutMasterId r:id="rId67"/>
  </p:handoutMasterIdLst>
  <p:sldIdLst>
    <p:sldId id="731" r:id="rId5"/>
    <p:sldId id="655" r:id="rId6"/>
    <p:sldId id="725" r:id="rId7"/>
    <p:sldId id="720" r:id="rId8"/>
    <p:sldId id="803" r:id="rId9"/>
    <p:sldId id="804" r:id="rId10"/>
    <p:sldId id="806" r:id="rId11"/>
    <p:sldId id="808" r:id="rId12"/>
    <p:sldId id="810" r:id="rId13"/>
    <p:sldId id="809" r:id="rId14"/>
    <p:sldId id="811" r:id="rId15"/>
    <p:sldId id="812" r:id="rId16"/>
    <p:sldId id="813" r:id="rId17"/>
    <p:sldId id="815" r:id="rId18"/>
    <p:sldId id="698" r:id="rId19"/>
    <p:sldId id="817" r:id="rId20"/>
    <p:sldId id="818" r:id="rId21"/>
    <p:sldId id="819" r:id="rId22"/>
    <p:sldId id="816" r:id="rId23"/>
    <p:sldId id="820" r:id="rId24"/>
    <p:sldId id="821" r:id="rId25"/>
    <p:sldId id="822" r:id="rId26"/>
    <p:sldId id="823" r:id="rId27"/>
    <p:sldId id="824" r:id="rId28"/>
    <p:sldId id="825" r:id="rId29"/>
    <p:sldId id="826" r:id="rId30"/>
    <p:sldId id="827" r:id="rId31"/>
    <p:sldId id="828" r:id="rId32"/>
    <p:sldId id="829" r:id="rId33"/>
    <p:sldId id="830" r:id="rId34"/>
    <p:sldId id="831" r:id="rId35"/>
    <p:sldId id="832" r:id="rId36"/>
    <p:sldId id="833" r:id="rId37"/>
    <p:sldId id="834" r:id="rId38"/>
    <p:sldId id="835" r:id="rId39"/>
    <p:sldId id="836" r:id="rId40"/>
    <p:sldId id="837" r:id="rId41"/>
    <p:sldId id="839" r:id="rId42"/>
    <p:sldId id="840" r:id="rId43"/>
    <p:sldId id="841" r:id="rId44"/>
    <p:sldId id="842" r:id="rId45"/>
    <p:sldId id="843" r:id="rId46"/>
    <p:sldId id="802" r:id="rId47"/>
    <p:sldId id="782" r:id="rId48"/>
    <p:sldId id="846" r:id="rId49"/>
    <p:sldId id="848" r:id="rId50"/>
    <p:sldId id="850" r:id="rId51"/>
    <p:sldId id="852" r:id="rId52"/>
    <p:sldId id="854" r:id="rId53"/>
    <p:sldId id="856" r:id="rId54"/>
    <p:sldId id="858" r:id="rId55"/>
    <p:sldId id="730" r:id="rId56"/>
    <p:sldId id="860" r:id="rId57"/>
    <p:sldId id="845" r:id="rId58"/>
    <p:sldId id="847" r:id="rId59"/>
    <p:sldId id="849" r:id="rId60"/>
    <p:sldId id="851" r:id="rId61"/>
    <p:sldId id="853" r:id="rId62"/>
    <p:sldId id="855" r:id="rId63"/>
    <p:sldId id="857" r:id="rId64"/>
    <p:sldId id="859" r:id="rId65"/>
  </p:sldIdLst>
  <p:sldSz cx="9144000" cy="6858000" type="screen4x3"/>
  <p:notesSz cx="6858000" cy="9144000"/>
  <p:defaultTextStyle>
    <a:defPPr>
      <a:defRPr lang="en-US"/>
    </a:defPPr>
    <a:lvl1pPr marL="0" algn="l" defTabSz="767942" rtl="0" eaLnBrk="1" latinLnBrk="0" hangingPunct="1">
      <a:defRPr sz="1500" kern="1200">
        <a:solidFill>
          <a:schemeClr val="tx1"/>
        </a:solidFill>
        <a:latin typeface="+mn-lt"/>
        <a:ea typeface="+mn-ea"/>
        <a:cs typeface="+mn-cs"/>
      </a:defRPr>
    </a:lvl1pPr>
    <a:lvl2pPr marL="383971" algn="l" defTabSz="767942" rtl="0" eaLnBrk="1" latinLnBrk="0" hangingPunct="1">
      <a:defRPr sz="1500" kern="1200">
        <a:solidFill>
          <a:schemeClr val="tx1"/>
        </a:solidFill>
        <a:latin typeface="+mn-lt"/>
        <a:ea typeface="+mn-ea"/>
        <a:cs typeface="+mn-cs"/>
      </a:defRPr>
    </a:lvl2pPr>
    <a:lvl3pPr marL="767942" algn="l" defTabSz="767942" rtl="0" eaLnBrk="1" latinLnBrk="0" hangingPunct="1">
      <a:defRPr sz="1500" kern="1200">
        <a:solidFill>
          <a:schemeClr val="tx1"/>
        </a:solidFill>
        <a:latin typeface="+mn-lt"/>
        <a:ea typeface="+mn-ea"/>
        <a:cs typeface="+mn-cs"/>
      </a:defRPr>
    </a:lvl3pPr>
    <a:lvl4pPr marL="1151913" algn="l" defTabSz="767942" rtl="0" eaLnBrk="1" latinLnBrk="0" hangingPunct="1">
      <a:defRPr sz="1500" kern="1200">
        <a:solidFill>
          <a:schemeClr val="tx1"/>
        </a:solidFill>
        <a:latin typeface="+mn-lt"/>
        <a:ea typeface="+mn-ea"/>
        <a:cs typeface="+mn-cs"/>
      </a:defRPr>
    </a:lvl4pPr>
    <a:lvl5pPr marL="1535885" algn="l" defTabSz="767942" rtl="0" eaLnBrk="1" latinLnBrk="0" hangingPunct="1">
      <a:defRPr sz="1500" kern="1200">
        <a:solidFill>
          <a:schemeClr val="tx1"/>
        </a:solidFill>
        <a:latin typeface="+mn-lt"/>
        <a:ea typeface="+mn-ea"/>
        <a:cs typeface="+mn-cs"/>
      </a:defRPr>
    </a:lvl5pPr>
    <a:lvl6pPr marL="1919856" algn="l" defTabSz="767942" rtl="0" eaLnBrk="1" latinLnBrk="0" hangingPunct="1">
      <a:defRPr sz="1500" kern="1200">
        <a:solidFill>
          <a:schemeClr val="tx1"/>
        </a:solidFill>
        <a:latin typeface="+mn-lt"/>
        <a:ea typeface="+mn-ea"/>
        <a:cs typeface="+mn-cs"/>
      </a:defRPr>
    </a:lvl6pPr>
    <a:lvl7pPr marL="2303827" algn="l" defTabSz="767942" rtl="0" eaLnBrk="1" latinLnBrk="0" hangingPunct="1">
      <a:defRPr sz="1500" kern="1200">
        <a:solidFill>
          <a:schemeClr val="tx1"/>
        </a:solidFill>
        <a:latin typeface="+mn-lt"/>
        <a:ea typeface="+mn-ea"/>
        <a:cs typeface="+mn-cs"/>
      </a:defRPr>
    </a:lvl7pPr>
    <a:lvl8pPr marL="2687798" algn="l" defTabSz="767942" rtl="0" eaLnBrk="1" latinLnBrk="0" hangingPunct="1">
      <a:defRPr sz="1500" kern="1200">
        <a:solidFill>
          <a:schemeClr val="tx1"/>
        </a:solidFill>
        <a:latin typeface="+mn-lt"/>
        <a:ea typeface="+mn-ea"/>
        <a:cs typeface="+mn-cs"/>
      </a:defRPr>
    </a:lvl8pPr>
    <a:lvl9pPr marL="3071770" algn="l" defTabSz="767942" rtl="0" eaLnBrk="1" latinLnBrk="0" hangingPunct="1">
      <a:defRPr sz="15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306">
          <p15:clr>
            <a:srgbClr val="A4A3A4"/>
          </p15:clr>
        </p15:guide>
        <p15:guide id="2" orient="horz">
          <p15:clr>
            <a:srgbClr val="A4A3A4"/>
          </p15:clr>
        </p15:guide>
        <p15:guide id="3" pos="5480">
          <p15:clr>
            <a:srgbClr val="A4A3A4"/>
          </p15:clr>
        </p15:guide>
        <p15:guide id="4" pos="2792">
          <p15:clr>
            <a:srgbClr val="A4A3A4"/>
          </p15:clr>
        </p15:guide>
        <p15:guide id="5" pos="187">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0F21"/>
    <a:srgbClr val="1E2731"/>
    <a:srgbClr val="000000"/>
    <a:srgbClr val="7494A4"/>
    <a:srgbClr val="77726B"/>
    <a:srgbClr val="67635D"/>
    <a:srgbClr val="B78B02"/>
    <a:srgbClr val="DEA902"/>
    <a:srgbClr val="D09E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4A6E65-2B96-7E47-AF17-6443884EABFF}" v="206" dt="2020-03-31T10:04:19.2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09" autoAdjust="0"/>
    <p:restoredTop sz="84692" autoAdjust="0"/>
  </p:normalViewPr>
  <p:slideViewPr>
    <p:cSldViewPr snapToGrid="0" snapToObjects="1">
      <p:cViewPr>
        <p:scale>
          <a:sx n="78" d="100"/>
          <a:sy n="78" d="100"/>
        </p:scale>
        <p:origin x="-2178" y="-1038"/>
      </p:cViewPr>
      <p:guideLst>
        <p:guide orient="horz" pos="4306"/>
        <p:guide orient="horz"/>
        <p:guide pos="5480"/>
        <p:guide pos="2792"/>
        <p:guide pos="1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2" d="100"/>
          <a:sy n="102" d="100"/>
        </p:scale>
        <p:origin x="-351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94CB2D-72F5-5C4E-93D3-E8E8F059BBA5}" type="datetimeFigureOut">
              <a:rPr lang="en-US" smtClean="0">
                <a:latin typeface="Trebuchet MS" pitchFamily="34" charset="0"/>
              </a:rPr>
              <a:pPr/>
              <a:t>10/6/2020</a:t>
            </a:fld>
            <a:endParaRPr lang="en-US" dirty="0">
              <a:latin typeface="Trebuchet MS"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849E0F-067E-034A-A3D7-0C57F78FBA91}" type="slidenum">
              <a:rPr lang="en-US" smtClean="0">
                <a:latin typeface="Trebuchet MS" pitchFamily="34" charset="0"/>
              </a:rPr>
              <a:pPr/>
              <a:t>‹N›</a:t>
            </a:fld>
            <a:endParaRPr lang="en-US" dirty="0">
              <a:latin typeface="Trebuchet MS" pitchFamily="34" charset="0"/>
            </a:endParaRPr>
          </a:p>
        </p:txBody>
      </p:sp>
    </p:spTree>
    <p:extLst>
      <p:ext uri="{BB962C8B-B14F-4D97-AF65-F5344CB8AC3E}">
        <p14:creationId xmlns:p14="http://schemas.microsoft.com/office/powerpoint/2010/main" val="3827999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EFC10EE1-B198-C942-8235-326C972CBB30}" type="datetimeFigureOut">
              <a:rPr lang="en-US" smtClean="0"/>
              <a:pPr/>
              <a:t>10/6/2020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rebuchet MS"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006BE02D-20C0-F840-AFAC-BEA99C74FDC2}" type="slidenum">
              <a:rPr lang="en-US" smtClean="0"/>
              <a:pPr/>
              <a:t>‹N›</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383971" rtl="0" eaLnBrk="1" latinLnBrk="0" hangingPunct="1">
      <a:defRPr sz="1000" kern="1200">
        <a:solidFill>
          <a:schemeClr val="tx1"/>
        </a:solidFill>
        <a:latin typeface="Trebuchet MS" pitchFamily="34" charset="0"/>
        <a:ea typeface="+mn-ea"/>
        <a:cs typeface="+mn-cs"/>
      </a:defRPr>
    </a:lvl1pPr>
    <a:lvl2pPr marL="383971" algn="l" defTabSz="383971" rtl="0" eaLnBrk="1" latinLnBrk="0" hangingPunct="1">
      <a:defRPr sz="1000" kern="1200">
        <a:solidFill>
          <a:schemeClr val="tx1"/>
        </a:solidFill>
        <a:latin typeface="Trebuchet MS" pitchFamily="34" charset="0"/>
        <a:ea typeface="+mn-ea"/>
        <a:cs typeface="+mn-cs"/>
      </a:defRPr>
    </a:lvl2pPr>
    <a:lvl3pPr marL="767942" algn="l" defTabSz="383971" rtl="0" eaLnBrk="1" latinLnBrk="0" hangingPunct="1">
      <a:defRPr sz="1000" kern="1200">
        <a:solidFill>
          <a:schemeClr val="tx1"/>
        </a:solidFill>
        <a:latin typeface="Trebuchet MS" pitchFamily="34" charset="0"/>
        <a:ea typeface="+mn-ea"/>
        <a:cs typeface="+mn-cs"/>
      </a:defRPr>
    </a:lvl3pPr>
    <a:lvl4pPr marL="1151913" algn="l" defTabSz="383971" rtl="0" eaLnBrk="1" latinLnBrk="0" hangingPunct="1">
      <a:defRPr sz="1000" kern="1200">
        <a:solidFill>
          <a:schemeClr val="tx1"/>
        </a:solidFill>
        <a:latin typeface="Trebuchet MS" pitchFamily="34" charset="0"/>
        <a:ea typeface="+mn-ea"/>
        <a:cs typeface="+mn-cs"/>
      </a:defRPr>
    </a:lvl4pPr>
    <a:lvl5pPr marL="1535885" algn="l" defTabSz="383971" rtl="0" eaLnBrk="1" latinLnBrk="0" hangingPunct="1">
      <a:defRPr sz="1000" kern="1200">
        <a:solidFill>
          <a:schemeClr val="tx1"/>
        </a:solidFill>
        <a:latin typeface="Trebuchet MS" pitchFamily="34" charset="0"/>
        <a:ea typeface="+mn-ea"/>
        <a:cs typeface="+mn-cs"/>
      </a:defRPr>
    </a:lvl5pPr>
    <a:lvl6pPr marL="1919856" algn="l" defTabSz="383971" rtl="0" eaLnBrk="1" latinLnBrk="0" hangingPunct="1">
      <a:defRPr sz="1000" kern="1200">
        <a:solidFill>
          <a:schemeClr val="tx1"/>
        </a:solidFill>
        <a:latin typeface="+mn-lt"/>
        <a:ea typeface="+mn-ea"/>
        <a:cs typeface="+mn-cs"/>
      </a:defRPr>
    </a:lvl6pPr>
    <a:lvl7pPr marL="2303827" algn="l" defTabSz="383971" rtl="0" eaLnBrk="1" latinLnBrk="0" hangingPunct="1">
      <a:defRPr sz="1000" kern="1200">
        <a:solidFill>
          <a:schemeClr val="tx1"/>
        </a:solidFill>
        <a:latin typeface="+mn-lt"/>
        <a:ea typeface="+mn-ea"/>
        <a:cs typeface="+mn-cs"/>
      </a:defRPr>
    </a:lvl7pPr>
    <a:lvl8pPr marL="2687798" algn="l" defTabSz="383971" rtl="0" eaLnBrk="1" latinLnBrk="0" hangingPunct="1">
      <a:defRPr sz="1000" kern="1200">
        <a:solidFill>
          <a:schemeClr val="tx1"/>
        </a:solidFill>
        <a:latin typeface="+mn-lt"/>
        <a:ea typeface="+mn-ea"/>
        <a:cs typeface="+mn-cs"/>
      </a:defRPr>
    </a:lvl8pPr>
    <a:lvl9pPr marL="3071770" algn="l" defTabSz="383971"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356442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46</a:t>
            </a:fld>
            <a:endParaRPr lang="en-US" dirty="0"/>
          </a:p>
        </p:txBody>
      </p:sp>
    </p:spTree>
    <p:extLst>
      <p:ext uri="{BB962C8B-B14F-4D97-AF65-F5344CB8AC3E}">
        <p14:creationId xmlns:p14="http://schemas.microsoft.com/office/powerpoint/2010/main" val="2566815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47</a:t>
            </a:fld>
            <a:endParaRPr lang="en-US" dirty="0"/>
          </a:p>
        </p:txBody>
      </p:sp>
    </p:spTree>
    <p:extLst>
      <p:ext uri="{BB962C8B-B14F-4D97-AF65-F5344CB8AC3E}">
        <p14:creationId xmlns:p14="http://schemas.microsoft.com/office/powerpoint/2010/main" val="1942978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48</a:t>
            </a:fld>
            <a:endParaRPr lang="en-US" dirty="0"/>
          </a:p>
        </p:txBody>
      </p:sp>
    </p:spTree>
    <p:extLst>
      <p:ext uri="{BB962C8B-B14F-4D97-AF65-F5344CB8AC3E}">
        <p14:creationId xmlns:p14="http://schemas.microsoft.com/office/powerpoint/2010/main" val="2666445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49</a:t>
            </a:fld>
            <a:endParaRPr lang="en-US" dirty="0"/>
          </a:p>
        </p:txBody>
      </p:sp>
    </p:spTree>
    <p:extLst>
      <p:ext uri="{BB962C8B-B14F-4D97-AF65-F5344CB8AC3E}">
        <p14:creationId xmlns:p14="http://schemas.microsoft.com/office/powerpoint/2010/main" val="64023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50</a:t>
            </a:fld>
            <a:endParaRPr lang="en-US" dirty="0"/>
          </a:p>
        </p:txBody>
      </p:sp>
    </p:spTree>
    <p:extLst>
      <p:ext uri="{BB962C8B-B14F-4D97-AF65-F5344CB8AC3E}">
        <p14:creationId xmlns:p14="http://schemas.microsoft.com/office/powerpoint/2010/main" val="599868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51</a:t>
            </a:fld>
            <a:endParaRPr lang="en-US" dirty="0"/>
          </a:p>
        </p:txBody>
      </p:sp>
    </p:spTree>
    <p:extLst>
      <p:ext uri="{BB962C8B-B14F-4D97-AF65-F5344CB8AC3E}">
        <p14:creationId xmlns:p14="http://schemas.microsoft.com/office/powerpoint/2010/main" val="793933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52</a:t>
            </a:fld>
            <a:endParaRPr lang="en-US" dirty="0"/>
          </a:p>
        </p:txBody>
      </p:sp>
    </p:spTree>
    <p:extLst>
      <p:ext uri="{BB962C8B-B14F-4D97-AF65-F5344CB8AC3E}">
        <p14:creationId xmlns:p14="http://schemas.microsoft.com/office/powerpoint/2010/main" val="2737388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smtClean="0">
                <a:solidFill>
                  <a:schemeClr val="accent1"/>
                </a:solidFill>
                <a:latin typeface="Trebuchet MS" pitchFamily="34" charset="0"/>
                <a:cs typeface="Raleway"/>
              </a:rPr>
              <a:t>Proposal : Specify</a:t>
            </a:r>
            <a:r>
              <a:rPr lang="en-US" sz="1000" b="0" baseline="0" dirty="0" smtClean="0">
                <a:solidFill>
                  <a:schemeClr val="accent1"/>
                </a:solidFill>
                <a:latin typeface="Trebuchet MS" pitchFamily="34" charset="0"/>
                <a:cs typeface="Raleway"/>
              </a:rPr>
              <a:t> the different roles of author and tutor</a:t>
            </a:r>
          </a:p>
          <a:p>
            <a:r>
              <a:rPr lang="en-US" sz="1000" b="0" dirty="0" smtClean="0">
                <a:solidFill>
                  <a:schemeClr val="accent1"/>
                </a:solidFill>
                <a:latin typeface="Trebuchet MS" pitchFamily="34" charset="0"/>
                <a:cs typeface="Raleway"/>
              </a:rPr>
              <a:t>the author is the person that produced the course content and he/she will remain author whatever may happen (i.e. changes at work, retire, etc.)</a:t>
            </a:r>
          </a:p>
          <a:p>
            <a:r>
              <a:rPr lang="en-GB" sz="1000" b="0" dirty="0" smtClean="0">
                <a:solidFill>
                  <a:schemeClr val="accent1"/>
                </a:solidFill>
                <a:latin typeface="Trebuchet MS" pitchFamily="34" charset="0"/>
                <a:cs typeface="Raleway"/>
              </a:rPr>
              <a:t>the tutor is the person available to provide support, short explanations, etc. when required; if for some reason she/he is not available any longer, this role can be taken by some other colleague; email address</a:t>
            </a:r>
            <a:r>
              <a:rPr lang="en-GB" sz="1000" b="0" baseline="0" dirty="0" smtClean="0">
                <a:solidFill>
                  <a:schemeClr val="accent1"/>
                </a:solidFill>
                <a:latin typeface="Trebuchet MS" pitchFamily="34" charset="0"/>
                <a:cs typeface="Raleway"/>
              </a:rPr>
              <a:t> must be provided.</a:t>
            </a:r>
            <a:endParaRPr lang="en-GB" sz="1000" b="0" dirty="0" smtClean="0">
              <a:solidFill>
                <a:schemeClr val="accent1"/>
              </a:solidFill>
              <a:latin typeface="Trebuchet MS" pitchFamily="34" charset="0"/>
              <a:cs typeface="Raleway"/>
            </a:endParaRPr>
          </a:p>
          <a:p>
            <a:endParaRPr lang="en-US" b="0"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53</a:t>
            </a:fld>
            <a:endParaRPr lang="en-US"/>
          </a:p>
        </p:txBody>
      </p:sp>
    </p:spTree>
    <p:extLst>
      <p:ext uri="{BB962C8B-B14F-4D97-AF65-F5344CB8AC3E}">
        <p14:creationId xmlns:p14="http://schemas.microsoft.com/office/powerpoint/2010/main" val="4264011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54</a:t>
            </a:fld>
            <a:endParaRPr lang="en-US" dirty="0"/>
          </a:p>
        </p:txBody>
      </p:sp>
    </p:spTree>
    <p:extLst>
      <p:ext uri="{BB962C8B-B14F-4D97-AF65-F5344CB8AC3E}">
        <p14:creationId xmlns:p14="http://schemas.microsoft.com/office/powerpoint/2010/main" val="565545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55</a:t>
            </a:fld>
            <a:endParaRPr lang="en-US" dirty="0"/>
          </a:p>
        </p:txBody>
      </p:sp>
    </p:spTree>
    <p:extLst>
      <p:ext uri="{BB962C8B-B14F-4D97-AF65-F5344CB8AC3E}">
        <p14:creationId xmlns:p14="http://schemas.microsoft.com/office/powerpoint/2010/main" val="2853444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Brief introduction</a:t>
            </a:r>
            <a:r>
              <a:rPr lang="it-IT" baseline="0" dirty="0"/>
              <a:t> to the block as part of the training package, including content and level</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1224487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56</a:t>
            </a:fld>
            <a:endParaRPr lang="en-US" dirty="0"/>
          </a:p>
        </p:txBody>
      </p:sp>
    </p:spTree>
    <p:extLst>
      <p:ext uri="{BB962C8B-B14F-4D97-AF65-F5344CB8AC3E}">
        <p14:creationId xmlns:p14="http://schemas.microsoft.com/office/powerpoint/2010/main" val="3880619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57</a:t>
            </a:fld>
            <a:endParaRPr lang="en-US" dirty="0"/>
          </a:p>
        </p:txBody>
      </p:sp>
    </p:spTree>
    <p:extLst>
      <p:ext uri="{BB962C8B-B14F-4D97-AF65-F5344CB8AC3E}">
        <p14:creationId xmlns:p14="http://schemas.microsoft.com/office/powerpoint/2010/main" val="3811982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58</a:t>
            </a:fld>
            <a:endParaRPr lang="en-US" dirty="0"/>
          </a:p>
        </p:txBody>
      </p:sp>
    </p:spTree>
    <p:extLst>
      <p:ext uri="{BB962C8B-B14F-4D97-AF65-F5344CB8AC3E}">
        <p14:creationId xmlns:p14="http://schemas.microsoft.com/office/powerpoint/2010/main" val="3485773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59</a:t>
            </a:fld>
            <a:endParaRPr lang="en-US" dirty="0"/>
          </a:p>
        </p:txBody>
      </p:sp>
    </p:spTree>
    <p:extLst>
      <p:ext uri="{BB962C8B-B14F-4D97-AF65-F5344CB8AC3E}">
        <p14:creationId xmlns:p14="http://schemas.microsoft.com/office/powerpoint/2010/main" val="2833947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60</a:t>
            </a:fld>
            <a:endParaRPr lang="en-US" dirty="0"/>
          </a:p>
        </p:txBody>
      </p:sp>
    </p:spTree>
    <p:extLst>
      <p:ext uri="{BB962C8B-B14F-4D97-AF65-F5344CB8AC3E}">
        <p14:creationId xmlns:p14="http://schemas.microsoft.com/office/powerpoint/2010/main" val="2767495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61</a:t>
            </a:fld>
            <a:endParaRPr lang="en-US" dirty="0"/>
          </a:p>
        </p:txBody>
      </p:sp>
    </p:spTree>
    <p:extLst>
      <p:ext uri="{BB962C8B-B14F-4D97-AF65-F5344CB8AC3E}">
        <p14:creationId xmlns:p14="http://schemas.microsoft.com/office/powerpoint/2010/main" val="979954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a:t>General learning objective of the block and list of content with link to each unit’s introductory page</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3571606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Unit’s introductory page;</a:t>
            </a:r>
            <a:r>
              <a:rPr lang="it-IT" baseline="0" dirty="0"/>
              <a:t> it is needed per each unit</a:t>
            </a:r>
            <a:r>
              <a:rPr lang="it-IT" dirty="0"/>
              <a:t> </a:t>
            </a:r>
          </a:p>
        </p:txBody>
      </p:sp>
      <p:sp>
        <p:nvSpPr>
          <p:cNvPr id="4" name="Segnaposto numero diapositiva 3"/>
          <p:cNvSpPr>
            <a:spLocks noGrp="1"/>
          </p:cNvSpPr>
          <p:nvPr>
            <p:ph type="sldNum" sz="quarter" idx="10"/>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908091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Unit’s introductory page;</a:t>
            </a:r>
            <a:r>
              <a:rPr lang="it-IT" baseline="0" dirty="0"/>
              <a:t> it is needed per each unit</a:t>
            </a:r>
            <a:r>
              <a:rPr lang="it-IT" dirty="0"/>
              <a:t> </a:t>
            </a:r>
          </a:p>
        </p:txBody>
      </p:sp>
      <p:sp>
        <p:nvSpPr>
          <p:cNvPr id="4" name="Segnaposto numero diapositiva 3"/>
          <p:cNvSpPr>
            <a:spLocks noGrp="1"/>
          </p:cNvSpPr>
          <p:nvPr>
            <p:ph type="sldNum" sz="quarter" idx="10"/>
          </p:nvPr>
        </p:nvSpPr>
        <p:spPr/>
        <p:txBody>
          <a:bodyPr/>
          <a:lstStyle/>
          <a:p>
            <a:fld id="{006BE02D-20C0-F840-AFAC-BEA99C74FDC2}" type="slidenum">
              <a:rPr lang="en-US" smtClean="0"/>
              <a:pPr/>
              <a:t>12</a:t>
            </a:fld>
            <a:endParaRPr lang="en-US" dirty="0"/>
          </a:p>
        </p:txBody>
      </p:sp>
    </p:spTree>
    <p:extLst>
      <p:ext uri="{BB962C8B-B14F-4D97-AF65-F5344CB8AC3E}">
        <p14:creationId xmlns:p14="http://schemas.microsoft.com/office/powerpoint/2010/main" val="3110647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Unit’s introductory page;</a:t>
            </a:r>
            <a:r>
              <a:rPr lang="it-IT" baseline="0" dirty="0"/>
              <a:t> it is needed per each unit</a:t>
            </a:r>
            <a:r>
              <a:rPr lang="it-IT" dirty="0"/>
              <a:t> </a:t>
            </a:r>
          </a:p>
        </p:txBody>
      </p:sp>
      <p:sp>
        <p:nvSpPr>
          <p:cNvPr id="4" name="Segnaposto numero diapositiva 3"/>
          <p:cNvSpPr>
            <a:spLocks noGrp="1"/>
          </p:cNvSpPr>
          <p:nvPr>
            <p:ph type="sldNum" sz="quarter" idx="10"/>
          </p:nvPr>
        </p:nvSpPr>
        <p:spPr/>
        <p:txBody>
          <a:bodyPr/>
          <a:lstStyle/>
          <a:p>
            <a:fld id="{006BE02D-20C0-F840-AFAC-BEA99C74FDC2}" type="slidenum">
              <a:rPr lang="en-US" smtClean="0"/>
              <a:pPr/>
              <a:t>14</a:t>
            </a:fld>
            <a:endParaRPr lang="en-US" dirty="0"/>
          </a:p>
        </p:txBody>
      </p:sp>
    </p:spTree>
    <p:extLst>
      <p:ext uri="{BB962C8B-B14F-4D97-AF65-F5344CB8AC3E}">
        <p14:creationId xmlns:p14="http://schemas.microsoft.com/office/powerpoint/2010/main" val="588676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Unit’s introductory page;</a:t>
            </a:r>
            <a:r>
              <a:rPr lang="it-IT" baseline="0" dirty="0"/>
              <a:t> it is needed per each unit</a:t>
            </a:r>
            <a:r>
              <a:rPr lang="it-IT" dirty="0"/>
              <a:t> </a:t>
            </a:r>
          </a:p>
        </p:txBody>
      </p:sp>
      <p:sp>
        <p:nvSpPr>
          <p:cNvPr id="4" name="Segnaposto numero diapositiva 3"/>
          <p:cNvSpPr>
            <a:spLocks noGrp="1"/>
          </p:cNvSpPr>
          <p:nvPr>
            <p:ph type="sldNum" sz="quarter" idx="10"/>
          </p:nvPr>
        </p:nvSpPr>
        <p:spPr/>
        <p:txBody>
          <a:bodyPr/>
          <a:lstStyle/>
          <a:p>
            <a:fld id="{006BE02D-20C0-F840-AFAC-BEA99C74FDC2}" type="slidenum">
              <a:rPr lang="en-US" smtClean="0"/>
              <a:pPr/>
              <a:t>25</a:t>
            </a:fld>
            <a:endParaRPr lang="en-US" dirty="0"/>
          </a:p>
        </p:txBody>
      </p:sp>
    </p:spTree>
    <p:extLst>
      <p:ext uri="{BB962C8B-B14F-4D97-AF65-F5344CB8AC3E}">
        <p14:creationId xmlns:p14="http://schemas.microsoft.com/office/powerpoint/2010/main" val="2872511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44</a:t>
            </a:fld>
            <a:endParaRPr lang="en-US" dirty="0"/>
          </a:p>
        </p:txBody>
      </p:sp>
    </p:spTree>
    <p:extLst>
      <p:ext uri="{BB962C8B-B14F-4D97-AF65-F5344CB8AC3E}">
        <p14:creationId xmlns:p14="http://schemas.microsoft.com/office/powerpoint/2010/main" val="3799430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Selected resources should be provided with</a:t>
            </a:r>
            <a:r>
              <a:rPr lang="it-IT" baseline="0" dirty="0"/>
              <a:t> a short presentation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45</a:t>
            </a:fld>
            <a:endParaRPr lang="en-US" dirty="0"/>
          </a:p>
        </p:txBody>
      </p:sp>
    </p:spTree>
    <p:extLst>
      <p:ext uri="{BB962C8B-B14F-4D97-AF65-F5344CB8AC3E}">
        <p14:creationId xmlns:p14="http://schemas.microsoft.com/office/powerpoint/2010/main" val="634103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6.wmf"/><Relationship Id="rId18" Type="http://schemas.openxmlformats.org/officeDocument/2006/relationships/image" Target="../media/image21.wmf"/><Relationship Id="rId3" Type="http://schemas.openxmlformats.org/officeDocument/2006/relationships/image" Target="../media/image6.wmf"/><Relationship Id="rId21" Type="http://schemas.openxmlformats.org/officeDocument/2006/relationships/image" Target="../media/image24.wmf"/><Relationship Id="rId7" Type="http://schemas.openxmlformats.org/officeDocument/2006/relationships/image" Target="../media/image10.wmf"/><Relationship Id="rId12" Type="http://schemas.openxmlformats.org/officeDocument/2006/relationships/image" Target="../media/image15.wmf"/><Relationship Id="rId17" Type="http://schemas.openxmlformats.org/officeDocument/2006/relationships/image" Target="../media/image20.wmf"/><Relationship Id="rId2" Type="http://schemas.openxmlformats.org/officeDocument/2006/relationships/image" Target="../media/image5.wmf"/><Relationship Id="rId16" Type="http://schemas.openxmlformats.org/officeDocument/2006/relationships/image" Target="../media/image19.wmf"/><Relationship Id="rId20" Type="http://schemas.openxmlformats.org/officeDocument/2006/relationships/image" Target="../media/image23.wmf"/><Relationship Id="rId1" Type="http://schemas.openxmlformats.org/officeDocument/2006/relationships/slideMaster" Target="../slideMasters/slideMaster1.xml"/><Relationship Id="rId6" Type="http://schemas.openxmlformats.org/officeDocument/2006/relationships/image" Target="../media/image9.wmf"/><Relationship Id="rId11" Type="http://schemas.openxmlformats.org/officeDocument/2006/relationships/image" Target="../media/image14.wmf"/><Relationship Id="rId5" Type="http://schemas.openxmlformats.org/officeDocument/2006/relationships/image" Target="../media/image8.wmf"/><Relationship Id="rId15" Type="http://schemas.openxmlformats.org/officeDocument/2006/relationships/image" Target="../media/image18.wmf"/><Relationship Id="rId23" Type="http://schemas.openxmlformats.org/officeDocument/2006/relationships/image" Target="../media/image26.wmf"/><Relationship Id="rId10" Type="http://schemas.openxmlformats.org/officeDocument/2006/relationships/image" Target="../media/image13.wmf"/><Relationship Id="rId19" Type="http://schemas.openxmlformats.org/officeDocument/2006/relationships/image" Target="../media/image22.wmf"/><Relationship Id="rId4" Type="http://schemas.openxmlformats.org/officeDocument/2006/relationships/image" Target="../media/image7.wmf"/><Relationship Id="rId9" Type="http://schemas.openxmlformats.org/officeDocument/2006/relationships/image" Target="../media/image12.wmf"/><Relationship Id="rId14" Type="http://schemas.openxmlformats.org/officeDocument/2006/relationships/image" Target="../media/image17.wmf"/><Relationship Id="rId22" Type="http://schemas.openxmlformats.org/officeDocument/2006/relationships/image" Target="../media/image25.w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 Id="rId4" Type="http://schemas.openxmlformats.org/officeDocument/2006/relationships/image" Target="../media/image2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8"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userDrawn="1"/>
        </p:nvSpPr>
        <p:spPr>
          <a:xfrm>
            <a:off x="0" y="4513081"/>
            <a:ext cx="9144000" cy="23449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Freeform 2"/>
          <p:cNvSpPr>
            <a:spLocks noChangeArrowheads="1"/>
          </p:cNvSpPr>
          <p:nvPr userDrawn="1"/>
        </p:nvSpPr>
        <p:spPr bwMode="auto">
          <a:xfrm>
            <a:off x="715716" y="4857905"/>
            <a:ext cx="164475" cy="267271"/>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tx1">
              <a:lumMod val="50000"/>
              <a:lumOff val="50000"/>
            </a:schemeClr>
          </a:solidFill>
          <a:ln>
            <a:noFill/>
          </a:ln>
          <a:effectLst/>
        </p:spPr>
        <p:txBody>
          <a:bodyPr wrap="none" anchor="ctr"/>
          <a:lstStyle/>
          <a:p>
            <a:endParaRPr lang="en-GB" noProof="0" dirty="0">
              <a:latin typeface="Trebuchet MS" pitchFamily="34" charset="0"/>
            </a:endParaRPr>
          </a:p>
        </p:txBody>
      </p:sp>
      <p:sp>
        <p:nvSpPr>
          <p:cNvPr id="5" name="AutoShape 71"/>
          <p:cNvSpPr>
            <a:spLocks/>
          </p:cNvSpPr>
          <p:nvPr userDrawn="1"/>
        </p:nvSpPr>
        <p:spPr bwMode="auto">
          <a:xfrm>
            <a:off x="634536" y="5560295"/>
            <a:ext cx="326835" cy="335440"/>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accent1"/>
          </a:solidFill>
          <a:ln>
            <a:noFill/>
          </a:ln>
          <a:effectLst/>
        </p:spPr>
        <p:txBody>
          <a:bodyPr lIns="101578" tIns="101578" rIns="101578" bIns="101578" anchor="ctr"/>
          <a:lstStyle/>
          <a:p>
            <a:pPr defTabSz="914195">
              <a:defRPr/>
            </a:pPr>
            <a:endParaRPr lang="en-GB" sz="5800" noProof="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 name="AutoShape 128"/>
          <p:cNvSpPr>
            <a:spLocks/>
          </p:cNvSpPr>
          <p:nvPr userDrawn="1"/>
        </p:nvSpPr>
        <p:spPr bwMode="auto">
          <a:xfrm>
            <a:off x="692929" y="6321461"/>
            <a:ext cx="210048" cy="2301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chemeClr val="tx1">
              <a:lumMod val="50000"/>
              <a:lumOff val="50000"/>
            </a:schemeClr>
          </a:solidFill>
          <a:ln>
            <a:noFill/>
          </a:ln>
          <a:effectLst/>
        </p:spPr>
        <p:txBody>
          <a:bodyPr lIns="101578" tIns="101578" rIns="101578" bIns="101578" anchor="ctr"/>
          <a:lstStyle/>
          <a:p>
            <a:pPr defTabSz="914195">
              <a:defRPr/>
            </a:pPr>
            <a:endParaRPr lang="en-GB" sz="5800" noProof="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 name="Textplatzhalter 2"/>
          <p:cNvSpPr>
            <a:spLocks noGrp="1"/>
          </p:cNvSpPr>
          <p:nvPr>
            <p:ph type="body" sz="quarter" idx="12" hasCustomPrompt="1"/>
          </p:nvPr>
        </p:nvSpPr>
        <p:spPr>
          <a:xfrm>
            <a:off x="1104926" y="4732402"/>
            <a:ext cx="7754912" cy="573246"/>
          </a:xfrm>
        </p:spPr>
        <p:txBody>
          <a:bodyPr wrap="square" lIns="0" tIns="0" rIns="0" bIns="0" anchor="ctr" anchorCtr="0">
            <a:noAutofit/>
          </a:bodyPr>
          <a:lstStyle>
            <a:lvl1pPr marL="0" indent="0">
              <a:buFontTx/>
              <a:buNone/>
              <a:defRPr sz="1400" baseline="0">
                <a:solidFill>
                  <a:schemeClr val="tx1"/>
                </a:solidFill>
              </a:defRPr>
            </a:lvl1pPr>
          </a:lstStyle>
          <a:p>
            <a:pPr lvl="0"/>
            <a:r>
              <a:rPr lang="en-GB" noProof="0"/>
              <a:t>Meeting xy</a:t>
            </a:r>
            <a:br>
              <a:rPr lang="en-GB" noProof="0"/>
            </a:br>
            <a:r>
              <a:rPr lang="en-GB" noProof="0"/>
              <a:t>Place | DD Month YYYY</a:t>
            </a:r>
          </a:p>
        </p:txBody>
      </p:sp>
      <p:sp>
        <p:nvSpPr>
          <p:cNvPr id="13" name="Textplatzhalter 2"/>
          <p:cNvSpPr>
            <a:spLocks noGrp="1"/>
          </p:cNvSpPr>
          <p:nvPr>
            <p:ph type="body" sz="quarter" idx="13" hasCustomPrompt="1"/>
          </p:nvPr>
        </p:nvSpPr>
        <p:spPr>
          <a:xfrm>
            <a:off x="1104926" y="5464598"/>
            <a:ext cx="7754912" cy="712920"/>
          </a:xfrm>
        </p:spPr>
        <p:txBody>
          <a:bodyPr wrap="square" lIns="0" tIns="0" rIns="0" bIns="0" anchor="ctr" anchorCtr="0">
            <a:normAutofit/>
          </a:bodyPr>
          <a:lstStyle>
            <a:lvl1pPr marL="0" indent="0">
              <a:lnSpc>
                <a:spcPts val="2500"/>
              </a:lnSpc>
              <a:buFontTx/>
              <a:buNone/>
              <a:defRPr sz="2600" b="1"/>
            </a:lvl1pPr>
          </a:lstStyle>
          <a:p>
            <a:pPr lvl="0"/>
            <a:r>
              <a:rPr lang="en-GB" noProof="0"/>
              <a:t>Headline</a:t>
            </a:r>
          </a:p>
        </p:txBody>
      </p:sp>
      <p:sp>
        <p:nvSpPr>
          <p:cNvPr id="14" name="Textplatzhalter 2"/>
          <p:cNvSpPr>
            <a:spLocks noGrp="1"/>
          </p:cNvSpPr>
          <p:nvPr>
            <p:ph type="body" sz="quarter" idx="14" hasCustomPrompt="1"/>
          </p:nvPr>
        </p:nvSpPr>
        <p:spPr>
          <a:xfrm>
            <a:off x="1104926" y="6307559"/>
            <a:ext cx="7754912" cy="275990"/>
          </a:xfrm>
        </p:spPr>
        <p:txBody>
          <a:bodyPr wrap="square" lIns="0" tIns="0" rIns="0" bIns="0" anchor="ctr" anchorCtr="0">
            <a:noAutofit/>
          </a:bodyPr>
          <a:lstStyle>
            <a:lvl1pPr marL="0" indent="0" eaLnBrk="1" hangingPunct="1">
              <a:spcBef>
                <a:spcPct val="50000"/>
              </a:spcBef>
              <a:buFontTx/>
              <a:buNone/>
              <a:defRPr sz="1400" baseline="0">
                <a:solidFill>
                  <a:schemeClr val="tx1"/>
                </a:solidFill>
              </a:defRPr>
            </a:lvl1pPr>
          </a:lstStyle>
          <a:p>
            <a:pPr eaLnBrk="1" hangingPunct="1">
              <a:spcBef>
                <a:spcPct val="50000"/>
              </a:spcBef>
            </a:pPr>
            <a:r>
              <a:rPr lang="en-GB" altLang="de-DE" sz="1400" noProof="0" dirty="0">
                <a:solidFill>
                  <a:schemeClr val="accent6">
                    <a:lumMod val="75000"/>
                  </a:schemeClr>
                </a:solidFill>
                <a:latin typeface="Trebuchet MS" pitchFamily="34" charset="0"/>
                <a:cs typeface="Arial" charset="0"/>
              </a:rPr>
              <a:t>Project Acronym | Department | Name</a:t>
            </a:r>
          </a:p>
        </p:txBody>
      </p:sp>
      <p:pic>
        <p:nvPicPr>
          <p:cNvPr id="1028" name="Picture 4" descr="C:\Users\k.jasinska\Desktop\FEEDSCHOOLS\LOGOs\FEEDSCHOOLS_CMYK.png"/>
          <p:cNvPicPr>
            <a:picLocks noChangeAspect="1" noChangeArrowheads="1"/>
          </p:cNvPicPr>
          <p:nvPr userDrawn="1"/>
        </p:nvPicPr>
        <p:blipFill>
          <a:blip r:embed="rId3" cstate="print"/>
          <a:srcRect/>
          <a:stretch>
            <a:fillRect/>
          </a:stretch>
        </p:blipFill>
        <p:spPr bwMode="auto">
          <a:xfrm>
            <a:off x="961371" y="79177"/>
            <a:ext cx="2257634" cy="96571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_Image &gt; Text">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300039" y="1286539"/>
            <a:ext cx="2475058" cy="1818168"/>
          </a:xfrm>
          <a:prstGeom prst="rect">
            <a:avLst/>
          </a:prstGeom>
        </p:spPr>
        <p:txBody>
          <a:bodyPr>
            <a:normAutofit/>
          </a:bodyPr>
          <a:lstStyle>
            <a:lvl1pPr marL="0" indent="0">
              <a:buNone/>
              <a:defRPr sz="1300">
                <a:latin typeface="Raleway Light"/>
                <a:cs typeface="Raleway Light"/>
              </a:defRPr>
            </a:lvl1pPr>
          </a:lstStyle>
          <a:p>
            <a:r>
              <a:rPr lang="en-GB" noProof="0" dirty="0"/>
              <a:t>Image</a:t>
            </a:r>
          </a:p>
        </p:txBody>
      </p:sp>
      <p:sp>
        <p:nvSpPr>
          <p:cNvPr id="5" name="Titelplatzhalter 3"/>
          <p:cNvSpPr>
            <a:spLocks noGrp="1"/>
          </p:cNvSpPr>
          <p:nvPr>
            <p:ph type="title" hasCustomPrompt="1"/>
          </p:nvPr>
        </p:nvSpPr>
        <p:spPr>
          <a:xfrm>
            <a:off x="-4761" y="149225"/>
            <a:ext cx="6639478"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2955851" y="1286540"/>
            <a:ext cx="5903987" cy="1818168"/>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
        <p:nvSpPr>
          <p:cNvPr id="6" name="Textplatzhalter 2"/>
          <p:cNvSpPr>
            <a:spLocks noGrp="1"/>
          </p:cNvSpPr>
          <p:nvPr>
            <p:ph type="body" sz="quarter" idx="14" hasCustomPrompt="1"/>
          </p:nvPr>
        </p:nvSpPr>
        <p:spPr>
          <a:xfrm>
            <a:off x="296234" y="3296093"/>
            <a:ext cx="8542338" cy="220094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45320862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gt; SMALL Image">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2" y="149225"/>
            <a:ext cx="6533153"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
        <p:nvSpPr>
          <p:cNvPr id="6" name="Picture Placeholder 22"/>
          <p:cNvSpPr>
            <a:spLocks noGrp="1"/>
          </p:cNvSpPr>
          <p:nvPr>
            <p:ph type="pic" sz="quarter" idx="13" hasCustomPrompt="1"/>
          </p:nvPr>
        </p:nvSpPr>
        <p:spPr>
          <a:xfrm>
            <a:off x="6384780" y="1286539"/>
            <a:ext cx="2475058" cy="1818168"/>
          </a:xfrm>
          <a:prstGeom prst="rect">
            <a:avLst/>
          </a:prstGeom>
        </p:spPr>
        <p:txBody>
          <a:bodyPr>
            <a:normAutofit/>
          </a:bodyPr>
          <a:lstStyle>
            <a:lvl1pPr marL="0" indent="0">
              <a:buNone/>
              <a:defRPr sz="1300">
                <a:latin typeface="Raleway Light"/>
                <a:cs typeface="Raleway Light"/>
              </a:defRPr>
            </a:lvl1pPr>
          </a:lstStyle>
          <a:p>
            <a:r>
              <a:rPr lang="en-GB" noProof="0" dirty="0"/>
              <a:t>Image</a:t>
            </a:r>
          </a:p>
        </p:txBody>
      </p:sp>
      <p:sp>
        <p:nvSpPr>
          <p:cNvPr id="7" name="Textplatzhalter 2"/>
          <p:cNvSpPr>
            <a:spLocks noGrp="1"/>
          </p:cNvSpPr>
          <p:nvPr>
            <p:ph type="body" sz="quarter" idx="10" hasCustomPrompt="1"/>
          </p:nvPr>
        </p:nvSpPr>
        <p:spPr>
          <a:xfrm>
            <a:off x="296234" y="1286540"/>
            <a:ext cx="5903987" cy="1818168"/>
          </a:xfrm>
        </p:spPr>
        <p:txBody>
          <a:bodyPr wrap="square" lIns="0" tIns="0" rIns="0" bIns="0">
            <a:noAutofit/>
          </a:bodyPr>
          <a:lstStyle>
            <a:lvl1pPr marL="0" indent="0">
              <a:buFontTx/>
              <a:buNone/>
              <a:defRPr sz="2200" baseline="0">
                <a:solidFill>
                  <a:schemeClr val="tx1"/>
                </a:solidFill>
              </a:defRPr>
            </a:lvl1pPr>
          </a:lstStyle>
          <a:p>
            <a:pPr lvl="0"/>
            <a:r>
              <a:rPr lang="en-GB" noProof="0" dirty="0"/>
              <a:t>Insert Text</a:t>
            </a:r>
          </a:p>
        </p:txBody>
      </p:sp>
      <p:sp>
        <p:nvSpPr>
          <p:cNvPr id="8" name="Textplatzhalter 2"/>
          <p:cNvSpPr>
            <a:spLocks noGrp="1"/>
          </p:cNvSpPr>
          <p:nvPr>
            <p:ph type="body" sz="quarter" idx="14" hasCustomPrompt="1"/>
          </p:nvPr>
        </p:nvSpPr>
        <p:spPr>
          <a:xfrm>
            <a:off x="296234" y="3296093"/>
            <a:ext cx="8542338" cy="220094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274475216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OVERVIEW">
    <p:spTree>
      <p:nvGrpSpPr>
        <p:cNvPr id="1" name=""/>
        <p:cNvGrpSpPr/>
        <p:nvPr/>
      </p:nvGrpSpPr>
      <p:grpSpPr>
        <a:xfrm>
          <a:off x="0" y="0"/>
          <a:ext cx="0" cy="0"/>
          <a:chOff x="0" y="0"/>
          <a:chExt cx="0" cy="0"/>
        </a:xfrm>
      </p:grpSpPr>
      <p:cxnSp>
        <p:nvCxnSpPr>
          <p:cNvPr id="8" name="Straight Connector 17"/>
          <p:cNvCxnSpPr/>
          <p:nvPr userDrawn="1"/>
        </p:nvCxnSpPr>
        <p:spPr>
          <a:xfrm flipH="1">
            <a:off x="4419600" y="1733097"/>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AutoShape 14"/>
          <p:cNvSpPr>
            <a:spLocks/>
          </p:cNvSpPr>
          <p:nvPr userDrawn="1"/>
        </p:nvSpPr>
        <p:spPr bwMode="auto">
          <a:xfrm>
            <a:off x="4230925" y="975585"/>
            <a:ext cx="372112" cy="597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1"/>
          </a:solidFill>
          <a:ln>
            <a:noFill/>
          </a:ln>
          <a:effectLst/>
        </p:spPr>
        <p:txBody>
          <a:bodyPr lIns="101578" tIns="101578" rIns="101578" bIns="101578" anchor="ctr"/>
          <a:lstStyle/>
          <a:p>
            <a:pPr defTabSz="914195">
              <a:defRPr/>
            </a:pPr>
            <a:endParaRPr lang="en-GB" sz="5800" noProof="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 name="Titelplatzhalter 3"/>
          <p:cNvSpPr>
            <a:spLocks noGrp="1"/>
          </p:cNvSpPr>
          <p:nvPr>
            <p:ph type="title" hasCustomPrompt="1"/>
          </p:nvPr>
        </p:nvSpPr>
        <p:spPr>
          <a:xfrm>
            <a:off x="917861" y="149227"/>
            <a:ext cx="6998239" cy="686006"/>
          </a:xfrm>
          <a:prstGeom prst="rect">
            <a:avLst/>
          </a:prstGeom>
        </p:spPr>
        <p:txBody>
          <a:bodyPr vert="horz" lIns="0" tIns="0" rIns="0" bIns="0" rtlCol="0" anchor="ctr">
            <a:normAutofit/>
          </a:bodyPr>
          <a:lstStyle>
            <a:lvl1pPr algn="ctr">
              <a:defRPr/>
            </a:lvl1pPr>
          </a:lstStyle>
          <a:p>
            <a:r>
              <a:rPr lang="en-GB" noProof="0"/>
              <a:t>Timeline overview</a:t>
            </a:r>
          </a:p>
        </p:txBody>
      </p:sp>
      <p:sp>
        <p:nvSpPr>
          <p:cNvPr id="16" name="Textplatzhalter 2"/>
          <p:cNvSpPr>
            <a:spLocks noGrp="1"/>
          </p:cNvSpPr>
          <p:nvPr>
            <p:ph type="body" sz="quarter" idx="12" hasCustomPrompt="1"/>
          </p:nvPr>
        </p:nvSpPr>
        <p:spPr>
          <a:xfrm>
            <a:off x="343851" y="18363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cxnSp>
        <p:nvCxnSpPr>
          <p:cNvPr id="14" name="Straight Connector 17"/>
          <p:cNvCxnSpPr/>
          <p:nvPr userDrawn="1"/>
        </p:nvCxnSpPr>
        <p:spPr>
          <a:xfrm flipH="1">
            <a:off x="4417812" y="2727278"/>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Connector 17"/>
          <p:cNvCxnSpPr/>
          <p:nvPr userDrawn="1"/>
        </p:nvCxnSpPr>
        <p:spPr>
          <a:xfrm flipH="1">
            <a:off x="4417812" y="3721459"/>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Connector 17"/>
          <p:cNvCxnSpPr/>
          <p:nvPr userDrawn="1"/>
        </p:nvCxnSpPr>
        <p:spPr>
          <a:xfrm flipH="1">
            <a:off x="4417812" y="5709820"/>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Straight Connector 17"/>
          <p:cNvCxnSpPr/>
          <p:nvPr userDrawn="1"/>
        </p:nvCxnSpPr>
        <p:spPr>
          <a:xfrm flipH="1">
            <a:off x="4417812" y="4715640"/>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AutoShape 39"/>
          <p:cNvSpPr>
            <a:spLocks/>
          </p:cNvSpPr>
          <p:nvPr userDrawn="1"/>
        </p:nvSpPr>
        <p:spPr bwMode="auto">
          <a:xfrm>
            <a:off x="4221307" y="6239631"/>
            <a:ext cx="415390" cy="457730"/>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1"/>
          </a:solidFill>
          <a:ln>
            <a:noFill/>
          </a:ln>
          <a:effectLst/>
        </p:spPr>
        <p:txBody>
          <a:bodyPr lIns="42663" tIns="42663" rIns="42663" bIns="42663" anchor="ctr"/>
          <a:lstStyle/>
          <a:p>
            <a:pPr defTabSz="383962">
              <a:defRPr/>
            </a:pPr>
            <a:endParaRPr lang="en-GB" sz="2400" noProof="0" dirty="0">
              <a:solidFill>
                <a:schemeClr val="accent5"/>
              </a:solidFill>
              <a:effectLst>
                <a:outerShdw blurRad="38100" dist="38100" dir="2700000" algn="tl">
                  <a:srgbClr val="000000"/>
                </a:outerShdw>
              </a:effectLst>
              <a:latin typeface="Gill Sans" charset="0"/>
              <a:cs typeface="Gill Sans" charset="0"/>
              <a:sym typeface="Gill Sans" charset="0"/>
            </a:endParaRPr>
          </a:p>
        </p:txBody>
      </p:sp>
      <p:sp>
        <p:nvSpPr>
          <p:cNvPr id="23" name="Textplatzhalter 2"/>
          <p:cNvSpPr>
            <a:spLocks noGrp="1"/>
          </p:cNvSpPr>
          <p:nvPr>
            <p:ph type="body" sz="quarter" idx="13" hasCustomPrompt="1"/>
          </p:nvPr>
        </p:nvSpPr>
        <p:spPr>
          <a:xfrm>
            <a:off x="343851" y="28337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4" name="Textplatzhalter 2"/>
          <p:cNvSpPr>
            <a:spLocks noGrp="1"/>
          </p:cNvSpPr>
          <p:nvPr>
            <p:ph type="body" sz="quarter" idx="14" hasCustomPrompt="1"/>
          </p:nvPr>
        </p:nvSpPr>
        <p:spPr>
          <a:xfrm>
            <a:off x="343851" y="38311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5" name="Textplatzhalter 2"/>
          <p:cNvSpPr>
            <a:spLocks noGrp="1"/>
          </p:cNvSpPr>
          <p:nvPr>
            <p:ph type="body" sz="quarter" idx="15" hasCustomPrompt="1"/>
          </p:nvPr>
        </p:nvSpPr>
        <p:spPr>
          <a:xfrm>
            <a:off x="343851" y="48285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6" name="Textplatzhalter 2"/>
          <p:cNvSpPr>
            <a:spLocks noGrp="1"/>
          </p:cNvSpPr>
          <p:nvPr>
            <p:ph type="body" sz="quarter" idx="16" hasCustomPrompt="1"/>
          </p:nvPr>
        </p:nvSpPr>
        <p:spPr>
          <a:xfrm>
            <a:off x="343851" y="58259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7" name="Textplatzhalter 2"/>
          <p:cNvSpPr>
            <a:spLocks noGrp="1"/>
          </p:cNvSpPr>
          <p:nvPr>
            <p:ph type="body" sz="quarter" idx="17" hasCustomPrompt="1"/>
          </p:nvPr>
        </p:nvSpPr>
        <p:spPr>
          <a:xfrm>
            <a:off x="4602428" y="2330659"/>
            <a:ext cx="3924268" cy="246221"/>
          </a:xfrm>
        </p:spPr>
        <p:txBody>
          <a:bodyPr wrap="square" lIns="0" tIns="0" rIns="0" bIns="0" anchor="ctr">
            <a:spAutoFit/>
          </a:bodyPr>
          <a:lstStyle>
            <a:lvl1pPr marL="0" indent="0" algn="l">
              <a:buFontTx/>
              <a:buNone/>
              <a:defRPr sz="1600" baseline="0">
                <a:solidFill>
                  <a:schemeClr val="tx1"/>
                </a:solidFill>
              </a:defRPr>
            </a:lvl1pPr>
          </a:lstStyle>
          <a:p>
            <a:pPr lvl="0"/>
            <a:r>
              <a:rPr lang="en-GB" noProof="0" dirty="0"/>
              <a:t>Insert Text</a:t>
            </a:r>
          </a:p>
        </p:txBody>
      </p:sp>
      <p:sp>
        <p:nvSpPr>
          <p:cNvPr id="28" name="Textplatzhalter 2"/>
          <p:cNvSpPr>
            <a:spLocks noGrp="1"/>
          </p:cNvSpPr>
          <p:nvPr>
            <p:ph type="body" sz="quarter" idx="18" hasCustomPrompt="1"/>
          </p:nvPr>
        </p:nvSpPr>
        <p:spPr>
          <a:xfrm>
            <a:off x="4602428" y="3337197"/>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a:t>Insert Text</a:t>
            </a:r>
          </a:p>
        </p:txBody>
      </p:sp>
      <p:sp>
        <p:nvSpPr>
          <p:cNvPr id="29" name="Textplatzhalter 2"/>
          <p:cNvSpPr>
            <a:spLocks noGrp="1"/>
          </p:cNvSpPr>
          <p:nvPr>
            <p:ph type="body" sz="quarter" idx="19" hasCustomPrompt="1"/>
          </p:nvPr>
        </p:nvSpPr>
        <p:spPr>
          <a:xfrm>
            <a:off x="4602428" y="4343735"/>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a:t>Insert Text</a:t>
            </a:r>
          </a:p>
        </p:txBody>
      </p:sp>
      <p:sp>
        <p:nvSpPr>
          <p:cNvPr id="30" name="Textplatzhalter 2"/>
          <p:cNvSpPr>
            <a:spLocks noGrp="1"/>
          </p:cNvSpPr>
          <p:nvPr>
            <p:ph type="body" sz="quarter" idx="20" hasCustomPrompt="1"/>
          </p:nvPr>
        </p:nvSpPr>
        <p:spPr>
          <a:xfrm>
            <a:off x="4602428" y="5350272"/>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3186196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26">
                                            <p:txEl>
                                              <p:pRg st="0" end="0"/>
                                            </p:txEl>
                                          </p:spTgt>
                                        </p:tgtEl>
                                        <p:attrNameLst>
                                          <p:attrName>style.visibility</p:attrName>
                                        </p:attrNameLst>
                                      </p:cBhvr>
                                      <p:to>
                                        <p:strVal val="visible"/>
                                      </p:to>
                                    </p:set>
                                  </p:childTnLst>
                                </p:cTn>
                              </p:par>
                            </p:childTnLst>
                          </p:cTn>
                        </p:par>
                        <p:par>
                          <p:cTn id="54" fill="hold">
                            <p:stCondLst>
                              <p:cond delay="0"/>
                            </p:stCondLst>
                            <p:childTnLst>
                              <p:par>
                                <p:cTn id="55" presetID="53" presetClass="entr" presetSubtype="16"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tmplLst>
          <p:tmpl lvl="1">
            <p:tnLst>
              <p:par>
                <p:cTn presetID="1"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P spid="22" grpId="0" animBg="1"/>
      <p:bldP spid="23" grpId="0" build="p">
        <p:tmplLst>
          <p:tmpl lvl="1">
            <p:tnLst>
              <p:par>
                <p:cTn presetID="1"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childTnLst>
                </p:cTn>
              </p:par>
            </p:tnLst>
          </p:tmpl>
        </p:tmplLst>
      </p:bldP>
      <p:bldP spid="24" grpId="0" build="p">
        <p:tmplLst>
          <p:tmpl lvl="1">
            <p:tnLst>
              <p:par>
                <p:cTn presetID="1"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childTnLst>
                </p:cTn>
              </p:par>
            </p:tnLst>
          </p:tmpl>
        </p:tmplLst>
      </p:bldP>
      <p:bldP spid="25" grpId="0" build="p">
        <p:tmplLst>
          <p:tmpl lvl="1">
            <p:tnLst>
              <p:par>
                <p:cTn presetID="1"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childTnLst>
                </p:cTn>
              </p:par>
            </p:tnLst>
          </p:tmpl>
        </p:tmplLst>
      </p:bldP>
      <p:bldP spid="26" grpId="0" build="p">
        <p:tmplLst>
          <p:tmpl lvl="1">
            <p:tnLst>
              <p:par>
                <p:cTn presetID="1"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childTnLst>
                </p:cTn>
              </p:par>
            </p:tnLst>
          </p:tmpl>
        </p:tmplLst>
      </p:bldP>
      <p:bldP spid="27" grpId="0" build="p">
        <p:tmplLst>
          <p:tmpl lvl="1">
            <p:tnLst>
              <p:par>
                <p:cTn presetID="1"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childTnLst>
                </p:cTn>
              </p:par>
            </p:tnLst>
          </p:tmpl>
        </p:tmplLst>
      </p:bldP>
      <p:bldP spid="28" grpId="0" build="p">
        <p:tmplLst>
          <p:tmpl lvl="1">
            <p:tnLst>
              <p:par>
                <p:cTn presetID="1" presetClass="entr" presetSubtype="0" fill="hold" nodeType="click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Lst>
      </p:bldP>
      <p:bldP spid="29" grpId="0" build="p">
        <p:tmplLst>
          <p:tmpl lvl="1">
            <p:tnLst>
              <p:par>
                <p:cTn presetID="1" presetClass="entr" presetSubtype="0" fill="hold" nodeType="click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Lst>
      </p:bldP>
      <p:bldP spid="30" grpId="0" build="p">
        <p:tmplLst>
          <p:tmpl lvl="1">
            <p:tnLst>
              <p:par>
                <p:cTn presetID="1"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Start">
    <p:spTree>
      <p:nvGrpSpPr>
        <p:cNvPr id="1" name=""/>
        <p:cNvGrpSpPr/>
        <p:nvPr/>
      </p:nvGrpSpPr>
      <p:grpSpPr>
        <a:xfrm>
          <a:off x="0" y="0"/>
          <a:ext cx="0" cy="0"/>
          <a:chOff x="0" y="0"/>
          <a:chExt cx="0" cy="0"/>
        </a:xfrm>
      </p:grpSpPr>
      <p:cxnSp>
        <p:nvCxnSpPr>
          <p:cNvPr id="5" name="Straight Connector 8"/>
          <p:cNvCxnSpPr/>
          <p:nvPr userDrawn="1"/>
        </p:nvCxnSpPr>
        <p:spPr>
          <a:xfrm>
            <a:off x="4416983" y="5078355"/>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17"/>
          <p:cNvCxnSpPr/>
          <p:nvPr userDrawn="1"/>
        </p:nvCxnSpPr>
        <p:spPr>
          <a:xfrm flipH="1">
            <a:off x="4416983" y="197765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AutoShape 14"/>
          <p:cNvSpPr>
            <a:spLocks/>
          </p:cNvSpPr>
          <p:nvPr userDrawn="1"/>
        </p:nvSpPr>
        <p:spPr bwMode="auto">
          <a:xfrm>
            <a:off x="4230925" y="943686"/>
            <a:ext cx="372112" cy="597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1"/>
          </a:solidFill>
          <a:ln>
            <a:noFill/>
          </a:ln>
          <a:effectLst/>
        </p:spPr>
        <p:txBody>
          <a:bodyPr lIns="101578" tIns="101578" rIns="101578" bIns="101578" anchor="ctr"/>
          <a:lstStyle/>
          <a:p>
            <a:pPr defTabSz="914195">
              <a:defRPr/>
            </a:pPr>
            <a:endParaRPr lang="en-GB" sz="5800" noProof="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 name="Titelplatzhalter 3"/>
          <p:cNvSpPr>
            <a:spLocks noGrp="1"/>
          </p:cNvSpPr>
          <p:nvPr>
            <p:ph type="title" hasCustomPrompt="1"/>
          </p:nvPr>
        </p:nvSpPr>
        <p:spPr>
          <a:xfrm>
            <a:off x="917861" y="149227"/>
            <a:ext cx="6998239" cy="686006"/>
          </a:xfrm>
          <a:prstGeom prst="rect">
            <a:avLst/>
          </a:prstGeom>
        </p:spPr>
        <p:txBody>
          <a:bodyPr vert="horz" lIns="0" tIns="0" rIns="0" bIns="0" rtlCol="0" anchor="ctr">
            <a:normAutofit/>
          </a:bodyPr>
          <a:lstStyle>
            <a:lvl1pPr algn="ctr">
              <a:defRPr/>
            </a:lvl1pPr>
          </a:lstStyle>
          <a:p>
            <a:r>
              <a:rPr lang="en-GB" noProof="0"/>
              <a:t>Timeline</a:t>
            </a:r>
          </a:p>
        </p:txBody>
      </p:sp>
      <p:sp>
        <p:nvSpPr>
          <p:cNvPr id="11" name="Textplatzhalter 2"/>
          <p:cNvSpPr>
            <a:spLocks noGrp="1"/>
          </p:cNvSpPr>
          <p:nvPr>
            <p:ph type="body" sz="quarter" idx="10" hasCustomPrompt="1"/>
          </p:nvPr>
        </p:nvSpPr>
        <p:spPr>
          <a:xfrm>
            <a:off x="4603038" y="519999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13" name="Textplatzhalter 2"/>
          <p:cNvSpPr>
            <a:spLocks noGrp="1"/>
          </p:cNvSpPr>
          <p:nvPr>
            <p:ph type="body" sz="quarter" idx="11" hasCustomPrompt="1"/>
          </p:nvPr>
        </p:nvSpPr>
        <p:spPr>
          <a:xfrm>
            <a:off x="4603038" y="4360031"/>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16" name="Textplatzhalter 2"/>
          <p:cNvSpPr>
            <a:spLocks noGrp="1"/>
          </p:cNvSpPr>
          <p:nvPr>
            <p:ph type="body" sz="quarter" idx="12" hasCustomPrompt="1"/>
          </p:nvPr>
        </p:nvSpPr>
        <p:spPr>
          <a:xfrm>
            <a:off x="4603038" y="227086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17" name="Textplatzhalter 2"/>
          <p:cNvSpPr>
            <a:spLocks noGrp="1"/>
          </p:cNvSpPr>
          <p:nvPr>
            <p:ph type="body" sz="quarter" idx="13" hasCustomPrompt="1"/>
          </p:nvPr>
        </p:nvSpPr>
        <p:spPr>
          <a:xfrm>
            <a:off x="4603038" y="1430894"/>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18" name="Textplatzhalter 2"/>
          <p:cNvSpPr>
            <a:spLocks noGrp="1"/>
          </p:cNvSpPr>
          <p:nvPr>
            <p:ph type="body" sz="quarter" idx="14" hasCustomPrompt="1"/>
          </p:nvPr>
        </p:nvSpPr>
        <p:spPr>
          <a:xfrm>
            <a:off x="306657" y="4090625"/>
            <a:ext cx="3924268" cy="1461156"/>
          </a:xfrm>
        </p:spPr>
        <p:txBody>
          <a:bodyPr wrap="square" lIns="0" tIns="0" rIns="0" bIns="0">
            <a:noAutofit/>
          </a:bodyPr>
          <a:lstStyle>
            <a:lvl1pPr marL="0" indent="0" algn="r">
              <a:buFontTx/>
              <a:buNone/>
              <a:defRPr sz="1800" baseline="0">
                <a:solidFill>
                  <a:schemeClr val="tx1"/>
                </a:solidFill>
              </a:defRPr>
            </a:lvl1pPr>
          </a:lstStyle>
          <a:p>
            <a:pPr lvl="0"/>
            <a:r>
              <a:rPr lang="en-GB" noProof="0" dirty="0"/>
              <a:t>Insert Text</a:t>
            </a:r>
          </a:p>
        </p:txBody>
      </p:sp>
      <p:sp>
        <p:nvSpPr>
          <p:cNvPr id="19" name="Textplatzhalter 2"/>
          <p:cNvSpPr>
            <a:spLocks noGrp="1"/>
          </p:cNvSpPr>
          <p:nvPr>
            <p:ph type="body" sz="quarter" idx="15" hasCustomPrompt="1"/>
          </p:nvPr>
        </p:nvSpPr>
        <p:spPr>
          <a:xfrm>
            <a:off x="306657" y="3250657"/>
            <a:ext cx="3924267" cy="750724"/>
          </a:xfrm>
        </p:spPr>
        <p:txBody>
          <a:bodyPr wrap="square" lIns="0" tIns="0" rIns="0" bIns="0" anchor="b">
            <a:noAutofit/>
          </a:bodyPr>
          <a:lstStyle>
            <a:lvl1pPr marL="0" indent="0" algn="r">
              <a:lnSpc>
                <a:spcPts val="2500"/>
              </a:lnSpc>
              <a:buFontTx/>
              <a:buNone/>
              <a:defRPr sz="2800"/>
            </a:lvl1pPr>
          </a:lstStyle>
          <a:p>
            <a:pPr lvl="0"/>
            <a:r>
              <a:rPr lang="en-GB" noProof="0"/>
              <a:t>Headline</a:t>
            </a:r>
          </a:p>
        </p:txBody>
      </p:sp>
    </p:spTree>
    <p:extLst>
      <p:ext uri="{BB962C8B-B14F-4D97-AF65-F5344CB8AC3E}">
        <p14:creationId xmlns:p14="http://schemas.microsoft.com/office/powerpoint/2010/main" val="2276202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down)">
                                      <p:cBhvr>
                                        <p:cTn id="8" dur="500"/>
                                        <p:tgtEl>
                                          <p:spTgt spid="8"/>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ppt_y</p:attrName>
                                        </p:attrNameLst>
                                      </p:cBhvr>
                                      <p:tavLst>
                                        <p:tav tm="0">
                                          <p:val>
                                            <p:strVal val="#ppt_y-#ppt_h*1.125000"/>
                                          </p:val>
                                        </p:tav>
                                        <p:tav tm="100000">
                                          <p:val>
                                            <p:strVal val="#ppt_y"/>
                                          </p:val>
                                        </p:tav>
                                      </p:tavLst>
                                    </p:anim>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Lst>
      </p:bldP>
      <p:bldP spid="13" grpId="0" build="p">
        <p:tmplLst>
          <p:tmpl lvl="1">
            <p:tnLst>
              <p:par>
                <p:cTn presetID="1"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P spid="16" grpId="0" build="p">
        <p:tmplLst>
          <p:tmpl lvl="1">
            <p:tnLst>
              <p:par>
                <p:cTn presetID="1"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P spid="17" grpId="0" build="p">
        <p:tmplLst>
          <p:tmpl lvl="1">
            <p:tnLst>
              <p:par>
                <p:cTn presetID="1"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Lst>
      </p:bldP>
      <p:bldP spid="18" grpId="0" build="p">
        <p:tmplLst>
          <p:tmpl lvl="1">
            <p:tnLst>
              <p:par>
                <p:cTn presetID="1"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childTnLst>
                </p:cTn>
              </p:par>
            </p:tnLst>
          </p:tmpl>
        </p:tmplLst>
      </p:bldP>
      <p:bldP spid="19" grpId="0" build="p">
        <p:tmplLst>
          <p:tmpl lvl="1">
            <p:tnLst>
              <p:par>
                <p:cTn presetID="1"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middle">
    <p:spTree>
      <p:nvGrpSpPr>
        <p:cNvPr id="1" name=""/>
        <p:cNvGrpSpPr/>
        <p:nvPr/>
      </p:nvGrpSpPr>
      <p:grpSpPr>
        <a:xfrm>
          <a:off x="0" y="0"/>
          <a:ext cx="0" cy="0"/>
          <a:chOff x="0" y="0"/>
          <a:chExt cx="0" cy="0"/>
        </a:xfrm>
      </p:grpSpPr>
      <p:cxnSp>
        <p:nvCxnSpPr>
          <p:cNvPr id="28" name="Straight Connector 8"/>
          <p:cNvCxnSpPr/>
          <p:nvPr userDrawn="1"/>
        </p:nvCxnSpPr>
        <p:spPr>
          <a:xfrm>
            <a:off x="4416983" y="2741186"/>
            <a:ext cx="2617" cy="1981664"/>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17"/>
          <p:cNvCxnSpPr/>
          <p:nvPr userDrawn="1"/>
        </p:nvCxnSpPr>
        <p:spPr>
          <a:xfrm flipH="1">
            <a:off x="4416983" y="-20380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Textplatzhalter 2"/>
          <p:cNvSpPr>
            <a:spLocks noGrp="1"/>
          </p:cNvSpPr>
          <p:nvPr>
            <p:ph type="body" sz="quarter" idx="10" hasCustomPrompt="1"/>
          </p:nvPr>
        </p:nvSpPr>
        <p:spPr>
          <a:xfrm>
            <a:off x="4603038" y="519999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31" name="Textplatzhalter 2"/>
          <p:cNvSpPr>
            <a:spLocks noGrp="1"/>
          </p:cNvSpPr>
          <p:nvPr>
            <p:ph type="body" sz="quarter" idx="11" hasCustomPrompt="1"/>
          </p:nvPr>
        </p:nvSpPr>
        <p:spPr>
          <a:xfrm>
            <a:off x="4603038" y="4360031"/>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2" name="Textplatzhalter 2"/>
          <p:cNvSpPr>
            <a:spLocks noGrp="1"/>
          </p:cNvSpPr>
          <p:nvPr>
            <p:ph type="body" sz="quarter" idx="12" hasCustomPrompt="1"/>
          </p:nvPr>
        </p:nvSpPr>
        <p:spPr>
          <a:xfrm>
            <a:off x="4603038" y="227086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33" name="Textplatzhalter 2"/>
          <p:cNvSpPr>
            <a:spLocks noGrp="1"/>
          </p:cNvSpPr>
          <p:nvPr>
            <p:ph type="body" sz="quarter" idx="13" hasCustomPrompt="1"/>
          </p:nvPr>
        </p:nvSpPr>
        <p:spPr>
          <a:xfrm>
            <a:off x="4603038" y="1430894"/>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4" name="Textplatzhalter 2"/>
          <p:cNvSpPr>
            <a:spLocks noGrp="1"/>
          </p:cNvSpPr>
          <p:nvPr>
            <p:ph type="body" sz="quarter" idx="14" hasCustomPrompt="1"/>
          </p:nvPr>
        </p:nvSpPr>
        <p:spPr>
          <a:xfrm>
            <a:off x="306657" y="4090625"/>
            <a:ext cx="3924268" cy="1461156"/>
          </a:xfrm>
        </p:spPr>
        <p:txBody>
          <a:bodyPr wrap="square" lIns="0" tIns="0" rIns="0" bIns="0">
            <a:noAutofit/>
          </a:bodyPr>
          <a:lstStyle>
            <a:lvl1pPr marL="0" indent="0" algn="r">
              <a:buFontTx/>
              <a:buNone/>
              <a:defRPr sz="1800" baseline="0">
                <a:solidFill>
                  <a:schemeClr val="tx1"/>
                </a:solidFill>
              </a:defRPr>
            </a:lvl1pPr>
          </a:lstStyle>
          <a:p>
            <a:pPr lvl="0"/>
            <a:r>
              <a:rPr lang="en-GB" noProof="0" dirty="0"/>
              <a:t>Insert Text</a:t>
            </a:r>
          </a:p>
        </p:txBody>
      </p:sp>
      <p:sp>
        <p:nvSpPr>
          <p:cNvPr id="35" name="Textplatzhalter 2"/>
          <p:cNvSpPr>
            <a:spLocks noGrp="1"/>
          </p:cNvSpPr>
          <p:nvPr>
            <p:ph type="body" sz="quarter" idx="15" hasCustomPrompt="1"/>
          </p:nvPr>
        </p:nvSpPr>
        <p:spPr>
          <a:xfrm>
            <a:off x="306657" y="3250657"/>
            <a:ext cx="3924267" cy="750724"/>
          </a:xfrm>
        </p:spPr>
        <p:txBody>
          <a:bodyPr wrap="square" lIns="0" tIns="0" rIns="0" bIns="0" anchor="b">
            <a:noAutofit/>
          </a:bodyPr>
          <a:lstStyle>
            <a:lvl1pPr marL="0" indent="0" algn="r">
              <a:lnSpc>
                <a:spcPts val="2500"/>
              </a:lnSpc>
              <a:buFontTx/>
              <a:buNone/>
              <a:defRPr sz="2800"/>
            </a:lvl1pPr>
          </a:lstStyle>
          <a:p>
            <a:pPr lvl="0"/>
            <a:r>
              <a:rPr lang="en-GB" noProof="0"/>
              <a:t>Headline</a:t>
            </a:r>
          </a:p>
        </p:txBody>
      </p:sp>
      <p:cxnSp>
        <p:nvCxnSpPr>
          <p:cNvPr id="36" name="Straight Connector 8"/>
          <p:cNvCxnSpPr/>
          <p:nvPr userDrawn="1"/>
        </p:nvCxnSpPr>
        <p:spPr>
          <a:xfrm>
            <a:off x="4416983" y="5950857"/>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2235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down)">
                                      <p:cBhvr>
                                        <p:cTn id="8" dur="500"/>
                                        <p:tgtEl>
                                          <p:spTgt spid="29"/>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p:tgtEl>
                                          <p:spTgt spid="28"/>
                                        </p:tgtEl>
                                        <p:attrNameLst>
                                          <p:attrName>ppt_y</p:attrName>
                                        </p:attrNameLst>
                                      </p:cBhvr>
                                      <p:tavLst>
                                        <p:tav tm="0">
                                          <p:val>
                                            <p:strVal val="#ppt_y-#ppt_h*1.125000"/>
                                          </p:val>
                                        </p:tav>
                                        <p:tav tm="100000">
                                          <p:val>
                                            <p:strVal val="#ppt_y"/>
                                          </p:val>
                                        </p:tav>
                                      </p:tavLst>
                                    </p:anim>
                                    <p:animEffect transition="in" filter="wipe(down)">
                                      <p:cBhvr>
                                        <p:cTn id="19" dur="500"/>
                                        <p:tgtEl>
                                          <p:spTgt spid="28"/>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5">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xEl>
                                              <p:pRg st="0" end="0"/>
                                            </p:txEl>
                                          </p:spTgt>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31">
                                            <p:txEl>
                                              <p:pRg st="0" end="0"/>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p:tgtEl>
                                          <p:spTgt spid="36"/>
                                        </p:tgtEl>
                                        <p:attrNameLst>
                                          <p:attrName>ppt_y</p:attrName>
                                        </p:attrNameLst>
                                      </p:cBhvr>
                                      <p:tavLst>
                                        <p:tav tm="0">
                                          <p:val>
                                            <p:strVal val="#ppt_y-#ppt_h*1.125000"/>
                                          </p:val>
                                        </p:tav>
                                        <p:tav tm="100000">
                                          <p:val>
                                            <p:strVal val="#ppt_y"/>
                                          </p:val>
                                        </p:tav>
                                      </p:tavLst>
                                    </p:anim>
                                    <p:animEffect transition="in" filter="wipe(down)">
                                      <p:cBhvr>
                                        <p:cTn id="3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tmplLst>
          <p:tmpl lvl="1">
            <p:tnLst>
              <p:par>
                <p:cTn presetID="1"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Lst>
      </p:bldP>
      <p:bldP spid="31" grpId="0" build="p">
        <p:tmplLst>
          <p:tmpl lvl="1">
            <p:tnLst>
              <p:par>
                <p:cTn presetID="1"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P spid="32" grpId="0" build="p">
        <p:tmplLst>
          <p:tmpl lvl="1">
            <p:tnLst>
              <p:par>
                <p:cTn presetID="1"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childTnLst>
                </p:cTn>
              </p:par>
            </p:tnLst>
          </p:tmpl>
        </p:tmplLst>
      </p:bldP>
      <p:bldP spid="33" grpId="0" build="p">
        <p:tmplLst>
          <p:tmpl lvl="1">
            <p:tnLst>
              <p:par>
                <p:cTn presetID="1"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childTnLst>
                </p:cTn>
              </p:par>
            </p:tnLst>
          </p:tmpl>
        </p:tmplLst>
      </p:bldP>
      <p:bldP spid="34" grpId="0" build="p">
        <p:tmplLst>
          <p:tmpl lvl="1">
            <p:tnLst>
              <p:par>
                <p:cTn presetID="1"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Lst>
      </p:bldP>
      <p:bldP spid="35" grpId="0" build="p">
        <p:tmplLst>
          <p:tmpl lvl="1">
            <p:tnLst>
              <p:par>
                <p:cTn presetID="1"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End">
    <p:spTree>
      <p:nvGrpSpPr>
        <p:cNvPr id="1" name=""/>
        <p:cNvGrpSpPr/>
        <p:nvPr/>
      </p:nvGrpSpPr>
      <p:grpSpPr>
        <a:xfrm>
          <a:off x="0" y="0"/>
          <a:ext cx="0" cy="0"/>
          <a:chOff x="0" y="0"/>
          <a:chExt cx="0" cy="0"/>
        </a:xfrm>
      </p:grpSpPr>
      <p:sp>
        <p:nvSpPr>
          <p:cNvPr id="22" name="AutoShape 39"/>
          <p:cNvSpPr>
            <a:spLocks/>
          </p:cNvSpPr>
          <p:nvPr userDrawn="1"/>
        </p:nvSpPr>
        <p:spPr bwMode="auto">
          <a:xfrm>
            <a:off x="4221307" y="6239631"/>
            <a:ext cx="415390" cy="457730"/>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1"/>
          </a:solidFill>
          <a:ln>
            <a:noFill/>
          </a:ln>
          <a:effectLst/>
        </p:spPr>
        <p:txBody>
          <a:bodyPr lIns="42663" tIns="42663" rIns="42663" bIns="42663" anchor="ctr"/>
          <a:lstStyle/>
          <a:p>
            <a:pPr defTabSz="383962">
              <a:defRPr/>
            </a:pPr>
            <a:endParaRPr lang="en-GB" sz="2400" noProof="0" dirty="0">
              <a:solidFill>
                <a:schemeClr val="accent5"/>
              </a:solidFill>
              <a:effectLst>
                <a:outerShdw blurRad="38100" dist="38100" dir="2700000" algn="tl">
                  <a:srgbClr val="000000"/>
                </a:outerShdw>
              </a:effectLst>
              <a:latin typeface="Gill Sans" charset="0"/>
              <a:cs typeface="Gill Sans" charset="0"/>
              <a:sym typeface="Gill Sans" charset="0"/>
            </a:endParaRPr>
          </a:p>
        </p:txBody>
      </p:sp>
      <p:cxnSp>
        <p:nvCxnSpPr>
          <p:cNvPr id="29" name="Straight Connector 8"/>
          <p:cNvCxnSpPr/>
          <p:nvPr userDrawn="1"/>
        </p:nvCxnSpPr>
        <p:spPr>
          <a:xfrm flipH="1">
            <a:off x="4409888" y="4121385"/>
            <a:ext cx="7096" cy="2118246"/>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17"/>
          <p:cNvCxnSpPr/>
          <p:nvPr userDrawn="1"/>
        </p:nvCxnSpPr>
        <p:spPr>
          <a:xfrm flipH="1">
            <a:off x="4416983" y="-105444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Textplatzhalter 2"/>
          <p:cNvSpPr>
            <a:spLocks noGrp="1"/>
          </p:cNvSpPr>
          <p:nvPr>
            <p:ph type="body" sz="quarter" idx="10" hasCustomPrompt="1"/>
          </p:nvPr>
        </p:nvSpPr>
        <p:spPr>
          <a:xfrm>
            <a:off x="4603038" y="434935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32" name="Textplatzhalter 2"/>
          <p:cNvSpPr>
            <a:spLocks noGrp="1"/>
          </p:cNvSpPr>
          <p:nvPr>
            <p:ph type="body" sz="quarter" idx="11" hasCustomPrompt="1"/>
          </p:nvPr>
        </p:nvSpPr>
        <p:spPr>
          <a:xfrm>
            <a:off x="4603038" y="3509391"/>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3" name="Textplatzhalter 2"/>
          <p:cNvSpPr>
            <a:spLocks noGrp="1"/>
          </p:cNvSpPr>
          <p:nvPr>
            <p:ph type="body" sz="quarter" idx="12" hasCustomPrompt="1"/>
          </p:nvPr>
        </p:nvSpPr>
        <p:spPr>
          <a:xfrm>
            <a:off x="4603038" y="142022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34" name="Textplatzhalter 2"/>
          <p:cNvSpPr>
            <a:spLocks noGrp="1"/>
          </p:cNvSpPr>
          <p:nvPr>
            <p:ph type="body" sz="quarter" idx="13" hasCustomPrompt="1"/>
          </p:nvPr>
        </p:nvSpPr>
        <p:spPr>
          <a:xfrm>
            <a:off x="4603038" y="580254"/>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5" name="Textplatzhalter 2"/>
          <p:cNvSpPr>
            <a:spLocks noGrp="1"/>
          </p:cNvSpPr>
          <p:nvPr>
            <p:ph type="body" sz="quarter" idx="14" hasCustomPrompt="1"/>
          </p:nvPr>
        </p:nvSpPr>
        <p:spPr>
          <a:xfrm>
            <a:off x="306657" y="3239985"/>
            <a:ext cx="3924268" cy="1461156"/>
          </a:xfrm>
        </p:spPr>
        <p:txBody>
          <a:bodyPr wrap="square" lIns="0" tIns="0" rIns="0" bIns="0">
            <a:noAutofit/>
          </a:bodyPr>
          <a:lstStyle>
            <a:lvl1pPr marL="0" indent="0" algn="r">
              <a:buFontTx/>
              <a:buNone/>
              <a:defRPr sz="1800">
                <a:solidFill>
                  <a:schemeClr val="tx1"/>
                </a:solidFill>
              </a:defRPr>
            </a:lvl1pPr>
          </a:lstStyle>
          <a:p>
            <a:pPr lvl="0"/>
            <a:r>
              <a:rPr lang="en-GB" noProof="0" dirty="0"/>
              <a:t>Insert Text</a:t>
            </a:r>
          </a:p>
        </p:txBody>
      </p:sp>
      <p:sp>
        <p:nvSpPr>
          <p:cNvPr id="36" name="Textplatzhalter 2"/>
          <p:cNvSpPr>
            <a:spLocks noGrp="1"/>
          </p:cNvSpPr>
          <p:nvPr>
            <p:ph type="body" sz="quarter" idx="15" hasCustomPrompt="1"/>
          </p:nvPr>
        </p:nvSpPr>
        <p:spPr>
          <a:xfrm>
            <a:off x="306657" y="2400017"/>
            <a:ext cx="3924267" cy="750724"/>
          </a:xfrm>
        </p:spPr>
        <p:txBody>
          <a:bodyPr wrap="square" lIns="0" tIns="0" rIns="0" bIns="0" anchor="b">
            <a:noAutofit/>
          </a:bodyPr>
          <a:lstStyle>
            <a:lvl1pPr marL="0" indent="0" algn="r">
              <a:lnSpc>
                <a:spcPts val="2500"/>
              </a:lnSpc>
              <a:buFontTx/>
              <a:buNone/>
              <a:defRPr sz="2800"/>
            </a:lvl1pPr>
          </a:lstStyle>
          <a:p>
            <a:pPr lvl="0"/>
            <a:r>
              <a:rPr lang="en-GB" noProof="0"/>
              <a:t>Headline</a:t>
            </a:r>
          </a:p>
        </p:txBody>
      </p:sp>
      <p:cxnSp>
        <p:nvCxnSpPr>
          <p:cNvPr id="37" name="Straight Connector 8"/>
          <p:cNvCxnSpPr/>
          <p:nvPr userDrawn="1"/>
        </p:nvCxnSpPr>
        <p:spPr>
          <a:xfrm>
            <a:off x="4409888" y="1849461"/>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164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ppt_y</p:attrName>
                                        </p:attrNameLst>
                                      </p:cBhvr>
                                      <p:tavLst>
                                        <p:tav tm="0">
                                          <p:val>
                                            <p:strVal val="#ppt_y-#ppt_h*1.125000"/>
                                          </p:val>
                                        </p:tav>
                                        <p:tav tm="100000">
                                          <p:val>
                                            <p:strVal val="#ppt_y"/>
                                          </p:val>
                                        </p:tav>
                                      </p:tavLst>
                                    </p:anim>
                                    <p:animEffect transition="in" filter="wipe(down)">
                                      <p:cBhvr>
                                        <p:cTn id="8" dur="500"/>
                                        <p:tgtEl>
                                          <p:spTgt spid="30"/>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p:tgtEl>
                                          <p:spTgt spid="37"/>
                                        </p:tgtEl>
                                        <p:attrNameLst>
                                          <p:attrName>ppt_y</p:attrName>
                                        </p:attrNameLst>
                                      </p:cBhvr>
                                      <p:tavLst>
                                        <p:tav tm="0">
                                          <p:val>
                                            <p:strVal val="#ppt_y-#ppt_h*1.125000"/>
                                          </p:val>
                                        </p:tav>
                                        <p:tav tm="100000">
                                          <p:val>
                                            <p:strVal val="#ppt_y"/>
                                          </p:val>
                                        </p:tav>
                                      </p:tavLst>
                                    </p:anim>
                                    <p:animEffect transition="in" filter="wipe(down)">
                                      <p:cBhvr>
                                        <p:cTn id="19" dur="500"/>
                                        <p:tgtEl>
                                          <p:spTgt spid="37"/>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p:tgtEl>
                                          <p:spTgt spid="29"/>
                                        </p:tgtEl>
                                        <p:attrNameLst>
                                          <p:attrName>ppt_y</p:attrName>
                                        </p:attrNameLst>
                                      </p:cBhvr>
                                      <p:tavLst>
                                        <p:tav tm="0">
                                          <p:val>
                                            <p:strVal val="#ppt_y-#ppt_h*1.125000"/>
                                          </p:val>
                                        </p:tav>
                                        <p:tav tm="100000">
                                          <p:val>
                                            <p:strVal val="#ppt_y"/>
                                          </p:val>
                                        </p:tav>
                                      </p:tavLst>
                                    </p:anim>
                                    <p:animEffect transition="in" filter="wipe(down)">
                                      <p:cBhvr>
                                        <p:cTn id="30" dur="500"/>
                                        <p:tgtEl>
                                          <p:spTgt spid="29"/>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32">
                                            <p:txEl>
                                              <p:pRg st="0" end="0"/>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1">
                                            <p:txEl>
                                              <p:pRg st="0" end="0"/>
                                            </p:txEl>
                                          </p:spTgt>
                                        </p:tgtEl>
                                        <p:attrNameLst>
                                          <p:attrName>style.visibility</p:attrName>
                                        </p:attrNameLst>
                                      </p:cBhvr>
                                      <p:to>
                                        <p:strVal val="visible"/>
                                      </p:to>
                                    </p:se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1" grpId="0" build="p">
        <p:tmplLst>
          <p:tmpl lvl="1">
            <p:tnLst>
              <p:par>
                <p:cTn presetID="1"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P spid="32" grpId="0" build="p">
        <p:tmplLst>
          <p:tmpl lvl="1">
            <p:tnLst>
              <p:par>
                <p:cTn presetID="1"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childTnLst>
                </p:cTn>
              </p:par>
            </p:tnLst>
          </p:tmpl>
        </p:tmplLst>
      </p:bldP>
      <p:bldP spid="33" grpId="0" build="p">
        <p:tmplLst>
          <p:tmpl lvl="1">
            <p:tnLst>
              <p:par>
                <p:cTn presetID="1"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childTnLst>
                </p:cTn>
              </p:par>
            </p:tnLst>
          </p:tmpl>
        </p:tmplLst>
      </p:bldP>
      <p:bldP spid="34" grpId="0" build="p">
        <p:tmplLst>
          <p:tmpl lvl="1">
            <p:tnLst>
              <p:par>
                <p:cTn presetID="1"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Lst>
      </p:bldP>
      <p:bldP spid="35" grpId="0" build="p">
        <p:tmplLst>
          <p:tmpl lvl="1">
            <p:tnLst>
              <p:par>
                <p:cTn presetID="1"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childTnLst>
                </p:cTn>
              </p:par>
            </p:tnLst>
          </p:tmpl>
        </p:tmplLst>
      </p:bldP>
      <p:bldP spid="36" grpId="0" build="p">
        <p:tmplLst>
          <p:tmpl lvl="1">
            <p:tnLst>
              <p:par>
                <p:cTn presetID="1"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layground">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4"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26" name="Picture Placeholder 24"/>
          <p:cNvSpPr>
            <a:spLocks noGrp="1" noChangeAspect="1"/>
          </p:cNvSpPr>
          <p:nvPr>
            <p:ph type="pic" sz="quarter" idx="14" hasCustomPrompt="1"/>
          </p:nvPr>
        </p:nvSpPr>
        <p:spPr>
          <a:xfrm>
            <a:off x="1925220"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37" name="Picture Placeholder 24"/>
          <p:cNvSpPr>
            <a:spLocks noGrp="1" noChangeAspect="1"/>
          </p:cNvSpPr>
          <p:nvPr>
            <p:ph type="pic" sz="quarter" idx="15" hasCustomPrompt="1"/>
          </p:nvPr>
        </p:nvSpPr>
        <p:spPr>
          <a:xfrm>
            <a:off x="3589272"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38" name="Picture Placeholder 24"/>
          <p:cNvSpPr>
            <a:spLocks noGrp="1" noChangeAspect="1"/>
          </p:cNvSpPr>
          <p:nvPr>
            <p:ph type="pic" sz="quarter" idx="16" hasCustomPrompt="1"/>
          </p:nvPr>
        </p:nvSpPr>
        <p:spPr>
          <a:xfrm>
            <a:off x="5246234"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41" name="Picture Placeholder 24"/>
          <p:cNvSpPr>
            <a:spLocks noGrp="1" noChangeAspect="1"/>
          </p:cNvSpPr>
          <p:nvPr>
            <p:ph type="pic" sz="quarter" idx="17" hasCustomPrompt="1"/>
          </p:nvPr>
        </p:nvSpPr>
        <p:spPr>
          <a:xfrm>
            <a:off x="6883750"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Tree>
    <p:extLst>
      <p:ext uri="{BB962C8B-B14F-4D97-AF65-F5344CB8AC3E}">
        <p14:creationId xmlns:p14="http://schemas.microsoft.com/office/powerpoint/2010/main" val="340454825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layground 2">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4"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37" name="Picture Placeholder 24"/>
          <p:cNvSpPr>
            <a:spLocks noGrp="1" noChangeAspect="1"/>
          </p:cNvSpPr>
          <p:nvPr>
            <p:ph type="pic" sz="quarter" idx="15" hasCustomPrompt="1"/>
          </p:nvPr>
        </p:nvSpPr>
        <p:spPr>
          <a:xfrm>
            <a:off x="2491113"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41" name="Picture Placeholder 24"/>
          <p:cNvSpPr>
            <a:spLocks noGrp="1" noChangeAspect="1"/>
          </p:cNvSpPr>
          <p:nvPr>
            <p:ph type="pic" sz="quarter" idx="17" hasCustomPrompt="1"/>
          </p:nvPr>
        </p:nvSpPr>
        <p:spPr>
          <a:xfrm>
            <a:off x="4687432"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9" name="Picture Placeholder 24"/>
          <p:cNvSpPr>
            <a:spLocks noGrp="1" noChangeAspect="1"/>
          </p:cNvSpPr>
          <p:nvPr>
            <p:ph type="pic" sz="quarter" idx="18" hasCustomPrompt="1"/>
          </p:nvPr>
        </p:nvSpPr>
        <p:spPr>
          <a:xfrm>
            <a:off x="294794"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10" name="Picture Placeholder 24"/>
          <p:cNvSpPr>
            <a:spLocks noGrp="1" noChangeAspect="1"/>
          </p:cNvSpPr>
          <p:nvPr>
            <p:ph type="pic" sz="quarter" idx="19" hasCustomPrompt="1"/>
          </p:nvPr>
        </p:nvSpPr>
        <p:spPr>
          <a:xfrm>
            <a:off x="2491113"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11" name="Picture Placeholder 24"/>
          <p:cNvSpPr>
            <a:spLocks noGrp="1" noChangeAspect="1"/>
          </p:cNvSpPr>
          <p:nvPr>
            <p:ph type="pic" sz="quarter" idx="20" hasCustomPrompt="1"/>
          </p:nvPr>
        </p:nvSpPr>
        <p:spPr>
          <a:xfrm>
            <a:off x="4687432"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12" name="Picture Placeholder 24"/>
          <p:cNvSpPr>
            <a:spLocks noGrp="1" noChangeAspect="1"/>
          </p:cNvSpPr>
          <p:nvPr>
            <p:ph type="pic" sz="quarter" idx="21" hasCustomPrompt="1"/>
          </p:nvPr>
        </p:nvSpPr>
        <p:spPr>
          <a:xfrm>
            <a:off x="6883750"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13" name="Picture Placeholder 24"/>
          <p:cNvSpPr>
            <a:spLocks noGrp="1" noChangeAspect="1"/>
          </p:cNvSpPr>
          <p:nvPr>
            <p:ph type="pic" sz="quarter" idx="22" hasCustomPrompt="1"/>
          </p:nvPr>
        </p:nvSpPr>
        <p:spPr>
          <a:xfrm>
            <a:off x="6883750"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Tree>
    <p:extLst>
      <p:ext uri="{BB962C8B-B14F-4D97-AF65-F5344CB8AC3E}">
        <p14:creationId xmlns:p14="http://schemas.microsoft.com/office/powerpoint/2010/main" val="417243664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s Specific">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Specific Objectives, Output, Other icons - specific</a:t>
            </a:r>
          </a:p>
        </p:txBody>
      </p:sp>
      <p:pic>
        <p:nvPicPr>
          <p:cNvPr id="1164" name="Picture 140" descr="Y:\MA27\ICONS\Zusatzicons\Calls\ICON_Calls_Budget1.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9113" y="2962274"/>
            <a:ext cx="377825" cy="527050"/>
          </a:xfrm>
          <a:prstGeom prst="rect">
            <a:avLst/>
          </a:prstGeom>
          <a:noFill/>
          <a:extLst>
            <a:ext uri="{909E8E84-426E-40DD-AFC4-6F175D3DCCD1}">
              <a14:hiddenFill xmlns:a14="http://schemas.microsoft.com/office/drawing/2010/main">
                <a:solidFill>
                  <a:srgbClr val="FFFFFF"/>
                </a:solidFill>
              </a14:hiddenFill>
            </a:ext>
          </a:extLst>
        </p:spPr>
      </p:pic>
      <p:pic>
        <p:nvPicPr>
          <p:cNvPr id="1165" name="Picture 141" descr="Y:\MA27\ICONS\Zusatzicons\Calls\ICON_Calls_Budget2.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17623" y="2968624"/>
            <a:ext cx="425450" cy="520700"/>
          </a:xfrm>
          <a:prstGeom prst="rect">
            <a:avLst/>
          </a:prstGeom>
          <a:noFill/>
          <a:extLst>
            <a:ext uri="{909E8E84-426E-40DD-AFC4-6F175D3DCCD1}">
              <a14:hiddenFill xmlns:a14="http://schemas.microsoft.com/office/drawing/2010/main">
                <a:solidFill>
                  <a:srgbClr val="FFFFFF"/>
                </a:solidFill>
              </a14:hiddenFill>
            </a:ext>
          </a:extLst>
        </p:spPr>
      </p:pic>
      <p:pic>
        <p:nvPicPr>
          <p:cNvPr id="1166" name="Picture 142" descr="Y:\MA27\ICONS\Zusatzicons\Calls\ICON_Calls_CallCloses1.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478337" y="216376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67" name="Picture 143" descr="Y:\MA27\ICONS\Zusatzicons\Calls\ICON_Calls_CallCloses2.wmf"/>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27638" y="2135187"/>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68" name="Picture 144" descr="Y:\MA27\ICONS\Zusatzicons\Calls\ICON_Calls_CallOpen.wmf"/>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684587" y="2136775"/>
            <a:ext cx="492125" cy="492125"/>
          </a:xfrm>
          <a:prstGeom prst="rect">
            <a:avLst/>
          </a:prstGeom>
          <a:noFill/>
          <a:extLst>
            <a:ext uri="{909E8E84-426E-40DD-AFC4-6F175D3DCCD1}">
              <a14:hiddenFill xmlns:a14="http://schemas.microsoft.com/office/drawing/2010/main">
                <a:solidFill>
                  <a:srgbClr val="FFFFFF"/>
                </a:solidFill>
              </a14:hiddenFill>
            </a:ext>
          </a:extLst>
        </p:spPr>
      </p:pic>
      <p:pic>
        <p:nvPicPr>
          <p:cNvPr id="1169" name="Picture 145" descr="Y:\MA27\ICONS\Zusatzicons\Calls\ICON_Calls_ProjectIdea1.wmf"/>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058987" y="2909887"/>
            <a:ext cx="4254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1170" name="Picture 146" descr="Y:\MA27\ICONS\Zusatzicons\Calls\ICON_Calls_ProjectIdea2.wmf"/>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927350" y="2909887"/>
            <a:ext cx="231775" cy="530225"/>
          </a:xfrm>
          <a:prstGeom prst="rect">
            <a:avLst/>
          </a:prstGeom>
          <a:noFill/>
          <a:extLst>
            <a:ext uri="{909E8E84-426E-40DD-AFC4-6F175D3DCCD1}">
              <a14:hiddenFill xmlns:a14="http://schemas.microsoft.com/office/drawing/2010/main">
                <a:solidFill>
                  <a:srgbClr val="FFFFFF"/>
                </a:solidFill>
              </a14:hiddenFill>
            </a:ext>
          </a:extLst>
        </p:spPr>
      </p:pic>
      <p:pic>
        <p:nvPicPr>
          <p:cNvPr id="1171" name="Picture 147" descr="Y:\MA27\ICONS\Zusatzicons\Calls\ICON_Calls_Results1.wmf"/>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021388" y="1976437"/>
            <a:ext cx="46355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172" name="Picture 148" descr="Y:\MA27\ICONS\Zusatzicons\Calls\ICON_Calls_Results2.wmf"/>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659562" y="2049462"/>
            <a:ext cx="574675" cy="460375"/>
          </a:xfrm>
          <a:prstGeom prst="rect">
            <a:avLst/>
          </a:prstGeom>
          <a:noFill/>
          <a:extLst>
            <a:ext uri="{909E8E84-426E-40DD-AFC4-6F175D3DCCD1}">
              <a14:hiddenFill xmlns:a14="http://schemas.microsoft.com/office/drawing/2010/main">
                <a:solidFill>
                  <a:srgbClr val="FFFFFF"/>
                </a:solidFill>
              </a14:hiddenFill>
            </a:ext>
          </a:extLst>
        </p:spPr>
      </p:pic>
      <p:pic>
        <p:nvPicPr>
          <p:cNvPr id="1173" name="Picture 149" descr="Y:\MA27\ICONS\Zusatzicons\Calls\ICON_Calls_Results3.wmf"/>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508875" y="2057400"/>
            <a:ext cx="5588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74" name="Picture 150" descr="Y:\MA27\ICONS\Zusatzicons\NatuarlCulturalResources\ICON_NaturalCulturalResources_EnvironmentalManagement.wmf"/>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962150" y="1220788"/>
            <a:ext cx="581025"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75" name="Picture 151" descr="Y:\MA27\ICONS\Zusatzicons\NatuarlCulturalResources\ICON_NaturalCulturalResources_SustainableUseCultural.wm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243012" y="1349375"/>
            <a:ext cx="434975" cy="349250"/>
          </a:xfrm>
          <a:prstGeom prst="rect">
            <a:avLst/>
          </a:prstGeom>
          <a:noFill/>
          <a:extLst>
            <a:ext uri="{909E8E84-426E-40DD-AFC4-6F175D3DCCD1}">
              <a14:hiddenFill xmlns:a14="http://schemas.microsoft.com/office/drawing/2010/main">
                <a:solidFill>
                  <a:srgbClr val="FFFFFF"/>
                </a:solidFill>
              </a14:hiddenFill>
            </a:ext>
          </a:extLst>
        </p:spPr>
      </p:pic>
      <p:pic>
        <p:nvPicPr>
          <p:cNvPr id="1176" name="Picture 152" descr="Y:\MA27\ICONS\Zusatzicons\NatuarlCulturalResources\ICON_NaturalCulturalResources_SustainableUseNatural.wmf"/>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19113" y="1363663"/>
            <a:ext cx="479425" cy="381000"/>
          </a:xfrm>
          <a:prstGeom prst="rect">
            <a:avLst/>
          </a:prstGeom>
          <a:noFill/>
          <a:extLst>
            <a:ext uri="{909E8E84-426E-40DD-AFC4-6F175D3DCCD1}">
              <a14:hiddenFill xmlns:a14="http://schemas.microsoft.com/office/drawing/2010/main">
                <a:solidFill>
                  <a:srgbClr val="FFFFFF"/>
                </a:solidFill>
              </a14:hiddenFill>
            </a:ext>
          </a:extLst>
        </p:spPr>
      </p:pic>
      <p:pic>
        <p:nvPicPr>
          <p:cNvPr id="1178" name="Picture 154" descr="Y:\MA27\ICONS\Zusatzicons\Output\ICON_Output_ActionPlan.wm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927350" y="1149350"/>
            <a:ext cx="4254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1179" name="Picture 155" descr="Y:\MA27\ICONS\Zusatzicons\Output\ICON_Output_InnovationNetwork.wmf"/>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116896" y="1209675"/>
            <a:ext cx="454025" cy="469900"/>
          </a:xfrm>
          <a:prstGeom prst="rect">
            <a:avLst/>
          </a:prstGeom>
          <a:noFill/>
          <a:extLst>
            <a:ext uri="{909E8E84-426E-40DD-AFC4-6F175D3DCCD1}">
              <a14:hiddenFill xmlns:a14="http://schemas.microsoft.com/office/drawing/2010/main">
                <a:solidFill>
                  <a:srgbClr val="FFFFFF"/>
                </a:solidFill>
              </a14:hiddenFill>
            </a:ext>
          </a:extLst>
        </p:spPr>
      </p:pic>
      <p:pic>
        <p:nvPicPr>
          <p:cNvPr id="1180" name="Picture 156" descr="Y:\MA27\ICONS\Zusatzicons\Output\ICON_Output_PilotAction.wmf"/>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3627437" y="1333500"/>
            <a:ext cx="54927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181" name="Picture 157" descr="Y:\MA27\ICONS\Zusatzicons\Output\ICON_Output_Tools.wmf"/>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5227638" y="1182687"/>
            <a:ext cx="603250" cy="530225"/>
          </a:xfrm>
          <a:prstGeom prst="rect">
            <a:avLst/>
          </a:prstGeom>
          <a:noFill/>
          <a:extLst>
            <a:ext uri="{909E8E84-426E-40DD-AFC4-6F175D3DCCD1}">
              <a14:hiddenFill xmlns:a14="http://schemas.microsoft.com/office/drawing/2010/main">
                <a:solidFill>
                  <a:srgbClr val="FFFFFF"/>
                </a:solidFill>
              </a14:hiddenFill>
            </a:ext>
          </a:extLst>
        </p:spPr>
      </p:pic>
      <p:pic>
        <p:nvPicPr>
          <p:cNvPr id="1182" name="Picture 158" descr="Y:\MA27\ICONS\Zusatzicons\Output\ICON_Output_Training.wmf"/>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4408487" y="1209675"/>
            <a:ext cx="565150" cy="565150"/>
          </a:xfrm>
          <a:prstGeom prst="rect">
            <a:avLst/>
          </a:prstGeom>
          <a:noFill/>
          <a:extLst>
            <a:ext uri="{909E8E84-426E-40DD-AFC4-6F175D3DCCD1}">
              <a14:hiddenFill xmlns:a14="http://schemas.microsoft.com/office/drawing/2010/main">
                <a:solidFill>
                  <a:srgbClr val="FFFFFF"/>
                </a:solidFill>
              </a14:hiddenFill>
            </a:ext>
          </a:extLst>
        </p:spPr>
      </p:pic>
      <p:pic>
        <p:nvPicPr>
          <p:cNvPr id="1183" name="Picture 159" descr="Y:\MA27\ICONS\Zusatzicons\Various\ICON_Various_InnovativeSolutions1.wmf"/>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2857500" y="2070100"/>
            <a:ext cx="5651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1184" name="Picture 160" descr="Y:\MA27\ICONS\Zusatzicons\Various\ICON_Various_InnovativeSolutions2.wmf"/>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2000250" y="2060575"/>
            <a:ext cx="542925" cy="568325"/>
          </a:xfrm>
          <a:prstGeom prst="rect">
            <a:avLst/>
          </a:prstGeom>
          <a:noFill/>
          <a:extLst>
            <a:ext uri="{909E8E84-426E-40DD-AFC4-6F175D3DCCD1}">
              <a14:hiddenFill xmlns:a14="http://schemas.microsoft.com/office/drawing/2010/main">
                <a:solidFill>
                  <a:srgbClr val="FFFFFF"/>
                </a:solidFill>
              </a14:hiddenFill>
            </a:ext>
          </a:extLst>
        </p:spPr>
      </p:pic>
      <p:pic>
        <p:nvPicPr>
          <p:cNvPr id="1185" name="Picture 161" descr="Y:\MA27\ICONS\Zusatzicons\Various\ICON_Various_Project.wmf"/>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477838" y="2057400"/>
            <a:ext cx="520700" cy="520700"/>
          </a:xfrm>
          <a:prstGeom prst="rect">
            <a:avLst/>
          </a:prstGeom>
          <a:noFill/>
          <a:extLst>
            <a:ext uri="{909E8E84-426E-40DD-AFC4-6F175D3DCCD1}">
              <a14:hiddenFill xmlns:a14="http://schemas.microsoft.com/office/drawing/2010/main">
                <a:solidFill>
                  <a:srgbClr val="FFFFFF"/>
                </a:solidFill>
              </a14:hiddenFill>
            </a:ext>
          </a:extLst>
        </p:spPr>
      </p:pic>
      <p:pic>
        <p:nvPicPr>
          <p:cNvPr id="1186" name="Picture 162" descr="Y:\MA27\ICONS\Zusatzicons\Various\ICON_Various_Sustainability.wmf"/>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1189036" y="1976437"/>
            <a:ext cx="682625" cy="68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57173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s Unspecific 1">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Icons</a:t>
            </a:r>
            <a:br>
              <a:rPr lang="en-GB" noProof="0" dirty="0"/>
            </a:br>
            <a:r>
              <a:rPr lang="en-GB" noProof="0" dirty="0"/>
              <a:t>Unspecific 1</a:t>
            </a:r>
          </a:p>
        </p:txBody>
      </p:sp>
      <p:sp>
        <p:nvSpPr>
          <p:cNvPr id="66" name="AutoShape 7"/>
          <p:cNvSpPr>
            <a:spLocks/>
          </p:cNvSpPr>
          <p:nvPr userDrawn="1"/>
        </p:nvSpPr>
        <p:spPr bwMode="auto">
          <a:xfrm>
            <a:off x="5035795" y="326484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19" y="1408"/>
                  <a:pt x="17466" y="2176"/>
                  <a:pt x="18449" y="3156"/>
                </a:cubicBezTo>
                <a:cubicBezTo>
                  <a:pt x="19432" y="4133"/>
                  <a:pt x="20201" y="5277"/>
                  <a:pt x="20760" y="6590"/>
                </a:cubicBezTo>
                <a:cubicBezTo>
                  <a:pt x="21320" y="7900"/>
                  <a:pt x="21599" y="9303"/>
                  <a:pt x="21599" y="10799"/>
                </a:cubicBezTo>
                <a:cubicBezTo>
                  <a:pt x="21599" y="12296"/>
                  <a:pt x="21320" y="13696"/>
                  <a:pt x="20760" y="15009"/>
                </a:cubicBezTo>
                <a:cubicBezTo>
                  <a:pt x="20201" y="16320"/>
                  <a:pt x="19432" y="17463"/>
                  <a:pt x="18449" y="18443"/>
                </a:cubicBezTo>
                <a:cubicBezTo>
                  <a:pt x="17466" y="19423"/>
                  <a:pt x="16319" y="20191"/>
                  <a:pt x="15014" y="20752"/>
                </a:cubicBezTo>
                <a:cubicBezTo>
                  <a:pt x="13705" y="21320"/>
                  <a:pt x="12304" y="21599"/>
                  <a:pt x="10807" y="21599"/>
                </a:cubicBezTo>
                <a:cubicBezTo>
                  <a:pt x="9309" y="21599"/>
                  <a:pt x="7905" y="21320"/>
                  <a:pt x="6594" y="20752"/>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77"/>
                  <a:pt x="2181" y="4133"/>
                  <a:pt x="3158" y="3156"/>
                </a:cubicBezTo>
                <a:cubicBezTo>
                  <a:pt x="4136" y="2176"/>
                  <a:pt x="5280" y="1408"/>
                  <a:pt x="6594" y="844"/>
                </a:cubicBezTo>
                <a:cubicBezTo>
                  <a:pt x="7905" y="279"/>
                  <a:pt x="9309" y="0"/>
                  <a:pt x="10807" y="0"/>
                </a:cubicBezTo>
                <a:moveTo>
                  <a:pt x="3246" y="10800"/>
                </a:moveTo>
                <a:cubicBezTo>
                  <a:pt x="3246" y="11853"/>
                  <a:pt x="3444" y="12838"/>
                  <a:pt x="3839" y="13747"/>
                </a:cubicBezTo>
                <a:cubicBezTo>
                  <a:pt x="4238" y="14656"/>
                  <a:pt x="4777" y="15453"/>
                  <a:pt x="5458" y="16139"/>
                </a:cubicBezTo>
                <a:cubicBezTo>
                  <a:pt x="6136" y="16825"/>
                  <a:pt x="6936" y="17364"/>
                  <a:pt x="7851" y="17762"/>
                </a:cubicBezTo>
                <a:cubicBezTo>
                  <a:pt x="8767" y="18155"/>
                  <a:pt x="9753" y="18355"/>
                  <a:pt x="10807" y="18355"/>
                </a:cubicBezTo>
                <a:lnTo>
                  <a:pt x="10807" y="3241"/>
                </a:lnTo>
                <a:cubicBezTo>
                  <a:pt x="9753" y="3241"/>
                  <a:pt x="8767" y="3439"/>
                  <a:pt x="7851" y="3834"/>
                </a:cubicBezTo>
                <a:cubicBezTo>
                  <a:pt x="6936" y="4232"/>
                  <a:pt x="6136" y="4771"/>
                  <a:pt x="5458" y="5457"/>
                </a:cubicBezTo>
                <a:cubicBezTo>
                  <a:pt x="4777" y="6144"/>
                  <a:pt x="4238" y="6940"/>
                  <a:pt x="3839" y="7849"/>
                </a:cubicBezTo>
                <a:cubicBezTo>
                  <a:pt x="3444" y="8764"/>
                  <a:pt x="3246" y="9744"/>
                  <a:pt x="3246" y="1080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67" name="AutoShape 8"/>
          <p:cNvSpPr>
            <a:spLocks/>
          </p:cNvSpPr>
          <p:nvPr userDrawn="1"/>
        </p:nvSpPr>
        <p:spPr bwMode="auto">
          <a:xfrm>
            <a:off x="5497977" y="3264842"/>
            <a:ext cx="198420" cy="198472"/>
          </a:xfrm>
          <a:custGeom>
            <a:avLst/>
            <a:gdLst>
              <a:gd name="T0" fmla="+- 0 10801 50"/>
              <a:gd name="T1" fmla="*/ T0 w 21502"/>
              <a:gd name="T2" fmla="*/ 10800 h 21600"/>
              <a:gd name="T3" fmla="+- 0 10801 50"/>
              <a:gd name="T4" fmla="*/ T3 w 21502"/>
              <a:gd name="T5" fmla="*/ 10800 h 21600"/>
              <a:gd name="T6" fmla="+- 0 10801 50"/>
              <a:gd name="T7" fmla="*/ T6 w 21502"/>
              <a:gd name="T8" fmla="*/ 10800 h 21600"/>
              <a:gd name="T9" fmla="+- 0 10801 50"/>
              <a:gd name="T10" fmla="*/ T9 w 21502"/>
              <a:gd name="T11" fmla="*/ 10800 h 21600"/>
            </a:gdLst>
            <a:ahLst/>
            <a:cxnLst>
              <a:cxn ang="0">
                <a:pos x="T1" y="T2"/>
              </a:cxn>
              <a:cxn ang="0">
                <a:pos x="T4" y="T5"/>
              </a:cxn>
              <a:cxn ang="0">
                <a:pos x="T7" y="T8"/>
              </a:cxn>
              <a:cxn ang="0">
                <a:pos x="T10" y="T11"/>
              </a:cxn>
            </a:cxnLst>
            <a:rect l="0" t="0" r="r" b="b"/>
            <a:pathLst>
              <a:path w="21502" h="21600">
                <a:moveTo>
                  <a:pt x="20786" y="13513"/>
                </a:moveTo>
                <a:cubicBezTo>
                  <a:pt x="21135" y="13698"/>
                  <a:pt x="21361" y="13966"/>
                  <a:pt x="21455" y="14312"/>
                </a:cubicBezTo>
                <a:cubicBezTo>
                  <a:pt x="21550" y="14662"/>
                  <a:pt x="21502" y="15000"/>
                  <a:pt x="21311" y="15326"/>
                </a:cubicBezTo>
                <a:lnTo>
                  <a:pt x="20229" y="17070"/>
                </a:lnTo>
                <a:cubicBezTo>
                  <a:pt x="20028" y="17399"/>
                  <a:pt x="19739" y="17608"/>
                  <a:pt x="19356" y="17696"/>
                </a:cubicBezTo>
                <a:cubicBezTo>
                  <a:pt x="18975" y="17784"/>
                  <a:pt x="18607" y="17740"/>
                  <a:pt x="18255" y="17564"/>
                </a:cubicBezTo>
                <a:lnTo>
                  <a:pt x="13277" y="14865"/>
                </a:lnTo>
                <a:lnTo>
                  <a:pt x="13277" y="20248"/>
                </a:lnTo>
                <a:cubicBezTo>
                  <a:pt x="13277" y="20633"/>
                  <a:pt x="13135" y="20953"/>
                  <a:pt x="12855" y="21212"/>
                </a:cubicBezTo>
                <a:cubicBezTo>
                  <a:pt x="12576" y="21470"/>
                  <a:pt x="12227" y="21599"/>
                  <a:pt x="11815" y="21599"/>
                </a:cubicBezTo>
                <a:lnTo>
                  <a:pt x="9697" y="21599"/>
                </a:lnTo>
                <a:cubicBezTo>
                  <a:pt x="9285" y="21599"/>
                  <a:pt x="8939" y="21470"/>
                  <a:pt x="8666" y="21212"/>
                </a:cubicBezTo>
                <a:cubicBezTo>
                  <a:pt x="8389" y="20953"/>
                  <a:pt x="8251" y="20642"/>
                  <a:pt x="8251" y="20278"/>
                </a:cubicBezTo>
                <a:lnTo>
                  <a:pt x="8251" y="14865"/>
                </a:lnTo>
                <a:lnTo>
                  <a:pt x="3256" y="17564"/>
                </a:lnTo>
                <a:cubicBezTo>
                  <a:pt x="2904" y="17749"/>
                  <a:pt x="2536" y="17796"/>
                  <a:pt x="2156" y="17705"/>
                </a:cubicBezTo>
                <a:cubicBezTo>
                  <a:pt x="1776" y="17611"/>
                  <a:pt x="1483" y="17399"/>
                  <a:pt x="1282" y="17070"/>
                </a:cubicBezTo>
                <a:lnTo>
                  <a:pt x="201" y="15326"/>
                </a:lnTo>
                <a:cubicBezTo>
                  <a:pt x="22" y="15000"/>
                  <a:pt x="-25" y="14662"/>
                  <a:pt x="66" y="14312"/>
                </a:cubicBezTo>
                <a:cubicBezTo>
                  <a:pt x="157" y="13966"/>
                  <a:pt x="377" y="13698"/>
                  <a:pt x="729" y="13513"/>
                </a:cubicBezTo>
                <a:lnTo>
                  <a:pt x="5752" y="10800"/>
                </a:lnTo>
                <a:lnTo>
                  <a:pt x="729" y="8086"/>
                </a:lnTo>
                <a:cubicBezTo>
                  <a:pt x="377" y="7898"/>
                  <a:pt x="151" y="7630"/>
                  <a:pt x="50" y="7284"/>
                </a:cubicBezTo>
                <a:cubicBezTo>
                  <a:pt x="-50" y="6937"/>
                  <a:pt x="0" y="6599"/>
                  <a:pt x="201" y="6270"/>
                </a:cubicBezTo>
                <a:lnTo>
                  <a:pt x="1282" y="4526"/>
                </a:lnTo>
                <a:cubicBezTo>
                  <a:pt x="1483" y="4200"/>
                  <a:pt x="1776" y="3991"/>
                  <a:pt x="2156" y="3903"/>
                </a:cubicBezTo>
                <a:cubicBezTo>
                  <a:pt x="2536" y="3812"/>
                  <a:pt x="2904" y="3859"/>
                  <a:pt x="3256" y="4035"/>
                </a:cubicBezTo>
                <a:lnTo>
                  <a:pt x="8251" y="6734"/>
                </a:lnTo>
                <a:lnTo>
                  <a:pt x="8251" y="1348"/>
                </a:lnTo>
                <a:cubicBezTo>
                  <a:pt x="8251" y="966"/>
                  <a:pt x="8389" y="646"/>
                  <a:pt x="8666" y="387"/>
                </a:cubicBezTo>
                <a:cubicBezTo>
                  <a:pt x="8939" y="129"/>
                  <a:pt x="9285" y="0"/>
                  <a:pt x="9697" y="0"/>
                </a:cubicBezTo>
                <a:lnTo>
                  <a:pt x="11815" y="0"/>
                </a:lnTo>
                <a:cubicBezTo>
                  <a:pt x="12227" y="0"/>
                  <a:pt x="12576" y="129"/>
                  <a:pt x="12855" y="387"/>
                </a:cubicBezTo>
                <a:cubicBezTo>
                  <a:pt x="13135" y="646"/>
                  <a:pt x="13277" y="957"/>
                  <a:pt x="13277" y="1324"/>
                </a:cubicBezTo>
                <a:lnTo>
                  <a:pt x="13277" y="6734"/>
                </a:lnTo>
                <a:lnTo>
                  <a:pt x="18255" y="4035"/>
                </a:lnTo>
                <a:cubicBezTo>
                  <a:pt x="18607" y="3868"/>
                  <a:pt x="18975" y="3824"/>
                  <a:pt x="19356" y="3909"/>
                </a:cubicBezTo>
                <a:cubicBezTo>
                  <a:pt x="19739" y="3994"/>
                  <a:pt x="20028" y="4200"/>
                  <a:pt x="20229" y="4526"/>
                </a:cubicBezTo>
                <a:lnTo>
                  <a:pt x="21282" y="6270"/>
                </a:lnTo>
                <a:cubicBezTo>
                  <a:pt x="21484" y="6599"/>
                  <a:pt x="21537" y="6937"/>
                  <a:pt x="21446" y="7284"/>
                </a:cubicBezTo>
                <a:cubicBezTo>
                  <a:pt x="21358" y="7630"/>
                  <a:pt x="21135" y="7898"/>
                  <a:pt x="20786" y="8086"/>
                </a:cubicBezTo>
                <a:lnTo>
                  <a:pt x="15775" y="10799"/>
                </a:lnTo>
                <a:lnTo>
                  <a:pt x="20786" y="1351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68" name="AutoShape 9"/>
          <p:cNvSpPr>
            <a:spLocks/>
          </p:cNvSpPr>
          <p:nvPr userDrawn="1"/>
        </p:nvSpPr>
        <p:spPr bwMode="auto">
          <a:xfrm>
            <a:off x="5939430" y="326484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6"/>
                  <a:pt x="17466" y="2180"/>
                  <a:pt x="18449" y="3154"/>
                </a:cubicBezTo>
                <a:cubicBezTo>
                  <a:pt x="19432" y="4134"/>
                  <a:pt x="20204" y="5277"/>
                  <a:pt x="20760" y="6591"/>
                </a:cubicBezTo>
                <a:cubicBezTo>
                  <a:pt x="21323" y="7901"/>
                  <a:pt x="21599" y="9304"/>
                  <a:pt x="21599" y="10801"/>
                </a:cubicBezTo>
                <a:cubicBezTo>
                  <a:pt x="21599" y="12298"/>
                  <a:pt x="21323" y="13701"/>
                  <a:pt x="20760" y="15011"/>
                </a:cubicBezTo>
                <a:cubicBezTo>
                  <a:pt x="20204" y="16322"/>
                  <a:pt x="19432" y="17468"/>
                  <a:pt x="18449" y="18445"/>
                </a:cubicBezTo>
                <a:cubicBezTo>
                  <a:pt x="17466" y="19422"/>
                  <a:pt x="16322" y="20193"/>
                  <a:pt x="15014" y="20758"/>
                </a:cubicBezTo>
                <a:cubicBezTo>
                  <a:pt x="13705" y="21320"/>
                  <a:pt x="12304" y="21599"/>
                  <a:pt x="10807" y="21599"/>
                </a:cubicBezTo>
                <a:cubicBezTo>
                  <a:pt x="9309" y="21599"/>
                  <a:pt x="7905" y="21320"/>
                  <a:pt x="6594" y="20758"/>
                </a:cubicBezTo>
                <a:cubicBezTo>
                  <a:pt x="5280" y="20193"/>
                  <a:pt x="4136" y="19422"/>
                  <a:pt x="3158" y="18445"/>
                </a:cubicBezTo>
                <a:cubicBezTo>
                  <a:pt x="2181" y="17468"/>
                  <a:pt x="1409" y="16322"/>
                  <a:pt x="847" y="15011"/>
                </a:cubicBezTo>
                <a:cubicBezTo>
                  <a:pt x="282" y="13701"/>
                  <a:pt x="0" y="12298"/>
                  <a:pt x="0" y="10801"/>
                </a:cubicBezTo>
                <a:cubicBezTo>
                  <a:pt x="0" y="9304"/>
                  <a:pt x="282" y="7901"/>
                  <a:pt x="847" y="6591"/>
                </a:cubicBezTo>
                <a:cubicBezTo>
                  <a:pt x="1409" y="5277"/>
                  <a:pt x="2181" y="4134"/>
                  <a:pt x="3158" y="3154"/>
                </a:cubicBezTo>
                <a:cubicBezTo>
                  <a:pt x="4136" y="2180"/>
                  <a:pt x="5280" y="1406"/>
                  <a:pt x="6594" y="844"/>
                </a:cubicBezTo>
                <a:cubicBezTo>
                  <a:pt x="7905" y="282"/>
                  <a:pt x="9309" y="0"/>
                  <a:pt x="10807" y="0"/>
                </a:cubicBezTo>
                <a:moveTo>
                  <a:pt x="10807" y="3241"/>
                </a:moveTo>
                <a:cubicBezTo>
                  <a:pt x="9753" y="3241"/>
                  <a:pt x="8767" y="3442"/>
                  <a:pt x="7851" y="3837"/>
                </a:cubicBezTo>
                <a:cubicBezTo>
                  <a:pt x="6936" y="4235"/>
                  <a:pt x="6139" y="4775"/>
                  <a:pt x="5458" y="5461"/>
                </a:cubicBezTo>
                <a:cubicBezTo>
                  <a:pt x="4777" y="6147"/>
                  <a:pt x="4238" y="6943"/>
                  <a:pt x="3842" y="7853"/>
                </a:cubicBezTo>
                <a:cubicBezTo>
                  <a:pt x="3446" y="8765"/>
                  <a:pt x="3246" y="9745"/>
                  <a:pt x="3246" y="10801"/>
                </a:cubicBezTo>
                <a:cubicBezTo>
                  <a:pt x="3246" y="11561"/>
                  <a:pt x="3353" y="12281"/>
                  <a:pt x="3565" y="12964"/>
                </a:cubicBezTo>
                <a:cubicBezTo>
                  <a:pt x="3777" y="13647"/>
                  <a:pt x="4077" y="14286"/>
                  <a:pt x="4464" y="14870"/>
                </a:cubicBezTo>
                <a:lnTo>
                  <a:pt x="14878" y="4461"/>
                </a:lnTo>
                <a:cubicBezTo>
                  <a:pt x="14282" y="4072"/>
                  <a:pt x="13646" y="3772"/>
                  <a:pt x="12965" y="3563"/>
                </a:cubicBezTo>
                <a:cubicBezTo>
                  <a:pt x="12284" y="3351"/>
                  <a:pt x="11564" y="3241"/>
                  <a:pt x="10807" y="3241"/>
                </a:cubicBezTo>
                <a:moveTo>
                  <a:pt x="10807" y="18358"/>
                </a:moveTo>
                <a:cubicBezTo>
                  <a:pt x="11863" y="18358"/>
                  <a:pt x="12844" y="18160"/>
                  <a:pt x="13756" y="17762"/>
                </a:cubicBezTo>
                <a:cubicBezTo>
                  <a:pt x="14666" y="17364"/>
                  <a:pt x="15463" y="16824"/>
                  <a:pt x="16149" y="16141"/>
                </a:cubicBezTo>
                <a:cubicBezTo>
                  <a:pt x="16836" y="15458"/>
                  <a:pt x="17376" y="14656"/>
                  <a:pt x="17774" y="13746"/>
                </a:cubicBezTo>
                <a:cubicBezTo>
                  <a:pt x="18169" y="12837"/>
                  <a:pt x="18367" y="11854"/>
                  <a:pt x="18367" y="10801"/>
                </a:cubicBezTo>
                <a:cubicBezTo>
                  <a:pt x="18367" y="10044"/>
                  <a:pt x="18263" y="9327"/>
                  <a:pt x="18051" y="8638"/>
                </a:cubicBezTo>
                <a:cubicBezTo>
                  <a:pt x="17839" y="7952"/>
                  <a:pt x="17548" y="7319"/>
                  <a:pt x="17178" y="6732"/>
                </a:cubicBezTo>
                <a:lnTo>
                  <a:pt x="6735" y="17169"/>
                </a:lnTo>
                <a:cubicBezTo>
                  <a:pt x="7331" y="17539"/>
                  <a:pt x="7970" y="17827"/>
                  <a:pt x="8651" y="18041"/>
                </a:cubicBezTo>
                <a:cubicBezTo>
                  <a:pt x="9332" y="18250"/>
                  <a:pt x="10049" y="18358"/>
                  <a:pt x="10807" y="18358"/>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69" name="AutoShape 10"/>
          <p:cNvSpPr>
            <a:spLocks/>
          </p:cNvSpPr>
          <p:nvPr userDrawn="1"/>
        </p:nvSpPr>
        <p:spPr bwMode="auto">
          <a:xfrm>
            <a:off x="2216456" y="3259262"/>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0" name="AutoShape 11"/>
          <p:cNvSpPr>
            <a:spLocks/>
          </p:cNvSpPr>
          <p:nvPr userDrawn="1"/>
        </p:nvSpPr>
        <p:spPr bwMode="auto">
          <a:xfrm>
            <a:off x="2724058" y="3259262"/>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4" y="21599"/>
                </a:moveTo>
                <a:lnTo>
                  <a:pt x="0" y="21599"/>
                </a:lnTo>
                <a:lnTo>
                  <a:pt x="0" y="0"/>
                </a:lnTo>
                <a:lnTo>
                  <a:pt x="1804" y="0"/>
                </a:lnTo>
                <a:lnTo>
                  <a:pt x="1804" y="21599"/>
                </a:lnTo>
                <a:close/>
                <a:moveTo>
                  <a:pt x="3094" y="21599"/>
                </a:moveTo>
                <a:lnTo>
                  <a:pt x="2661" y="21599"/>
                </a:lnTo>
                <a:lnTo>
                  <a:pt x="2661" y="0"/>
                </a:lnTo>
                <a:lnTo>
                  <a:pt x="3094" y="0"/>
                </a:lnTo>
                <a:lnTo>
                  <a:pt x="3094" y="21599"/>
                </a:lnTo>
                <a:close/>
                <a:moveTo>
                  <a:pt x="5542" y="21599"/>
                </a:moveTo>
                <a:lnTo>
                  <a:pt x="4171" y="21599"/>
                </a:lnTo>
                <a:lnTo>
                  <a:pt x="4171" y="0"/>
                </a:lnTo>
                <a:lnTo>
                  <a:pt x="5542" y="0"/>
                </a:lnTo>
                <a:lnTo>
                  <a:pt x="5542" y="21599"/>
                </a:lnTo>
                <a:close/>
                <a:moveTo>
                  <a:pt x="7302" y="21599"/>
                </a:moveTo>
                <a:lnTo>
                  <a:pt x="6387" y="21599"/>
                </a:lnTo>
                <a:lnTo>
                  <a:pt x="6387" y="0"/>
                </a:lnTo>
                <a:lnTo>
                  <a:pt x="7302" y="0"/>
                </a:lnTo>
                <a:lnTo>
                  <a:pt x="7302" y="21599"/>
                </a:lnTo>
                <a:close/>
                <a:moveTo>
                  <a:pt x="9271" y="21599"/>
                </a:moveTo>
                <a:lnTo>
                  <a:pt x="8380" y="21599"/>
                </a:lnTo>
                <a:lnTo>
                  <a:pt x="8380" y="0"/>
                </a:lnTo>
                <a:lnTo>
                  <a:pt x="9271" y="0"/>
                </a:lnTo>
                <a:lnTo>
                  <a:pt x="9271" y="21599"/>
                </a:lnTo>
                <a:close/>
                <a:moveTo>
                  <a:pt x="11016" y="21599"/>
                </a:moveTo>
                <a:lnTo>
                  <a:pt x="10583" y="21599"/>
                </a:lnTo>
                <a:lnTo>
                  <a:pt x="10583" y="0"/>
                </a:lnTo>
                <a:lnTo>
                  <a:pt x="11016" y="0"/>
                </a:lnTo>
                <a:lnTo>
                  <a:pt x="11016" y="21599"/>
                </a:lnTo>
                <a:close/>
                <a:moveTo>
                  <a:pt x="13677" y="21599"/>
                </a:moveTo>
                <a:lnTo>
                  <a:pt x="11885" y="21599"/>
                </a:lnTo>
                <a:lnTo>
                  <a:pt x="11885" y="0"/>
                </a:lnTo>
                <a:lnTo>
                  <a:pt x="13677" y="0"/>
                </a:lnTo>
                <a:lnTo>
                  <a:pt x="13677" y="21599"/>
                </a:lnTo>
                <a:close/>
                <a:moveTo>
                  <a:pt x="15212" y="21599"/>
                </a:moveTo>
                <a:lnTo>
                  <a:pt x="14309" y="21599"/>
                </a:lnTo>
                <a:lnTo>
                  <a:pt x="14309" y="0"/>
                </a:lnTo>
                <a:lnTo>
                  <a:pt x="15212" y="0"/>
                </a:lnTo>
                <a:lnTo>
                  <a:pt x="15212" y="21599"/>
                </a:lnTo>
                <a:close/>
                <a:moveTo>
                  <a:pt x="16970" y="21599"/>
                </a:moveTo>
                <a:lnTo>
                  <a:pt x="16512" y="21599"/>
                </a:lnTo>
                <a:lnTo>
                  <a:pt x="16512" y="0"/>
                </a:lnTo>
                <a:lnTo>
                  <a:pt x="16970" y="0"/>
                </a:lnTo>
                <a:lnTo>
                  <a:pt x="16970" y="21599"/>
                </a:lnTo>
                <a:close/>
                <a:moveTo>
                  <a:pt x="18938" y="21599"/>
                </a:moveTo>
                <a:lnTo>
                  <a:pt x="18505" y="21599"/>
                </a:lnTo>
                <a:lnTo>
                  <a:pt x="18505" y="0"/>
                </a:lnTo>
                <a:lnTo>
                  <a:pt x="18938" y="0"/>
                </a:lnTo>
                <a:lnTo>
                  <a:pt x="18938" y="21599"/>
                </a:lnTo>
                <a:close/>
                <a:moveTo>
                  <a:pt x="21599" y="21599"/>
                </a:moveTo>
                <a:lnTo>
                  <a:pt x="19807" y="21599"/>
                </a:lnTo>
                <a:lnTo>
                  <a:pt x="19807" y="0"/>
                </a:lnTo>
                <a:lnTo>
                  <a:pt x="21599" y="0"/>
                </a:lnTo>
                <a:lnTo>
                  <a:pt x="21599" y="2159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1" name="AutoShape 12"/>
          <p:cNvSpPr>
            <a:spLocks/>
          </p:cNvSpPr>
          <p:nvPr userDrawn="1"/>
        </p:nvSpPr>
        <p:spPr bwMode="auto">
          <a:xfrm>
            <a:off x="3205365" y="3259262"/>
            <a:ext cx="198420" cy="218319"/>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2" name="AutoShape 13"/>
          <p:cNvSpPr>
            <a:spLocks/>
          </p:cNvSpPr>
          <p:nvPr userDrawn="1"/>
        </p:nvSpPr>
        <p:spPr bwMode="auto">
          <a:xfrm>
            <a:off x="3693846" y="3259262"/>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599"/>
                  <a:pt x="10816" y="21599"/>
                </a:cubicBezTo>
                <a:cubicBezTo>
                  <a:pt x="10113" y="21599"/>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3" name="AutoShape 14"/>
          <p:cNvSpPr>
            <a:spLocks/>
          </p:cNvSpPr>
          <p:nvPr userDrawn="1"/>
        </p:nvSpPr>
        <p:spPr bwMode="auto">
          <a:xfrm>
            <a:off x="4154437" y="3253682"/>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4" name="AutoShape 15"/>
          <p:cNvSpPr>
            <a:spLocks/>
          </p:cNvSpPr>
          <p:nvPr userDrawn="1"/>
        </p:nvSpPr>
        <p:spPr bwMode="auto">
          <a:xfrm>
            <a:off x="6318973" y="3264842"/>
            <a:ext cx="198420" cy="198472"/>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5" name="AutoShape 16"/>
          <p:cNvSpPr>
            <a:spLocks/>
          </p:cNvSpPr>
          <p:nvPr userDrawn="1"/>
        </p:nvSpPr>
        <p:spPr bwMode="auto">
          <a:xfrm>
            <a:off x="6770773" y="32463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63" y="21145"/>
                </a:moveTo>
                <a:cubicBezTo>
                  <a:pt x="2985" y="21447"/>
                  <a:pt x="2524" y="21599"/>
                  <a:pt x="1984" y="21599"/>
                </a:cubicBezTo>
                <a:cubicBezTo>
                  <a:pt x="1444" y="21599"/>
                  <a:pt x="975" y="21444"/>
                  <a:pt x="586" y="21133"/>
                </a:cubicBezTo>
                <a:cubicBezTo>
                  <a:pt x="198" y="20819"/>
                  <a:pt x="0" y="20448"/>
                  <a:pt x="0" y="20013"/>
                </a:cubicBezTo>
                <a:lnTo>
                  <a:pt x="0" y="1583"/>
                </a:lnTo>
                <a:cubicBezTo>
                  <a:pt x="0" y="1154"/>
                  <a:pt x="198" y="780"/>
                  <a:pt x="586" y="466"/>
                </a:cubicBezTo>
                <a:cubicBezTo>
                  <a:pt x="975" y="155"/>
                  <a:pt x="1444" y="0"/>
                  <a:pt x="1984" y="0"/>
                </a:cubicBezTo>
                <a:lnTo>
                  <a:pt x="19637" y="0"/>
                </a:lnTo>
                <a:cubicBezTo>
                  <a:pt x="20177" y="0"/>
                  <a:pt x="20638" y="155"/>
                  <a:pt x="21023" y="466"/>
                </a:cubicBezTo>
                <a:cubicBezTo>
                  <a:pt x="21409" y="780"/>
                  <a:pt x="21599" y="1154"/>
                  <a:pt x="21599" y="1583"/>
                </a:cubicBezTo>
                <a:lnTo>
                  <a:pt x="21599" y="20013"/>
                </a:lnTo>
                <a:cubicBezTo>
                  <a:pt x="21599" y="20448"/>
                  <a:pt x="21409" y="20819"/>
                  <a:pt x="21023" y="21133"/>
                </a:cubicBezTo>
                <a:cubicBezTo>
                  <a:pt x="20638" y="21444"/>
                  <a:pt x="20177" y="21599"/>
                  <a:pt x="19637" y="21599"/>
                </a:cubicBezTo>
                <a:cubicBezTo>
                  <a:pt x="19097" y="21599"/>
                  <a:pt x="18636" y="21447"/>
                  <a:pt x="18258" y="21145"/>
                </a:cubicBezTo>
                <a:lnTo>
                  <a:pt x="10810" y="15192"/>
                </a:lnTo>
                <a:lnTo>
                  <a:pt x="3363" y="21145"/>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6" name="AutoShape 17"/>
          <p:cNvSpPr>
            <a:spLocks/>
          </p:cNvSpPr>
          <p:nvPr userDrawn="1"/>
        </p:nvSpPr>
        <p:spPr bwMode="auto">
          <a:xfrm>
            <a:off x="336895" y="36719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3" y="0"/>
                </a:moveTo>
                <a:cubicBezTo>
                  <a:pt x="20173" y="0"/>
                  <a:pt x="20638" y="158"/>
                  <a:pt x="21023" y="469"/>
                </a:cubicBezTo>
                <a:cubicBezTo>
                  <a:pt x="21405" y="780"/>
                  <a:pt x="21599" y="1154"/>
                  <a:pt x="21599" y="1586"/>
                </a:cubicBezTo>
                <a:lnTo>
                  <a:pt x="21599" y="20013"/>
                </a:lnTo>
                <a:cubicBezTo>
                  <a:pt x="21599" y="20445"/>
                  <a:pt x="21405" y="20816"/>
                  <a:pt x="21023" y="21130"/>
                </a:cubicBezTo>
                <a:cubicBezTo>
                  <a:pt x="20638" y="21438"/>
                  <a:pt x="20173" y="21599"/>
                  <a:pt x="19633" y="21599"/>
                </a:cubicBezTo>
                <a:cubicBezTo>
                  <a:pt x="19093" y="21599"/>
                  <a:pt x="18632" y="21447"/>
                  <a:pt x="18254" y="21145"/>
                </a:cubicBezTo>
                <a:lnTo>
                  <a:pt x="10807" y="15190"/>
                </a:lnTo>
                <a:lnTo>
                  <a:pt x="3359" y="21145"/>
                </a:lnTo>
                <a:cubicBezTo>
                  <a:pt x="2981" y="21447"/>
                  <a:pt x="2520" y="21599"/>
                  <a:pt x="1980" y="21599"/>
                </a:cubicBezTo>
                <a:cubicBezTo>
                  <a:pt x="1440" y="21599"/>
                  <a:pt x="975" y="21441"/>
                  <a:pt x="583" y="21130"/>
                </a:cubicBezTo>
                <a:cubicBezTo>
                  <a:pt x="194" y="20816"/>
                  <a:pt x="0" y="20445"/>
                  <a:pt x="0" y="20013"/>
                </a:cubicBezTo>
                <a:lnTo>
                  <a:pt x="0" y="1586"/>
                </a:lnTo>
                <a:cubicBezTo>
                  <a:pt x="0" y="1154"/>
                  <a:pt x="194" y="780"/>
                  <a:pt x="583" y="469"/>
                </a:cubicBezTo>
                <a:cubicBezTo>
                  <a:pt x="975" y="158"/>
                  <a:pt x="1440" y="0"/>
                  <a:pt x="1980" y="0"/>
                </a:cubicBezTo>
                <a:lnTo>
                  <a:pt x="19633" y="0"/>
                </a:lnTo>
                <a:close/>
                <a:moveTo>
                  <a:pt x="2722" y="2150"/>
                </a:moveTo>
                <a:lnTo>
                  <a:pt x="2722" y="18608"/>
                </a:lnTo>
                <a:lnTo>
                  <a:pt x="10807" y="12115"/>
                </a:lnTo>
                <a:lnTo>
                  <a:pt x="18891" y="18608"/>
                </a:lnTo>
                <a:lnTo>
                  <a:pt x="18891" y="2150"/>
                </a:lnTo>
                <a:lnTo>
                  <a:pt x="2722" y="2150"/>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7" name="AutoShape 18"/>
          <p:cNvSpPr>
            <a:spLocks/>
          </p:cNvSpPr>
          <p:nvPr userDrawn="1"/>
        </p:nvSpPr>
        <p:spPr bwMode="auto">
          <a:xfrm>
            <a:off x="813422"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9" name="AutoShape 20"/>
          <p:cNvSpPr>
            <a:spLocks/>
          </p:cNvSpPr>
          <p:nvPr userDrawn="1"/>
        </p:nvSpPr>
        <p:spPr bwMode="auto">
          <a:xfrm>
            <a:off x="1775241"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0" name="AutoShape 21"/>
          <p:cNvSpPr>
            <a:spLocks/>
          </p:cNvSpPr>
          <p:nvPr userDrawn="1"/>
        </p:nvSpPr>
        <p:spPr bwMode="auto">
          <a:xfrm>
            <a:off x="2251008" y="2141815"/>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8"/>
                  <a:pt x="17466" y="2176"/>
                  <a:pt x="18449" y="3156"/>
                </a:cubicBezTo>
                <a:cubicBezTo>
                  <a:pt x="19432" y="4133"/>
                  <a:pt x="20204" y="5280"/>
                  <a:pt x="20760" y="6590"/>
                </a:cubicBezTo>
                <a:cubicBezTo>
                  <a:pt x="21320" y="7900"/>
                  <a:pt x="21599" y="9303"/>
                  <a:pt x="21599" y="10799"/>
                </a:cubicBezTo>
                <a:cubicBezTo>
                  <a:pt x="21599" y="12296"/>
                  <a:pt x="21320" y="13696"/>
                  <a:pt x="20760" y="15009"/>
                </a:cubicBezTo>
                <a:cubicBezTo>
                  <a:pt x="20204" y="16320"/>
                  <a:pt x="19432" y="17463"/>
                  <a:pt x="18449" y="18443"/>
                </a:cubicBezTo>
                <a:cubicBezTo>
                  <a:pt x="17466" y="19423"/>
                  <a:pt x="16322" y="20191"/>
                  <a:pt x="15014" y="20755"/>
                </a:cubicBezTo>
                <a:cubicBezTo>
                  <a:pt x="13705" y="21320"/>
                  <a:pt x="12304" y="21599"/>
                  <a:pt x="10807" y="21599"/>
                </a:cubicBezTo>
                <a:cubicBezTo>
                  <a:pt x="9309" y="21599"/>
                  <a:pt x="7905" y="21320"/>
                  <a:pt x="6594" y="20755"/>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80"/>
                  <a:pt x="2181" y="4133"/>
                  <a:pt x="3158" y="3156"/>
                </a:cubicBezTo>
                <a:cubicBezTo>
                  <a:pt x="4136" y="2176"/>
                  <a:pt x="5280" y="1408"/>
                  <a:pt x="6594" y="844"/>
                </a:cubicBezTo>
                <a:cubicBezTo>
                  <a:pt x="7905" y="282"/>
                  <a:pt x="9309" y="0"/>
                  <a:pt x="10807" y="0"/>
                </a:cubicBezTo>
                <a:moveTo>
                  <a:pt x="12524" y="3961"/>
                </a:moveTo>
                <a:cubicBezTo>
                  <a:pt x="12524" y="3871"/>
                  <a:pt x="12488" y="3772"/>
                  <a:pt x="12417" y="3664"/>
                </a:cubicBezTo>
                <a:cubicBezTo>
                  <a:pt x="12344" y="3594"/>
                  <a:pt x="12239" y="3554"/>
                  <a:pt x="12103" y="3543"/>
                </a:cubicBezTo>
                <a:lnTo>
                  <a:pt x="9496" y="3543"/>
                </a:lnTo>
                <a:cubicBezTo>
                  <a:pt x="9368" y="3543"/>
                  <a:pt x="9270" y="3583"/>
                  <a:pt x="9196" y="3664"/>
                </a:cubicBezTo>
                <a:cubicBezTo>
                  <a:pt x="9125" y="3775"/>
                  <a:pt x="9089" y="3873"/>
                  <a:pt x="9089" y="3961"/>
                </a:cubicBezTo>
                <a:lnTo>
                  <a:pt x="9278" y="13948"/>
                </a:lnTo>
                <a:cubicBezTo>
                  <a:pt x="9315" y="14210"/>
                  <a:pt x="9453" y="14340"/>
                  <a:pt x="9696" y="14340"/>
                </a:cubicBezTo>
                <a:lnTo>
                  <a:pt x="11889" y="14340"/>
                </a:lnTo>
                <a:cubicBezTo>
                  <a:pt x="11996" y="14340"/>
                  <a:pt x="12092" y="14304"/>
                  <a:pt x="12171" y="14233"/>
                </a:cubicBezTo>
                <a:cubicBezTo>
                  <a:pt x="12253" y="14162"/>
                  <a:pt x="12296" y="14066"/>
                  <a:pt x="12296" y="13948"/>
                </a:cubicBezTo>
                <a:lnTo>
                  <a:pt x="12524" y="3961"/>
                </a:lnTo>
                <a:close/>
                <a:moveTo>
                  <a:pt x="12442" y="15639"/>
                </a:moveTo>
                <a:cubicBezTo>
                  <a:pt x="12442" y="15532"/>
                  <a:pt x="12400" y="15436"/>
                  <a:pt x="12315" y="15354"/>
                </a:cubicBezTo>
                <a:cubicBezTo>
                  <a:pt x="12228" y="15275"/>
                  <a:pt x="12132" y="15232"/>
                  <a:pt x="12024" y="15232"/>
                </a:cubicBezTo>
                <a:lnTo>
                  <a:pt x="9589" y="15232"/>
                </a:lnTo>
                <a:cubicBezTo>
                  <a:pt x="9481" y="15232"/>
                  <a:pt x="9388" y="15275"/>
                  <a:pt x="9312" y="15354"/>
                </a:cubicBezTo>
                <a:cubicBezTo>
                  <a:pt x="9236" y="15436"/>
                  <a:pt x="9196" y="15532"/>
                  <a:pt x="9196" y="15639"/>
                </a:cubicBezTo>
                <a:lnTo>
                  <a:pt x="9196" y="17991"/>
                </a:lnTo>
                <a:cubicBezTo>
                  <a:pt x="9196" y="18098"/>
                  <a:pt x="9233" y="18194"/>
                  <a:pt x="9306" y="18282"/>
                </a:cubicBezTo>
                <a:cubicBezTo>
                  <a:pt x="9377" y="18367"/>
                  <a:pt x="9473" y="18409"/>
                  <a:pt x="9589" y="18409"/>
                </a:cubicBezTo>
                <a:lnTo>
                  <a:pt x="12024" y="18409"/>
                </a:lnTo>
                <a:cubicBezTo>
                  <a:pt x="12132" y="18409"/>
                  <a:pt x="12228" y="18369"/>
                  <a:pt x="12315" y="18288"/>
                </a:cubicBezTo>
                <a:cubicBezTo>
                  <a:pt x="12400" y="18206"/>
                  <a:pt x="12442" y="18107"/>
                  <a:pt x="12442" y="17991"/>
                </a:cubicBezTo>
                <a:lnTo>
                  <a:pt x="12442" y="1563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1" name="AutoShape 22"/>
          <p:cNvSpPr>
            <a:spLocks/>
          </p:cNvSpPr>
          <p:nvPr userDrawn="1"/>
        </p:nvSpPr>
        <p:spPr bwMode="auto">
          <a:xfrm>
            <a:off x="2717971" y="2141815"/>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47" y="12500"/>
                </a:moveTo>
                <a:cubicBezTo>
                  <a:pt x="17868" y="12791"/>
                  <a:pt x="18218" y="13020"/>
                  <a:pt x="18600" y="13190"/>
                </a:cubicBezTo>
                <a:cubicBezTo>
                  <a:pt x="18985" y="13358"/>
                  <a:pt x="19386" y="13455"/>
                  <a:pt x="19810" y="13469"/>
                </a:cubicBezTo>
                <a:lnTo>
                  <a:pt x="19810" y="17282"/>
                </a:lnTo>
                <a:cubicBezTo>
                  <a:pt x="19810" y="17869"/>
                  <a:pt x="19712" y="18427"/>
                  <a:pt x="19516" y="18950"/>
                </a:cubicBezTo>
                <a:cubicBezTo>
                  <a:pt x="19320" y="19467"/>
                  <a:pt x="19058" y="19925"/>
                  <a:pt x="18730" y="20319"/>
                </a:cubicBezTo>
                <a:cubicBezTo>
                  <a:pt x="18402" y="20712"/>
                  <a:pt x="18022" y="21024"/>
                  <a:pt x="17594" y="21256"/>
                </a:cubicBezTo>
                <a:cubicBezTo>
                  <a:pt x="17163" y="21485"/>
                  <a:pt x="16698" y="21599"/>
                  <a:pt x="16198" y="21599"/>
                </a:cubicBezTo>
                <a:lnTo>
                  <a:pt x="3596" y="21599"/>
                </a:lnTo>
                <a:cubicBezTo>
                  <a:pt x="3107" y="21599"/>
                  <a:pt x="2639" y="21485"/>
                  <a:pt x="2198" y="21256"/>
                </a:cubicBezTo>
                <a:cubicBezTo>
                  <a:pt x="1757" y="21024"/>
                  <a:pt x="1376" y="20710"/>
                  <a:pt x="1055" y="20319"/>
                </a:cubicBezTo>
                <a:cubicBezTo>
                  <a:pt x="734" y="19925"/>
                  <a:pt x="479" y="19467"/>
                  <a:pt x="286" y="18950"/>
                </a:cubicBezTo>
                <a:cubicBezTo>
                  <a:pt x="95" y="18427"/>
                  <a:pt x="0" y="17869"/>
                  <a:pt x="0" y="17282"/>
                </a:cubicBezTo>
                <a:lnTo>
                  <a:pt x="0" y="4317"/>
                </a:lnTo>
                <a:cubicBezTo>
                  <a:pt x="0" y="3727"/>
                  <a:pt x="95" y="3169"/>
                  <a:pt x="286" y="2637"/>
                </a:cubicBezTo>
                <a:cubicBezTo>
                  <a:pt x="479" y="2105"/>
                  <a:pt x="734" y="1650"/>
                  <a:pt x="1055" y="1265"/>
                </a:cubicBezTo>
                <a:cubicBezTo>
                  <a:pt x="1376" y="881"/>
                  <a:pt x="1757" y="575"/>
                  <a:pt x="2198" y="346"/>
                </a:cubicBezTo>
                <a:cubicBezTo>
                  <a:pt x="2639" y="114"/>
                  <a:pt x="3107" y="0"/>
                  <a:pt x="3596" y="0"/>
                </a:cubicBezTo>
                <a:lnTo>
                  <a:pt x="10420" y="0"/>
                </a:lnTo>
                <a:cubicBezTo>
                  <a:pt x="10403" y="132"/>
                  <a:pt x="10388" y="261"/>
                  <a:pt x="10373" y="387"/>
                </a:cubicBezTo>
                <a:cubicBezTo>
                  <a:pt x="10356" y="514"/>
                  <a:pt x="10349" y="652"/>
                  <a:pt x="10349" y="801"/>
                </a:cubicBezTo>
                <a:lnTo>
                  <a:pt x="10349" y="2041"/>
                </a:lnTo>
                <a:cubicBezTo>
                  <a:pt x="10349" y="2255"/>
                  <a:pt x="10373" y="2478"/>
                  <a:pt x="10420" y="2713"/>
                </a:cubicBezTo>
                <a:lnTo>
                  <a:pt x="3596" y="2713"/>
                </a:lnTo>
                <a:cubicBezTo>
                  <a:pt x="3231" y="2713"/>
                  <a:pt x="2916" y="2872"/>
                  <a:pt x="2654" y="3183"/>
                </a:cubicBezTo>
                <a:cubicBezTo>
                  <a:pt x="2392" y="3501"/>
                  <a:pt x="2262" y="3877"/>
                  <a:pt x="2262" y="4317"/>
                </a:cubicBezTo>
                <a:lnTo>
                  <a:pt x="2262" y="17282"/>
                </a:lnTo>
                <a:cubicBezTo>
                  <a:pt x="2262" y="17722"/>
                  <a:pt x="2392" y="18101"/>
                  <a:pt x="2654" y="18413"/>
                </a:cubicBezTo>
                <a:cubicBezTo>
                  <a:pt x="2916" y="18727"/>
                  <a:pt x="3231" y="18886"/>
                  <a:pt x="3596" y="18886"/>
                </a:cubicBezTo>
                <a:lnTo>
                  <a:pt x="16198" y="18886"/>
                </a:lnTo>
                <a:cubicBezTo>
                  <a:pt x="16566" y="18886"/>
                  <a:pt x="16881" y="18727"/>
                  <a:pt x="17148" y="18413"/>
                </a:cubicBezTo>
                <a:cubicBezTo>
                  <a:pt x="17413" y="18101"/>
                  <a:pt x="17547" y="17722"/>
                  <a:pt x="17547" y="17282"/>
                </a:cubicBezTo>
                <a:lnTo>
                  <a:pt x="17547" y="12500"/>
                </a:lnTo>
                <a:close/>
                <a:moveTo>
                  <a:pt x="21599" y="2011"/>
                </a:moveTo>
                <a:lnTo>
                  <a:pt x="21599" y="8902"/>
                </a:lnTo>
                <a:cubicBezTo>
                  <a:pt x="21599" y="9137"/>
                  <a:pt x="21531" y="9331"/>
                  <a:pt x="21394" y="9492"/>
                </a:cubicBezTo>
                <a:cubicBezTo>
                  <a:pt x="21257" y="9651"/>
                  <a:pt x="21102" y="9722"/>
                  <a:pt x="20931" y="9701"/>
                </a:cubicBezTo>
                <a:lnTo>
                  <a:pt x="19922" y="9701"/>
                </a:lnTo>
                <a:cubicBezTo>
                  <a:pt x="19726" y="9701"/>
                  <a:pt x="19565" y="9625"/>
                  <a:pt x="19438" y="9472"/>
                </a:cubicBezTo>
                <a:cubicBezTo>
                  <a:pt x="19308" y="9316"/>
                  <a:pt x="19244" y="9125"/>
                  <a:pt x="19244" y="8902"/>
                </a:cubicBezTo>
                <a:lnTo>
                  <a:pt x="19244" y="5134"/>
                </a:lnTo>
                <a:lnTo>
                  <a:pt x="10195" y="15960"/>
                </a:lnTo>
                <a:cubicBezTo>
                  <a:pt x="10070" y="16110"/>
                  <a:pt x="9911" y="16183"/>
                  <a:pt x="9720" y="16183"/>
                </a:cubicBezTo>
                <a:cubicBezTo>
                  <a:pt x="9529" y="16183"/>
                  <a:pt x="9365" y="16113"/>
                  <a:pt x="9233" y="15960"/>
                </a:cubicBezTo>
                <a:lnTo>
                  <a:pt x="8307" y="14835"/>
                </a:lnTo>
                <a:cubicBezTo>
                  <a:pt x="8182" y="14682"/>
                  <a:pt x="8118" y="14492"/>
                  <a:pt x="8114" y="14259"/>
                </a:cubicBezTo>
                <a:cubicBezTo>
                  <a:pt x="8111" y="14025"/>
                  <a:pt x="8175" y="13831"/>
                  <a:pt x="8307" y="13684"/>
                </a:cubicBezTo>
                <a:lnTo>
                  <a:pt x="17332" y="2825"/>
                </a:lnTo>
                <a:lnTo>
                  <a:pt x="14181" y="2825"/>
                </a:lnTo>
                <a:cubicBezTo>
                  <a:pt x="13985" y="2825"/>
                  <a:pt x="13823" y="2749"/>
                  <a:pt x="13698" y="2593"/>
                </a:cubicBezTo>
                <a:cubicBezTo>
                  <a:pt x="13574" y="2440"/>
                  <a:pt x="13512" y="2246"/>
                  <a:pt x="13512" y="2011"/>
                </a:cubicBezTo>
                <a:lnTo>
                  <a:pt x="13512" y="801"/>
                </a:lnTo>
                <a:cubicBezTo>
                  <a:pt x="13495" y="587"/>
                  <a:pt x="13556" y="399"/>
                  <a:pt x="13694" y="237"/>
                </a:cubicBezTo>
                <a:cubicBezTo>
                  <a:pt x="13831" y="82"/>
                  <a:pt x="13992" y="0"/>
                  <a:pt x="14181" y="0"/>
                </a:cubicBezTo>
                <a:lnTo>
                  <a:pt x="20931" y="0"/>
                </a:lnTo>
                <a:cubicBezTo>
                  <a:pt x="21110" y="0"/>
                  <a:pt x="21267" y="82"/>
                  <a:pt x="21399" y="246"/>
                </a:cubicBezTo>
                <a:cubicBezTo>
                  <a:pt x="21533" y="411"/>
                  <a:pt x="21599" y="599"/>
                  <a:pt x="21599" y="801"/>
                </a:cubicBezTo>
                <a:lnTo>
                  <a:pt x="21599" y="2011"/>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2" name="AutoShape 23"/>
          <p:cNvSpPr>
            <a:spLocks/>
          </p:cNvSpPr>
          <p:nvPr userDrawn="1"/>
        </p:nvSpPr>
        <p:spPr bwMode="auto">
          <a:xfrm>
            <a:off x="3200075" y="2141815"/>
            <a:ext cx="198420" cy="218319"/>
          </a:xfrm>
          <a:custGeom>
            <a:avLst/>
            <a:gdLst>
              <a:gd name="T0" fmla="*/ 10799 w 21598"/>
              <a:gd name="T1" fmla="+- 0 10810 20"/>
              <a:gd name="T2" fmla="*/ 10810 h 21580"/>
              <a:gd name="T3" fmla="*/ 10799 w 21598"/>
              <a:gd name="T4" fmla="+- 0 10810 20"/>
              <a:gd name="T5" fmla="*/ 10810 h 21580"/>
              <a:gd name="T6" fmla="*/ 10799 w 21598"/>
              <a:gd name="T7" fmla="+- 0 10810 20"/>
              <a:gd name="T8" fmla="*/ 10810 h 21580"/>
              <a:gd name="T9" fmla="*/ 10799 w 21598"/>
              <a:gd name="T10" fmla="+- 0 10810 20"/>
              <a:gd name="T11" fmla="*/ 10810 h 21580"/>
            </a:gdLst>
            <a:ahLst/>
            <a:cxnLst>
              <a:cxn ang="0">
                <a:pos x="T0" y="T2"/>
              </a:cxn>
              <a:cxn ang="0">
                <a:pos x="T3" y="T5"/>
              </a:cxn>
              <a:cxn ang="0">
                <a:pos x="T6" y="T8"/>
              </a:cxn>
              <a:cxn ang="0">
                <a:pos x="T9" y="T11"/>
              </a:cxn>
            </a:cxnLst>
            <a:rect l="0" t="0" r="r" b="b"/>
            <a:pathLst>
              <a:path w="21598" h="21580">
                <a:moveTo>
                  <a:pt x="7580" y="21301"/>
                </a:moveTo>
                <a:cubicBezTo>
                  <a:pt x="7531" y="21433"/>
                  <a:pt x="7446" y="21518"/>
                  <a:pt x="7321" y="21556"/>
                </a:cubicBezTo>
                <a:cubicBezTo>
                  <a:pt x="7289" y="21571"/>
                  <a:pt x="7248" y="21580"/>
                  <a:pt x="7191" y="21580"/>
                </a:cubicBezTo>
                <a:cubicBezTo>
                  <a:pt x="7145" y="21580"/>
                  <a:pt x="7074" y="21565"/>
                  <a:pt x="6981" y="21527"/>
                </a:cubicBezTo>
                <a:lnTo>
                  <a:pt x="5400" y="20459"/>
                </a:lnTo>
                <a:cubicBezTo>
                  <a:pt x="5290" y="20382"/>
                  <a:pt x="5219" y="20274"/>
                  <a:pt x="5185" y="20127"/>
                </a:cubicBezTo>
                <a:cubicBezTo>
                  <a:pt x="5148" y="19983"/>
                  <a:pt x="5163" y="19846"/>
                  <a:pt x="5224" y="19713"/>
                </a:cubicBezTo>
                <a:lnTo>
                  <a:pt x="5997" y="18100"/>
                </a:lnTo>
                <a:cubicBezTo>
                  <a:pt x="4867" y="17463"/>
                  <a:pt x="3814" y="16627"/>
                  <a:pt x="2845" y="15591"/>
                </a:cubicBezTo>
                <a:cubicBezTo>
                  <a:pt x="1876" y="14558"/>
                  <a:pt x="1027" y="13344"/>
                  <a:pt x="293" y="11944"/>
                </a:cubicBezTo>
                <a:cubicBezTo>
                  <a:pt x="97" y="11601"/>
                  <a:pt x="0" y="11220"/>
                  <a:pt x="0" y="10812"/>
                </a:cubicBezTo>
                <a:cubicBezTo>
                  <a:pt x="0" y="10398"/>
                  <a:pt x="97" y="10008"/>
                  <a:pt x="293" y="9644"/>
                </a:cubicBezTo>
                <a:cubicBezTo>
                  <a:pt x="902" y="8473"/>
                  <a:pt x="1597" y="7420"/>
                  <a:pt x="2378" y="6490"/>
                </a:cubicBezTo>
                <a:cubicBezTo>
                  <a:pt x="3159" y="5557"/>
                  <a:pt x="4003" y="4771"/>
                  <a:pt x="4908" y="4128"/>
                </a:cubicBezTo>
                <a:cubicBezTo>
                  <a:pt x="5814" y="3489"/>
                  <a:pt x="6761" y="3001"/>
                  <a:pt x="7749" y="2670"/>
                </a:cubicBezTo>
                <a:cubicBezTo>
                  <a:pt x="8738" y="2338"/>
                  <a:pt x="9753" y="2171"/>
                  <a:pt x="10801" y="2171"/>
                </a:cubicBezTo>
                <a:cubicBezTo>
                  <a:pt x="11214" y="2171"/>
                  <a:pt x="11625" y="2203"/>
                  <a:pt x="12032" y="2268"/>
                </a:cubicBezTo>
                <a:cubicBezTo>
                  <a:pt x="12435" y="2335"/>
                  <a:pt x="12839" y="2415"/>
                  <a:pt x="13238" y="2506"/>
                </a:cubicBezTo>
                <a:lnTo>
                  <a:pt x="14280" y="290"/>
                </a:lnTo>
                <a:cubicBezTo>
                  <a:pt x="14342" y="158"/>
                  <a:pt x="14437" y="73"/>
                  <a:pt x="14562" y="38"/>
                </a:cubicBezTo>
                <a:cubicBezTo>
                  <a:pt x="14655" y="-20"/>
                  <a:pt x="14767" y="-12"/>
                  <a:pt x="14902" y="62"/>
                </a:cubicBezTo>
                <a:lnTo>
                  <a:pt x="16458" y="1133"/>
                </a:lnTo>
                <a:cubicBezTo>
                  <a:pt x="16568" y="1206"/>
                  <a:pt x="16644" y="1314"/>
                  <a:pt x="16688" y="1461"/>
                </a:cubicBezTo>
                <a:cubicBezTo>
                  <a:pt x="16730" y="1608"/>
                  <a:pt x="16715" y="1746"/>
                  <a:pt x="16647" y="1878"/>
                </a:cubicBezTo>
                <a:lnTo>
                  <a:pt x="7580" y="21301"/>
                </a:lnTo>
                <a:close/>
                <a:moveTo>
                  <a:pt x="7531" y="14770"/>
                </a:moveTo>
                <a:cubicBezTo>
                  <a:pt x="6861" y="14180"/>
                  <a:pt x="6323" y="13432"/>
                  <a:pt x="5916" y="12528"/>
                </a:cubicBezTo>
                <a:cubicBezTo>
                  <a:pt x="5510" y="11627"/>
                  <a:pt x="5307" y="10627"/>
                  <a:pt x="5307" y="9530"/>
                </a:cubicBezTo>
                <a:cubicBezTo>
                  <a:pt x="5307" y="8799"/>
                  <a:pt x="5405" y="8107"/>
                  <a:pt x="5606" y="7444"/>
                </a:cubicBezTo>
                <a:cubicBezTo>
                  <a:pt x="5804" y="6783"/>
                  <a:pt x="6071" y="6173"/>
                  <a:pt x="6408" y="5613"/>
                </a:cubicBezTo>
                <a:cubicBezTo>
                  <a:pt x="5493" y="6182"/>
                  <a:pt x="4644" y="6901"/>
                  <a:pt x="3861" y="7766"/>
                </a:cubicBezTo>
                <a:cubicBezTo>
                  <a:pt x="3075" y="8632"/>
                  <a:pt x="2390" y="9644"/>
                  <a:pt x="1803" y="10797"/>
                </a:cubicBezTo>
                <a:cubicBezTo>
                  <a:pt x="2444" y="12024"/>
                  <a:pt x="3193" y="13097"/>
                  <a:pt x="4047" y="14019"/>
                </a:cubicBezTo>
                <a:cubicBezTo>
                  <a:pt x="4903" y="14943"/>
                  <a:pt x="5843" y="15679"/>
                  <a:pt x="6866" y="16231"/>
                </a:cubicBezTo>
                <a:lnTo>
                  <a:pt x="7531" y="14770"/>
                </a:lnTo>
                <a:close/>
                <a:moveTo>
                  <a:pt x="7191" y="9530"/>
                </a:moveTo>
                <a:cubicBezTo>
                  <a:pt x="7191" y="9747"/>
                  <a:pt x="7257" y="9935"/>
                  <a:pt x="7385" y="10093"/>
                </a:cubicBezTo>
                <a:cubicBezTo>
                  <a:pt x="7514" y="10251"/>
                  <a:pt x="7678" y="10331"/>
                  <a:pt x="7872" y="10331"/>
                </a:cubicBezTo>
                <a:cubicBezTo>
                  <a:pt x="8067" y="10331"/>
                  <a:pt x="8226" y="10248"/>
                  <a:pt x="8351" y="10084"/>
                </a:cubicBezTo>
                <a:cubicBezTo>
                  <a:pt x="8478" y="9923"/>
                  <a:pt x="8540" y="9735"/>
                  <a:pt x="8540" y="9530"/>
                </a:cubicBezTo>
                <a:cubicBezTo>
                  <a:pt x="8540" y="8799"/>
                  <a:pt x="8750" y="8186"/>
                  <a:pt x="9166" y="7690"/>
                </a:cubicBezTo>
                <a:cubicBezTo>
                  <a:pt x="9585" y="7194"/>
                  <a:pt x="10094" y="6945"/>
                  <a:pt x="10695" y="6945"/>
                </a:cubicBezTo>
                <a:cubicBezTo>
                  <a:pt x="10891" y="6945"/>
                  <a:pt x="11053" y="6866"/>
                  <a:pt x="11182" y="6701"/>
                </a:cubicBezTo>
                <a:cubicBezTo>
                  <a:pt x="11310" y="6534"/>
                  <a:pt x="11376" y="6346"/>
                  <a:pt x="11376" y="6132"/>
                </a:cubicBezTo>
                <a:cubicBezTo>
                  <a:pt x="11376" y="5897"/>
                  <a:pt x="11310" y="5704"/>
                  <a:pt x="11182" y="5557"/>
                </a:cubicBezTo>
                <a:cubicBezTo>
                  <a:pt x="11053" y="5407"/>
                  <a:pt x="10891" y="5331"/>
                  <a:pt x="10695" y="5331"/>
                </a:cubicBezTo>
                <a:cubicBezTo>
                  <a:pt x="10218" y="5331"/>
                  <a:pt x="9763" y="5440"/>
                  <a:pt x="9330" y="5663"/>
                </a:cubicBezTo>
                <a:cubicBezTo>
                  <a:pt x="8897" y="5883"/>
                  <a:pt x="8525" y="6179"/>
                  <a:pt x="8217" y="6552"/>
                </a:cubicBezTo>
                <a:cubicBezTo>
                  <a:pt x="7908" y="6927"/>
                  <a:pt x="7661" y="7376"/>
                  <a:pt x="7475" y="7892"/>
                </a:cubicBezTo>
                <a:cubicBezTo>
                  <a:pt x="7287" y="8415"/>
                  <a:pt x="7191" y="8960"/>
                  <a:pt x="7191" y="9530"/>
                </a:cubicBezTo>
                <a:moveTo>
                  <a:pt x="21333" y="9644"/>
                </a:moveTo>
                <a:cubicBezTo>
                  <a:pt x="21511" y="10008"/>
                  <a:pt x="21600" y="10398"/>
                  <a:pt x="21597" y="10812"/>
                </a:cubicBezTo>
                <a:cubicBezTo>
                  <a:pt x="21592" y="11220"/>
                  <a:pt x="21504" y="11601"/>
                  <a:pt x="21333" y="11944"/>
                </a:cubicBezTo>
                <a:cubicBezTo>
                  <a:pt x="20082" y="14327"/>
                  <a:pt x="18550" y="16163"/>
                  <a:pt x="16735" y="17451"/>
                </a:cubicBezTo>
                <a:cubicBezTo>
                  <a:pt x="14919" y="18745"/>
                  <a:pt x="12964" y="19400"/>
                  <a:pt x="10872" y="19417"/>
                </a:cubicBezTo>
                <a:lnTo>
                  <a:pt x="11902" y="17184"/>
                </a:lnTo>
                <a:cubicBezTo>
                  <a:pt x="13534" y="16950"/>
                  <a:pt x="15024" y="16272"/>
                  <a:pt x="16378" y="15148"/>
                </a:cubicBezTo>
                <a:cubicBezTo>
                  <a:pt x="17728" y="14024"/>
                  <a:pt x="18869" y="12575"/>
                  <a:pt x="19798" y="10797"/>
                </a:cubicBezTo>
                <a:cubicBezTo>
                  <a:pt x="18947" y="9204"/>
                  <a:pt x="17919" y="7878"/>
                  <a:pt x="16715" y="6819"/>
                </a:cubicBezTo>
                <a:lnTo>
                  <a:pt x="17606" y="4897"/>
                </a:lnTo>
                <a:cubicBezTo>
                  <a:pt x="18325" y="5513"/>
                  <a:pt x="18998" y="6214"/>
                  <a:pt x="19622" y="7003"/>
                </a:cubicBezTo>
                <a:cubicBezTo>
                  <a:pt x="20246" y="7790"/>
                  <a:pt x="20816" y="8670"/>
                  <a:pt x="21333" y="9644"/>
                </a:cubicBezTo>
                <a:moveTo>
                  <a:pt x="16096" y="9530"/>
                </a:moveTo>
                <a:cubicBezTo>
                  <a:pt x="16096" y="10222"/>
                  <a:pt x="16010" y="10882"/>
                  <a:pt x="15844" y="11504"/>
                </a:cubicBezTo>
                <a:cubicBezTo>
                  <a:pt x="15675" y="12129"/>
                  <a:pt x="15440" y="12695"/>
                  <a:pt x="15134" y="13212"/>
                </a:cubicBezTo>
                <a:cubicBezTo>
                  <a:pt x="14831" y="13728"/>
                  <a:pt x="14466" y="14186"/>
                  <a:pt x="14045" y="14588"/>
                </a:cubicBezTo>
                <a:cubicBezTo>
                  <a:pt x="13625" y="14990"/>
                  <a:pt x="13162" y="15310"/>
                  <a:pt x="12663" y="15544"/>
                </a:cubicBezTo>
                <a:lnTo>
                  <a:pt x="16001" y="8377"/>
                </a:lnTo>
                <a:cubicBezTo>
                  <a:pt x="16032" y="8567"/>
                  <a:pt x="16057" y="8749"/>
                  <a:pt x="16072" y="8934"/>
                </a:cubicBezTo>
                <a:cubicBezTo>
                  <a:pt x="16089" y="9116"/>
                  <a:pt x="16096" y="9315"/>
                  <a:pt x="16096" y="9530"/>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3" name="AutoShape 24"/>
          <p:cNvSpPr>
            <a:spLocks/>
          </p:cNvSpPr>
          <p:nvPr userDrawn="1"/>
        </p:nvSpPr>
        <p:spPr bwMode="auto">
          <a:xfrm>
            <a:off x="3663055" y="2141017"/>
            <a:ext cx="198420" cy="218319"/>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4" name="AutoShape 25"/>
          <p:cNvSpPr>
            <a:spLocks/>
          </p:cNvSpPr>
          <p:nvPr userDrawn="1"/>
        </p:nvSpPr>
        <p:spPr bwMode="auto">
          <a:xfrm>
            <a:off x="4144362" y="21410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85" name="AutoShape 26"/>
          <p:cNvSpPr>
            <a:spLocks/>
          </p:cNvSpPr>
          <p:nvPr userDrawn="1"/>
        </p:nvSpPr>
        <p:spPr bwMode="auto">
          <a:xfrm>
            <a:off x="6351931"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3" y="161"/>
                  <a:pt x="21205" y="478"/>
                </a:cubicBezTo>
                <a:cubicBezTo>
                  <a:pt x="21467" y="798"/>
                  <a:pt x="21599" y="1177"/>
                  <a:pt x="21599" y="1618"/>
                </a:cubicBezTo>
                <a:lnTo>
                  <a:pt x="21599" y="19981"/>
                </a:lnTo>
                <a:cubicBezTo>
                  <a:pt x="21599"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86" name="AutoShape 27"/>
          <p:cNvSpPr>
            <a:spLocks/>
          </p:cNvSpPr>
          <p:nvPr userDrawn="1"/>
        </p:nvSpPr>
        <p:spPr bwMode="auto">
          <a:xfrm>
            <a:off x="6778481" y="214819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23" y="0"/>
                </a:moveTo>
                <a:cubicBezTo>
                  <a:pt x="20825" y="0"/>
                  <a:pt x="21081" y="103"/>
                  <a:pt x="21289" y="308"/>
                </a:cubicBezTo>
                <a:cubicBezTo>
                  <a:pt x="21493" y="518"/>
                  <a:pt x="21599" y="774"/>
                  <a:pt x="21599" y="1076"/>
                </a:cubicBezTo>
                <a:cubicBezTo>
                  <a:pt x="21599" y="1379"/>
                  <a:pt x="21493" y="1629"/>
                  <a:pt x="21280" y="1834"/>
                </a:cubicBezTo>
                <a:lnTo>
                  <a:pt x="13494" y="9622"/>
                </a:lnTo>
                <a:lnTo>
                  <a:pt x="13494" y="20523"/>
                </a:lnTo>
                <a:cubicBezTo>
                  <a:pt x="13494" y="20825"/>
                  <a:pt x="13388" y="21081"/>
                  <a:pt x="13184" y="21289"/>
                </a:cubicBezTo>
                <a:cubicBezTo>
                  <a:pt x="12976" y="21496"/>
                  <a:pt x="12723" y="21599"/>
                  <a:pt x="12418" y="21599"/>
                </a:cubicBezTo>
                <a:cubicBezTo>
                  <a:pt x="12115" y="21599"/>
                  <a:pt x="11862" y="21493"/>
                  <a:pt x="11660" y="21283"/>
                </a:cubicBezTo>
                <a:lnTo>
                  <a:pt x="8407" y="18044"/>
                </a:lnTo>
                <a:cubicBezTo>
                  <a:pt x="8197" y="17831"/>
                  <a:pt x="8096" y="17574"/>
                  <a:pt x="8105" y="17272"/>
                </a:cubicBezTo>
                <a:lnTo>
                  <a:pt x="8105" y="9622"/>
                </a:lnTo>
                <a:lnTo>
                  <a:pt x="316" y="1834"/>
                </a:lnTo>
                <a:cubicBezTo>
                  <a:pt x="106" y="1620"/>
                  <a:pt x="0" y="1370"/>
                  <a:pt x="0" y="1076"/>
                </a:cubicBezTo>
                <a:cubicBezTo>
                  <a:pt x="0" y="774"/>
                  <a:pt x="103" y="518"/>
                  <a:pt x="308" y="308"/>
                </a:cubicBezTo>
                <a:cubicBezTo>
                  <a:pt x="515" y="103"/>
                  <a:pt x="771" y="0"/>
                  <a:pt x="1073" y="0"/>
                </a:cubicBezTo>
                <a:lnTo>
                  <a:pt x="20523" y="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87" name="AutoShape 28"/>
          <p:cNvSpPr>
            <a:spLocks/>
          </p:cNvSpPr>
          <p:nvPr userDrawn="1"/>
        </p:nvSpPr>
        <p:spPr bwMode="auto">
          <a:xfrm>
            <a:off x="341739" y="2485353"/>
            <a:ext cx="199216" cy="198472"/>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9" name="AutoShape 30"/>
          <p:cNvSpPr>
            <a:spLocks/>
          </p:cNvSpPr>
          <p:nvPr userDrawn="1"/>
        </p:nvSpPr>
        <p:spPr bwMode="auto">
          <a:xfrm>
            <a:off x="1293198" y="248535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19"/>
                </a:moveTo>
                <a:cubicBezTo>
                  <a:pt x="20630" y="3219"/>
                  <a:pt x="20943" y="3384"/>
                  <a:pt x="21205" y="3713"/>
                </a:cubicBezTo>
                <a:cubicBezTo>
                  <a:pt x="21467" y="4039"/>
                  <a:pt x="21599" y="4424"/>
                  <a:pt x="21599" y="4867"/>
                </a:cubicBezTo>
                <a:lnTo>
                  <a:pt x="21599" y="19981"/>
                </a:lnTo>
                <a:cubicBezTo>
                  <a:pt x="21599" y="20422"/>
                  <a:pt x="21467" y="20800"/>
                  <a:pt x="21205" y="21124"/>
                </a:cubicBezTo>
                <a:cubicBezTo>
                  <a:pt x="20943" y="21441"/>
                  <a:pt x="20630" y="21599"/>
                  <a:pt x="20263" y="21599"/>
                </a:cubicBezTo>
                <a:lnTo>
                  <a:pt x="1346" y="21599"/>
                </a:lnTo>
                <a:cubicBezTo>
                  <a:pt x="981" y="21599"/>
                  <a:pt x="663" y="21441"/>
                  <a:pt x="399" y="21124"/>
                </a:cubicBezTo>
                <a:cubicBezTo>
                  <a:pt x="132" y="20801"/>
                  <a:pt x="0" y="20422"/>
                  <a:pt x="0" y="19981"/>
                </a:cubicBezTo>
                <a:lnTo>
                  <a:pt x="0" y="1615"/>
                </a:lnTo>
                <a:cubicBezTo>
                  <a:pt x="0" y="1177"/>
                  <a:pt x="132" y="796"/>
                  <a:pt x="399" y="475"/>
                </a:cubicBezTo>
                <a:cubicBezTo>
                  <a:pt x="663" y="158"/>
                  <a:pt x="981" y="0"/>
                  <a:pt x="1346" y="0"/>
                </a:cubicBezTo>
                <a:lnTo>
                  <a:pt x="9457" y="0"/>
                </a:lnTo>
                <a:cubicBezTo>
                  <a:pt x="9824" y="0"/>
                  <a:pt x="10140" y="158"/>
                  <a:pt x="10407" y="475"/>
                </a:cubicBezTo>
                <a:cubicBezTo>
                  <a:pt x="10673" y="796"/>
                  <a:pt x="10806" y="1177"/>
                  <a:pt x="10806" y="1615"/>
                </a:cubicBezTo>
                <a:cubicBezTo>
                  <a:pt x="10806" y="2056"/>
                  <a:pt x="10935" y="2435"/>
                  <a:pt x="11197" y="2749"/>
                </a:cubicBezTo>
                <a:cubicBezTo>
                  <a:pt x="11459" y="3060"/>
                  <a:pt x="11773" y="3219"/>
                  <a:pt x="12142" y="3219"/>
                </a:cubicBezTo>
                <a:lnTo>
                  <a:pt x="20263" y="321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90" name="AutoShape 31"/>
          <p:cNvSpPr>
            <a:spLocks/>
          </p:cNvSpPr>
          <p:nvPr userDrawn="1"/>
        </p:nvSpPr>
        <p:spPr bwMode="auto">
          <a:xfrm>
            <a:off x="1782474" y="248535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76" y="7975"/>
                </a:moveTo>
                <a:cubicBezTo>
                  <a:pt x="3988" y="7975"/>
                  <a:pt x="3706" y="8031"/>
                  <a:pt x="3434" y="8148"/>
                </a:cubicBezTo>
                <a:cubicBezTo>
                  <a:pt x="3160" y="8266"/>
                  <a:pt x="2903" y="8427"/>
                  <a:pt x="2666" y="8627"/>
                </a:cubicBezTo>
                <a:cubicBezTo>
                  <a:pt x="2428" y="8830"/>
                  <a:pt x="2220" y="9071"/>
                  <a:pt x="2044" y="9344"/>
                </a:cubicBezTo>
                <a:cubicBezTo>
                  <a:pt x="1867" y="9620"/>
                  <a:pt x="1730" y="9926"/>
                  <a:pt x="1628" y="10252"/>
                </a:cubicBezTo>
                <a:lnTo>
                  <a:pt x="0" y="16271"/>
                </a:lnTo>
                <a:lnTo>
                  <a:pt x="0" y="1618"/>
                </a:lnTo>
                <a:cubicBezTo>
                  <a:pt x="0" y="1177"/>
                  <a:pt x="132" y="796"/>
                  <a:pt x="399" y="478"/>
                </a:cubicBezTo>
                <a:cubicBezTo>
                  <a:pt x="663" y="161"/>
                  <a:pt x="981" y="0"/>
                  <a:pt x="1348" y="0"/>
                </a:cubicBezTo>
                <a:lnTo>
                  <a:pt x="9459" y="0"/>
                </a:lnTo>
                <a:cubicBezTo>
                  <a:pt x="9824" y="0"/>
                  <a:pt x="10140" y="161"/>
                  <a:pt x="10407" y="478"/>
                </a:cubicBezTo>
                <a:cubicBezTo>
                  <a:pt x="10673" y="796"/>
                  <a:pt x="10806" y="1177"/>
                  <a:pt x="10806" y="1618"/>
                </a:cubicBezTo>
                <a:cubicBezTo>
                  <a:pt x="10806" y="2059"/>
                  <a:pt x="10938" y="2438"/>
                  <a:pt x="11197" y="2749"/>
                </a:cubicBezTo>
                <a:cubicBezTo>
                  <a:pt x="11459" y="3063"/>
                  <a:pt x="11773" y="3222"/>
                  <a:pt x="12142" y="3222"/>
                </a:cubicBezTo>
                <a:lnTo>
                  <a:pt x="17332" y="3222"/>
                </a:lnTo>
                <a:cubicBezTo>
                  <a:pt x="17700" y="3222"/>
                  <a:pt x="18015" y="3384"/>
                  <a:pt x="18277" y="3713"/>
                </a:cubicBezTo>
                <a:cubicBezTo>
                  <a:pt x="18539" y="4042"/>
                  <a:pt x="18669" y="4426"/>
                  <a:pt x="18669" y="4867"/>
                </a:cubicBezTo>
                <a:lnTo>
                  <a:pt x="18669" y="7975"/>
                </a:lnTo>
                <a:lnTo>
                  <a:pt x="4276" y="7975"/>
                </a:lnTo>
                <a:close/>
                <a:moveTo>
                  <a:pt x="21599" y="10140"/>
                </a:moveTo>
                <a:lnTo>
                  <a:pt x="18552" y="20800"/>
                </a:lnTo>
                <a:cubicBezTo>
                  <a:pt x="18505" y="21015"/>
                  <a:pt x="18385" y="21203"/>
                  <a:pt x="18194" y="21362"/>
                </a:cubicBezTo>
                <a:cubicBezTo>
                  <a:pt x="18003" y="21520"/>
                  <a:pt x="17817" y="21599"/>
                  <a:pt x="17638" y="21599"/>
                </a:cubicBezTo>
                <a:lnTo>
                  <a:pt x="504" y="21599"/>
                </a:lnTo>
                <a:lnTo>
                  <a:pt x="3388" y="10913"/>
                </a:lnTo>
                <a:cubicBezTo>
                  <a:pt x="3434" y="10698"/>
                  <a:pt x="3552" y="10516"/>
                  <a:pt x="3745" y="10363"/>
                </a:cubicBezTo>
                <a:cubicBezTo>
                  <a:pt x="3936" y="10213"/>
                  <a:pt x="4120" y="10140"/>
                  <a:pt x="4301" y="10140"/>
                </a:cubicBezTo>
                <a:lnTo>
                  <a:pt x="21599" y="10140"/>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91" name="AutoShape 32"/>
          <p:cNvSpPr>
            <a:spLocks/>
          </p:cNvSpPr>
          <p:nvPr userDrawn="1"/>
        </p:nvSpPr>
        <p:spPr bwMode="auto">
          <a:xfrm>
            <a:off x="7219969" y="2492528"/>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1" y="7569"/>
                </a:moveTo>
                <a:cubicBezTo>
                  <a:pt x="21273" y="7569"/>
                  <a:pt x="21379" y="7618"/>
                  <a:pt x="21468" y="7727"/>
                </a:cubicBezTo>
                <a:cubicBezTo>
                  <a:pt x="21554" y="7834"/>
                  <a:pt x="21599" y="7958"/>
                  <a:pt x="21599" y="8105"/>
                </a:cubicBezTo>
                <a:lnTo>
                  <a:pt x="21599" y="13494"/>
                </a:lnTo>
                <a:cubicBezTo>
                  <a:pt x="21599" y="13641"/>
                  <a:pt x="21556" y="13768"/>
                  <a:pt x="21472" y="13872"/>
                </a:cubicBezTo>
                <a:cubicBezTo>
                  <a:pt x="21388" y="13978"/>
                  <a:pt x="21280" y="14033"/>
                  <a:pt x="21151" y="14033"/>
                </a:cubicBezTo>
                <a:lnTo>
                  <a:pt x="19807" y="14033"/>
                </a:lnTo>
                <a:lnTo>
                  <a:pt x="19807" y="19984"/>
                </a:lnTo>
                <a:cubicBezTo>
                  <a:pt x="19807" y="20419"/>
                  <a:pt x="19675" y="20796"/>
                  <a:pt x="19411" y="21116"/>
                </a:cubicBezTo>
                <a:cubicBezTo>
                  <a:pt x="19144" y="21438"/>
                  <a:pt x="18825" y="21599"/>
                  <a:pt x="18451" y="21599"/>
                </a:cubicBezTo>
                <a:lnTo>
                  <a:pt x="3146" y="21599"/>
                </a:lnTo>
                <a:cubicBezTo>
                  <a:pt x="2772" y="21599"/>
                  <a:pt x="2455" y="21438"/>
                  <a:pt x="2198" y="21116"/>
                </a:cubicBezTo>
                <a:cubicBezTo>
                  <a:pt x="1941" y="20796"/>
                  <a:pt x="1814" y="20419"/>
                  <a:pt x="1814" y="19984"/>
                </a:cubicBezTo>
                <a:lnTo>
                  <a:pt x="1814" y="14033"/>
                </a:lnTo>
                <a:lnTo>
                  <a:pt x="446" y="14033"/>
                </a:lnTo>
                <a:cubicBezTo>
                  <a:pt x="324" y="14033"/>
                  <a:pt x="218" y="13981"/>
                  <a:pt x="132" y="13880"/>
                </a:cubicBezTo>
                <a:cubicBezTo>
                  <a:pt x="43" y="13780"/>
                  <a:pt x="0" y="13650"/>
                  <a:pt x="0" y="13494"/>
                </a:cubicBezTo>
                <a:lnTo>
                  <a:pt x="0" y="8105"/>
                </a:lnTo>
                <a:cubicBezTo>
                  <a:pt x="0" y="7958"/>
                  <a:pt x="43" y="7834"/>
                  <a:pt x="132" y="7727"/>
                </a:cubicBezTo>
                <a:cubicBezTo>
                  <a:pt x="218" y="7618"/>
                  <a:pt x="324" y="7569"/>
                  <a:pt x="446" y="7569"/>
                </a:cubicBezTo>
                <a:lnTo>
                  <a:pt x="6638" y="7569"/>
                </a:lnTo>
                <a:cubicBezTo>
                  <a:pt x="6203" y="7569"/>
                  <a:pt x="5791" y="7468"/>
                  <a:pt x="5404" y="7270"/>
                </a:cubicBezTo>
                <a:cubicBezTo>
                  <a:pt x="5018" y="7074"/>
                  <a:pt x="4682" y="6803"/>
                  <a:pt x="4399" y="6466"/>
                </a:cubicBezTo>
                <a:cubicBezTo>
                  <a:pt x="4116" y="6126"/>
                  <a:pt x="3892" y="5723"/>
                  <a:pt x="3727" y="5266"/>
                </a:cubicBezTo>
                <a:cubicBezTo>
                  <a:pt x="3561" y="4808"/>
                  <a:pt x="3480" y="4316"/>
                  <a:pt x="3480" y="3789"/>
                </a:cubicBezTo>
                <a:cubicBezTo>
                  <a:pt x="3480" y="3267"/>
                  <a:pt x="3561" y="2775"/>
                  <a:pt x="3727" y="2312"/>
                </a:cubicBezTo>
                <a:cubicBezTo>
                  <a:pt x="3892" y="1845"/>
                  <a:pt x="4116" y="1445"/>
                  <a:pt x="4399" y="1102"/>
                </a:cubicBezTo>
                <a:cubicBezTo>
                  <a:pt x="4682" y="765"/>
                  <a:pt x="5016" y="495"/>
                  <a:pt x="5399" y="296"/>
                </a:cubicBezTo>
                <a:cubicBezTo>
                  <a:pt x="5781" y="100"/>
                  <a:pt x="6194" y="0"/>
                  <a:pt x="6638" y="0"/>
                </a:cubicBezTo>
                <a:cubicBezTo>
                  <a:pt x="7106" y="0"/>
                  <a:pt x="7550" y="112"/>
                  <a:pt x="7967" y="336"/>
                </a:cubicBezTo>
                <a:cubicBezTo>
                  <a:pt x="8385" y="561"/>
                  <a:pt x="8723" y="883"/>
                  <a:pt x="8985" y="1295"/>
                </a:cubicBezTo>
                <a:lnTo>
                  <a:pt x="10799" y="4094"/>
                </a:lnTo>
                <a:lnTo>
                  <a:pt x="12614" y="1295"/>
                </a:lnTo>
                <a:cubicBezTo>
                  <a:pt x="12883" y="883"/>
                  <a:pt x="13224" y="561"/>
                  <a:pt x="13636" y="336"/>
                </a:cubicBezTo>
                <a:cubicBezTo>
                  <a:pt x="14049" y="112"/>
                  <a:pt x="14493" y="0"/>
                  <a:pt x="14971" y="0"/>
                </a:cubicBezTo>
                <a:cubicBezTo>
                  <a:pt x="15405" y="0"/>
                  <a:pt x="15815" y="100"/>
                  <a:pt x="16199" y="296"/>
                </a:cubicBezTo>
                <a:cubicBezTo>
                  <a:pt x="16581" y="495"/>
                  <a:pt x="16915" y="765"/>
                  <a:pt x="17198" y="1102"/>
                </a:cubicBezTo>
                <a:cubicBezTo>
                  <a:pt x="17481" y="1445"/>
                  <a:pt x="17704" y="1845"/>
                  <a:pt x="17870" y="2303"/>
                </a:cubicBezTo>
                <a:cubicBezTo>
                  <a:pt x="18036" y="2761"/>
                  <a:pt x="18117" y="3259"/>
                  <a:pt x="18117" y="3789"/>
                </a:cubicBezTo>
                <a:cubicBezTo>
                  <a:pt x="18117" y="4315"/>
                  <a:pt x="18036" y="4808"/>
                  <a:pt x="17870" y="5266"/>
                </a:cubicBezTo>
                <a:cubicBezTo>
                  <a:pt x="17704" y="5723"/>
                  <a:pt x="17481" y="6126"/>
                  <a:pt x="17198" y="6466"/>
                </a:cubicBezTo>
                <a:cubicBezTo>
                  <a:pt x="16915" y="6803"/>
                  <a:pt x="16581" y="7074"/>
                  <a:pt x="16199" y="7269"/>
                </a:cubicBezTo>
                <a:cubicBezTo>
                  <a:pt x="15815" y="7468"/>
                  <a:pt x="15405" y="7569"/>
                  <a:pt x="14971" y="7569"/>
                </a:cubicBezTo>
                <a:lnTo>
                  <a:pt x="21151" y="7569"/>
                </a:lnTo>
                <a:close/>
                <a:moveTo>
                  <a:pt x="5294" y="3789"/>
                </a:moveTo>
                <a:cubicBezTo>
                  <a:pt x="5294" y="4243"/>
                  <a:pt x="5424" y="4621"/>
                  <a:pt x="5680" y="4929"/>
                </a:cubicBezTo>
                <a:cubicBezTo>
                  <a:pt x="5937" y="5234"/>
                  <a:pt x="6256" y="5389"/>
                  <a:pt x="6638" y="5389"/>
                </a:cubicBezTo>
                <a:lnTo>
                  <a:pt x="9362" y="5389"/>
                </a:lnTo>
                <a:lnTo>
                  <a:pt x="7629" y="2689"/>
                </a:lnTo>
                <a:cubicBezTo>
                  <a:pt x="7550" y="2597"/>
                  <a:pt x="7430" y="2484"/>
                  <a:pt x="7260" y="2349"/>
                </a:cubicBezTo>
                <a:cubicBezTo>
                  <a:pt x="7092" y="2217"/>
                  <a:pt x="6885" y="2150"/>
                  <a:pt x="6638" y="2150"/>
                </a:cubicBezTo>
                <a:cubicBezTo>
                  <a:pt x="6264" y="2150"/>
                  <a:pt x="5947" y="2312"/>
                  <a:pt x="5685" y="2634"/>
                </a:cubicBezTo>
                <a:cubicBezTo>
                  <a:pt x="5426" y="2954"/>
                  <a:pt x="5294" y="3342"/>
                  <a:pt x="5294" y="3789"/>
                </a:cubicBezTo>
                <a:moveTo>
                  <a:pt x="13063" y="7569"/>
                </a:moveTo>
                <a:lnTo>
                  <a:pt x="8534" y="7569"/>
                </a:lnTo>
                <a:lnTo>
                  <a:pt x="8534" y="18553"/>
                </a:lnTo>
                <a:cubicBezTo>
                  <a:pt x="8534" y="18856"/>
                  <a:pt x="8628" y="19118"/>
                  <a:pt x="8810" y="19334"/>
                </a:cubicBezTo>
                <a:cubicBezTo>
                  <a:pt x="8995" y="19547"/>
                  <a:pt x="9208" y="19656"/>
                  <a:pt x="9456" y="19656"/>
                </a:cubicBezTo>
                <a:lnTo>
                  <a:pt x="12144" y="19656"/>
                </a:lnTo>
                <a:cubicBezTo>
                  <a:pt x="12396" y="19656"/>
                  <a:pt x="12612" y="19547"/>
                  <a:pt x="12792" y="19334"/>
                </a:cubicBezTo>
                <a:cubicBezTo>
                  <a:pt x="12972" y="19118"/>
                  <a:pt x="13063" y="18856"/>
                  <a:pt x="13063" y="18553"/>
                </a:cubicBezTo>
                <a:lnTo>
                  <a:pt x="13063" y="7569"/>
                </a:lnTo>
                <a:close/>
                <a:moveTo>
                  <a:pt x="12235" y="5389"/>
                </a:moveTo>
                <a:lnTo>
                  <a:pt x="14971" y="5389"/>
                </a:lnTo>
                <a:cubicBezTo>
                  <a:pt x="15345" y="5389"/>
                  <a:pt x="15660" y="5234"/>
                  <a:pt x="15916" y="4929"/>
                </a:cubicBezTo>
                <a:cubicBezTo>
                  <a:pt x="16173" y="4621"/>
                  <a:pt x="16303" y="4243"/>
                  <a:pt x="16303" y="3789"/>
                </a:cubicBezTo>
                <a:cubicBezTo>
                  <a:pt x="16303" y="3339"/>
                  <a:pt x="16173" y="2954"/>
                  <a:pt x="15916" y="2634"/>
                </a:cubicBezTo>
                <a:cubicBezTo>
                  <a:pt x="15660" y="2312"/>
                  <a:pt x="15345" y="2150"/>
                  <a:pt x="14971" y="2150"/>
                </a:cubicBezTo>
                <a:cubicBezTo>
                  <a:pt x="14716" y="2150"/>
                  <a:pt x="14507" y="2217"/>
                  <a:pt x="14342" y="2349"/>
                </a:cubicBezTo>
                <a:cubicBezTo>
                  <a:pt x="14179" y="2484"/>
                  <a:pt x="14059" y="2597"/>
                  <a:pt x="13982" y="2689"/>
                </a:cubicBezTo>
                <a:lnTo>
                  <a:pt x="12235" y="538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2" name="AutoShape 33"/>
          <p:cNvSpPr>
            <a:spLocks/>
          </p:cNvSpPr>
          <p:nvPr userDrawn="1"/>
        </p:nvSpPr>
        <p:spPr bwMode="auto">
          <a:xfrm>
            <a:off x="7698886" y="2492528"/>
            <a:ext cx="198420" cy="199268"/>
          </a:xfrm>
          <a:custGeom>
            <a:avLst/>
            <a:gdLst>
              <a:gd name="T0" fmla="+- 0 10800 88"/>
              <a:gd name="T1" fmla="*/ T0 w 21424"/>
              <a:gd name="T2" fmla="*/ 10800 h 21600"/>
              <a:gd name="T3" fmla="+- 0 10800 88"/>
              <a:gd name="T4" fmla="*/ T3 w 21424"/>
              <a:gd name="T5" fmla="*/ 10800 h 21600"/>
              <a:gd name="T6" fmla="+- 0 10800 88"/>
              <a:gd name="T7" fmla="*/ T6 w 21424"/>
              <a:gd name="T8" fmla="*/ 10800 h 21600"/>
              <a:gd name="T9" fmla="+- 0 10800 88"/>
              <a:gd name="T10" fmla="*/ T9 w 21424"/>
              <a:gd name="T11" fmla="*/ 10800 h 21600"/>
            </a:gdLst>
            <a:ahLst/>
            <a:cxnLst>
              <a:cxn ang="0">
                <a:pos x="T1" y="T2"/>
              </a:cxn>
              <a:cxn ang="0">
                <a:pos x="T4" y="T5"/>
              </a:cxn>
              <a:cxn ang="0">
                <a:pos x="T7" y="T8"/>
              </a:cxn>
              <a:cxn ang="0">
                <a:pos x="T10" y="T11"/>
              </a:cxn>
            </a:cxnLst>
            <a:rect l="0" t="0" r="r" b="b"/>
            <a:pathLst>
              <a:path w="21424" h="21600">
                <a:moveTo>
                  <a:pt x="12593" y="10421"/>
                </a:moveTo>
                <a:lnTo>
                  <a:pt x="12593" y="19432"/>
                </a:lnTo>
                <a:lnTo>
                  <a:pt x="16047" y="19432"/>
                </a:lnTo>
                <a:cubicBezTo>
                  <a:pt x="16352" y="19432"/>
                  <a:pt x="16611" y="19538"/>
                  <a:pt x="16821" y="19749"/>
                </a:cubicBezTo>
                <a:cubicBezTo>
                  <a:pt x="17027" y="19961"/>
                  <a:pt x="17135" y="20210"/>
                  <a:pt x="17135" y="20504"/>
                </a:cubicBezTo>
                <a:cubicBezTo>
                  <a:pt x="17135" y="20809"/>
                  <a:pt x="17027" y="21071"/>
                  <a:pt x="16821" y="21282"/>
                </a:cubicBezTo>
                <a:cubicBezTo>
                  <a:pt x="16611" y="21494"/>
                  <a:pt x="16352" y="21599"/>
                  <a:pt x="16047" y="21599"/>
                </a:cubicBezTo>
                <a:lnTo>
                  <a:pt x="5350" y="21599"/>
                </a:lnTo>
                <a:cubicBezTo>
                  <a:pt x="5062" y="21599"/>
                  <a:pt x="4812" y="21494"/>
                  <a:pt x="4602" y="21282"/>
                </a:cubicBezTo>
                <a:cubicBezTo>
                  <a:pt x="4396" y="21071"/>
                  <a:pt x="4288" y="20809"/>
                  <a:pt x="4288" y="20504"/>
                </a:cubicBezTo>
                <a:cubicBezTo>
                  <a:pt x="4288" y="20210"/>
                  <a:pt x="4396" y="19961"/>
                  <a:pt x="4602" y="19749"/>
                </a:cubicBezTo>
                <a:cubicBezTo>
                  <a:pt x="4812" y="19538"/>
                  <a:pt x="5062" y="19432"/>
                  <a:pt x="5350" y="19432"/>
                </a:cubicBezTo>
                <a:lnTo>
                  <a:pt x="8833" y="19432"/>
                </a:lnTo>
                <a:lnTo>
                  <a:pt x="8833" y="10421"/>
                </a:lnTo>
                <a:lnTo>
                  <a:pt x="333" y="1841"/>
                </a:lnTo>
                <a:cubicBezTo>
                  <a:pt x="-10" y="1497"/>
                  <a:pt x="-88" y="1101"/>
                  <a:pt x="98" y="660"/>
                </a:cubicBezTo>
                <a:cubicBezTo>
                  <a:pt x="284" y="220"/>
                  <a:pt x="607" y="0"/>
                  <a:pt x="1073" y="0"/>
                </a:cubicBezTo>
                <a:lnTo>
                  <a:pt x="20324" y="0"/>
                </a:lnTo>
                <a:cubicBezTo>
                  <a:pt x="20799" y="0"/>
                  <a:pt x="21133" y="220"/>
                  <a:pt x="21325" y="660"/>
                </a:cubicBezTo>
                <a:cubicBezTo>
                  <a:pt x="21512" y="1101"/>
                  <a:pt x="21433" y="1497"/>
                  <a:pt x="21090" y="1841"/>
                </a:cubicBezTo>
                <a:lnTo>
                  <a:pt x="12593" y="10421"/>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3" name="AutoShape 34"/>
          <p:cNvSpPr>
            <a:spLocks/>
          </p:cNvSpPr>
          <p:nvPr userDrawn="1"/>
        </p:nvSpPr>
        <p:spPr bwMode="auto">
          <a:xfrm>
            <a:off x="8187366" y="2492528"/>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4" name="AutoShape 35"/>
          <p:cNvSpPr>
            <a:spLocks/>
          </p:cNvSpPr>
          <p:nvPr userDrawn="1"/>
        </p:nvSpPr>
        <p:spPr bwMode="auto">
          <a:xfrm>
            <a:off x="8185771" y="285519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5" name="AutoShape 36"/>
          <p:cNvSpPr>
            <a:spLocks/>
          </p:cNvSpPr>
          <p:nvPr userDrawn="1"/>
        </p:nvSpPr>
        <p:spPr bwMode="auto">
          <a:xfrm>
            <a:off x="8646362" y="285519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0218"/>
                </a:moveTo>
                <a:cubicBezTo>
                  <a:pt x="21518" y="10382"/>
                  <a:pt x="21599" y="10574"/>
                  <a:pt x="21599" y="10800"/>
                </a:cubicBezTo>
                <a:cubicBezTo>
                  <a:pt x="21599" y="11023"/>
                  <a:pt x="21518" y="11217"/>
                  <a:pt x="21357" y="11381"/>
                </a:cubicBezTo>
                <a:lnTo>
                  <a:pt x="17895" y="14840"/>
                </a:lnTo>
                <a:cubicBezTo>
                  <a:pt x="17649" y="15086"/>
                  <a:pt x="17448" y="15173"/>
                  <a:pt x="17285" y="15103"/>
                </a:cubicBezTo>
                <a:cubicBezTo>
                  <a:pt x="17121" y="15038"/>
                  <a:pt x="17042" y="14829"/>
                  <a:pt x="17042" y="14476"/>
                </a:cubicBezTo>
                <a:lnTo>
                  <a:pt x="17042" y="12096"/>
                </a:lnTo>
                <a:lnTo>
                  <a:pt x="12159" y="12096"/>
                </a:lnTo>
                <a:lnTo>
                  <a:pt x="12159" y="17031"/>
                </a:lnTo>
                <a:lnTo>
                  <a:pt x="14483" y="17031"/>
                </a:lnTo>
                <a:cubicBezTo>
                  <a:pt x="14836" y="17031"/>
                  <a:pt x="15048" y="17113"/>
                  <a:pt x="15121" y="17280"/>
                </a:cubicBezTo>
                <a:cubicBezTo>
                  <a:pt x="15192" y="17449"/>
                  <a:pt x="15102" y="17647"/>
                  <a:pt x="14850" y="17884"/>
                </a:cubicBezTo>
                <a:lnTo>
                  <a:pt x="11388" y="21340"/>
                </a:lnTo>
                <a:cubicBezTo>
                  <a:pt x="11225" y="21504"/>
                  <a:pt x="11032" y="21588"/>
                  <a:pt x="10807" y="21599"/>
                </a:cubicBezTo>
                <a:cubicBezTo>
                  <a:pt x="10581" y="21599"/>
                  <a:pt x="10389" y="21512"/>
                  <a:pt x="10225" y="21340"/>
                </a:cubicBezTo>
                <a:lnTo>
                  <a:pt x="6763" y="17884"/>
                </a:lnTo>
                <a:cubicBezTo>
                  <a:pt x="6520" y="17638"/>
                  <a:pt x="6430" y="17438"/>
                  <a:pt x="6492" y="17274"/>
                </a:cubicBezTo>
                <a:cubicBezTo>
                  <a:pt x="6554" y="17110"/>
                  <a:pt x="6763" y="17031"/>
                  <a:pt x="7116" y="17031"/>
                </a:cubicBezTo>
                <a:lnTo>
                  <a:pt x="9440" y="17031"/>
                </a:lnTo>
                <a:lnTo>
                  <a:pt x="9440" y="12096"/>
                </a:lnTo>
                <a:lnTo>
                  <a:pt x="4571" y="12096"/>
                </a:lnTo>
                <a:lnTo>
                  <a:pt x="4571" y="14476"/>
                </a:lnTo>
                <a:cubicBezTo>
                  <a:pt x="4571" y="14829"/>
                  <a:pt x="4489" y="15038"/>
                  <a:pt x="4320" y="15103"/>
                </a:cubicBezTo>
                <a:cubicBezTo>
                  <a:pt x="4153" y="15173"/>
                  <a:pt x="3950" y="15086"/>
                  <a:pt x="3704" y="14840"/>
                </a:cubicBezTo>
                <a:lnTo>
                  <a:pt x="242" y="11381"/>
                </a:lnTo>
                <a:cubicBezTo>
                  <a:pt x="81" y="11217"/>
                  <a:pt x="0" y="11023"/>
                  <a:pt x="0" y="10800"/>
                </a:cubicBezTo>
                <a:cubicBezTo>
                  <a:pt x="0" y="10574"/>
                  <a:pt x="81" y="10382"/>
                  <a:pt x="242" y="10218"/>
                </a:cubicBezTo>
                <a:lnTo>
                  <a:pt x="3704" y="6756"/>
                </a:lnTo>
                <a:cubicBezTo>
                  <a:pt x="3950" y="6513"/>
                  <a:pt x="4153" y="6426"/>
                  <a:pt x="4320" y="6494"/>
                </a:cubicBezTo>
                <a:cubicBezTo>
                  <a:pt x="4489" y="6561"/>
                  <a:pt x="4571" y="6770"/>
                  <a:pt x="4571" y="7120"/>
                </a:cubicBezTo>
                <a:lnTo>
                  <a:pt x="4571" y="9422"/>
                </a:lnTo>
                <a:lnTo>
                  <a:pt x="9440" y="9422"/>
                </a:lnTo>
                <a:lnTo>
                  <a:pt x="9440" y="4568"/>
                </a:lnTo>
                <a:lnTo>
                  <a:pt x="7116" y="4568"/>
                </a:lnTo>
                <a:cubicBezTo>
                  <a:pt x="6783" y="4568"/>
                  <a:pt x="6582" y="4486"/>
                  <a:pt x="6506" y="4317"/>
                </a:cubicBezTo>
                <a:cubicBezTo>
                  <a:pt x="6435" y="4153"/>
                  <a:pt x="6520" y="3950"/>
                  <a:pt x="6763" y="3715"/>
                </a:cubicBezTo>
                <a:lnTo>
                  <a:pt x="10225" y="256"/>
                </a:lnTo>
                <a:cubicBezTo>
                  <a:pt x="10389" y="93"/>
                  <a:pt x="10581" y="8"/>
                  <a:pt x="10807" y="0"/>
                </a:cubicBezTo>
                <a:cubicBezTo>
                  <a:pt x="11032" y="0"/>
                  <a:pt x="11225" y="84"/>
                  <a:pt x="11388" y="256"/>
                </a:cubicBezTo>
                <a:lnTo>
                  <a:pt x="14850" y="3715"/>
                </a:lnTo>
                <a:cubicBezTo>
                  <a:pt x="15093" y="3958"/>
                  <a:pt x="15181" y="4161"/>
                  <a:pt x="15113" y="4325"/>
                </a:cubicBezTo>
                <a:cubicBezTo>
                  <a:pt x="15048" y="4486"/>
                  <a:pt x="14836" y="4568"/>
                  <a:pt x="14483" y="4568"/>
                </a:cubicBezTo>
                <a:lnTo>
                  <a:pt x="12159" y="4568"/>
                </a:lnTo>
                <a:lnTo>
                  <a:pt x="12159" y="9422"/>
                </a:lnTo>
                <a:lnTo>
                  <a:pt x="17042" y="9422"/>
                </a:lnTo>
                <a:lnTo>
                  <a:pt x="17042" y="7120"/>
                </a:lnTo>
                <a:cubicBezTo>
                  <a:pt x="17042" y="6770"/>
                  <a:pt x="17121" y="6561"/>
                  <a:pt x="17285" y="6494"/>
                </a:cubicBezTo>
                <a:cubicBezTo>
                  <a:pt x="17448" y="6426"/>
                  <a:pt x="17649" y="6513"/>
                  <a:pt x="17895" y="6756"/>
                </a:cubicBezTo>
                <a:lnTo>
                  <a:pt x="21357" y="1021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6" name="AutoShape 37"/>
          <p:cNvSpPr>
            <a:spLocks/>
          </p:cNvSpPr>
          <p:nvPr userDrawn="1"/>
        </p:nvSpPr>
        <p:spPr bwMode="auto">
          <a:xfrm>
            <a:off x="6787681" y="36896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12" y="0"/>
                </a:moveTo>
                <a:cubicBezTo>
                  <a:pt x="20751" y="0"/>
                  <a:pt x="21033" y="104"/>
                  <a:pt x="21260" y="316"/>
                </a:cubicBezTo>
                <a:cubicBezTo>
                  <a:pt x="21487" y="530"/>
                  <a:pt x="21599" y="790"/>
                  <a:pt x="21599" y="1109"/>
                </a:cubicBezTo>
                <a:lnTo>
                  <a:pt x="21599" y="15003"/>
                </a:lnTo>
                <a:cubicBezTo>
                  <a:pt x="21599" y="15537"/>
                  <a:pt x="21466" y="16008"/>
                  <a:pt x="21203" y="16415"/>
                </a:cubicBezTo>
                <a:cubicBezTo>
                  <a:pt x="20936" y="16827"/>
                  <a:pt x="20582" y="17169"/>
                  <a:pt x="20143" y="17446"/>
                </a:cubicBezTo>
                <a:cubicBezTo>
                  <a:pt x="19700" y="17719"/>
                  <a:pt x="19219" y="17931"/>
                  <a:pt x="18701" y="18078"/>
                </a:cubicBezTo>
                <a:cubicBezTo>
                  <a:pt x="18177" y="18228"/>
                  <a:pt x="17668" y="18301"/>
                  <a:pt x="17174" y="18301"/>
                </a:cubicBezTo>
                <a:cubicBezTo>
                  <a:pt x="16686" y="18301"/>
                  <a:pt x="16172" y="18228"/>
                  <a:pt x="15644" y="18078"/>
                </a:cubicBezTo>
                <a:cubicBezTo>
                  <a:pt x="15117" y="17931"/>
                  <a:pt x="14642" y="17719"/>
                  <a:pt x="14215" y="17446"/>
                </a:cubicBezTo>
                <a:cubicBezTo>
                  <a:pt x="13788" y="17169"/>
                  <a:pt x="13445" y="16830"/>
                  <a:pt x="13179" y="16423"/>
                </a:cubicBezTo>
                <a:cubicBezTo>
                  <a:pt x="12912" y="16019"/>
                  <a:pt x="12779" y="15545"/>
                  <a:pt x="12779" y="15003"/>
                </a:cubicBezTo>
                <a:cubicBezTo>
                  <a:pt x="12779" y="14492"/>
                  <a:pt x="12912" y="14029"/>
                  <a:pt x="13179" y="13611"/>
                </a:cubicBezTo>
                <a:cubicBezTo>
                  <a:pt x="13445" y="13198"/>
                  <a:pt x="13788" y="12851"/>
                  <a:pt x="14215" y="12572"/>
                </a:cubicBezTo>
                <a:cubicBezTo>
                  <a:pt x="14642" y="12295"/>
                  <a:pt x="15117" y="12080"/>
                  <a:pt x="15644" y="11936"/>
                </a:cubicBezTo>
                <a:cubicBezTo>
                  <a:pt x="16172" y="11792"/>
                  <a:pt x="16686" y="11719"/>
                  <a:pt x="17174" y="11719"/>
                </a:cubicBezTo>
                <a:cubicBezTo>
                  <a:pt x="17441" y="11719"/>
                  <a:pt x="17692" y="11736"/>
                  <a:pt x="17940" y="11775"/>
                </a:cubicBezTo>
                <a:cubicBezTo>
                  <a:pt x="18183" y="11812"/>
                  <a:pt x="18422" y="11854"/>
                  <a:pt x="18652" y="11908"/>
                </a:cubicBezTo>
                <a:lnTo>
                  <a:pt x="18652" y="4648"/>
                </a:lnTo>
                <a:lnTo>
                  <a:pt x="8823" y="7285"/>
                </a:lnTo>
                <a:lnTo>
                  <a:pt x="8823" y="18301"/>
                </a:lnTo>
                <a:cubicBezTo>
                  <a:pt x="8823" y="18835"/>
                  <a:pt x="8690" y="19307"/>
                  <a:pt x="8423" y="19716"/>
                </a:cubicBezTo>
                <a:cubicBezTo>
                  <a:pt x="8157" y="20125"/>
                  <a:pt x="7811" y="20467"/>
                  <a:pt x="7384" y="20744"/>
                </a:cubicBezTo>
                <a:cubicBezTo>
                  <a:pt x="6960" y="21018"/>
                  <a:pt x="6485" y="21230"/>
                  <a:pt x="5955" y="21376"/>
                </a:cubicBezTo>
                <a:cubicBezTo>
                  <a:pt x="5428" y="21526"/>
                  <a:pt x="4919" y="21599"/>
                  <a:pt x="4425" y="21599"/>
                </a:cubicBezTo>
                <a:cubicBezTo>
                  <a:pt x="3913" y="21599"/>
                  <a:pt x="3398" y="21526"/>
                  <a:pt x="2880" y="21376"/>
                </a:cubicBezTo>
                <a:cubicBezTo>
                  <a:pt x="2362" y="21230"/>
                  <a:pt x="1887" y="21018"/>
                  <a:pt x="1450" y="20744"/>
                </a:cubicBezTo>
                <a:cubicBezTo>
                  <a:pt x="1014" y="20467"/>
                  <a:pt x="666" y="20125"/>
                  <a:pt x="399" y="19716"/>
                </a:cubicBezTo>
                <a:cubicBezTo>
                  <a:pt x="133" y="19307"/>
                  <a:pt x="0" y="18835"/>
                  <a:pt x="0" y="18301"/>
                </a:cubicBezTo>
                <a:cubicBezTo>
                  <a:pt x="0" y="17790"/>
                  <a:pt x="133" y="17327"/>
                  <a:pt x="399" y="16909"/>
                </a:cubicBezTo>
                <a:cubicBezTo>
                  <a:pt x="666" y="16497"/>
                  <a:pt x="1014" y="16149"/>
                  <a:pt x="1450" y="15870"/>
                </a:cubicBezTo>
                <a:cubicBezTo>
                  <a:pt x="1887" y="15590"/>
                  <a:pt x="2362" y="15376"/>
                  <a:pt x="2880" y="15229"/>
                </a:cubicBezTo>
                <a:cubicBezTo>
                  <a:pt x="3398" y="15079"/>
                  <a:pt x="3913" y="15003"/>
                  <a:pt x="4425" y="15003"/>
                </a:cubicBezTo>
                <a:cubicBezTo>
                  <a:pt x="4667" y="15003"/>
                  <a:pt x="4913" y="15023"/>
                  <a:pt x="5158" y="15059"/>
                </a:cubicBezTo>
                <a:cubicBezTo>
                  <a:pt x="5403" y="15096"/>
                  <a:pt x="5649" y="15144"/>
                  <a:pt x="5888" y="15209"/>
                </a:cubicBezTo>
                <a:lnTo>
                  <a:pt x="5888" y="4676"/>
                </a:lnTo>
                <a:cubicBezTo>
                  <a:pt x="5888" y="4433"/>
                  <a:pt x="5967" y="4216"/>
                  <a:pt x="6121" y="4029"/>
                </a:cubicBezTo>
                <a:cubicBezTo>
                  <a:pt x="6276" y="3837"/>
                  <a:pt x="6482" y="3707"/>
                  <a:pt x="6745" y="3634"/>
                </a:cubicBezTo>
                <a:cubicBezTo>
                  <a:pt x="6966" y="3583"/>
                  <a:pt x="7445" y="3453"/>
                  <a:pt x="8187" y="3241"/>
                </a:cubicBezTo>
                <a:cubicBezTo>
                  <a:pt x="8926" y="3035"/>
                  <a:pt x="9786" y="2798"/>
                  <a:pt x="10771" y="2533"/>
                </a:cubicBezTo>
                <a:cubicBezTo>
                  <a:pt x="11755" y="2267"/>
                  <a:pt x="12791" y="1985"/>
                  <a:pt x="13888" y="1688"/>
                </a:cubicBezTo>
                <a:cubicBezTo>
                  <a:pt x="14984" y="1392"/>
                  <a:pt x="16005" y="1118"/>
                  <a:pt x="16947" y="872"/>
                </a:cubicBezTo>
                <a:cubicBezTo>
                  <a:pt x="17892" y="624"/>
                  <a:pt x="18683" y="415"/>
                  <a:pt x="19328" y="248"/>
                </a:cubicBezTo>
                <a:cubicBezTo>
                  <a:pt x="19976" y="81"/>
                  <a:pt x="20336" y="0"/>
                  <a:pt x="20412"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7" name="AutoShape 38"/>
          <p:cNvSpPr>
            <a:spLocks/>
          </p:cNvSpPr>
          <p:nvPr userDrawn="1"/>
        </p:nvSpPr>
        <p:spPr bwMode="auto">
          <a:xfrm>
            <a:off x="4612148" y="2859181"/>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8" name="AutoShape 39"/>
          <p:cNvSpPr>
            <a:spLocks/>
          </p:cNvSpPr>
          <p:nvPr userDrawn="1"/>
        </p:nvSpPr>
        <p:spPr bwMode="auto">
          <a:xfrm>
            <a:off x="5066360" y="2854398"/>
            <a:ext cx="198420" cy="198472"/>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9" name="AutoShape 40"/>
          <p:cNvSpPr>
            <a:spLocks/>
          </p:cNvSpPr>
          <p:nvPr userDrawn="1"/>
        </p:nvSpPr>
        <p:spPr bwMode="auto">
          <a:xfrm>
            <a:off x="5554045" y="2854398"/>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6"/>
                  <a:pt x="20201" y="5279"/>
                  <a:pt x="20760" y="6590"/>
                </a:cubicBezTo>
                <a:cubicBezTo>
                  <a:pt x="21317" y="7903"/>
                  <a:pt x="21599" y="9306"/>
                  <a:pt x="21599" y="10800"/>
                </a:cubicBezTo>
                <a:cubicBezTo>
                  <a:pt x="21599" y="12296"/>
                  <a:pt x="21317" y="13699"/>
                  <a:pt x="20760" y="15009"/>
                </a:cubicBezTo>
                <a:cubicBezTo>
                  <a:pt x="20201" y="16322"/>
                  <a:pt x="19430" y="17466"/>
                  <a:pt x="18449" y="18443"/>
                </a:cubicBezTo>
                <a:cubicBezTo>
                  <a:pt x="17463" y="19423"/>
                  <a:pt x="16319" y="20191"/>
                  <a:pt x="15011" y="20752"/>
                </a:cubicBezTo>
                <a:cubicBezTo>
                  <a:pt x="13705" y="21320"/>
                  <a:pt x="12301" y="21599"/>
                  <a:pt x="10807" y="21599"/>
                </a:cubicBezTo>
                <a:cubicBezTo>
                  <a:pt x="9309" y="21599"/>
                  <a:pt x="7905" y="21320"/>
                  <a:pt x="6594" y="20752"/>
                </a:cubicBezTo>
                <a:cubicBezTo>
                  <a:pt x="5280" y="20191"/>
                  <a:pt x="4136" y="19423"/>
                  <a:pt x="3158" y="18443"/>
                </a:cubicBezTo>
                <a:cubicBezTo>
                  <a:pt x="2178" y="17466"/>
                  <a:pt x="1409" y="16322"/>
                  <a:pt x="847" y="15009"/>
                </a:cubicBezTo>
                <a:cubicBezTo>
                  <a:pt x="282" y="13699"/>
                  <a:pt x="0" y="12296"/>
                  <a:pt x="0" y="10800"/>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0807" y="18355"/>
                </a:moveTo>
                <a:cubicBezTo>
                  <a:pt x="11860" y="18355"/>
                  <a:pt x="12844" y="18158"/>
                  <a:pt x="13756" y="17762"/>
                </a:cubicBezTo>
                <a:cubicBezTo>
                  <a:pt x="14666" y="17364"/>
                  <a:pt x="15463" y="16825"/>
                  <a:pt x="16147" y="16139"/>
                </a:cubicBezTo>
                <a:cubicBezTo>
                  <a:pt x="16836" y="15453"/>
                  <a:pt x="17378" y="14656"/>
                  <a:pt x="17774" y="13747"/>
                </a:cubicBezTo>
                <a:cubicBezTo>
                  <a:pt x="18169" y="12838"/>
                  <a:pt x="18367" y="11853"/>
                  <a:pt x="18367" y="10799"/>
                </a:cubicBezTo>
                <a:cubicBezTo>
                  <a:pt x="18367" y="9746"/>
                  <a:pt x="18169" y="8764"/>
                  <a:pt x="17774" y="7852"/>
                </a:cubicBezTo>
                <a:cubicBezTo>
                  <a:pt x="17376" y="6942"/>
                  <a:pt x="16836" y="6146"/>
                  <a:pt x="16147" y="5460"/>
                </a:cubicBezTo>
                <a:cubicBezTo>
                  <a:pt x="15466" y="4774"/>
                  <a:pt x="14666" y="4235"/>
                  <a:pt x="13748" y="3839"/>
                </a:cubicBezTo>
                <a:cubicBezTo>
                  <a:pt x="12832" y="3444"/>
                  <a:pt x="11852" y="3244"/>
                  <a:pt x="10807" y="3244"/>
                </a:cubicBezTo>
                <a:cubicBezTo>
                  <a:pt x="9753" y="3244"/>
                  <a:pt x="8764" y="3444"/>
                  <a:pt x="7851" y="3839"/>
                </a:cubicBezTo>
                <a:cubicBezTo>
                  <a:pt x="6936" y="4235"/>
                  <a:pt x="6139" y="4774"/>
                  <a:pt x="5455" y="5460"/>
                </a:cubicBezTo>
                <a:cubicBezTo>
                  <a:pt x="4772" y="6146"/>
                  <a:pt x="4235" y="6942"/>
                  <a:pt x="3839" y="7852"/>
                </a:cubicBezTo>
                <a:cubicBezTo>
                  <a:pt x="3444" y="8764"/>
                  <a:pt x="3246" y="9746"/>
                  <a:pt x="3246" y="10799"/>
                </a:cubicBezTo>
                <a:cubicBezTo>
                  <a:pt x="3246" y="11853"/>
                  <a:pt x="3444" y="12838"/>
                  <a:pt x="3839" y="13747"/>
                </a:cubicBezTo>
                <a:cubicBezTo>
                  <a:pt x="4238" y="14656"/>
                  <a:pt x="4774" y="15453"/>
                  <a:pt x="5455" y="16139"/>
                </a:cubicBezTo>
                <a:cubicBezTo>
                  <a:pt x="6136" y="16825"/>
                  <a:pt x="6933" y="17364"/>
                  <a:pt x="7851" y="17762"/>
                </a:cubicBezTo>
                <a:cubicBezTo>
                  <a:pt x="8764" y="18160"/>
                  <a:pt x="9753" y="18355"/>
                  <a:pt x="10807" y="18355"/>
                </a:cubicBezTo>
                <a:moveTo>
                  <a:pt x="14674" y="7397"/>
                </a:moveTo>
                <a:cubicBezTo>
                  <a:pt x="14765" y="7307"/>
                  <a:pt x="14889" y="7262"/>
                  <a:pt x="15047" y="7262"/>
                </a:cubicBezTo>
                <a:cubicBezTo>
                  <a:pt x="15206" y="7262"/>
                  <a:pt x="15333" y="7307"/>
                  <a:pt x="15432" y="7397"/>
                </a:cubicBezTo>
                <a:lnTo>
                  <a:pt x="16972" y="8950"/>
                </a:lnTo>
                <a:cubicBezTo>
                  <a:pt x="17065" y="9040"/>
                  <a:pt x="17113" y="9165"/>
                  <a:pt x="17118" y="9323"/>
                </a:cubicBezTo>
                <a:cubicBezTo>
                  <a:pt x="17121" y="9478"/>
                  <a:pt x="17073" y="9605"/>
                  <a:pt x="16972" y="9693"/>
                </a:cubicBezTo>
                <a:lnTo>
                  <a:pt x="11442" y="15235"/>
                </a:lnTo>
                <a:cubicBezTo>
                  <a:pt x="11335" y="15343"/>
                  <a:pt x="11188" y="15436"/>
                  <a:pt x="11004" y="15506"/>
                </a:cubicBezTo>
                <a:cubicBezTo>
                  <a:pt x="10821" y="15577"/>
                  <a:pt x="10651" y="15614"/>
                  <a:pt x="10496" y="15614"/>
                </a:cubicBezTo>
                <a:lnTo>
                  <a:pt x="8953" y="15614"/>
                </a:lnTo>
                <a:cubicBezTo>
                  <a:pt x="8809" y="15614"/>
                  <a:pt x="8645" y="15577"/>
                  <a:pt x="8453" y="15506"/>
                </a:cubicBezTo>
                <a:cubicBezTo>
                  <a:pt x="8261" y="15436"/>
                  <a:pt x="8114" y="15343"/>
                  <a:pt x="8007" y="15235"/>
                </a:cubicBezTo>
                <a:lnTo>
                  <a:pt x="4627" y="11855"/>
                </a:lnTo>
                <a:cubicBezTo>
                  <a:pt x="4537" y="11768"/>
                  <a:pt x="4492" y="11644"/>
                  <a:pt x="4492" y="11486"/>
                </a:cubicBezTo>
                <a:cubicBezTo>
                  <a:pt x="4492" y="11327"/>
                  <a:pt x="4537" y="11206"/>
                  <a:pt x="4627" y="11113"/>
                </a:cubicBezTo>
                <a:lnTo>
                  <a:pt x="6181" y="9560"/>
                </a:lnTo>
                <a:cubicBezTo>
                  <a:pt x="6272" y="9467"/>
                  <a:pt x="6396" y="9424"/>
                  <a:pt x="6554" y="9424"/>
                </a:cubicBezTo>
                <a:cubicBezTo>
                  <a:pt x="6713" y="9424"/>
                  <a:pt x="6837" y="9467"/>
                  <a:pt x="6927" y="9560"/>
                </a:cubicBezTo>
                <a:lnTo>
                  <a:pt x="9337" y="11994"/>
                </a:lnTo>
                <a:cubicBezTo>
                  <a:pt x="9597" y="12217"/>
                  <a:pt x="9860" y="12217"/>
                  <a:pt x="10120" y="11994"/>
                </a:cubicBezTo>
                <a:lnTo>
                  <a:pt x="14674" y="739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0" name="AutoShape 41"/>
          <p:cNvSpPr>
            <a:spLocks/>
          </p:cNvSpPr>
          <p:nvPr userDrawn="1"/>
        </p:nvSpPr>
        <p:spPr bwMode="auto">
          <a:xfrm>
            <a:off x="5974778" y="2854398"/>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1" name="AutoShape 42"/>
          <p:cNvSpPr>
            <a:spLocks/>
          </p:cNvSpPr>
          <p:nvPr userDrawn="1"/>
        </p:nvSpPr>
        <p:spPr bwMode="auto">
          <a:xfrm>
            <a:off x="2253398" y="2849574"/>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55" y="7482"/>
                </a:moveTo>
                <a:lnTo>
                  <a:pt x="5879" y="19672"/>
                </a:lnTo>
                <a:lnTo>
                  <a:pt x="0" y="21599"/>
                </a:lnTo>
                <a:lnTo>
                  <a:pt x="1929" y="15721"/>
                </a:lnTo>
                <a:lnTo>
                  <a:pt x="14117" y="3542"/>
                </a:lnTo>
                <a:lnTo>
                  <a:pt x="18055" y="7482"/>
                </a:lnTo>
                <a:close/>
                <a:moveTo>
                  <a:pt x="14484" y="6483"/>
                </a:moveTo>
                <a:cubicBezTo>
                  <a:pt x="14672" y="6295"/>
                  <a:pt x="14672" y="6092"/>
                  <a:pt x="14484" y="5878"/>
                </a:cubicBezTo>
                <a:cubicBezTo>
                  <a:pt x="14393" y="5784"/>
                  <a:pt x="14287" y="5737"/>
                  <a:pt x="14169" y="5737"/>
                </a:cubicBezTo>
                <a:cubicBezTo>
                  <a:pt x="14052" y="5737"/>
                  <a:pt x="13958" y="5784"/>
                  <a:pt x="13882" y="5878"/>
                </a:cubicBezTo>
                <a:lnTo>
                  <a:pt x="4179" y="15554"/>
                </a:lnTo>
                <a:cubicBezTo>
                  <a:pt x="4085" y="15648"/>
                  <a:pt x="4035" y="15751"/>
                  <a:pt x="4035" y="15868"/>
                </a:cubicBezTo>
                <a:cubicBezTo>
                  <a:pt x="4035" y="15986"/>
                  <a:pt x="4085" y="16092"/>
                  <a:pt x="4179" y="16186"/>
                </a:cubicBezTo>
                <a:cubicBezTo>
                  <a:pt x="4252" y="16262"/>
                  <a:pt x="4358" y="16297"/>
                  <a:pt x="4487" y="16297"/>
                </a:cubicBezTo>
                <a:cubicBezTo>
                  <a:pt x="4598" y="16297"/>
                  <a:pt x="4695" y="16262"/>
                  <a:pt x="4784" y="16186"/>
                </a:cubicBezTo>
                <a:lnTo>
                  <a:pt x="14484" y="6483"/>
                </a:lnTo>
                <a:close/>
                <a:moveTo>
                  <a:pt x="21106" y="2068"/>
                </a:moveTo>
                <a:cubicBezTo>
                  <a:pt x="21435" y="2394"/>
                  <a:pt x="21599" y="2790"/>
                  <a:pt x="21599" y="3254"/>
                </a:cubicBezTo>
                <a:cubicBezTo>
                  <a:pt x="21599" y="3721"/>
                  <a:pt x="21435" y="4109"/>
                  <a:pt x="21106" y="4429"/>
                </a:cubicBezTo>
                <a:lnTo>
                  <a:pt x="19435" y="6101"/>
                </a:lnTo>
                <a:lnTo>
                  <a:pt x="15497" y="2165"/>
                </a:lnTo>
                <a:lnTo>
                  <a:pt x="17171" y="490"/>
                </a:lnTo>
                <a:cubicBezTo>
                  <a:pt x="17494" y="164"/>
                  <a:pt x="17890" y="0"/>
                  <a:pt x="18348" y="0"/>
                </a:cubicBezTo>
                <a:cubicBezTo>
                  <a:pt x="18807" y="0"/>
                  <a:pt x="19203" y="164"/>
                  <a:pt x="19529" y="490"/>
                </a:cubicBezTo>
                <a:lnTo>
                  <a:pt x="20331" y="1266"/>
                </a:lnTo>
                <a:lnTo>
                  <a:pt x="21106" y="2068"/>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02" name="AutoShape 43"/>
          <p:cNvSpPr>
            <a:spLocks/>
          </p:cNvSpPr>
          <p:nvPr userDrawn="1"/>
        </p:nvSpPr>
        <p:spPr bwMode="auto">
          <a:xfrm>
            <a:off x="2716378" y="2848817"/>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03" name="AutoShape 44"/>
          <p:cNvSpPr>
            <a:spLocks/>
          </p:cNvSpPr>
          <p:nvPr userDrawn="1"/>
        </p:nvSpPr>
        <p:spPr bwMode="auto">
          <a:xfrm>
            <a:off x="3197683" y="2849574"/>
            <a:ext cx="198420"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04" name="AutoShape 45"/>
          <p:cNvSpPr>
            <a:spLocks/>
          </p:cNvSpPr>
          <p:nvPr userDrawn="1"/>
        </p:nvSpPr>
        <p:spPr bwMode="auto">
          <a:xfrm>
            <a:off x="3667836" y="28488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8" y="8467"/>
                </a:moveTo>
                <a:cubicBezTo>
                  <a:pt x="20642" y="8467"/>
                  <a:pt x="20953" y="8597"/>
                  <a:pt x="21212" y="8852"/>
                </a:cubicBezTo>
                <a:cubicBezTo>
                  <a:pt x="21470" y="9111"/>
                  <a:pt x="21599" y="9422"/>
                  <a:pt x="21599" y="9786"/>
                </a:cubicBezTo>
                <a:lnTo>
                  <a:pt x="21599" y="11813"/>
                </a:lnTo>
                <a:cubicBezTo>
                  <a:pt x="21599" y="12180"/>
                  <a:pt x="21470" y="12489"/>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599"/>
                  <a:pt x="11811" y="21599"/>
                </a:cubicBezTo>
                <a:lnTo>
                  <a:pt x="9787" y="21599"/>
                </a:lnTo>
                <a:cubicBezTo>
                  <a:pt x="9423" y="21599"/>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05" name="AutoShape 46"/>
          <p:cNvSpPr>
            <a:spLocks/>
          </p:cNvSpPr>
          <p:nvPr userDrawn="1"/>
        </p:nvSpPr>
        <p:spPr bwMode="auto">
          <a:xfrm>
            <a:off x="4148346" y="28488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79"/>
                  <a:pt x="15011" y="847"/>
                </a:cubicBezTo>
                <a:cubicBezTo>
                  <a:pt x="16319" y="1408"/>
                  <a:pt x="17463" y="2176"/>
                  <a:pt x="18449" y="3156"/>
                </a:cubicBezTo>
                <a:cubicBezTo>
                  <a:pt x="19432" y="4136"/>
                  <a:pt x="20201" y="5279"/>
                  <a:pt x="20760" y="6590"/>
                </a:cubicBezTo>
                <a:cubicBezTo>
                  <a:pt x="21317" y="7903"/>
                  <a:pt x="21599" y="9306"/>
                  <a:pt x="21599" y="10799"/>
                </a:cubicBezTo>
                <a:cubicBezTo>
                  <a:pt x="21599" y="12296"/>
                  <a:pt x="21317" y="13699"/>
                  <a:pt x="20760" y="15009"/>
                </a:cubicBezTo>
                <a:cubicBezTo>
                  <a:pt x="20201" y="16322"/>
                  <a:pt x="19430" y="17466"/>
                  <a:pt x="18449" y="18443"/>
                </a:cubicBezTo>
                <a:cubicBezTo>
                  <a:pt x="17463" y="19422"/>
                  <a:pt x="16319" y="20191"/>
                  <a:pt x="15011" y="20755"/>
                </a:cubicBezTo>
                <a:cubicBezTo>
                  <a:pt x="13705" y="21320"/>
                  <a:pt x="12301" y="21599"/>
                  <a:pt x="10807" y="21599"/>
                </a:cubicBezTo>
                <a:cubicBezTo>
                  <a:pt x="9309" y="21599"/>
                  <a:pt x="7905" y="21320"/>
                  <a:pt x="6594" y="20755"/>
                </a:cubicBezTo>
                <a:cubicBezTo>
                  <a:pt x="5280" y="20191"/>
                  <a:pt x="4136" y="19423"/>
                  <a:pt x="3158" y="18443"/>
                </a:cubicBezTo>
                <a:cubicBezTo>
                  <a:pt x="2178" y="17466"/>
                  <a:pt x="1409" y="16322"/>
                  <a:pt x="847" y="15009"/>
                </a:cubicBezTo>
                <a:cubicBezTo>
                  <a:pt x="282" y="13699"/>
                  <a:pt x="0" y="12296"/>
                  <a:pt x="0" y="10799"/>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7042" y="9749"/>
                </a:moveTo>
                <a:cubicBezTo>
                  <a:pt x="17042" y="9622"/>
                  <a:pt x="16994" y="9518"/>
                  <a:pt x="16898" y="9433"/>
                </a:cubicBezTo>
                <a:cubicBezTo>
                  <a:pt x="16805" y="9345"/>
                  <a:pt x="16703" y="9303"/>
                  <a:pt x="16596" y="9303"/>
                </a:cubicBezTo>
                <a:lnTo>
                  <a:pt x="12349" y="9303"/>
                </a:lnTo>
                <a:lnTo>
                  <a:pt x="12349" y="4627"/>
                </a:lnTo>
                <a:cubicBezTo>
                  <a:pt x="12349" y="4328"/>
                  <a:pt x="12202" y="4184"/>
                  <a:pt x="11917" y="4192"/>
                </a:cubicBezTo>
                <a:lnTo>
                  <a:pt x="9699" y="4192"/>
                </a:lnTo>
                <a:cubicBezTo>
                  <a:pt x="9402" y="4192"/>
                  <a:pt x="9253" y="4336"/>
                  <a:pt x="9253" y="4627"/>
                </a:cubicBezTo>
                <a:lnTo>
                  <a:pt x="9253" y="9303"/>
                </a:lnTo>
                <a:lnTo>
                  <a:pt x="5020" y="9303"/>
                </a:lnTo>
                <a:cubicBezTo>
                  <a:pt x="4724" y="9303"/>
                  <a:pt x="4574" y="9453"/>
                  <a:pt x="4574" y="9749"/>
                </a:cubicBezTo>
                <a:lnTo>
                  <a:pt x="4574" y="11884"/>
                </a:lnTo>
                <a:cubicBezTo>
                  <a:pt x="4574" y="12180"/>
                  <a:pt x="4724" y="12330"/>
                  <a:pt x="5020" y="12330"/>
                </a:cubicBezTo>
                <a:lnTo>
                  <a:pt x="9253" y="12330"/>
                </a:lnTo>
                <a:lnTo>
                  <a:pt x="9253" y="16980"/>
                </a:lnTo>
                <a:cubicBezTo>
                  <a:pt x="9253" y="17277"/>
                  <a:pt x="9402" y="17424"/>
                  <a:pt x="9699" y="17412"/>
                </a:cubicBezTo>
                <a:lnTo>
                  <a:pt x="11917" y="17412"/>
                </a:lnTo>
                <a:cubicBezTo>
                  <a:pt x="12214" y="17412"/>
                  <a:pt x="12358" y="17268"/>
                  <a:pt x="12349" y="16980"/>
                </a:cubicBezTo>
                <a:lnTo>
                  <a:pt x="12349" y="12330"/>
                </a:lnTo>
                <a:lnTo>
                  <a:pt x="16596" y="12330"/>
                </a:lnTo>
                <a:cubicBezTo>
                  <a:pt x="16703" y="12330"/>
                  <a:pt x="16805" y="12287"/>
                  <a:pt x="16898" y="12200"/>
                </a:cubicBezTo>
                <a:cubicBezTo>
                  <a:pt x="16994" y="12118"/>
                  <a:pt x="17042" y="12011"/>
                  <a:pt x="17042" y="11884"/>
                </a:cubicBezTo>
                <a:lnTo>
                  <a:pt x="17042" y="974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6" name="AutoShape 47"/>
          <p:cNvSpPr>
            <a:spLocks/>
          </p:cNvSpPr>
          <p:nvPr userDrawn="1"/>
        </p:nvSpPr>
        <p:spPr bwMode="auto">
          <a:xfrm>
            <a:off x="6350338" y="2855196"/>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16" y="12964"/>
                </a:moveTo>
                <a:cubicBezTo>
                  <a:pt x="19281" y="12964"/>
                  <a:pt x="19631" y="13046"/>
                  <a:pt x="19959" y="13217"/>
                </a:cubicBezTo>
                <a:cubicBezTo>
                  <a:pt x="20287" y="13387"/>
                  <a:pt x="20571" y="13616"/>
                  <a:pt x="20806" y="13904"/>
                </a:cubicBezTo>
                <a:cubicBezTo>
                  <a:pt x="21049" y="14198"/>
                  <a:pt x="21240" y="14539"/>
                  <a:pt x="21384" y="14932"/>
                </a:cubicBezTo>
                <a:cubicBezTo>
                  <a:pt x="21529" y="15329"/>
                  <a:pt x="21599" y="15743"/>
                  <a:pt x="21599" y="16183"/>
                </a:cubicBezTo>
                <a:lnTo>
                  <a:pt x="21599" y="21050"/>
                </a:lnTo>
                <a:cubicBezTo>
                  <a:pt x="21599" y="21414"/>
                  <a:pt x="21448" y="21599"/>
                  <a:pt x="21142" y="21599"/>
                </a:cubicBezTo>
                <a:lnTo>
                  <a:pt x="457" y="21599"/>
                </a:lnTo>
                <a:cubicBezTo>
                  <a:pt x="151" y="21599"/>
                  <a:pt x="0" y="21414"/>
                  <a:pt x="0" y="21050"/>
                </a:cubicBezTo>
                <a:lnTo>
                  <a:pt x="0" y="16183"/>
                </a:lnTo>
                <a:cubicBezTo>
                  <a:pt x="0" y="15743"/>
                  <a:pt x="70" y="15329"/>
                  <a:pt x="215" y="14932"/>
                </a:cubicBezTo>
                <a:cubicBezTo>
                  <a:pt x="362" y="14539"/>
                  <a:pt x="558" y="14198"/>
                  <a:pt x="800" y="13904"/>
                </a:cubicBezTo>
                <a:cubicBezTo>
                  <a:pt x="1047" y="13616"/>
                  <a:pt x="1336" y="13387"/>
                  <a:pt x="1664" y="13217"/>
                </a:cubicBezTo>
                <a:cubicBezTo>
                  <a:pt x="1992" y="13046"/>
                  <a:pt x="2337" y="12964"/>
                  <a:pt x="2707" y="12964"/>
                </a:cubicBezTo>
                <a:lnTo>
                  <a:pt x="18916" y="12964"/>
                </a:lnTo>
                <a:close/>
                <a:moveTo>
                  <a:pt x="18459" y="18348"/>
                </a:moveTo>
                <a:cubicBezTo>
                  <a:pt x="18459" y="18198"/>
                  <a:pt x="18412" y="18069"/>
                  <a:pt x="18321" y="17963"/>
                </a:cubicBezTo>
                <a:cubicBezTo>
                  <a:pt x="18233" y="17855"/>
                  <a:pt x="18126" y="17802"/>
                  <a:pt x="17998" y="17802"/>
                </a:cubicBezTo>
                <a:lnTo>
                  <a:pt x="3596" y="17802"/>
                </a:lnTo>
                <a:cubicBezTo>
                  <a:pt x="3468" y="17802"/>
                  <a:pt x="3358" y="17852"/>
                  <a:pt x="3273" y="17954"/>
                </a:cubicBezTo>
                <a:cubicBezTo>
                  <a:pt x="3182" y="18057"/>
                  <a:pt x="3136" y="18189"/>
                  <a:pt x="3136" y="18348"/>
                </a:cubicBezTo>
                <a:lnTo>
                  <a:pt x="3136" y="18886"/>
                </a:lnTo>
                <a:cubicBezTo>
                  <a:pt x="3136" y="19032"/>
                  <a:pt x="3182" y="19156"/>
                  <a:pt x="3273" y="19259"/>
                </a:cubicBezTo>
                <a:cubicBezTo>
                  <a:pt x="3358" y="19356"/>
                  <a:pt x="3468" y="19403"/>
                  <a:pt x="3596" y="19403"/>
                </a:cubicBezTo>
                <a:lnTo>
                  <a:pt x="18001" y="19403"/>
                </a:lnTo>
                <a:cubicBezTo>
                  <a:pt x="18128" y="19403"/>
                  <a:pt x="18236" y="19358"/>
                  <a:pt x="18324" y="19265"/>
                </a:cubicBezTo>
                <a:cubicBezTo>
                  <a:pt x="18414" y="19168"/>
                  <a:pt x="18461" y="19041"/>
                  <a:pt x="18461" y="18886"/>
                </a:cubicBezTo>
                <a:lnTo>
                  <a:pt x="18461" y="18348"/>
                </a:lnTo>
                <a:close/>
                <a:moveTo>
                  <a:pt x="18001" y="11346"/>
                </a:moveTo>
                <a:lnTo>
                  <a:pt x="3598" y="11346"/>
                </a:lnTo>
                <a:lnTo>
                  <a:pt x="3598" y="1069"/>
                </a:lnTo>
                <a:cubicBezTo>
                  <a:pt x="3598" y="781"/>
                  <a:pt x="3684" y="528"/>
                  <a:pt x="3860" y="314"/>
                </a:cubicBezTo>
                <a:cubicBezTo>
                  <a:pt x="4034" y="105"/>
                  <a:pt x="4252" y="0"/>
                  <a:pt x="4511" y="0"/>
                </a:cubicBezTo>
                <a:lnTo>
                  <a:pt x="12140" y="0"/>
                </a:lnTo>
                <a:lnTo>
                  <a:pt x="12140" y="5386"/>
                </a:lnTo>
                <a:cubicBezTo>
                  <a:pt x="12140" y="5845"/>
                  <a:pt x="12274" y="6235"/>
                  <a:pt x="12539" y="6550"/>
                </a:cubicBezTo>
                <a:cubicBezTo>
                  <a:pt x="12803" y="6873"/>
                  <a:pt x="13119" y="7031"/>
                  <a:pt x="13489" y="7031"/>
                </a:cubicBezTo>
                <a:lnTo>
                  <a:pt x="18001" y="7031"/>
                </a:lnTo>
                <a:lnTo>
                  <a:pt x="18001" y="11346"/>
                </a:lnTo>
                <a:close/>
                <a:moveTo>
                  <a:pt x="18001" y="5386"/>
                </a:moveTo>
                <a:lnTo>
                  <a:pt x="13489" y="5386"/>
                </a:lnTo>
                <a:lnTo>
                  <a:pt x="13489" y="0"/>
                </a:lnTo>
                <a:lnTo>
                  <a:pt x="18001" y="5386"/>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8" name="AutoShape 49"/>
          <p:cNvSpPr>
            <a:spLocks/>
          </p:cNvSpPr>
          <p:nvPr userDrawn="1"/>
        </p:nvSpPr>
        <p:spPr bwMode="auto">
          <a:xfrm>
            <a:off x="6350338" y="1409789"/>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9" name="AutoShape 50"/>
          <p:cNvSpPr>
            <a:spLocks/>
          </p:cNvSpPr>
          <p:nvPr userDrawn="1"/>
        </p:nvSpPr>
        <p:spPr bwMode="auto">
          <a:xfrm>
            <a:off x="6778481" y="1409789"/>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65" y="10197"/>
                </a:moveTo>
                <a:cubicBezTo>
                  <a:pt x="15001" y="10365"/>
                  <a:pt x="15071" y="10573"/>
                  <a:pt x="15076" y="10817"/>
                </a:cubicBezTo>
                <a:cubicBezTo>
                  <a:pt x="15079" y="11061"/>
                  <a:pt x="15009" y="11255"/>
                  <a:pt x="14865" y="11407"/>
                </a:cubicBezTo>
                <a:lnTo>
                  <a:pt x="7797" y="19179"/>
                </a:lnTo>
                <a:cubicBezTo>
                  <a:pt x="7642" y="19350"/>
                  <a:pt x="7460" y="19435"/>
                  <a:pt x="7247" y="19435"/>
                </a:cubicBezTo>
                <a:cubicBezTo>
                  <a:pt x="7180" y="19435"/>
                  <a:pt x="7078" y="19414"/>
                  <a:pt x="6940" y="19379"/>
                </a:cubicBezTo>
                <a:cubicBezTo>
                  <a:pt x="6625" y="19229"/>
                  <a:pt x="6467" y="18962"/>
                  <a:pt x="6467" y="18577"/>
                </a:cubicBezTo>
                <a:lnTo>
                  <a:pt x="6467" y="14486"/>
                </a:lnTo>
                <a:lnTo>
                  <a:pt x="996" y="14486"/>
                </a:lnTo>
                <a:cubicBezTo>
                  <a:pt x="715" y="14486"/>
                  <a:pt x="477" y="14380"/>
                  <a:pt x="285" y="14168"/>
                </a:cubicBezTo>
                <a:cubicBezTo>
                  <a:pt x="93" y="13957"/>
                  <a:pt x="0" y="13698"/>
                  <a:pt x="0" y="13390"/>
                </a:cubicBezTo>
                <a:lnTo>
                  <a:pt x="0" y="8215"/>
                </a:lnTo>
                <a:cubicBezTo>
                  <a:pt x="0" y="7903"/>
                  <a:pt x="93" y="7651"/>
                  <a:pt x="285" y="7448"/>
                </a:cubicBezTo>
                <a:cubicBezTo>
                  <a:pt x="475" y="7245"/>
                  <a:pt x="712" y="7146"/>
                  <a:pt x="996" y="7146"/>
                </a:cubicBezTo>
                <a:lnTo>
                  <a:pt x="6467" y="7146"/>
                </a:lnTo>
                <a:lnTo>
                  <a:pt x="6467" y="3025"/>
                </a:lnTo>
                <a:cubicBezTo>
                  <a:pt x="6467" y="2640"/>
                  <a:pt x="6624" y="2376"/>
                  <a:pt x="6940" y="2223"/>
                </a:cubicBezTo>
                <a:cubicBezTo>
                  <a:pt x="7273" y="2094"/>
                  <a:pt x="7556" y="2158"/>
                  <a:pt x="7797" y="2420"/>
                </a:cubicBezTo>
                <a:lnTo>
                  <a:pt x="14865" y="10197"/>
                </a:lnTo>
                <a:close/>
                <a:moveTo>
                  <a:pt x="17663" y="0"/>
                </a:moveTo>
                <a:cubicBezTo>
                  <a:pt x="18200" y="0"/>
                  <a:pt x="18708" y="114"/>
                  <a:pt x="19178" y="343"/>
                </a:cubicBezTo>
                <a:cubicBezTo>
                  <a:pt x="19653" y="572"/>
                  <a:pt x="20067" y="884"/>
                  <a:pt x="20425" y="1265"/>
                </a:cubicBezTo>
                <a:cubicBezTo>
                  <a:pt x="20782" y="1647"/>
                  <a:pt x="21068" y="2105"/>
                  <a:pt x="21282" y="2634"/>
                </a:cubicBezTo>
                <a:cubicBezTo>
                  <a:pt x="21493" y="3166"/>
                  <a:pt x="21599" y="3727"/>
                  <a:pt x="21599" y="4317"/>
                </a:cubicBezTo>
                <a:lnTo>
                  <a:pt x="21599" y="17282"/>
                </a:lnTo>
                <a:cubicBezTo>
                  <a:pt x="21599" y="17869"/>
                  <a:pt x="21493" y="18424"/>
                  <a:pt x="21282" y="18947"/>
                </a:cubicBezTo>
                <a:cubicBezTo>
                  <a:pt x="21068" y="19467"/>
                  <a:pt x="20780" y="19922"/>
                  <a:pt x="20425" y="20319"/>
                </a:cubicBezTo>
                <a:cubicBezTo>
                  <a:pt x="20067" y="20712"/>
                  <a:pt x="19653" y="21021"/>
                  <a:pt x="19186" y="21253"/>
                </a:cubicBezTo>
                <a:cubicBezTo>
                  <a:pt x="18716" y="21482"/>
                  <a:pt x="18208" y="21599"/>
                  <a:pt x="17663" y="21599"/>
                </a:cubicBezTo>
                <a:lnTo>
                  <a:pt x="11784" y="21599"/>
                </a:lnTo>
                <a:lnTo>
                  <a:pt x="11784" y="18886"/>
                </a:lnTo>
                <a:lnTo>
                  <a:pt x="17663" y="18886"/>
                </a:lnTo>
                <a:cubicBezTo>
                  <a:pt x="18064" y="18886"/>
                  <a:pt x="18409" y="18727"/>
                  <a:pt x="18700" y="18413"/>
                </a:cubicBezTo>
                <a:cubicBezTo>
                  <a:pt x="18991" y="18098"/>
                  <a:pt x="19135" y="17720"/>
                  <a:pt x="19135" y="17282"/>
                </a:cubicBezTo>
                <a:lnTo>
                  <a:pt x="19135" y="4317"/>
                </a:lnTo>
                <a:cubicBezTo>
                  <a:pt x="19135" y="3874"/>
                  <a:pt x="18991" y="3498"/>
                  <a:pt x="18708" y="3183"/>
                </a:cubicBezTo>
                <a:cubicBezTo>
                  <a:pt x="18422" y="2872"/>
                  <a:pt x="18075" y="2713"/>
                  <a:pt x="17663" y="2713"/>
                </a:cubicBezTo>
                <a:lnTo>
                  <a:pt x="11784" y="2713"/>
                </a:lnTo>
                <a:lnTo>
                  <a:pt x="11784" y="0"/>
                </a:lnTo>
                <a:lnTo>
                  <a:pt x="17663" y="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0" name="AutoShape 51"/>
          <p:cNvSpPr>
            <a:spLocks/>
          </p:cNvSpPr>
          <p:nvPr userDrawn="1"/>
        </p:nvSpPr>
        <p:spPr bwMode="auto">
          <a:xfrm>
            <a:off x="340942" y="1785210"/>
            <a:ext cx="199216" cy="198472"/>
          </a:xfrm>
          <a:custGeom>
            <a:avLst/>
            <a:gdLst>
              <a:gd name="T0" fmla="*/ 10798 w 21597"/>
              <a:gd name="T1" fmla="*/ 10800 h 21600"/>
              <a:gd name="T2" fmla="*/ 10798 w 21597"/>
              <a:gd name="T3" fmla="*/ 10800 h 21600"/>
              <a:gd name="T4" fmla="*/ 10798 w 21597"/>
              <a:gd name="T5" fmla="*/ 10800 h 21600"/>
              <a:gd name="T6" fmla="*/ 10798 w 21597"/>
              <a:gd name="T7" fmla="*/ 10800 h 21600"/>
            </a:gdLst>
            <a:ahLst/>
            <a:cxnLst>
              <a:cxn ang="0">
                <a:pos x="T0" y="T1"/>
              </a:cxn>
              <a:cxn ang="0">
                <a:pos x="T2" y="T3"/>
              </a:cxn>
              <a:cxn ang="0">
                <a:pos x="T4" y="T5"/>
              </a:cxn>
              <a:cxn ang="0">
                <a:pos x="T6" y="T7"/>
              </a:cxn>
            </a:cxnLst>
            <a:rect l="0" t="0" r="r" b="b"/>
            <a:pathLst>
              <a:path w="21597" h="21600">
                <a:moveTo>
                  <a:pt x="3919" y="21599"/>
                </a:moveTo>
                <a:cubicBezTo>
                  <a:pt x="3385" y="21599"/>
                  <a:pt x="2878" y="21485"/>
                  <a:pt x="2408" y="21256"/>
                </a:cubicBezTo>
                <a:cubicBezTo>
                  <a:pt x="1933" y="21027"/>
                  <a:pt x="1519" y="20715"/>
                  <a:pt x="1164" y="20319"/>
                </a:cubicBezTo>
                <a:cubicBezTo>
                  <a:pt x="801" y="19928"/>
                  <a:pt x="520" y="19470"/>
                  <a:pt x="312" y="18947"/>
                </a:cubicBezTo>
                <a:cubicBezTo>
                  <a:pt x="101" y="18430"/>
                  <a:pt x="0" y="17872"/>
                  <a:pt x="0" y="17281"/>
                </a:cubicBezTo>
                <a:lnTo>
                  <a:pt x="0" y="4318"/>
                </a:lnTo>
                <a:cubicBezTo>
                  <a:pt x="0" y="3727"/>
                  <a:pt x="101" y="3169"/>
                  <a:pt x="312" y="2652"/>
                </a:cubicBezTo>
                <a:cubicBezTo>
                  <a:pt x="520" y="2129"/>
                  <a:pt x="803" y="1674"/>
                  <a:pt x="1164" y="1280"/>
                </a:cubicBezTo>
                <a:cubicBezTo>
                  <a:pt x="1519" y="887"/>
                  <a:pt x="1933" y="575"/>
                  <a:pt x="2408" y="343"/>
                </a:cubicBezTo>
                <a:cubicBezTo>
                  <a:pt x="2881" y="114"/>
                  <a:pt x="3385" y="0"/>
                  <a:pt x="3919" y="0"/>
                </a:cubicBezTo>
                <a:lnTo>
                  <a:pt x="9813" y="0"/>
                </a:lnTo>
                <a:lnTo>
                  <a:pt x="9813" y="2714"/>
                </a:lnTo>
                <a:lnTo>
                  <a:pt x="3919" y="2714"/>
                </a:lnTo>
                <a:cubicBezTo>
                  <a:pt x="3522" y="2714"/>
                  <a:pt x="3177" y="2872"/>
                  <a:pt x="2891" y="3184"/>
                </a:cubicBezTo>
                <a:cubicBezTo>
                  <a:pt x="2608" y="3501"/>
                  <a:pt x="2464" y="3877"/>
                  <a:pt x="2464" y="4318"/>
                </a:cubicBezTo>
                <a:lnTo>
                  <a:pt x="2464" y="17281"/>
                </a:lnTo>
                <a:cubicBezTo>
                  <a:pt x="2464" y="17725"/>
                  <a:pt x="2608" y="18101"/>
                  <a:pt x="2891" y="18415"/>
                </a:cubicBezTo>
                <a:cubicBezTo>
                  <a:pt x="3174" y="18729"/>
                  <a:pt x="3519" y="18885"/>
                  <a:pt x="3919" y="18885"/>
                </a:cubicBezTo>
                <a:lnTo>
                  <a:pt x="9813" y="18885"/>
                </a:lnTo>
                <a:lnTo>
                  <a:pt x="9813" y="21599"/>
                </a:lnTo>
                <a:lnTo>
                  <a:pt x="3919" y="21599"/>
                </a:lnTo>
                <a:close/>
                <a:moveTo>
                  <a:pt x="21359" y="10199"/>
                </a:moveTo>
                <a:cubicBezTo>
                  <a:pt x="21514" y="10369"/>
                  <a:pt x="21591" y="10572"/>
                  <a:pt x="21597" y="10819"/>
                </a:cubicBezTo>
                <a:cubicBezTo>
                  <a:pt x="21600" y="11059"/>
                  <a:pt x="21522" y="11256"/>
                  <a:pt x="21359" y="11406"/>
                </a:cubicBezTo>
                <a:lnTo>
                  <a:pt x="14294" y="19185"/>
                </a:lnTo>
                <a:cubicBezTo>
                  <a:pt x="14136" y="19352"/>
                  <a:pt x="13954" y="19437"/>
                  <a:pt x="13741" y="19437"/>
                </a:cubicBezTo>
                <a:cubicBezTo>
                  <a:pt x="13658" y="19437"/>
                  <a:pt x="13565" y="19420"/>
                  <a:pt x="13460" y="19382"/>
                </a:cubicBezTo>
                <a:cubicBezTo>
                  <a:pt x="13129" y="19232"/>
                  <a:pt x="12961" y="18964"/>
                  <a:pt x="12961" y="18583"/>
                </a:cubicBezTo>
                <a:lnTo>
                  <a:pt x="12961" y="14488"/>
                </a:lnTo>
                <a:lnTo>
                  <a:pt x="7490" y="14488"/>
                </a:lnTo>
                <a:cubicBezTo>
                  <a:pt x="7209" y="14488"/>
                  <a:pt x="6974" y="14382"/>
                  <a:pt x="6779" y="14173"/>
                </a:cubicBezTo>
                <a:cubicBezTo>
                  <a:pt x="6590" y="13959"/>
                  <a:pt x="6494" y="13697"/>
                  <a:pt x="6494" y="13389"/>
                </a:cubicBezTo>
                <a:lnTo>
                  <a:pt x="6494" y="8216"/>
                </a:lnTo>
                <a:cubicBezTo>
                  <a:pt x="6494" y="7910"/>
                  <a:pt x="6590" y="7655"/>
                  <a:pt x="6779" y="7446"/>
                </a:cubicBezTo>
                <a:cubicBezTo>
                  <a:pt x="6972" y="7246"/>
                  <a:pt x="7207" y="7147"/>
                  <a:pt x="7490" y="7147"/>
                </a:cubicBezTo>
                <a:lnTo>
                  <a:pt x="12961" y="7147"/>
                </a:lnTo>
                <a:lnTo>
                  <a:pt x="12961" y="3028"/>
                </a:lnTo>
                <a:cubicBezTo>
                  <a:pt x="12961" y="2643"/>
                  <a:pt x="13127" y="2376"/>
                  <a:pt x="13460" y="2223"/>
                </a:cubicBezTo>
                <a:cubicBezTo>
                  <a:pt x="13794" y="2091"/>
                  <a:pt x="14072" y="2162"/>
                  <a:pt x="14294" y="2423"/>
                </a:cubicBezTo>
                <a:lnTo>
                  <a:pt x="21359" y="1019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11" name="AutoShape 52"/>
          <p:cNvSpPr>
            <a:spLocks/>
          </p:cNvSpPr>
          <p:nvPr userDrawn="1"/>
        </p:nvSpPr>
        <p:spPr bwMode="auto">
          <a:xfrm>
            <a:off x="804719" y="177963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12" name="AutoShape 53"/>
          <p:cNvSpPr>
            <a:spLocks/>
          </p:cNvSpPr>
          <p:nvPr userDrawn="1"/>
        </p:nvSpPr>
        <p:spPr bwMode="auto">
          <a:xfrm>
            <a:off x="1291602" y="1785210"/>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 y="9366"/>
                </a:moveTo>
                <a:cubicBezTo>
                  <a:pt x="969" y="9366"/>
                  <a:pt x="657" y="9262"/>
                  <a:pt x="392" y="9056"/>
                </a:cubicBezTo>
                <a:cubicBezTo>
                  <a:pt x="132" y="8850"/>
                  <a:pt x="0" y="8601"/>
                  <a:pt x="0" y="8310"/>
                </a:cubicBezTo>
                <a:cubicBezTo>
                  <a:pt x="0" y="8014"/>
                  <a:pt x="135" y="7762"/>
                  <a:pt x="403" y="7556"/>
                </a:cubicBezTo>
                <a:lnTo>
                  <a:pt x="9819" y="307"/>
                </a:lnTo>
                <a:cubicBezTo>
                  <a:pt x="10087" y="101"/>
                  <a:pt x="10410" y="0"/>
                  <a:pt x="10788" y="0"/>
                </a:cubicBezTo>
                <a:cubicBezTo>
                  <a:pt x="11174" y="0"/>
                  <a:pt x="11501" y="101"/>
                  <a:pt x="11772" y="307"/>
                </a:cubicBezTo>
                <a:lnTo>
                  <a:pt x="21192" y="7556"/>
                </a:lnTo>
                <a:cubicBezTo>
                  <a:pt x="21460" y="7762"/>
                  <a:pt x="21596" y="8014"/>
                  <a:pt x="21596" y="8310"/>
                </a:cubicBezTo>
                <a:cubicBezTo>
                  <a:pt x="21596" y="8593"/>
                  <a:pt x="21464" y="8838"/>
                  <a:pt x="21199" y="9047"/>
                </a:cubicBezTo>
                <a:cubicBezTo>
                  <a:pt x="20939" y="9259"/>
                  <a:pt x="20612" y="9366"/>
                  <a:pt x="20223" y="9366"/>
                </a:cubicBezTo>
                <a:lnTo>
                  <a:pt x="1332" y="9366"/>
                </a:lnTo>
                <a:close/>
                <a:moveTo>
                  <a:pt x="20227" y="12233"/>
                </a:moveTo>
                <a:cubicBezTo>
                  <a:pt x="20612" y="12233"/>
                  <a:pt x="20939" y="12337"/>
                  <a:pt x="21203" y="12543"/>
                </a:cubicBezTo>
                <a:cubicBezTo>
                  <a:pt x="21467" y="12752"/>
                  <a:pt x="21599" y="12998"/>
                  <a:pt x="21599" y="13286"/>
                </a:cubicBezTo>
                <a:cubicBezTo>
                  <a:pt x="21599" y="13585"/>
                  <a:pt x="21464" y="13837"/>
                  <a:pt x="21196" y="14046"/>
                </a:cubicBezTo>
                <a:lnTo>
                  <a:pt x="11776" y="21289"/>
                </a:lnTo>
                <a:cubicBezTo>
                  <a:pt x="11508" y="21498"/>
                  <a:pt x="11181" y="21599"/>
                  <a:pt x="10792" y="21599"/>
                </a:cubicBezTo>
                <a:cubicBezTo>
                  <a:pt x="10403" y="21599"/>
                  <a:pt x="10084" y="21498"/>
                  <a:pt x="9823" y="21289"/>
                </a:cubicBezTo>
                <a:lnTo>
                  <a:pt x="407" y="14046"/>
                </a:lnTo>
                <a:cubicBezTo>
                  <a:pt x="139" y="13837"/>
                  <a:pt x="3" y="13585"/>
                  <a:pt x="3" y="13286"/>
                </a:cubicBezTo>
                <a:cubicBezTo>
                  <a:pt x="3" y="13006"/>
                  <a:pt x="135" y="12764"/>
                  <a:pt x="396" y="12549"/>
                </a:cubicBezTo>
                <a:cubicBezTo>
                  <a:pt x="660" y="12337"/>
                  <a:pt x="972" y="12233"/>
                  <a:pt x="1336" y="12233"/>
                </a:cubicBezTo>
                <a:lnTo>
                  <a:pt x="20227" y="12233"/>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13" name="AutoShape 54"/>
          <p:cNvSpPr>
            <a:spLocks/>
          </p:cNvSpPr>
          <p:nvPr userDrawn="1"/>
        </p:nvSpPr>
        <p:spPr bwMode="auto">
          <a:xfrm>
            <a:off x="1778489" y="1783616"/>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27" y="0"/>
                  <a:pt x="20942" y="234"/>
                  <a:pt x="21203" y="709"/>
                </a:cubicBezTo>
                <a:cubicBezTo>
                  <a:pt x="21467" y="1198"/>
                  <a:pt x="21599" y="1764"/>
                  <a:pt x="21599" y="2428"/>
                </a:cubicBezTo>
                <a:cubicBezTo>
                  <a:pt x="21599" y="3119"/>
                  <a:pt x="21464" y="3698"/>
                  <a:pt x="21196" y="4180"/>
                </a:cubicBezTo>
                <a:lnTo>
                  <a:pt x="11774" y="20883"/>
                </a:lnTo>
                <a:cubicBezTo>
                  <a:pt x="11506" y="21359"/>
                  <a:pt x="11179" y="21599"/>
                  <a:pt x="10790" y="21599"/>
                </a:cubicBezTo>
                <a:cubicBezTo>
                  <a:pt x="10379" y="21599"/>
                  <a:pt x="10071" y="21359"/>
                  <a:pt x="9858" y="20883"/>
                </a:cubicBezTo>
                <a:lnTo>
                  <a:pt x="403" y="4180"/>
                </a:lnTo>
                <a:cubicBezTo>
                  <a:pt x="135" y="3698"/>
                  <a:pt x="0" y="3119"/>
                  <a:pt x="0" y="2428"/>
                </a:cubicBezTo>
                <a:cubicBezTo>
                  <a:pt x="0" y="1784"/>
                  <a:pt x="132" y="1224"/>
                  <a:pt x="392" y="729"/>
                </a:cubicBezTo>
                <a:cubicBezTo>
                  <a:pt x="657" y="240"/>
                  <a:pt x="969" y="0"/>
                  <a:pt x="1336" y="0"/>
                </a:cubicBezTo>
                <a:lnTo>
                  <a:pt x="20263" y="0"/>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14" name="AutoShape 55"/>
          <p:cNvSpPr>
            <a:spLocks/>
          </p:cNvSpPr>
          <p:nvPr userDrawn="1"/>
        </p:nvSpPr>
        <p:spPr bwMode="auto">
          <a:xfrm>
            <a:off x="7194470" y="1791588"/>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599" y="18480"/>
                  <a:pt x="21599" y="19171"/>
                </a:cubicBezTo>
                <a:cubicBezTo>
                  <a:pt x="21599" y="19815"/>
                  <a:pt x="21467" y="20375"/>
                  <a:pt x="21203" y="20870"/>
                </a:cubicBezTo>
                <a:cubicBezTo>
                  <a:pt x="20942" y="21359"/>
                  <a:pt x="20627" y="21599"/>
                  <a:pt x="20263" y="21599"/>
                </a:cubicBezTo>
                <a:lnTo>
                  <a:pt x="1336" y="2159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5" name="AutoShape 56"/>
          <p:cNvSpPr>
            <a:spLocks/>
          </p:cNvSpPr>
          <p:nvPr userDrawn="1"/>
        </p:nvSpPr>
        <p:spPr bwMode="auto">
          <a:xfrm>
            <a:off x="7694105" y="1782021"/>
            <a:ext cx="199216" cy="198472"/>
          </a:xfrm>
          <a:custGeom>
            <a:avLst/>
            <a:gdLst>
              <a:gd name="T0" fmla="+- 0 10800 52"/>
              <a:gd name="T1" fmla="*/ T0 w 21497"/>
              <a:gd name="T2" fmla="*/ 10772 h 21544"/>
              <a:gd name="T3" fmla="+- 0 10800 52"/>
              <a:gd name="T4" fmla="*/ T3 w 21497"/>
              <a:gd name="T5" fmla="*/ 10772 h 21544"/>
              <a:gd name="T6" fmla="+- 0 10800 52"/>
              <a:gd name="T7" fmla="*/ T6 w 21497"/>
              <a:gd name="T8" fmla="*/ 10772 h 21544"/>
              <a:gd name="T9" fmla="+- 0 10800 52"/>
              <a:gd name="T10" fmla="*/ T9 w 21497"/>
              <a:gd name="T11" fmla="*/ 10772 h 21544"/>
            </a:gdLst>
            <a:ahLst/>
            <a:cxnLst>
              <a:cxn ang="0">
                <a:pos x="T1" y="T2"/>
              </a:cxn>
              <a:cxn ang="0">
                <a:pos x="T4" y="T5"/>
              </a:cxn>
              <a:cxn ang="0">
                <a:pos x="T7" y="T8"/>
              </a:cxn>
              <a:cxn ang="0">
                <a:pos x="T10" y="T11"/>
              </a:cxn>
            </a:cxnLst>
            <a:rect l="0" t="0" r="r" b="b"/>
            <a:pathLst>
              <a:path w="21497" h="21544">
                <a:moveTo>
                  <a:pt x="357" y="9006"/>
                </a:moveTo>
                <a:cubicBezTo>
                  <a:pt x="57" y="8710"/>
                  <a:pt x="-52" y="8437"/>
                  <a:pt x="22" y="8189"/>
                </a:cubicBezTo>
                <a:cubicBezTo>
                  <a:pt x="100" y="7941"/>
                  <a:pt x="330" y="7789"/>
                  <a:pt x="716" y="7738"/>
                </a:cubicBezTo>
                <a:lnTo>
                  <a:pt x="7205" y="6739"/>
                </a:lnTo>
                <a:lnTo>
                  <a:pt x="10113" y="551"/>
                </a:lnTo>
                <a:cubicBezTo>
                  <a:pt x="10284" y="183"/>
                  <a:pt x="10496" y="0"/>
                  <a:pt x="10742" y="0"/>
                </a:cubicBezTo>
                <a:cubicBezTo>
                  <a:pt x="10989" y="0"/>
                  <a:pt x="11203" y="180"/>
                  <a:pt x="11382" y="551"/>
                </a:cubicBezTo>
                <a:lnTo>
                  <a:pt x="14293" y="6739"/>
                </a:lnTo>
                <a:lnTo>
                  <a:pt x="20779" y="7738"/>
                </a:lnTo>
                <a:cubicBezTo>
                  <a:pt x="21167" y="7789"/>
                  <a:pt x="21392" y="7941"/>
                  <a:pt x="21473" y="8189"/>
                </a:cubicBezTo>
                <a:cubicBezTo>
                  <a:pt x="21547" y="8437"/>
                  <a:pt x="21448" y="8710"/>
                  <a:pt x="21178" y="9006"/>
                </a:cubicBezTo>
                <a:lnTo>
                  <a:pt x="16473" y="13804"/>
                </a:lnTo>
                <a:lnTo>
                  <a:pt x="17574" y="20597"/>
                </a:lnTo>
                <a:cubicBezTo>
                  <a:pt x="17643" y="21005"/>
                  <a:pt x="17576" y="21281"/>
                  <a:pt x="17375" y="21442"/>
                </a:cubicBezTo>
                <a:cubicBezTo>
                  <a:pt x="17177" y="21599"/>
                  <a:pt x="16899" y="21574"/>
                  <a:pt x="16548" y="21369"/>
                </a:cubicBezTo>
                <a:lnTo>
                  <a:pt x="10753" y="18172"/>
                </a:lnTo>
                <a:lnTo>
                  <a:pt x="4947" y="21369"/>
                </a:lnTo>
                <a:cubicBezTo>
                  <a:pt x="4596" y="21574"/>
                  <a:pt x="4321" y="21599"/>
                  <a:pt x="4120" y="21442"/>
                </a:cubicBezTo>
                <a:cubicBezTo>
                  <a:pt x="3919" y="21281"/>
                  <a:pt x="3849" y="21002"/>
                  <a:pt x="3922" y="20597"/>
                </a:cubicBezTo>
                <a:lnTo>
                  <a:pt x="5022" y="13804"/>
                </a:lnTo>
                <a:lnTo>
                  <a:pt x="357" y="9006"/>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6" name="AutoShape 57"/>
          <p:cNvSpPr>
            <a:spLocks/>
          </p:cNvSpPr>
          <p:nvPr userDrawn="1"/>
        </p:nvSpPr>
        <p:spPr bwMode="auto">
          <a:xfrm>
            <a:off x="8189756" y="1782021"/>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958" y="0"/>
                  <a:pt x="11088" y="62"/>
                  <a:pt x="11196" y="183"/>
                </a:cubicBezTo>
                <a:cubicBezTo>
                  <a:pt x="11303" y="304"/>
                  <a:pt x="11381" y="426"/>
                  <a:pt x="11435" y="553"/>
                </a:cubicBezTo>
                <a:lnTo>
                  <a:pt x="14364" y="6759"/>
                </a:lnTo>
                <a:lnTo>
                  <a:pt x="20888" y="7759"/>
                </a:lnTo>
                <a:cubicBezTo>
                  <a:pt x="21045" y="7795"/>
                  <a:pt x="21198" y="7852"/>
                  <a:pt x="21360" y="7934"/>
                </a:cubicBezTo>
                <a:cubicBezTo>
                  <a:pt x="21519" y="8016"/>
                  <a:pt x="21599" y="8160"/>
                  <a:pt x="21599" y="8366"/>
                </a:cubicBezTo>
                <a:cubicBezTo>
                  <a:pt x="21599" y="8493"/>
                  <a:pt x="21567" y="8611"/>
                  <a:pt x="21508" y="8724"/>
                </a:cubicBezTo>
                <a:cubicBezTo>
                  <a:pt x="21449" y="8837"/>
                  <a:pt x="21376" y="8939"/>
                  <a:pt x="21290" y="9026"/>
                </a:cubicBezTo>
                <a:lnTo>
                  <a:pt x="16556" y="13840"/>
                </a:lnTo>
                <a:lnTo>
                  <a:pt x="17664" y="20654"/>
                </a:lnTo>
                <a:cubicBezTo>
                  <a:pt x="17664" y="20687"/>
                  <a:pt x="17669" y="20730"/>
                  <a:pt x="17677" y="20775"/>
                </a:cubicBezTo>
                <a:cubicBezTo>
                  <a:pt x="17688" y="20820"/>
                  <a:pt x="17691" y="20874"/>
                  <a:pt x="17691" y="20936"/>
                </a:cubicBezTo>
                <a:cubicBezTo>
                  <a:pt x="17691" y="21120"/>
                  <a:pt x="17653" y="21272"/>
                  <a:pt x="17575" y="21402"/>
                </a:cubicBezTo>
                <a:cubicBezTo>
                  <a:pt x="17499" y="21535"/>
                  <a:pt x="17359" y="21599"/>
                  <a:pt x="17163" y="21599"/>
                </a:cubicBezTo>
                <a:cubicBezTo>
                  <a:pt x="16966" y="21599"/>
                  <a:pt x="16788" y="21540"/>
                  <a:pt x="16635" y="21424"/>
                </a:cubicBezTo>
                <a:lnTo>
                  <a:pt x="10802" y="18220"/>
                </a:lnTo>
                <a:lnTo>
                  <a:pt x="4964" y="21424"/>
                </a:lnTo>
                <a:cubicBezTo>
                  <a:pt x="4808" y="21532"/>
                  <a:pt x="4641" y="21591"/>
                  <a:pt x="4461" y="21599"/>
                </a:cubicBezTo>
                <a:cubicBezTo>
                  <a:pt x="4261" y="21599"/>
                  <a:pt x="4121" y="21535"/>
                  <a:pt x="4035" y="21402"/>
                </a:cubicBezTo>
                <a:cubicBezTo>
                  <a:pt x="3949" y="21272"/>
                  <a:pt x="3906" y="21119"/>
                  <a:pt x="3906" y="20936"/>
                </a:cubicBezTo>
                <a:cubicBezTo>
                  <a:pt x="3906" y="20885"/>
                  <a:pt x="3908" y="20831"/>
                  <a:pt x="3919" y="20781"/>
                </a:cubicBezTo>
                <a:cubicBezTo>
                  <a:pt x="3927" y="20733"/>
                  <a:pt x="3933" y="20688"/>
                  <a:pt x="3933" y="20654"/>
                </a:cubicBezTo>
                <a:lnTo>
                  <a:pt x="5040" y="13840"/>
                </a:lnTo>
                <a:lnTo>
                  <a:pt x="347" y="9026"/>
                </a:lnTo>
                <a:cubicBezTo>
                  <a:pt x="261" y="8939"/>
                  <a:pt x="180" y="8837"/>
                  <a:pt x="107" y="8724"/>
                </a:cubicBezTo>
                <a:cubicBezTo>
                  <a:pt x="35" y="8611"/>
                  <a:pt x="0" y="8493"/>
                  <a:pt x="0" y="8366"/>
                </a:cubicBezTo>
                <a:cubicBezTo>
                  <a:pt x="0" y="8160"/>
                  <a:pt x="78" y="8016"/>
                  <a:pt x="237" y="7934"/>
                </a:cubicBezTo>
                <a:cubicBezTo>
                  <a:pt x="398" y="7852"/>
                  <a:pt x="552" y="7795"/>
                  <a:pt x="708" y="7759"/>
                </a:cubicBezTo>
                <a:lnTo>
                  <a:pt x="7235" y="6759"/>
                </a:lnTo>
                <a:lnTo>
                  <a:pt x="10161" y="553"/>
                </a:lnTo>
                <a:cubicBezTo>
                  <a:pt x="10215" y="426"/>
                  <a:pt x="10301" y="304"/>
                  <a:pt x="10420" y="183"/>
                </a:cubicBezTo>
                <a:cubicBezTo>
                  <a:pt x="10538" y="62"/>
                  <a:pt x="10668" y="0"/>
                  <a:pt x="10800" y="0"/>
                </a:cubicBezTo>
                <a:moveTo>
                  <a:pt x="8612" y="8719"/>
                </a:moveTo>
                <a:lnTo>
                  <a:pt x="3725" y="9475"/>
                </a:lnTo>
                <a:lnTo>
                  <a:pt x="7260" y="13098"/>
                </a:lnTo>
                <a:lnTo>
                  <a:pt x="6422" y="18192"/>
                </a:lnTo>
                <a:lnTo>
                  <a:pt x="10802" y="15786"/>
                </a:lnTo>
                <a:lnTo>
                  <a:pt x="15191" y="18192"/>
                </a:lnTo>
                <a:lnTo>
                  <a:pt x="14342" y="13098"/>
                </a:lnTo>
                <a:lnTo>
                  <a:pt x="17876" y="9475"/>
                </a:lnTo>
                <a:lnTo>
                  <a:pt x="13000" y="8719"/>
                </a:lnTo>
                <a:lnTo>
                  <a:pt x="10805" y="4068"/>
                </a:lnTo>
                <a:lnTo>
                  <a:pt x="8612" y="871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8" name="AutoShape 59"/>
          <p:cNvSpPr>
            <a:spLocks/>
          </p:cNvSpPr>
          <p:nvPr userDrawn="1"/>
        </p:nvSpPr>
        <p:spPr bwMode="auto">
          <a:xfrm>
            <a:off x="5505685" y="3671985"/>
            <a:ext cx="199216" cy="198472"/>
          </a:xfrm>
          <a:custGeom>
            <a:avLst/>
            <a:gdLst>
              <a:gd name="T0" fmla="*/ 10795 w 21591"/>
              <a:gd name="T1" fmla="*/ 10796 h 21592"/>
              <a:gd name="T2" fmla="*/ 10795 w 21591"/>
              <a:gd name="T3" fmla="*/ 10796 h 21592"/>
              <a:gd name="T4" fmla="*/ 10795 w 21591"/>
              <a:gd name="T5" fmla="*/ 10796 h 21592"/>
              <a:gd name="T6" fmla="*/ 10795 w 21591"/>
              <a:gd name="T7" fmla="*/ 10796 h 21592"/>
            </a:gdLst>
            <a:ahLst/>
            <a:cxnLst>
              <a:cxn ang="0">
                <a:pos x="T0" y="T1"/>
              </a:cxn>
              <a:cxn ang="0">
                <a:pos x="T2" y="T3"/>
              </a:cxn>
              <a:cxn ang="0">
                <a:pos x="T4" y="T5"/>
              </a:cxn>
              <a:cxn ang="0">
                <a:pos x="T6" y="T7"/>
              </a:cxn>
            </a:cxnLst>
            <a:rect l="0" t="0" r="r" b="b"/>
            <a:pathLst>
              <a:path w="21591" h="21592">
                <a:moveTo>
                  <a:pt x="21096" y="11487"/>
                </a:moveTo>
                <a:cubicBezTo>
                  <a:pt x="21415" y="11843"/>
                  <a:pt x="21581" y="12246"/>
                  <a:pt x="21590" y="12695"/>
                </a:cubicBezTo>
                <a:cubicBezTo>
                  <a:pt x="21600" y="13146"/>
                  <a:pt x="21436" y="13532"/>
                  <a:pt x="21096" y="13854"/>
                </a:cubicBezTo>
                <a:lnTo>
                  <a:pt x="13464" y="21093"/>
                </a:lnTo>
                <a:cubicBezTo>
                  <a:pt x="13124" y="21418"/>
                  <a:pt x="12709" y="21582"/>
                  <a:pt x="12215" y="21591"/>
                </a:cubicBezTo>
                <a:cubicBezTo>
                  <a:pt x="11721" y="21600"/>
                  <a:pt x="11306" y="21436"/>
                  <a:pt x="10969" y="21093"/>
                </a:cubicBezTo>
                <a:lnTo>
                  <a:pt x="1245" y="10771"/>
                </a:lnTo>
                <a:cubicBezTo>
                  <a:pt x="909" y="10429"/>
                  <a:pt x="615" y="9988"/>
                  <a:pt x="369" y="9448"/>
                </a:cubicBezTo>
                <a:cubicBezTo>
                  <a:pt x="121" y="8907"/>
                  <a:pt x="0" y="8395"/>
                  <a:pt x="0" y="7918"/>
                </a:cubicBezTo>
                <a:lnTo>
                  <a:pt x="0" y="1668"/>
                </a:lnTo>
                <a:cubicBezTo>
                  <a:pt x="0" y="1219"/>
                  <a:pt x="169" y="828"/>
                  <a:pt x="506" y="497"/>
                </a:cubicBezTo>
                <a:cubicBezTo>
                  <a:pt x="842" y="166"/>
                  <a:pt x="1260" y="0"/>
                  <a:pt x="1755" y="0"/>
                </a:cubicBezTo>
                <a:lnTo>
                  <a:pt x="8341" y="0"/>
                </a:lnTo>
                <a:cubicBezTo>
                  <a:pt x="8835" y="0"/>
                  <a:pt x="9384" y="115"/>
                  <a:pt x="9981" y="342"/>
                </a:cubicBezTo>
                <a:cubicBezTo>
                  <a:pt x="10581" y="566"/>
                  <a:pt x="11036" y="845"/>
                  <a:pt x="11345" y="1187"/>
                </a:cubicBezTo>
                <a:lnTo>
                  <a:pt x="21096" y="11487"/>
                </a:lnTo>
                <a:close/>
                <a:moveTo>
                  <a:pt x="4540" y="5921"/>
                </a:moveTo>
                <a:cubicBezTo>
                  <a:pt x="5013" y="5921"/>
                  <a:pt x="5416" y="5766"/>
                  <a:pt x="5744" y="5456"/>
                </a:cubicBezTo>
                <a:cubicBezTo>
                  <a:pt x="6071" y="5142"/>
                  <a:pt x="6235" y="4762"/>
                  <a:pt x="6235" y="4311"/>
                </a:cubicBezTo>
                <a:cubicBezTo>
                  <a:pt x="6235" y="3862"/>
                  <a:pt x="6071" y="3483"/>
                  <a:pt x="5744" y="3175"/>
                </a:cubicBezTo>
                <a:cubicBezTo>
                  <a:pt x="5416" y="2867"/>
                  <a:pt x="5013" y="2715"/>
                  <a:pt x="4540" y="2715"/>
                </a:cubicBezTo>
                <a:cubicBezTo>
                  <a:pt x="4067" y="2715"/>
                  <a:pt x="3667" y="2867"/>
                  <a:pt x="3340" y="3175"/>
                </a:cubicBezTo>
                <a:cubicBezTo>
                  <a:pt x="3019" y="3483"/>
                  <a:pt x="2855" y="3862"/>
                  <a:pt x="2855" y="4311"/>
                </a:cubicBezTo>
                <a:cubicBezTo>
                  <a:pt x="2855" y="4762"/>
                  <a:pt x="3019" y="5142"/>
                  <a:pt x="3340" y="5456"/>
                </a:cubicBezTo>
                <a:cubicBezTo>
                  <a:pt x="3667" y="5766"/>
                  <a:pt x="4067" y="5921"/>
                  <a:pt x="4540" y="5921"/>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9" name="AutoShape 60"/>
          <p:cNvSpPr>
            <a:spLocks/>
          </p:cNvSpPr>
          <p:nvPr userDrawn="1"/>
        </p:nvSpPr>
        <p:spPr bwMode="auto">
          <a:xfrm>
            <a:off x="4611351" y="1781225"/>
            <a:ext cx="198420" cy="198472"/>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0" name="AutoShape 61"/>
          <p:cNvSpPr>
            <a:spLocks/>
          </p:cNvSpPr>
          <p:nvPr userDrawn="1"/>
        </p:nvSpPr>
        <p:spPr bwMode="auto">
          <a:xfrm>
            <a:off x="5066360" y="178042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5"/>
                  <a:pt x="21335" y="314"/>
                </a:cubicBezTo>
                <a:cubicBezTo>
                  <a:pt x="21511" y="528"/>
                  <a:pt x="21599" y="781"/>
                  <a:pt x="21599" y="1069"/>
                </a:cubicBezTo>
                <a:lnTo>
                  <a:pt x="21599" y="4117"/>
                </a:lnTo>
                <a:cubicBezTo>
                  <a:pt x="21599" y="4411"/>
                  <a:pt x="21511" y="4661"/>
                  <a:pt x="21335" y="4872"/>
                </a:cubicBezTo>
                <a:cubicBezTo>
                  <a:pt x="21161" y="5084"/>
                  <a:pt x="20943" y="5189"/>
                  <a:pt x="20684" y="5189"/>
                </a:cubicBezTo>
                <a:lnTo>
                  <a:pt x="891" y="5189"/>
                </a:lnTo>
                <a:cubicBezTo>
                  <a:pt x="646" y="5189"/>
                  <a:pt x="438" y="5084"/>
                  <a:pt x="261" y="4872"/>
                </a:cubicBezTo>
                <a:cubicBezTo>
                  <a:pt x="88" y="4661"/>
                  <a:pt x="0" y="4411"/>
                  <a:pt x="0" y="4117"/>
                </a:cubicBezTo>
                <a:lnTo>
                  <a:pt x="0" y="1069"/>
                </a:lnTo>
                <a:cubicBezTo>
                  <a:pt x="0" y="781"/>
                  <a:pt x="88" y="528"/>
                  <a:pt x="261" y="314"/>
                </a:cubicBezTo>
                <a:cubicBezTo>
                  <a:pt x="438" y="105"/>
                  <a:pt x="646" y="0"/>
                  <a:pt x="891" y="0"/>
                </a:cubicBezTo>
                <a:lnTo>
                  <a:pt x="20684" y="0"/>
                </a:lnTo>
                <a:close/>
                <a:moveTo>
                  <a:pt x="20684" y="8212"/>
                </a:moveTo>
                <a:cubicBezTo>
                  <a:pt x="20941" y="8212"/>
                  <a:pt x="21159" y="8318"/>
                  <a:pt x="21335" y="8526"/>
                </a:cubicBezTo>
                <a:cubicBezTo>
                  <a:pt x="21511" y="8741"/>
                  <a:pt x="21599" y="8987"/>
                  <a:pt x="21599" y="9266"/>
                </a:cubicBezTo>
                <a:lnTo>
                  <a:pt x="21599" y="12292"/>
                </a:lnTo>
                <a:cubicBezTo>
                  <a:pt x="21599" y="12597"/>
                  <a:pt x="21511" y="12858"/>
                  <a:pt x="21335" y="13070"/>
                </a:cubicBezTo>
                <a:cubicBezTo>
                  <a:pt x="21161" y="13281"/>
                  <a:pt x="20943" y="13387"/>
                  <a:pt x="20684" y="13387"/>
                </a:cubicBezTo>
                <a:lnTo>
                  <a:pt x="891" y="13387"/>
                </a:lnTo>
                <a:cubicBezTo>
                  <a:pt x="646" y="13387"/>
                  <a:pt x="438" y="13281"/>
                  <a:pt x="261" y="13070"/>
                </a:cubicBezTo>
                <a:cubicBezTo>
                  <a:pt x="88" y="12859"/>
                  <a:pt x="0" y="12597"/>
                  <a:pt x="0" y="12292"/>
                </a:cubicBezTo>
                <a:lnTo>
                  <a:pt x="0" y="9266"/>
                </a:lnTo>
                <a:cubicBezTo>
                  <a:pt x="0" y="8976"/>
                  <a:pt x="88" y="8729"/>
                  <a:pt x="261" y="8520"/>
                </a:cubicBezTo>
                <a:cubicBezTo>
                  <a:pt x="438" y="8315"/>
                  <a:pt x="646" y="8212"/>
                  <a:pt x="891" y="8212"/>
                </a:cubicBezTo>
                <a:lnTo>
                  <a:pt x="20684" y="8212"/>
                </a:lnTo>
                <a:close/>
                <a:moveTo>
                  <a:pt x="20684" y="16410"/>
                </a:moveTo>
                <a:cubicBezTo>
                  <a:pt x="20941" y="16410"/>
                  <a:pt x="21159" y="16515"/>
                  <a:pt x="21335" y="16724"/>
                </a:cubicBezTo>
                <a:cubicBezTo>
                  <a:pt x="21511" y="16938"/>
                  <a:pt x="21599" y="17188"/>
                  <a:pt x="21599" y="17479"/>
                </a:cubicBezTo>
                <a:lnTo>
                  <a:pt x="21599" y="20527"/>
                </a:lnTo>
                <a:cubicBezTo>
                  <a:pt x="21599" y="20821"/>
                  <a:pt x="21511" y="21071"/>
                  <a:pt x="21335" y="21282"/>
                </a:cubicBezTo>
                <a:cubicBezTo>
                  <a:pt x="21161" y="21491"/>
                  <a:pt x="20943" y="21599"/>
                  <a:pt x="20684" y="21599"/>
                </a:cubicBezTo>
                <a:lnTo>
                  <a:pt x="891" y="21599"/>
                </a:lnTo>
                <a:cubicBezTo>
                  <a:pt x="646" y="21599"/>
                  <a:pt x="438" y="21491"/>
                  <a:pt x="261" y="21282"/>
                </a:cubicBezTo>
                <a:cubicBezTo>
                  <a:pt x="88" y="21071"/>
                  <a:pt x="0" y="20821"/>
                  <a:pt x="0" y="20527"/>
                </a:cubicBezTo>
                <a:lnTo>
                  <a:pt x="0" y="17479"/>
                </a:lnTo>
                <a:cubicBezTo>
                  <a:pt x="0" y="17188"/>
                  <a:pt x="88" y="16938"/>
                  <a:pt x="261" y="16724"/>
                </a:cubicBezTo>
                <a:cubicBezTo>
                  <a:pt x="438" y="16515"/>
                  <a:pt x="646" y="16410"/>
                  <a:pt x="891" y="16410"/>
                </a:cubicBezTo>
                <a:lnTo>
                  <a:pt x="20684" y="16410"/>
                </a:lnTo>
                <a:close/>
                <a:moveTo>
                  <a:pt x="20520" y="9704"/>
                </a:moveTo>
                <a:lnTo>
                  <a:pt x="8810" y="9704"/>
                </a:lnTo>
                <a:lnTo>
                  <a:pt x="8810" y="11869"/>
                </a:lnTo>
                <a:lnTo>
                  <a:pt x="20520" y="11869"/>
                </a:lnTo>
                <a:lnTo>
                  <a:pt x="20520" y="9704"/>
                </a:lnTo>
                <a:close/>
                <a:moveTo>
                  <a:pt x="20520" y="17916"/>
                </a:moveTo>
                <a:lnTo>
                  <a:pt x="12409" y="17916"/>
                </a:lnTo>
                <a:lnTo>
                  <a:pt x="12409" y="20066"/>
                </a:lnTo>
                <a:lnTo>
                  <a:pt x="20520" y="20066"/>
                </a:lnTo>
                <a:lnTo>
                  <a:pt x="20520" y="17916"/>
                </a:lnTo>
                <a:close/>
                <a:moveTo>
                  <a:pt x="20520" y="1533"/>
                </a:moveTo>
                <a:lnTo>
                  <a:pt x="16003" y="1533"/>
                </a:lnTo>
                <a:lnTo>
                  <a:pt x="16003" y="3683"/>
                </a:lnTo>
                <a:lnTo>
                  <a:pt x="20520" y="3683"/>
                </a:lnTo>
                <a:lnTo>
                  <a:pt x="20520" y="153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1" name="AutoShape 62"/>
          <p:cNvSpPr>
            <a:spLocks/>
          </p:cNvSpPr>
          <p:nvPr userDrawn="1"/>
        </p:nvSpPr>
        <p:spPr bwMode="auto">
          <a:xfrm>
            <a:off x="5553248" y="178042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2" name="AutoShape 63"/>
          <p:cNvSpPr>
            <a:spLocks/>
          </p:cNvSpPr>
          <p:nvPr userDrawn="1"/>
        </p:nvSpPr>
        <p:spPr bwMode="auto">
          <a:xfrm>
            <a:off x="2280553"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23" name="AutoShape 64"/>
          <p:cNvSpPr>
            <a:spLocks/>
          </p:cNvSpPr>
          <p:nvPr userDrawn="1"/>
        </p:nvSpPr>
        <p:spPr bwMode="auto">
          <a:xfrm>
            <a:off x="2761861"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24" name="AutoShape 65"/>
          <p:cNvSpPr>
            <a:spLocks/>
          </p:cNvSpPr>
          <p:nvPr userDrawn="1"/>
        </p:nvSpPr>
        <p:spPr bwMode="auto">
          <a:xfrm>
            <a:off x="3223245" y="3671984"/>
            <a:ext cx="198420" cy="198472"/>
          </a:xfrm>
          <a:custGeom>
            <a:avLst/>
            <a:gdLst>
              <a:gd name="T0" fmla="*/ 10795 w 21590"/>
              <a:gd name="T1" fmla="*/ 10800 h 21600"/>
              <a:gd name="T2" fmla="*/ 10795 w 21590"/>
              <a:gd name="T3" fmla="*/ 10800 h 21600"/>
              <a:gd name="T4" fmla="*/ 10795 w 21590"/>
              <a:gd name="T5" fmla="*/ 10800 h 21600"/>
              <a:gd name="T6" fmla="*/ 10795 w 21590"/>
              <a:gd name="T7" fmla="*/ 10800 h 21600"/>
            </a:gdLst>
            <a:ahLst/>
            <a:cxnLst>
              <a:cxn ang="0">
                <a:pos x="T0" y="T1"/>
              </a:cxn>
              <a:cxn ang="0">
                <a:pos x="T2" y="T3"/>
              </a:cxn>
              <a:cxn ang="0">
                <a:pos x="T4" y="T5"/>
              </a:cxn>
              <a:cxn ang="0">
                <a:pos x="T6" y="T7"/>
              </a:cxn>
            </a:cxnLst>
            <a:rect l="0" t="0" r="r" b="b"/>
            <a:pathLst>
              <a:path w="21590" h="21600">
                <a:moveTo>
                  <a:pt x="21292" y="12679"/>
                </a:moveTo>
                <a:cubicBezTo>
                  <a:pt x="21501" y="12885"/>
                  <a:pt x="21600" y="13136"/>
                  <a:pt x="21588" y="13436"/>
                </a:cubicBezTo>
                <a:cubicBezTo>
                  <a:pt x="21588" y="13662"/>
                  <a:pt x="21518" y="13865"/>
                  <a:pt x="21374" y="14043"/>
                </a:cubicBezTo>
                <a:cubicBezTo>
                  <a:pt x="21230" y="14224"/>
                  <a:pt x="21046" y="14342"/>
                  <a:pt x="20820" y="14393"/>
                </a:cubicBezTo>
                <a:lnTo>
                  <a:pt x="18197" y="15057"/>
                </a:lnTo>
                <a:cubicBezTo>
                  <a:pt x="18250" y="15220"/>
                  <a:pt x="18318" y="15438"/>
                  <a:pt x="18400" y="15706"/>
                </a:cubicBezTo>
                <a:cubicBezTo>
                  <a:pt x="18479" y="15977"/>
                  <a:pt x="18564" y="16254"/>
                  <a:pt x="18649" y="16531"/>
                </a:cubicBezTo>
                <a:cubicBezTo>
                  <a:pt x="18736" y="16810"/>
                  <a:pt x="18809" y="17081"/>
                  <a:pt x="18874" y="17333"/>
                </a:cubicBezTo>
                <a:cubicBezTo>
                  <a:pt x="18937" y="17592"/>
                  <a:pt x="18968" y="17801"/>
                  <a:pt x="18968" y="17962"/>
                </a:cubicBezTo>
                <a:cubicBezTo>
                  <a:pt x="18968" y="18225"/>
                  <a:pt x="18872" y="18459"/>
                  <a:pt x="18677" y="18660"/>
                </a:cubicBezTo>
                <a:cubicBezTo>
                  <a:pt x="18482" y="18860"/>
                  <a:pt x="18245" y="18965"/>
                  <a:pt x="17968" y="18965"/>
                </a:cubicBezTo>
                <a:cubicBezTo>
                  <a:pt x="17804" y="18965"/>
                  <a:pt x="17592" y="18934"/>
                  <a:pt x="17333" y="18869"/>
                </a:cubicBezTo>
                <a:cubicBezTo>
                  <a:pt x="17070" y="18807"/>
                  <a:pt x="16802" y="18733"/>
                  <a:pt x="16525" y="18646"/>
                </a:cubicBezTo>
                <a:cubicBezTo>
                  <a:pt x="16251" y="18561"/>
                  <a:pt x="15983" y="18476"/>
                  <a:pt x="15715" y="18397"/>
                </a:cubicBezTo>
                <a:cubicBezTo>
                  <a:pt x="15449" y="18315"/>
                  <a:pt x="15232" y="18250"/>
                  <a:pt x="15059" y="18194"/>
                </a:cubicBezTo>
                <a:lnTo>
                  <a:pt x="14399" y="20817"/>
                </a:lnTo>
                <a:cubicBezTo>
                  <a:pt x="14345" y="21040"/>
                  <a:pt x="14223" y="21227"/>
                  <a:pt x="14040" y="21376"/>
                </a:cubicBezTo>
                <a:cubicBezTo>
                  <a:pt x="13854" y="21526"/>
                  <a:pt x="13650" y="21599"/>
                  <a:pt x="13424" y="21599"/>
                </a:cubicBezTo>
                <a:cubicBezTo>
                  <a:pt x="13128" y="21599"/>
                  <a:pt x="12879" y="21498"/>
                  <a:pt x="12682" y="21289"/>
                </a:cubicBezTo>
                <a:lnTo>
                  <a:pt x="10801" y="19357"/>
                </a:lnTo>
                <a:lnTo>
                  <a:pt x="8881" y="21289"/>
                </a:lnTo>
                <a:cubicBezTo>
                  <a:pt x="8720" y="21498"/>
                  <a:pt x="8480" y="21599"/>
                  <a:pt x="8166" y="21599"/>
                </a:cubicBezTo>
                <a:cubicBezTo>
                  <a:pt x="7940" y="21599"/>
                  <a:pt x="7737" y="21526"/>
                  <a:pt x="7556" y="21376"/>
                </a:cubicBezTo>
                <a:cubicBezTo>
                  <a:pt x="7378" y="21227"/>
                  <a:pt x="7254" y="21040"/>
                  <a:pt x="7192" y="20817"/>
                </a:cubicBezTo>
                <a:lnTo>
                  <a:pt x="6528" y="18194"/>
                </a:lnTo>
                <a:cubicBezTo>
                  <a:pt x="6367" y="18250"/>
                  <a:pt x="6153" y="18315"/>
                  <a:pt x="5887" y="18397"/>
                </a:cubicBezTo>
                <a:cubicBezTo>
                  <a:pt x="5622" y="18479"/>
                  <a:pt x="5348" y="18561"/>
                  <a:pt x="5068" y="18646"/>
                </a:cubicBezTo>
                <a:cubicBezTo>
                  <a:pt x="4792" y="18733"/>
                  <a:pt x="4523" y="18807"/>
                  <a:pt x="4266" y="18869"/>
                </a:cubicBezTo>
                <a:cubicBezTo>
                  <a:pt x="4009" y="18934"/>
                  <a:pt x="3795" y="18965"/>
                  <a:pt x="3623" y="18965"/>
                </a:cubicBezTo>
                <a:cubicBezTo>
                  <a:pt x="3346" y="18965"/>
                  <a:pt x="3111" y="18860"/>
                  <a:pt x="2922" y="18660"/>
                </a:cubicBezTo>
                <a:cubicBezTo>
                  <a:pt x="2730" y="18459"/>
                  <a:pt x="2637" y="18225"/>
                  <a:pt x="2637" y="17962"/>
                </a:cubicBezTo>
                <a:cubicBezTo>
                  <a:pt x="2637" y="17801"/>
                  <a:pt x="2668" y="17592"/>
                  <a:pt x="2730" y="17333"/>
                </a:cubicBezTo>
                <a:cubicBezTo>
                  <a:pt x="2795" y="17081"/>
                  <a:pt x="2866" y="16810"/>
                  <a:pt x="2948" y="16531"/>
                </a:cubicBezTo>
                <a:cubicBezTo>
                  <a:pt x="3030" y="16254"/>
                  <a:pt x="3111" y="15980"/>
                  <a:pt x="3196" y="15712"/>
                </a:cubicBezTo>
                <a:cubicBezTo>
                  <a:pt x="3284" y="15446"/>
                  <a:pt x="3351" y="15229"/>
                  <a:pt x="3408" y="15057"/>
                </a:cubicBezTo>
                <a:lnTo>
                  <a:pt x="770" y="14393"/>
                </a:lnTo>
                <a:cubicBezTo>
                  <a:pt x="545" y="14342"/>
                  <a:pt x="361" y="14224"/>
                  <a:pt x="217" y="14034"/>
                </a:cubicBezTo>
                <a:cubicBezTo>
                  <a:pt x="73" y="13854"/>
                  <a:pt x="0" y="13650"/>
                  <a:pt x="0" y="13436"/>
                </a:cubicBezTo>
                <a:cubicBezTo>
                  <a:pt x="0" y="13136"/>
                  <a:pt x="104" y="12885"/>
                  <a:pt x="310" y="12679"/>
                </a:cubicBezTo>
                <a:lnTo>
                  <a:pt x="2245" y="10798"/>
                </a:lnTo>
                <a:lnTo>
                  <a:pt x="310" y="8920"/>
                </a:lnTo>
                <a:cubicBezTo>
                  <a:pt x="104" y="8714"/>
                  <a:pt x="0" y="8460"/>
                  <a:pt x="0" y="8160"/>
                </a:cubicBezTo>
                <a:cubicBezTo>
                  <a:pt x="0" y="7937"/>
                  <a:pt x="76" y="7734"/>
                  <a:pt x="225" y="7556"/>
                </a:cubicBezTo>
                <a:cubicBezTo>
                  <a:pt x="372" y="7373"/>
                  <a:pt x="556" y="7257"/>
                  <a:pt x="770" y="7203"/>
                </a:cubicBezTo>
                <a:lnTo>
                  <a:pt x="3408" y="6540"/>
                </a:lnTo>
                <a:cubicBezTo>
                  <a:pt x="3351" y="6381"/>
                  <a:pt x="3284" y="6161"/>
                  <a:pt x="3196" y="5893"/>
                </a:cubicBezTo>
                <a:cubicBezTo>
                  <a:pt x="3111" y="5622"/>
                  <a:pt x="3030" y="5345"/>
                  <a:pt x="2948" y="5068"/>
                </a:cubicBezTo>
                <a:cubicBezTo>
                  <a:pt x="2866" y="4786"/>
                  <a:pt x="2795" y="4518"/>
                  <a:pt x="2730" y="4264"/>
                </a:cubicBezTo>
                <a:cubicBezTo>
                  <a:pt x="2668" y="4007"/>
                  <a:pt x="2637" y="3795"/>
                  <a:pt x="2637" y="3634"/>
                </a:cubicBezTo>
                <a:cubicBezTo>
                  <a:pt x="2637" y="3354"/>
                  <a:pt x="2733" y="3117"/>
                  <a:pt x="2928" y="2925"/>
                </a:cubicBezTo>
                <a:cubicBezTo>
                  <a:pt x="3120" y="2730"/>
                  <a:pt x="3351" y="2634"/>
                  <a:pt x="3623" y="2634"/>
                </a:cubicBezTo>
                <a:cubicBezTo>
                  <a:pt x="3786" y="2634"/>
                  <a:pt x="3995" y="2665"/>
                  <a:pt x="4258" y="2730"/>
                </a:cubicBezTo>
                <a:cubicBezTo>
                  <a:pt x="4521" y="2792"/>
                  <a:pt x="4792" y="2866"/>
                  <a:pt x="5068" y="2950"/>
                </a:cubicBezTo>
                <a:cubicBezTo>
                  <a:pt x="5348" y="3038"/>
                  <a:pt x="5622" y="3120"/>
                  <a:pt x="5887" y="3205"/>
                </a:cubicBezTo>
                <a:cubicBezTo>
                  <a:pt x="6153" y="3284"/>
                  <a:pt x="6367" y="3349"/>
                  <a:pt x="6528" y="3405"/>
                </a:cubicBezTo>
                <a:lnTo>
                  <a:pt x="7192" y="782"/>
                </a:lnTo>
                <a:cubicBezTo>
                  <a:pt x="7246" y="556"/>
                  <a:pt x="7367" y="369"/>
                  <a:pt x="7556" y="220"/>
                </a:cubicBezTo>
                <a:cubicBezTo>
                  <a:pt x="7748" y="70"/>
                  <a:pt x="7949" y="0"/>
                  <a:pt x="8166" y="0"/>
                </a:cubicBezTo>
                <a:cubicBezTo>
                  <a:pt x="8480" y="0"/>
                  <a:pt x="8720" y="101"/>
                  <a:pt x="8881" y="307"/>
                </a:cubicBezTo>
                <a:lnTo>
                  <a:pt x="10801" y="2242"/>
                </a:lnTo>
                <a:lnTo>
                  <a:pt x="12682" y="307"/>
                </a:lnTo>
                <a:cubicBezTo>
                  <a:pt x="12888" y="101"/>
                  <a:pt x="13128" y="0"/>
                  <a:pt x="13399" y="0"/>
                </a:cubicBezTo>
                <a:cubicBezTo>
                  <a:pt x="13642" y="0"/>
                  <a:pt x="13854" y="67"/>
                  <a:pt x="14040" y="208"/>
                </a:cubicBezTo>
                <a:cubicBezTo>
                  <a:pt x="14223" y="347"/>
                  <a:pt x="14345" y="539"/>
                  <a:pt x="14399" y="782"/>
                </a:cubicBezTo>
                <a:lnTo>
                  <a:pt x="15059" y="3405"/>
                </a:lnTo>
                <a:cubicBezTo>
                  <a:pt x="15223" y="3349"/>
                  <a:pt x="15438" y="3284"/>
                  <a:pt x="15709" y="3205"/>
                </a:cubicBezTo>
                <a:cubicBezTo>
                  <a:pt x="15980" y="3120"/>
                  <a:pt x="16251" y="3038"/>
                  <a:pt x="16525" y="2950"/>
                </a:cubicBezTo>
                <a:cubicBezTo>
                  <a:pt x="16802" y="2866"/>
                  <a:pt x="17070" y="2792"/>
                  <a:pt x="17333" y="2730"/>
                </a:cubicBezTo>
                <a:cubicBezTo>
                  <a:pt x="17592" y="2665"/>
                  <a:pt x="17804" y="2634"/>
                  <a:pt x="17968" y="2634"/>
                </a:cubicBezTo>
                <a:cubicBezTo>
                  <a:pt x="18228" y="2634"/>
                  <a:pt x="18459" y="2730"/>
                  <a:pt x="18663" y="2925"/>
                </a:cubicBezTo>
                <a:cubicBezTo>
                  <a:pt x="18866" y="3117"/>
                  <a:pt x="18968" y="3354"/>
                  <a:pt x="18968" y="3634"/>
                </a:cubicBezTo>
                <a:cubicBezTo>
                  <a:pt x="18968" y="3795"/>
                  <a:pt x="18937" y="4007"/>
                  <a:pt x="18874" y="4264"/>
                </a:cubicBezTo>
                <a:cubicBezTo>
                  <a:pt x="18809" y="4518"/>
                  <a:pt x="18736" y="4786"/>
                  <a:pt x="18649" y="5068"/>
                </a:cubicBezTo>
                <a:cubicBezTo>
                  <a:pt x="18564" y="5345"/>
                  <a:pt x="18479" y="5619"/>
                  <a:pt x="18400" y="5884"/>
                </a:cubicBezTo>
                <a:cubicBezTo>
                  <a:pt x="18318" y="6150"/>
                  <a:pt x="18250" y="6370"/>
                  <a:pt x="18197" y="6540"/>
                </a:cubicBezTo>
                <a:lnTo>
                  <a:pt x="20820" y="7203"/>
                </a:lnTo>
                <a:cubicBezTo>
                  <a:pt x="21046" y="7257"/>
                  <a:pt x="21230" y="7378"/>
                  <a:pt x="21374" y="7559"/>
                </a:cubicBezTo>
                <a:cubicBezTo>
                  <a:pt x="21518" y="7748"/>
                  <a:pt x="21588" y="7946"/>
                  <a:pt x="21588" y="8161"/>
                </a:cubicBezTo>
                <a:cubicBezTo>
                  <a:pt x="21588" y="8460"/>
                  <a:pt x="21489" y="8714"/>
                  <a:pt x="21292" y="8920"/>
                </a:cubicBezTo>
                <a:lnTo>
                  <a:pt x="19332" y="10798"/>
                </a:lnTo>
                <a:lnTo>
                  <a:pt x="21292" y="1267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25" name="AutoShape 66"/>
          <p:cNvSpPr>
            <a:spLocks/>
          </p:cNvSpPr>
          <p:nvPr userDrawn="1"/>
        </p:nvSpPr>
        <p:spPr bwMode="auto">
          <a:xfrm>
            <a:off x="3705350" y="3671984"/>
            <a:ext cx="198420" cy="19847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26" name="AutoShape 67"/>
          <p:cNvSpPr>
            <a:spLocks/>
          </p:cNvSpPr>
          <p:nvPr userDrawn="1"/>
        </p:nvSpPr>
        <p:spPr bwMode="auto">
          <a:xfrm>
            <a:off x="4199408" y="36719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62" y="0"/>
                </a:moveTo>
                <a:cubicBezTo>
                  <a:pt x="18198" y="0"/>
                  <a:pt x="18703" y="117"/>
                  <a:pt x="19175" y="343"/>
                </a:cubicBezTo>
                <a:cubicBezTo>
                  <a:pt x="19651" y="575"/>
                  <a:pt x="20064" y="887"/>
                  <a:pt x="20422" y="1280"/>
                </a:cubicBezTo>
                <a:cubicBezTo>
                  <a:pt x="20780" y="1674"/>
                  <a:pt x="21066" y="2132"/>
                  <a:pt x="21279" y="2652"/>
                </a:cubicBezTo>
                <a:cubicBezTo>
                  <a:pt x="21493" y="3169"/>
                  <a:pt x="21599" y="3727"/>
                  <a:pt x="21599" y="4317"/>
                </a:cubicBezTo>
                <a:lnTo>
                  <a:pt x="21599" y="17282"/>
                </a:lnTo>
                <a:cubicBezTo>
                  <a:pt x="21599" y="17872"/>
                  <a:pt x="21493" y="18430"/>
                  <a:pt x="21279" y="18947"/>
                </a:cubicBezTo>
                <a:cubicBezTo>
                  <a:pt x="21066" y="19467"/>
                  <a:pt x="20780" y="19925"/>
                  <a:pt x="20422" y="20319"/>
                </a:cubicBezTo>
                <a:cubicBezTo>
                  <a:pt x="20064" y="20712"/>
                  <a:pt x="19651" y="21024"/>
                  <a:pt x="19183" y="21256"/>
                </a:cubicBezTo>
                <a:cubicBezTo>
                  <a:pt x="18714" y="21485"/>
                  <a:pt x="18209" y="21599"/>
                  <a:pt x="17662" y="21599"/>
                </a:cubicBezTo>
                <a:lnTo>
                  <a:pt x="3924" y="21599"/>
                </a:lnTo>
                <a:cubicBezTo>
                  <a:pt x="3387" y="21599"/>
                  <a:pt x="2883" y="21485"/>
                  <a:pt x="2410" y="21256"/>
                </a:cubicBezTo>
                <a:cubicBezTo>
                  <a:pt x="1935" y="21024"/>
                  <a:pt x="1521" y="20712"/>
                  <a:pt x="1163" y="20319"/>
                </a:cubicBezTo>
                <a:cubicBezTo>
                  <a:pt x="806" y="19925"/>
                  <a:pt x="523" y="19467"/>
                  <a:pt x="312" y="18947"/>
                </a:cubicBezTo>
                <a:cubicBezTo>
                  <a:pt x="104" y="18430"/>
                  <a:pt x="0" y="17872"/>
                  <a:pt x="0" y="17282"/>
                </a:cubicBezTo>
                <a:lnTo>
                  <a:pt x="0" y="4317"/>
                </a:lnTo>
                <a:cubicBezTo>
                  <a:pt x="0" y="3727"/>
                  <a:pt x="104" y="3169"/>
                  <a:pt x="312" y="2652"/>
                </a:cubicBezTo>
                <a:cubicBezTo>
                  <a:pt x="523" y="2132"/>
                  <a:pt x="806" y="1674"/>
                  <a:pt x="1163" y="1280"/>
                </a:cubicBezTo>
                <a:cubicBezTo>
                  <a:pt x="1521" y="887"/>
                  <a:pt x="1935" y="575"/>
                  <a:pt x="2410" y="343"/>
                </a:cubicBezTo>
                <a:cubicBezTo>
                  <a:pt x="2883" y="117"/>
                  <a:pt x="3387" y="0"/>
                  <a:pt x="3924" y="0"/>
                </a:cubicBezTo>
                <a:lnTo>
                  <a:pt x="17662" y="0"/>
                </a:lnTo>
                <a:close/>
                <a:moveTo>
                  <a:pt x="17662" y="2713"/>
                </a:moveTo>
                <a:lnTo>
                  <a:pt x="3924" y="2713"/>
                </a:lnTo>
                <a:cubicBezTo>
                  <a:pt x="3523" y="2713"/>
                  <a:pt x="3179" y="2872"/>
                  <a:pt x="2896" y="3186"/>
                </a:cubicBezTo>
                <a:cubicBezTo>
                  <a:pt x="2608" y="3501"/>
                  <a:pt x="2466" y="3877"/>
                  <a:pt x="2466" y="4317"/>
                </a:cubicBezTo>
                <a:lnTo>
                  <a:pt x="2466" y="17282"/>
                </a:lnTo>
                <a:cubicBezTo>
                  <a:pt x="2466" y="17723"/>
                  <a:pt x="2608" y="18099"/>
                  <a:pt x="2896" y="18413"/>
                </a:cubicBezTo>
                <a:cubicBezTo>
                  <a:pt x="3179" y="18727"/>
                  <a:pt x="3523" y="18886"/>
                  <a:pt x="3924" y="18886"/>
                </a:cubicBezTo>
                <a:lnTo>
                  <a:pt x="17662" y="18886"/>
                </a:lnTo>
                <a:cubicBezTo>
                  <a:pt x="18062" y="18886"/>
                  <a:pt x="18407" y="18727"/>
                  <a:pt x="18698" y="18413"/>
                </a:cubicBezTo>
                <a:cubicBezTo>
                  <a:pt x="18989" y="18101"/>
                  <a:pt x="19133" y="17723"/>
                  <a:pt x="19133" y="17282"/>
                </a:cubicBezTo>
                <a:lnTo>
                  <a:pt x="19133" y="4317"/>
                </a:lnTo>
                <a:cubicBezTo>
                  <a:pt x="19133" y="3877"/>
                  <a:pt x="18989" y="3501"/>
                  <a:pt x="18698" y="3186"/>
                </a:cubicBezTo>
                <a:cubicBezTo>
                  <a:pt x="18407" y="2872"/>
                  <a:pt x="18062" y="2713"/>
                  <a:pt x="17662" y="2713"/>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7" name="AutoShape 68"/>
          <p:cNvSpPr>
            <a:spLocks/>
          </p:cNvSpPr>
          <p:nvPr userDrawn="1"/>
        </p:nvSpPr>
        <p:spPr bwMode="auto">
          <a:xfrm>
            <a:off x="4602051" y="366640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8" name="AutoShape 69"/>
          <p:cNvSpPr>
            <a:spLocks/>
          </p:cNvSpPr>
          <p:nvPr userDrawn="1"/>
        </p:nvSpPr>
        <p:spPr bwMode="auto">
          <a:xfrm>
            <a:off x="336958" y="214739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09" y="6866"/>
                </a:moveTo>
                <a:cubicBezTo>
                  <a:pt x="18209" y="7363"/>
                  <a:pt x="18439" y="7917"/>
                  <a:pt x="18600" y="8529"/>
                </a:cubicBezTo>
                <a:cubicBezTo>
                  <a:pt x="19045" y="8620"/>
                  <a:pt x="19512" y="8679"/>
                  <a:pt x="20005" y="8705"/>
                </a:cubicBezTo>
                <a:cubicBezTo>
                  <a:pt x="20498" y="8733"/>
                  <a:pt x="20957" y="8820"/>
                  <a:pt x="21381" y="8976"/>
                </a:cubicBezTo>
                <a:cubicBezTo>
                  <a:pt x="21526" y="9012"/>
                  <a:pt x="21599" y="9091"/>
                  <a:pt x="21599" y="9218"/>
                </a:cubicBezTo>
                <a:lnTo>
                  <a:pt x="21599" y="12409"/>
                </a:lnTo>
                <a:cubicBezTo>
                  <a:pt x="21599" y="12516"/>
                  <a:pt x="21464" y="12612"/>
                  <a:pt x="21197" y="12697"/>
                </a:cubicBezTo>
                <a:cubicBezTo>
                  <a:pt x="20931" y="12787"/>
                  <a:pt x="20622" y="12852"/>
                  <a:pt x="20268" y="12909"/>
                </a:cubicBezTo>
                <a:cubicBezTo>
                  <a:pt x="19917" y="12962"/>
                  <a:pt x="19574" y="13002"/>
                  <a:pt x="19240" y="13030"/>
                </a:cubicBezTo>
                <a:cubicBezTo>
                  <a:pt x="18903" y="13056"/>
                  <a:pt x="18682" y="13078"/>
                  <a:pt x="18574" y="13098"/>
                </a:cubicBezTo>
                <a:cubicBezTo>
                  <a:pt x="18447" y="13612"/>
                  <a:pt x="18237" y="14137"/>
                  <a:pt x="17937" y="14679"/>
                </a:cubicBezTo>
                <a:cubicBezTo>
                  <a:pt x="18433" y="15416"/>
                  <a:pt x="18982" y="16125"/>
                  <a:pt x="19577" y="16802"/>
                </a:cubicBezTo>
                <a:lnTo>
                  <a:pt x="19659" y="17006"/>
                </a:lnTo>
                <a:cubicBezTo>
                  <a:pt x="19659" y="17076"/>
                  <a:pt x="19535" y="17251"/>
                  <a:pt x="19285" y="17522"/>
                </a:cubicBezTo>
                <a:cubicBezTo>
                  <a:pt x="19036" y="17799"/>
                  <a:pt x="18756" y="18096"/>
                  <a:pt x="18439" y="18412"/>
                </a:cubicBezTo>
                <a:cubicBezTo>
                  <a:pt x="18121" y="18725"/>
                  <a:pt x="17821" y="19008"/>
                  <a:pt x="17538" y="19256"/>
                </a:cubicBezTo>
                <a:cubicBezTo>
                  <a:pt x="17252" y="19505"/>
                  <a:pt x="17068" y="19626"/>
                  <a:pt x="16988" y="19626"/>
                </a:cubicBezTo>
                <a:cubicBezTo>
                  <a:pt x="16969" y="19626"/>
                  <a:pt x="16850" y="19541"/>
                  <a:pt x="16629" y="19377"/>
                </a:cubicBezTo>
                <a:cubicBezTo>
                  <a:pt x="16408" y="19211"/>
                  <a:pt x="16164" y="19025"/>
                  <a:pt x="15895" y="18821"/>
                </a:cubicBezTo>
                <a:cubicBezTo>
                  <a:pt x="15629" y="18621"/>
                  <a:pt x="15377" y="18426"/>
                  <a:pt x="15136" y="18240"/>
                </a:cubicBezTo>
                <a:cubicBezTo>
                  <a:pt x="14898" y="18056"/>
                  <a:pt x="14745" y="17946"/>
                  <a:pt x="14683" y="17909"/>
                </a:cubicBezTo>
                <a:cubicBezTo>
                  <a:pt x="14419" y="18053"/>
                  <a:pt x="14156" y="18177"/>
                  <a:pt x="13890" y="18282"/>
                </a:cubicBezTo>
                <a:cubicBezTo>
                  <a:pt x="13623" y="18384"/>
                  <a:pt x="13354" y="18471"/>
                  <a:pt x="13082" y="18545"/>
                </a:cubicBezTo>
                <a:cubicBezTo>
                  <a:pt x="13065" y="18655"/>
                  <a:pt x="13040" y="18875"/>
                  <a:pt x="13009" y="19214"/>
                </a:cubicBezTo>
                <a:cubicBezTo>
                  <a:pt x="12978" y="19553"/>
                  <a:pt x="12932" y="19894"/>
                  <a:pt x="12878" y="20242"/>
                </a:cubicBezTo>
                <a:cubicBezTo>
                  <a:pt x="12825" y="20589"/>
                  <a:pt x="12762" y="20902"/>
                  <a:pt x="12692" y="21179"/>
                </a:cubicBezTo>
                <a:cubicBezTo>
                  <a:pt x="12618" y="21461"/>
                  <a:pt x="12522" y="21599"/>
                  <a:pt x="12405" y="21599"/>
                </a:cubicBezTo>
                <a:lnTo>
                  <a:pt x="9191" y="21599"/>
                </a:lnTo>
                <a:cubicBezTo>
                  <a:pt x="9063" y="21599"/>
                  <a:pt x="8978" y="21520"/>
                  <a:pt x="8933" y="21371"/>
                </a:cubicBezTo>
                <a:cubicBezTo>
                  <a:pt x="8805" y="20928"/>
                  <a:pt x="8721" y="20462"/>
                  <a:pt x="8678" y="19979"/>
                </a:cubicBezTo>
                <a:cubicBezTo>
                  <a:pt x="8630" y="19493"/>
                  <a:pt x="8582" y="19030"/>
                  <a:pt x="8528" y="18584"/>
                </a:cubicBezTo>
                <a:cubicBezTo>
                  <a:pt x="7976" y="18423"/>
                  <a:pt x="7446" y="18197"/>
                  <a:pt x="6942" y="17909"/>
                </a:cubicBezTo>
                <a:cubicBezTo>
                  <a:pt x="6568" y="18191"/>
                  <a:pt x="6202" y="18460"/>
                  <a:pt x="5843" y="18725"/>
                </a:cubicBezTo>
                <a:cubicBezTo>
                  <a:pt x="5480" y="18993"/>
                  <a:pt x="5123" y="19276"/>
                  <a:pt x="4772" y="19572"/>
                </a:cubicBezTo>
                <a:lnTo>
                  <a:pt x="4608" y="19626"/>
                </a:lnTo>
                <a:cubicBezTo>
                  <a:pt x="4554" y="19626"/>
                  <a:pt x="4387" y="19504"/>
                  <a:pt x="4107" y="19256"/>
                </a:cubicBezTo>
                <a:cubicBezTo>
                  <a:pt x="3826" y="19007"/>
                  <a:pt x="3534" y="18725"/>
                  <a:pt x="3231" y="18412"/>
                </a:cubicBezTo>
                <a:cubicBezTo>
                  <a:pt x="2928" y="18095"/>
                  <a:pt x="2653" y="17799"/>
                  <a:pt x="2404" y="17522"/>
                </a:cubicBezTo>
                <a:cubicBezTo>
                  <a:pt x="2155" y="17251"/>
                  <a:pt x="2030" y="17076"/>
                  <a:pt x="2030" y="17006"/>
                </a:cubicBezTo>
                <a:cubicBezTo>
                  <a:pt x="2030" y="16986"/>
                  <a:pt x="2104" y="16867"/>
                  <a:pt x="2248" y="16647"/>
                </a:cubicBezTo>
                <a:cubicBezTo>
                  <a:pt x="2393" y="16427"/>
                  <a:pt x="2563" y="16184"/>
                  <a:pt x="2758" y="15924"/>
                </a:cubicBezTo>
                <a:cubicBezTo>
                  <a:pt x="2951" y="15662"/>
                  <a:pt x="3141" y="15410"/>
                  <a:pt x="3328" y="15173"/>
                </a:cubicBezTo>
                <a:cubicBezTo>
                  <a:pt x="3512" y="14933"/>
                  <a:pt x="3631" y="14778"/>
                  <a:pt x="3687" y="14704"/>
                </a:cubicBezTo>
                <a:cubicBezTo>
                  <a:pt x="3387" y="14210"/>
                  <a:pt x="3158" y="13657"/>
                  <a:pt x="2996" y="13044"/>
                </a:cubicBezTo>
                <a:cubicBezTo>
                  <a:pt x="2535" y="12951"/>
                  <a:pt x="2062" y="12897"/>
                  <a:pt x="1577" y="12869"/>
                </a:cubicBezTo>
                <a:cubicBezTo>
                  <a:pt x="1093" y="12841"/>
                  <a:pt x="640" y="12751"/>
                  <a:pt x="215" y="12598"/>
                </a:cubicBezTo>
                <a:cubicBezTo>
                  <a:pt x="70" y="12561"/>
                  <a:pt x="0" y="12479"/>
                  <a:pt x="0" y="12352"/>
                </a:cubicBezTo>
                <a:lnTo>
                  <a:pt x="0" y="9162"/>
                </a:lnTo>
                <a:cubicBezTo>
                  <a:pt x="0" y="9055"/>
                  <a:pt x="135" y="8959"/>
                  <a:pt x="413" y="8874"/>
                </a:cubicBezTo>
                <a:cubicBezTo>
                  <a:pt x="688" y="8789"/>
                  <a:pt x="997" y="8716"/>
                  <a:pt x="1339" y="8665"/>
                </a:cubicBezTo>
                <a:cubicBezTo>
                  <a:pt x="1685" y="8611"/>
                  <a:pt x="2019" y="8569"/>
                  <a:pt x="2345" y="8544"/>
                </a:cubicBezTo>
                <a:cubicBezTo>
                  <a:pt x="2668" y="8515"/>
                  <a:pt x="2886" y="8493"/>
                  <a:pt x="2996" y="8473"/>
                </a:cubicBezTo>
                <a:cubicBezTo>
                  <a:pt x="3158" y="7925"/>
                  <a:pt x="3379" y="7397"/>
                  <a:pt x="3659" y="6895"/>
                </a:cubicBezTo>
                <a:cubicBezTo>
                  <a:pt x="3160" y="6155"/>
                  <a:pt x="2619" y="5446"/>
                  <a:pt x="2030" y="4771"/>
                </a:cubicBezTo>
                <a:lnTo>
                  <a:pt x="1937" y="4571"/>
                </a:lnTo>
                <a:cubicBezTo>
                  <a:pt x="1937" y="4497"/>
                  <a:pt x="2064" y="4322"/>
                  <a:pt x="2316" y="4048"/>
                </a:cubicBezTo>
                <a:cubicBezTo>
                  <a:pt x="2568" y="3775"/>
                  <a:pt x="2852" y="3478"/>
                  <a:pt x="3163" y="3162"/>
                </a:cubicBezTo>
                <a:cubicBezTo>
                  <a:pt x="3478" y="2848"/>
                  <a:pt x="3778" y="2569"/>
                  <a:pt x="4067" y="2320"/>
                </a:cubicBezTo>
                <a:cubicBezTo>
                  <a:pt x="4356" y="2072"/>
                  <a:pt x="4537" y="1945"/>
                  <a:pt x="4608" y="1945"/>
                </a:cubicBezTo>
                <a:cubicBezTo>
                  <a:pt x="4625" y="1945"/>
                  <a:pt x="4747" y="2030"/>
                  <a:pt x="4968" y="2196"/>
                </a:cubicBezTo>
                <a:cubicBezTo>
                  <a:pt x="5188" y="2363"/>
                  <a:pt x="5435" y="2549"/>
                  <a:pt x="5707" y="2750"/>
                </a:cubicBezTo>
                <a:cubicBezTo>
                  <a:pt x="5976" y="2953"/>
                  <a:pt x="6234" y="3148"/>
                  <a:pt x="6472" y="3331"/>
                </a:cubicBezTo>
                <a:cubicBezTo>
                  <a:pt x="6712" y="3515"/>
                  <a:pt x="6860" y="3628"/>
                  <a:pt x="6913" y="3662"/>
                </a:cubicBezTo>
                <a:cubicBezTo>
                  <a:pt x="7174" y="3518"/>
                  <a:pt x="7440" y="3399"/>
                  <a:pt x="7707" y="3303"/>
                </a:cubicBezTo>
                <a:cubicBezTo>
                  <a:pt x="7973" y="3210"/>
                  <a:pt x="8247" y="3119"/>
                  <a:pt x="8528" y="3029"/>
                </a:cubicBezTo>
                <a:cubicBezTo>
                  <a:pt x="8528" y="2922"/>
                  <a:pt x="8539" y="2699"/>
                  <a:pt x="8568" y="2363"/>
                </a:cubicBezTo>
                <a:cubicBezTo>
                  <a:pt x="8596" y="2032"/>
                  <a:pt x="8636" y="1694"/>
                  <a:pt x="8689" y="1352"/>
                </a:cubicBezTo>
                <a:cubicBezTo>
                  <a:pt x="8743" y="1010"/>
                  <a:pt x="8814" y="697"/>
                  <a:pt x="8899" y="417"/>
                </a:cubicBezTo>
                <a:cubicBezTo>
                  <a:pt x="8984" y="141"/>
                  <a:pt x="9083" y="0"/>
                  <a:pt x="9191" y="0"/>
                </a:cubicBezTo>
                <a:lnTo>
                  <a:pt x="12405" y="0"/>
                </a:lnTo>
                <a:cubicBezTo>
                  <a:pt x="12530" y="0"/>
                  <a:pt x="12618" y="67"/>
                  <a:pt x="12663" y="203"/>
                </a:cubicBezTo>
                <a:cubicBezTo>
                  <a:pt x="12771" y="643"/>
                  <a:pt x="12847" y="1106"/>
                  <a:pt x="12893" y="1595"/>
                </a:cubicBezTo>
                <a:cubicBezTo>
                  <a:pt x="12938" y="2083"/>
                  <a:pt x="13000" y="2560"/>
                  <a:pt x="13082" y="3029"/>
                </a:cubicBezTo>
                <a:cubicBezTo>
                  <a:pt x="13363" y="3100"/>
                  <a:pt x="13632" y="3184"/>
                  <a:pt x="13890" y="3283"/>
                </a:cubicBezTo>
                <a:cubicBezTo>
                  <a:pt x="14147" y="3385"/>
                  <a:pt x="14402" y="3512"/>
                  <a:pt x="14654" y="3662"/>
                </a:cubicBezTo>
                <a:cubicBezTo>
                  <a:pt x="14728" y="3611"/>
                  <a:pt x="14881" y="3489"/>
                  <a:pt x="15116" y="3303"/>
                </a:cubicBezTo>
                <a:cubicBezTo>
                  <a:pt x="15351" y="3119"/>
                  <a:pt x="15603" y="2925"/>
                  <a:pt x="15870" y="2721"/>
                </a:cubicBezTo>
                <a:cubicBezTo>
                  <a:pt x="16136" y="2521"/>
                  <a:pt x="16377" y="2340"/>
                  <a:pt x="16589" y="2182"/>
                </a:cubicBezTo>
                <a:cubicBezTo>
                  <a:pt x="16801" y="2024"/>
                  <a:pt x="16935" y="1945"/>
                  <a:pt x="16988" y="1945"/>
                </a:cubicBezTo>
                <a:cubicBezTo>
                  <a:pt x="17042" y="1945"/>
                  <a:pt x="17209" y="2072"/>
                  <a:pt x="17490" y="2320"/>
                </a:cubicBezTo>
                <a:cubicBezTo>
                  <a:pt x="17770" y="2569"/>
                  <a:pt x="18065" y="2849"/>
                  <a:pt x="18371" y="3162"/>
                </a:cubicBezTo>
                <a:cubicBezTo>
                  <a:pt x="18679" y="3478"/>
                  <a:pt x="18957" y="3774"/>
                  <a:pt x="19206" y="4048"/>
                </a:cubicBezTo>
                <a:cubicBezTo>
                  <a:pt x="19453" y="4322"/>
                  <a:pt x="19577" y="4497"/>
                  <a:pt x="19577" y="4571"/>
                </a:cubicBezTo>
                <a:cubicBezTo>
                  <a:pt x="19577" y="4605"/>
                  <a:pt x="19498" y="4735"/>
                  <a:pt x="19342" y="4955"/>
                </a:cubicBezTo>
                <a:cubicBezTo>
                  <a:pt x="19183" y="5175"/>
                  <a:pt x="19008" y="5415"/>
                  <a:pt x="18812" y="5678"/>
                </a:cubicBezTo>
                <a:cubicBezTo>
                  <a:pt x="18617" y="5937"/>
                  <a:pt x="18427" y="6189"/>
                  <a:pt x="18240" y="6429"/>
                </a:cubicBezTo>
                <a:cubicBezTo>
                  <a:pt x="18056" y="6666"/>
                  <a:pt x="17946" y="6813"/>
                  <a:pt x="17909" y="6866"/>
                </a:cubicBezTo>
                <a:moveTo>
                  <a:pt x="10805" y="14044"/>
                </a:moveTo>
                <a:cubicBezTo>
                  <a:pt x="11247" y="14044"/>
                  <a:pt x="11669" y="13956"/>
                  <a:pt x="12066" y="13779"/>
                </a:cubicBezTo>
                <a:cubicBezTo>
                  <a:pt x="12462" y="13606"/>
                  <a:pt x="12805" y="13369"/>
                  <a:pt x="13091" y="13070"/>
                </a:cubicBezTo>
                <a:cubicBezTo>
                  <a:pt x="13374" y="12773"/>
                  <a:pt x="13604" y="12429"/>
                  <a:pt x="13782" y="12031"/>
                </a:cubicBezTo>
                <a:cubicBezTo>
                  <a:pt x="13958" y="11633"/>
                  <a:pt x="14045" y="11215"/>
                  <a:pt x="14045" y="10774"/>
                </a:cubicBezTo>
                <a:cubicBezTo>
                  <a:pt x="14045" y="10334"/>
                  <a:pt x="13958" y="9919"/>
                  <a:pt x="13782" y="9529"/>
                </a:cubicBezTo>
                <a:cubicBezTo>
                  <a:pt x="13604" y="9142"/>
                  <a:pt x="13374" y="8801"/>
                  <a:pt x="13091" y="8502"/>
                </a:cubicBezTo>
                <a:cubicBezTo>
                  <a:pt x="12805" y="8205"/>
                  <a:pt x="12462" y="7974"/>
                  <a:pt x="12066" y="7807"/>
                </a:cubicBezTo>
                <a:cubicBezTo>
                  <a:pt x="11669" y="7640"/>
                  <a:pt x="11247" y="7556"/>
                  <a:pt x="10805" y="7556"/>
                </a:cubicBezTo>
                <a:cubicBezTo>
                  <a:pt x="10360" y="7556"/>
                  <a:pt x="9938" y="7641"/>
                  <a:pt x="9536" y="7807"/>
                </a:cubicBezTo>
                <a:cubicBezTo>
                  <a:pt x="9134" y="7974"/>
                  <a:pt x="8786" y="8205"/>
                  <a:pt x="8494" y="8502"/>
                </a:cubicBezTo>
                <a:cubicBezTo>
                  <a:pt x="8199" y="8801"/>
                  <a:pt x="7970" y="9142"/>
                  <a:pt x="7800" y="9529"/>
                </a:cubicBezTo>
                <a:cubicBezTo>
                  <a:pt x="7633" y="9919"/>
                  <a:pt x="7551" y="10334"/>
                  <a:pt x="7551" y="10774"/>
                </a:cubicBezTo>
                <a:cubicBezTo>
                  <a:pt x="7551" y="11215"/>
                  <a:pt x="7633" y="11633"/>
                  <a:pt x="7800" y="12031"/>
                </a:cubicBezTo>
                <a:cubicBezTo>
                  <a:pt x="7970" y="12429"/>
                  <a:pt x="8199" y="12773"/>
                  <a:pt x="8494" y="13070"/>
                </a:cubicBezTo>
                <a:cubicBezTo>
                  <a:pt x="8786" y="13369"/>
                  <a:pt x="9134" y="13606"/>
                  <a:pt x="9536" y="13779"/>
                </a:cubicBezTo>
                <a:cubicBezTo>
                  <a:pt x="9938" y="13956"/>
                  <a:pt x="10360" y="14044"/>
                  <a:pt x="10805" y="14044"/>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29" name="AutoShape 70"/>
          <p:cNvSpPr>
            <a:spLocks/>
          </p:cNvSpPr>
          <p:nvPr userDrawn="1"/>
        </p:nvSpPr>
        <p:spPr bwMode="auto">
          <a:xfrm>
            <a:off x="804719" y="214819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34" y="6152"/>
                </a:moveTo>
                <a:cubicBezTo>
                  <a:pt x="11406" y="6502"/>
                  <a:pt x="11552" y="6917"/>
                  <a:pt x="11672" y="7394"/>
                </a:cubicBezTo>
                <a:cubicBezTo>
                  <a:pt x="11747" y="7411"/>
                  <a:pt x="11886" y="7434"/>
                  <a:pt x="12088" y="7462"/>
                </a:cubicBezTo>
                <a:cubicBezTo>
                  <a:pt x="12291" y="7487"/>
                  <a:pt x="12500" y="7527"/>
                  <a:pt x="12714" y="7578"/>
                </a:cubicBezTo>
                <a:cubicBezTo>
                  <a:pt x="12928" y="7626"/>
                  <a:pt x="13119" y="7679"/>
                  <a:pt x="13289" y="7730"/>
                </a:cubicBezTo>
                <a:cubicBezTo>
                  <a:pt x="13458" y="7787"/>
                  <a:pt x="13543" y="7849"/>
                  <a:pt x="13543" y="7922"/>
                </a:cubicBezTo>
                <a:lnTo>
                  <a:pt x="13543" y="10328"/>
                </a:lnTo>
                <a:cubicBezTo>
                  <a:pt x="13543" y="10415"/>
                  <a:pt x="13458" y="10494"/>
                  <a:pt x="13289" y="10548"/>
                </a:cubicBezTo>
                <a:cubicBezTo>
                  <a:pt x="13119" y="10610"/>
                  <a:pt x="12928" y="10658"/>
                  <a:pt x="12714" y="10706"/>
                </a:cubicBezTo>
                <a:cubicBezTo>
                  <a:pt x="12500" y="10751"/>
                  <a:pt x="12288" y="10782"/>
                  <a:pt x="12076" y="10800"/>
                </a:cubicBezTo>
                <a:cubicBezTo>
                  <a:pt x="11867" y="10819"/>
                  <a:pt x="11730" y="10836"/>
                  <a:pt x="11672" y="10856"/>
                </a:cubicBezTo>
                <a:cubicBezTo>
                  <a:pt x="11566" y="11243"/>
                  <a:pt x="11429" y="11638"/>
                  <a:pt x="11255" y="12045"/>
                </a:cubicBezTo>
                <a:cubicBezTo>
                  <a:pt x="11429" y="12324"/>
                  <a:pt x="11594" y="12595"/>
                  <a:pt x="11756" y="12864"/>
                </a:cubicBezTo>
                <a:cubicBezTo>
                  <a:pt x="11919" y="13126"/>
                  <a:pt x="12100" y="13394"/>
                  <a:pt x="12302" y="13654"/>
                </a:cubicBezTo>
                <a:lnTo>
                  <a:pt x="12326" y="13787"/>
                </a:lnTo>
                <a:cubicBezTo>
                  <a:pt x="12326" y="13841"/>
                  <a:pt x="12248" y="13976"/>
                  <a:pt x="12095" y="14194"/>
                </a:cubicBezTo>
                <a:cubicBezTo>
                  <a:pt x="11940" y="14411"/>
                  <a:pt x="11761" y="14637"/>
                  <a:pt x="11559" y="14877"/>
                </a:cubicBezTo>
                <a:cubicBezTo>
                  <a:pt x="11356" y="15117"/>
                  <a:pt x="11166" y="15326"/>
                  <a:pt x="10991" y="15512"/>
                </a:cubicBezTo>
                <a:cubicBezTo>
                  <a:pt x="10812" y="15696"/>
                  <a:pt x="10702" y="15789"/>
                  <a:pt x="10657" y="15789"/>
                </a:cubicBezTo>
                <a:cubicBezTo>
                  <a:pt x="10643" y="15789"/>
                  <a:pt x="10565" y="15727"/>
                  <a:pt x="10426" y="15605"/>
                </a:cubicBezTo>
                <a:cubicBezTo>
                  <a:pt x="10288" y="15484"/>
                  <a:pt x="10135" y="15346"/>
                  <a:pt x="9965" y="15187"/>
                </a:cubicBezTo>
                <a:cubicBezTo>
                  <a:pt x="9796" y="15029"/>
                  <a:pt x="9638" y="14885"/>
                  <a:pt x="9492" y="14747"/>
                </a:cubicBezTo>
                <a:cubicBezTo>
                  <a:pt x="9344" y="14614"/>
                  <a:pt x="9250" y="14524"/>
                  <a:pt x="9205" y="14476"/>
                </a:cubicBezTo>
                <a:cubicBezTo>
                  <a:pt x="8866" y="14685"/>
                  <a:pt x="8536" y="14851"/>
                  <a:pt x="8212" y="14978"/>
                </a:cubicBezTo>
                <a:cubicBezTo>
                  <a:pt x="8212" y="15069"/>
                  <a:pt x="8200" y="15235"/>
                  <a:pt x="8179" y="15475"/>
                </a:cubicBezTo>
                <a:cubicBezTo>
                  <a:pt x="8155" y="15721"/>
                  <a:pt x="8127" y="15975"/>
                  <a:pt x="8089" y="16241"/>
                </a:cubicBezTo>
                <a:cubicBezTo>
                  <a:pt x="8052" y="16509"/>
                  <a:pt x="8004" y="16743"/>
                  <a:pt x="7948" y="16944"/>
                </a:cubicBezTo>
                <a:cubicBezTo>
                  <a:pt x="7892" y="17147"/>
                  <a:pt x="7833" y="17249"/>
                  <a:pt x="7774" y="17249"/>
                </a:cubicBezTo>
                <a:lnTo>
                  <a:pt x="5768" y="17249"/>
                </a:lnTo>
                <a:cubicBezTo>
                  <a:pt x="5707" y="17249"/>
                  <a:pt x="5651" y="17147"/>
                  <a:pt x="5594" y="16944"/>
                </a:cubicBezTo>
                <a:cubicBezTo>
                  <a:pt x="5538" y="16743"/>
                  <a:pt x="5493" y="16509"/>
                  <a:pt x="5462" y="16241"/>
                </a:cubicBezTo>
                <a:cubicBezTo>
                  <a:pt x="5434" y="15975"/>
                  <a:pt x="5406" y="15721"/>
                  <a:pt x="5385" y="15484"/>
                </a:cubicBezTo>
                <a:cubicBezTo>
                  <a:pt x="5361" y="15244"/>
                  <a:pt x="5352" y="15077"/>
                  <a:pt x="5352" y="14978"/>
                </a:cubicBezTo>
                <a:cubicBezTo>
                  <a:pt x="5013" y="14871"/>
                  <a:pt x="4681" y="14702"/>
                  <a:pt x="4359" y="14476"/>
                </a:cubicBezTo>
                <a:cubicBezTo>
                  <a:pt x="4126" y="14685"/>
                  <a:pt x="3895" y="14894"/>
                  <a:pt x="3667" y="15106"/>
                </a:cubicBezTo>
                <a:cubicBezTo>
                  <a:pt x="3438" y="15320"/>
                  <a:pt x="3212" y="15535"/>
                  <a:pt x="2996" y="15761"/>
                </a:cubicBezTo>
                <a:lnTo>
                  <a:pt x="2883" y="15789"/>
                </a:lnTo>
                <a:cubicBezTo>
                  <a:pt x="2855" y="15789"/>
                  <a:pt x="2751" y="15696"/>
                  <a:pt x="2572" y="15512"/>
                </a:cubicBezTo>
                <a:cubicBezTo>
                  <a:pt x="2396" y="15326"/>
                  <a:pt x="2212" y="15117"/>
                  <a:pt x="2021" y="14877"/>
                </a:cubicBezTo>
                <a:cubicBezTo>
                  <a:pt x="1828" y="14637"/>
                  <a:pt x="1657" y="14411"/>
                  <a:pt x="1504" y="14194"/>
                </a:cubicBezTo>
                <a:cubicBezTo>
                  <a:pt x="1348" y="13976"/>
                  <a:pt x="1273" y="13841"/>
                  <a:pt x="1273" y="13787"/>
                </a:cubicBezTo>
                <a:cubicBezTo>
                  <a:pt x="1273" y="13770"/>
                  <a:pt x="1320" y="13677"/>
                  <a:pt x="1419" y="13510"/>
                </a:cubicBezTo>
                <a:cubicBezTo>
                  <a:pt x="1515" y="13346"/>
                  <a:pt x="1628" y="13163"/>
                  <a:pt x="1751" y="12971"/>
                </a:cubicBezTo>
                <a:cubicBezTo>
                  <a:pt x="1875" y="12776"/>
                  <a:pt x="1991" y="12590"/>
                  <a:pt x="2099" y="12415"/>
                </a:cubicBezTo>
                <a:cubicBezTo>
                  <a:pt x="2210" y="12240"/>
                  <a:pt x="2278" y="12127"/>
                  <a:pt x="2308" y="12070"/>
                </a:cubicBezTo>
                <a:cubicBezTo>
                  <a:pt x="2134" y="11686"/>
                  <a:pt x="1988" y="11260"/>
                  <a:pt x="1868" y="10800"/>
                </a:cubicBezTo>
                <a:cubicBezTo>
                  <a:pt x="1793" y="10783"/>
                  <a:pt x="1654" y="10760"/>
                  <a:pt x="1452" y="10732"/>
                </a:cubicBezTo>
                <a:cubicBezTo>
                  <a:pt x="1249" y="10706"/>
                  <a:pt x="1042" y="10675"/>
                  <a:pt x="826" y="10639"/>
                </a:cubicBezTo>
                <a:cubicBezTo>
                  <a:pt x="611" y="10602"/>
                  <a:pt x="421" y="10554"/>
                  <a:pt x="251" y="10497"/>
                </a:cubicBezTo>
                <a:cubicBezTo>
                  <a:pt x="82" y="10438"/>
                  <a:pt x="0" y="10373"/>
                  <a:pt x="0" y="10300"/>
                </a:cubicBezTo>
                <a:lnTo>
                  <a:pt x="0" y="7869"/>
                </a:lnTo>
                <a:cubicBezTo>
                  <a:pt x="0" y="7798"/>
                  <a:pt x="82" y="7724"/>
                  <a:pt x="251" y="7660"/>
                </a:cubicBezTo>
                <a:cubicBezTo>
                  <a:pt x="421" y="7589"/>
                  <a:pt x="616" y="7538"/>
                  <a:pt x="837" y="7501"/>
                </a:cubicBezTo>
                <a:cubicBezTo>
                  <a:pt x="1059" y="7468"/>
                  <a:pt x="1273" y="7434"/>
                  <a:pt x="1475" y="7408"/>
                </a:cubicBezTo>
                <a:cubicBezTo>
                  <a:pt x="1678" y="7380"/>
                  <a:pt x="1817" y="7366"/>
                  <a:pt x="1892" y="7366"/>
                </a:cubicBezTo>
                <a:cubicBezTo>
                  <a:pt x="1981" y="6925"/>
                  <a:pt x="2120" y="6530"/>
                  <a:pt x="2308" y="6177"/>
                </a:cubicBezTo>
                <a:cubicBezTo>
                  <a:pt x="2134" y="5900"/>
                  <a:pt x="1965" y="5621"/>
                  <a:pt x="1795" y="5347"/>
                </a:cubicBezTo>
                <a:cubicBezTo>
                  <a:pt x="1628" y="5073"/>
                  <a:pt x="1452" y="4802"/>
                  <a:pt x="1273" y="4542"/>
                </a:cubicBezTo>
                <a:lnTo>
                  <a:pt x="1228" y="4407"/>
                </a:lnTo>
                <a:cubicBezTo>
                  <a:pt x="1228" y="4353"/>
                  <a:pt x="1303" y="4221"/>
                  <a:pt x="1456" y="4009"/>
                </a:cubicBezTo>
                <a:cubicBezTo>
                  <a:pt x="1612" y="3797"/>
                  <a:pt x="1788" y="3574"/>
                  <a:pt x="1986" y="3334"/>
                </a:cubicBezTo>
                <a:cubicBezTo>
                  <a:pt x="2186" y="3094"/>
                  <a:pt x="2374" y="2882"/>
                  <a:pt x="2551" y="2696"/>
                </a:cubicBezTo>
                <a:cubicBezTo>
                  <a:pt x="2727" y="2515"/>
                  <a:pt x="2838" y="2419"/>
                  <a:pt x="2883" y="2419"/>
                </a:cubicBezTo>
                <a:cubicBezTo>
                  <a:pt x="2899" y="2419"/>
                  <a:pt x="2975" y="2478"/>
                  <a:pt x="3113" y="2597"/>
                </a:cubicBezTo>
                <a:cubicBezTo>
                  <a:pt x="3252" y="2713"/>
                  <a:pt x="3408" y="2851"/>
                  <a:pt x="3577" y="3006"/>
                </a:cubicBezTo>
                <a:cubicBezTo>
                  <a:pt x="3744" y="3164"/>
                  <a:pt x="3907" y="3320"/>
                  <a:pt x="4060" y="3469"/>
                </a:cubicBezTo>
                <a:cubicBezTo>
                  <a:pt x="4215" y="3616"/>
                  <a:pt x="4307" y="3706"/>
                  <a:pt x="4335" y="3743"/>
                </a:cubicBezTo>
                <a:cubicBezTo>
                  <a:pt x="4660" y="3517"/>
                  <a:pt x="4999" y="3354"/>
                  <a:pt x="5352" y="3243"/>
                </a:cubicBezTo>
                <a:cubicBezTo>
                  <a:pt x="5352" y="3173"/>
                  <a:pt x="5361" y="3003"/>
                  <a:pt x="5385" y="2746"/>
                </a:cubicBezTo>
                <a:cubicBezTo>
                  <a:pt x="5406" y="2484"/>
                  <a:pt x="5434" y="2224"/>
                  <a:pt x="5462" y="1967"/>
                </a:cubicBezTo>
                <a:cubicBezTo>
                  <a:pt x="5493" y="1707"/>
                  <a:pt x="5533" y="1476"/>
                  <a:pt x="5582" y="1264"/>
                </a:cubicBezTo>
                <a:cubicBezTo>
                  <a:pt x="5630" y="1052"/>
                  <a:pt x="5693" y="948"/>
                  <a:pt x="5768" y="948"/>
                </a:cubicBezTo>
                <a:lnTo>
                  <a:pt x="7774" y="948"/>
                </a:lnTo>
                <a:cubicBezTo>
                  <a:pt x="7833" y="948"/>
                  <a:pt x="7891" y="1052"/>
                  <a:pt x="7948" y="1264"/>
                </a:cubicBezTo>
                <a:cubicBezTo>
                  <a:pt x="8004" y="1476"/>
                  <a:pt x="8047" y="1707"/>
                  <a:pt x="8077" y="1967"/>
                </a:cubicBezTo>
                <a:cubicBezTo>
                  <a:pt x="8108" y="2224"/>
                  <a:pt x="8134" y="2484"/>
                  <a:pt x="8155" y="2746"/>
                </a:cubicBezTo>
                <a:cubicBezTo>
                  <a:pt x="8179" y="3003"/>
                  <a:pt x="8197" y="3173"/>
                  <a:pt x="8212" y="3243"/>
                </a:cubicBezTo>
                <a:cubicBezTo>
                  <a:pt x="8551" y="3354"/>
                  <a:pt x="8873" y="3512"/>
                  <a:pt x="9181" y="3715"/>
                </a:cubicBezTo>
                <a:cubicBezTo>
                  <a:pt x="9414" y="3512"/>
                  <a:pt x="9650" y="3305"/>
                  <a:pt x="9885" y="3105"/>
                </a:cubicBezTo>
                <a:cubicBezTo>
                  <a:pt x="10123" y="2899"/>
                  <a:pt x="10351" y="2690"/>
                  <a:pt x="10568" y="2475"/>
                </a:cubicBezTo>
                <a:lnTo>
                  <a:pt x="10657" y="2419"/>
                </a:lnTo>
                <a:cubicBezTo>
                  <a:pt x="10688" y="2419"/>
                  <a:pt x="10791" y="2518"/>
                  <a:pt x="10968" y="2710"/>
                </a:cubicBezTo>
                <a:cubicBezTo>
                  <a:pt x="11144" y="2904"/>
                  <a:pt x="11330" y="3116"/>
                  <a:pt x="11526" y="3348"/>
                </a:cubicBezTo>
                <a:cubicBezTo>
                  <a:pt x="11721" y="3577"/>
                  <a:pt x="11900" y="3797"/>
                  <a:pt x="12060" y="4009"/>
                </a:cubicBezTo>
                <a:cubicBezTo>
                  <a:pt x="12222" y="4220"/>
                  <a:pt x="12302" y="4353"/>
                  <a:pt x="12302" y="4407"/>
                </a:cubicBezTo>
                <a:cubicBezTo>
                  <a:pt x="12302" y="4443"/>
                  <a:pt x="12253" y="4542"/>
                  <a:pt x="12152" y="4712"/>
                </a:cubicBezTo>
                <a:cubicBezTo>
                  <a:pt x="12048" y="4878"/>
                  <a:pt x="11935" y="5056"/>
                  <a:pt x="11813" y="5251"/>
                </a:cubicBezTo>
                <a:cubicBezTo>
                  <a:pt x="11688" y="5446"/>
                  <a:pt x="11568" y="5629"/>
                  <a:pt x="11453" y="5807"/>
                </a:cubicBezTo>
                <a:cubicBezTo>
                  <a:pt x="11335" y="5982"/>
                  <a:pt x="11260" y="6095"/>
                  <a:pt x="11234" y="6152"/>
                </a:cubicBezTo>
                <a:moveTo>
                  <a:pt x="6781" y="11545"/>
                </a:moveTo>
                <a:cubicBezTo>
                  <a:pt x="7061" y="11545"/>
                  <a:pt x="7322" y="11480"/>
                  <a:pt x="7569" y="11356"/>
                </a:cubicBezTo>
                <a:cubicBezTo>
                  <a:pt x="7819" y="11229"/>
                  <a:pt x="8035" y="11056"/>
                  <a:pt x="8219" y="10836"/>
                </a:cubicBezTo>
                <a:cubicBezTo>
                  <a:pt x="8402" y="10616"/>
                  <a:pt x="8546" y="10356"/>
                  <a:pt x="8652" y="10059"/>
                </a:cubicBezTo>
                <a:cubicBezTo>
                  <a:pt x="8758" y="9760"/>
                  <a:pt x="8809" y="9447"/>
                  <a:pt x="8809" y="9111"/>
                </a:cubicBezTo>
                <a:cubicBezTo>
                  <a:pt x="8809" y="8778"/>
                  <a:pt x="8758" y="8458"/>
                  <a:pt x="8652" y="8159"/>
                </a:cubicBezTo>
                <a:cubicBezTo>
                  <a:pt x="8546" y="7857"/>
                  <a:pt x="8402" y="7592"/>
                  <a:pt x="8219" y="7372"/>
                </a:cubicBezTo>
                <a:cubicBezTo>
                  <a:pt x="8035" y="7151"/>
                  <a:pt x="7819" y="6979"/>
                  <a:pt x="7569" y="6846"/>
                </a:cubicBezTo>
                <a:cubicBezTo>
                  <a:pt x="7322" y="6717"/>
                  <a:pt x="7061" y="6649"/>
                  <a:pt x="6781" y="6649"/>
                </a:cubicBezTo>
                <a:cubicBezTo>
                  <a:pt x="6211" y="6649"/>
                  <a:pt x="5726" y="6889"/>
                  <a:pt x="5328" y="7366"/>
                </a:cubicBezTo>
                <a:cubicBezTo>
                  <a:pt x="4931" y="7843"/>
                  <a:pt x="4730" y="8425"/>
                  <a:pt x="4730" y="9111"/>
                </a:cubicBezTo>
                <a:cubicBezTo>
                  <a:pt x="4730" y="9447"/>
                  <a:pt x="4785" y="9760"/>
                  <a:pt x="4895" y="10060"/>
                </a:cubicBezTo>
                <a:cubicBezTo>
                  <a:pt x="5003" y="10356"/>
                  <a:pt x="5149" y="10616"/>
                  <a:pt x="5333" y="10836"/>
                </a:cubicBezTo>
                <a:cubicBezTo>
                  <a:pt x="5517" y="11056"/>
                  <a:pt x="5735" y="11229"/>
                  <a:pt x="5987" y="11356"/>
                </a:cubicBezTo>
                <a:cubicBezTo>
                  <a:pt x="6239" y="11480"/>
                  <a:pt x="6500" y="11545"/>
                  <a:pt x="6781" y="11545"/>
                </a:cubicBezTo>
                <a:moveTo>
                  <a:pt x="20496" y="16952"/>
                </a:moveTo>
                <a:cubicBezTo>
                  <a:pt x="20427" y="17293"/>
                  <a:pt x="20340" y="17613"/>
                  <a:pt x="20234" y="17912"/>
                </a:cubicBezTo>
                <a:cubicBezTo>
                  <a:pt x="20251" y="17963"/>
                  <a:pt x="20293" y="18050"/>
                  <a:pt x="20364" y="18161"/>
                </a:cubicBezTo>
                <a:cubicBezTo>
                  <a:pt x="20437" y="18273"/>
                  <a:pt x="20507" y="18398"/>
                  <a:pt x="20573" y="18528"/>
                </a:cubicBezTo>
                <a:cubicBezTo>
                  <a:pt x="20642" y="18655"/>
                  <a:pt x="20700" y="18779"/>
                  <a:pt x="20755" y="18897"/>
                </a:cubicBezTo>
                <a:cubicBezTo>
                  <a:pt x="20806" y="19013"/>
                  <a:pt x="20832" y="19098"/>
                  <a:pt x="20832" y="19140"/>
                </a:cubicBezTo>
                <a:cubicBezTo>
                  <a:pt x="20832" y="19177"/>
                  <a:pt x="20762" y="19281"/>
                  <a:pt x="20625" y="19459"/>
                </a:cubicBezTo>
                <a:cubicBezTo>
                  <a:pt x="20486" y="19634"/>
                  <a:pt x="20324" y="19821"/>
                  <a:pt x="20140" y="20013"/>
                </a:cubicBezTo>
                <a:cubicBezTo>
                  <a:pt x="19957" y="20205"/>
                  <a:pt x="19778" y="20388"/>
                  <a:pt x="19611" y="20558"/>
                </a:cubicBezTo>
                <a:cubicBezTo>
                  <a:pt x="19441" y="20730"/>
                  <a:pt x="19333" y="20848"/>
                  <a:pt x="19288" y="20911"/>
                </a:cubicBezTo>
                <a:lnTo>
                  <a:pt x="19199" y="20967"/>
                </a:lnTo>
                <a:cubicBezTo>
                  <a:pt x="19168" y="20967"/>
                  <a:pt x="19107" y="20928"/>
                  <a:pt x="19013" y="20851"/>
                </a:cubicBezTo>
                <a:cubicBezTo>
                  <a:pt x="18919" y="20772"/>
                  <a:pt x="18822" y="20685"/>
                  <a:pt x="18726" y="20586"/>
                </a:cubicBezTo>
                <a:cubicBezTo>
                  <a:pt x="18629" y="20487"/>
                  <a:pt x="18533" y="20391"/>
                  <a:pt x="18438" y="20295"/>
                </a:cubicBezTo>
                <a:cubicBezTo>
                  <a:pt x="18344" y="20199"/>
                  <a:pt x="18283" y="20137"/>
                  <a:pt x="18253" y="20100"/>
                </a:cubicBezTo>
                <a:cubicBezTo>
                  <a:pt x="17975" y="20208"/>
                  <a:pt x="17681" y="20295"/>
                  <a:pt x="17372" y="20357"/>
                </a:cubicBezTo>
                <a:cubicBezTo>
                  <a:pt x="17358" y="20411"/>
                  <a:pt x="17323" y="20510"/>
                  <a:pt x="17273" y="20648"/>
                </a:cubicBezTo>
                <a:cubicBezTo>
                  <a:pt x="17219" y="20786"/>
                  <a:pt x="17160" y="20925"/>
                  <a:pt x="17097" y="21060"/>
                </a:cubicBezTo>
                <a:cubicBezTo>
                  <a:pt x="17033" y="21196"/>
                  <a:pt x="16972" y="21320"/>
                  <a:pt x="16911" y="21430"/>
                </a:cubicBezTo>
                <a:cubicBezTo>
                  <a:pt x="16852" y="21546"/>
                  <a:pt x="16798" y="21599"/>
                  <a:pt x="16753" y="21599"/>
                </a:cubicBezTo>
                <a:cubicBezTo>
                  <a:pt x="16709" y="21599"/>
                  <a:pt x="16577" y="21568"/>
                  <a:pt x="16360" y="21498"/>
                </a:cubicBezTo>
                <a:cubicBezTo>
                  <a:pt x="16141" y="21430"/>
                  <a:pt x="15906" y="21348"/>
                  <a:pt x="15654" y="21247"/>
                </a:cubicBezTo>
                <a:cubicBezTo>
                  <a:pt x="15405" y="21148"/>
                  <a:pt x="15179" y="21043"/>
                  <a:pt x="14979" y="20930"/>
                </a:cubicBezTo>
                <a:cubicBezTo>
                  <a:pt x="14778" y="20817"/>
                  <a:pt x="14680" y="20719"/>
                  <a:pt x="14680" y="20628"/>
                </a:cubicBezTo>
                <a:cubicBezTo>
                  <a:pt x="14680" y="20419"/>
                  <a:pt x="14698" y="20205"/>
                  <a:pt x="14736" y="19984"/>
                </a:cubicBezTo>
                <a:cubicBezTo>
                  <a:pt x="14774" y="19764"/>
                  <a:pt x="14809" y="19555"/>
                  <a:pt x="14837" y="19355"/>
                </a:cubicBezTo>
                <a:cubicBezTo>
                  <a:pt x="14717" y="19247"/>
                  <a:pt x="14611" y="19129"/>
                  <a:pt x="14517" y="18999"/>
                </a:cubicBezTo>
                <a:cubicBezTo>
                  <a:pt x="14423" y="18869"/>
                  <a:pt x="14338" y="18731"/>
                  <a:pt x="14263" y="18587"/>
                </a:cubicBezTo>
                <a:cubicBezTo>
                  <a:pt x="14091" y="18607"/>
                  <a:pt x="13919" y="18618"/>
                  <a:pt x="13750" y="18629"/>
                </a:cubicBezTo>
                <a:cubicBezTo>
                  <a:pt x="13583" y="18638"/>
                  <a:pt x="13413" y="18640"/>
                  <a:pt x="13251" y="18640"/>
                </a:cubicBezTo>
                <a:lnTo>
                  <a:pt x="13086" y="18640"/>
                </a:lnTo>
                <a:cubicBezTo>
                  <a:pt x="13037" y="18640"/>
                  <a:pt x="13006" y="18590"/>
                  <a:pt x="12990" y="18491"/>
                </a:cubicBezTo>
                <a:cubicBezTo>
                  <a:pt x="12976" y="18417"/>
                  <a:pt x="12945" y="18259"/>
                  <a:pt x="12900" y="18011"/>
                </a:cubicBezTo>
                <a:cubicBezTo>
                  <a:pt x="12855" y="17762"/>
                  <a:pt x="12804" y="17503"/>
                  <a:pt x="12747" y="17229"/>
                </a:cubicBezTo>
                <a:cubicBezTo>
                  <a:pt x="12691" y="16952"/>
                  <a:pt x="12644" y="16704"/>
                  <a:pt x="12608" y="16478"/>
                </a:cubicBezTo>
                <a:cubicBezTo>
                  <a:pt x="12568" y="16252"/>
                  <a:pt x="12552" y="16122"/>
                  <a:pt x="12552" y="16085"/>
                </a:cubicBezTo>
                <a:cubicBezTo>
                  <a:pt x="12552" y="16032"/>
                  <a:pt x="12601" y="15973"/>
                  <a:pt x="12702" y="15910"/>
                </a:cubicBezTo>
                <a:cubicBezTo>
                  <a:pt x="12804" y="15848"/>
                  <a:pt x="12921" y="15783"/>
                  <a:pt x="13053" y="15713"/>
                </a:cubicBezTo>
                <a:cubicBezTo>
                  <a:pt x="13183" y="15645"/>
                  <a:pt x="13310" y="15591"/>
                  <a:pt x="13430" y="15546"/>
                </a:cubicBezTo>
                <a:cubicBezTo>
                  <a:pt x="13550" y="15501"/>
                  <a:pt x="13632" y="15470"/>
                  <a:pt x="13677" y="15453"/>
                </a:cubicBezTo>
                <a:cubicBezTo>
                  <a:pt x="13708" y="15241"/>
                  <a:pt x="13743" y="15069"/>
                  <a:pt x="13785" y="14922"/>
                </a:cubicBezTo>
                <a:cubicBezTo>
                  <a:pt x="13825" y="14778"/>
                  <a:pt x="13884" y="14614"/>
                  <a:pt x="13959" y="14422"/>
                </a:cubicBezTo>
                <a:cubicBezTo>
                  <a:pt x="13929" y="14388"/>
                  <a:pt x="13882" y="14309"/>
                  <a:pt x="13813" y="14194"/>
                </a:cubicBezTo>
                <a:cubicBezTo>
                  <a:pt x="13745" y="14075"/>
                  <a:pt x="13677" y="13951"/>
                  <a:pt x="13604" y="13824"/>
                </a:cubicBezTo>
                <a:cubicBezTo>
                  <a:pt x="13533" y="13694"/>
                  <a:pt x="13470" y="13567"/>
                  <a:pt x="13418" y="13445"/>
                </a:cubicBezTo>
                <a:cubicBezTo>
                  <a:pt x="13366" y="13324"/>
                  <a:pt x="13340" y="13242"/>
                  <a:pt x="13340" y="13208"/>
                </a:cubicBezTo>
                <a:cubicBezTo>
                  <a:pt x="13340" y="13172"/>
                  <a:pt x="13409" y="13064"/>
                  <a:pt x="13547" y="12886"/>
                </a:cubicBezTo>
                <a:cubicBezTo>
                  <a:pt x="13686" y="12714"/>
                  <a:pt x="13849" y="12531"/>
                  <a:pt x="14032" y="12336"/>
                </a:cubicBezTo>
                <a:cubicBezTo>
                  <a:pt x="14216" y="12144"/>
                  <a:pt x="14392" y="11960"/>
                  <a:pt x="14562" y="11796"/>
                </a:cubicBezTo>
                <a:cubicBezTo>
                  <a:pt x="14731" y="11627"/>
                  <a:pt x="14837" y="11517"/>
                  <a:pt x="14882" y="11466"/>
                </a:cubicBezTo>
                <a:lnTo>
                  <a:pt x="14974" y="11410"/>
                </a:lnTo>
                <a:cubicBezTo>
                  <a:pt x="15004" y="11410"/>
                  <a:pt x="15066" y="11449"/>
                  <a:pt x="15160" y="11525"/>
                </a:cubicBezTo>
                <a:cubicBezTo>
                  <a:pt x="15254" y="11599"/>
                  <a:pt x="15348" y="11689"/>
                  <a:pt x="15447" y="11788"/>
                </a:cubicBezTo>
                <a:cubicBezTo>
                  <a:pt x="15543" y="11887"/>
                  <a:pt x="15640" y="11983"/>
                  <a:pt x="15734" y="12076"/>
                </a:cubicBezTo>
                <a:cubicBezTo>
                  <a:pt x="15828" y="12175"/>
                  <a:pt x="15889" y="12237"/>
                  <a:pt x="15920" y="12276"/>
                </a:cubicBezTo>
                <a:cubicBezTo>
                  <a:pt x="16184" y="12166"/>
                  <a:pt x="16468" y="12082"/>
                  <a:pt x="16777" y="12017"/>
                </a:cubicBezTo>
                <a:cubicBezTo>
                  <a:pt x="16791" y="11963"/>
                  <a:pt x="16826" y="11867"/>
                  <a:pt x="16878" y="11726"/>
                </a:cubicBezTo>
                <a:cubicBezTo>
                  <a:pt x="16930" y="11587"/>
                  <a:pt x="16991" y="11449"/>
                  <a:pt x="17064" y="11316"/>
                </a:cubicBezTo>
                <a:cubicBezTo>
                  <a:pt x="17135" y="11178"/>
                  <a:pt x="17200" y="11057"/>
                  <a:pt x="17262" y="10941"/>
                </a:cubicBezTo>
                <a:cubicBezTo>
                  <a:pt x="17320" y="10831"/>
                  <a:pt x="17372" y="10774"/>
                  <a:pt x="17419" y="10774"/>
                </a:cubicBezTo>
                <a:cubicBezTo>
                  <a:pt x="17448" y="10774"/>
                  <a:pt x="17575" y="10805"/>
                  <a:pt x="17803" y="10870"/>
                </a:cubicBezTo>
                <a:cubicBezTo>
                  <a:pt x="18027" y="10929"/>
                  <a:pt x="18264" y="11014"/>
                  <a:pt x="18516" y="11119"/>
                </a:cubicBezTo>
                <a:cubicBezTo>
                  <a:pt x="18768" y="11223"/>
                  <a:pt x="18996" y="11328"/>
                  <a:pt x="19199" y="11438"/>
                </a:cubicBezTo>
                <a:cubicBezTo>
                  <a:pt x="19401" y="11545"/>
                  <a:pt x="19502" y="11647"/>
                  <a:pt x="19502" y="11745"/>
                </a:cubicBezTo>
                <a:cubicBezTo>
                  <a:pt x="19502" y="11954"/>
                  <a:pt x="19481" y="12166"/>
                  <a:pt x="19441" y="12384"/>
                </a:cubicBezTo>
                <a:cubicBezTo>
                  <a:pt x="19399" y="12598"/>
                  <a:pt x="19363" y="12810"/>
                  <a:pt x="19333" y="13016"/>
                </a:cubicBezTo>
                <a:cubicBezTo>
                  <a:pt x="19453" y="13123"/>
                  <a:pt x="19561" y="13245"/>
                  <a:pt x="19655" y="13375"/>
                </a:cubicBezTo>
                <a:cubicBezTo>
                  <a:pt x="19749" y="13505"/>
                  <a:pt x="19834" y="13643"/>
                  <a:pt x="19910" y="13787"/>
                </a:cubicBezTo>
                <a:cubicBezTo>
                  <a:pt x="20095" y="13770"/>
                  <a:pt x="20281" y="13756"/>
                  <a:pt x="20465" y="13747"/>
                </a:cubicBezTo>
                <a:cubicBezTo>
                  <a:pt x="20651" y="13736"/>
                  <a:pt x="20830" y="13733"/>
                  <a:pt x="21002" y="13733"/>
                </a:cubicBezTo>
                <a:cubicBezTo>
                  <a:pt x="21061" y="13733"/>
                  <a:pt x="21129" y="13852"/>
                  <a:pt x="21204" y="14092"/>
                </a:cubicBezTo>
                <a:cubicBezTo>
                  <a:pt x="21279" y="14332"/>
                  <a:pt x="21345" y="14603"/>
                  <a:pt x="21402" y="14911"/>
                </a:cubicBezTo>
                <a:cubicBezTo>
                  <a:pt x="21458" y="15216"/>
                  <a:pt x="21505" y="15507"/>
                  <a:pt x="21543" y="15783"/>
                </a:cubicBezTo>
                <a:cubicBezTo>
                  <a:pt x="21581" y="16057"/>
                  <a:pt x="21599" y="16235"/>
                  <a:pt x="21599" y="16314"/>
                </a:cubicBezTo>
                <a:cubicBezTo>
                  <a:pt x="21599" y="16371"/>
                  <a:pt x="21548" y="16427"/>
                  <a:pt x="21447" y="16492"/>
                </a:cubicBezTo>
                <a:cubicBezTo>
                  <a:pt x="21345" y="16554"/>
                  <a:pt x="21235" y="16613"/>
                  <a:pt x="21115" y="16664"/>
                </a:cubicBezTo>
                <a:cubicBezTo>
                  <a:pt x="20995" y="16721"/>
                  <a:pt x="20872" y="16777"/>
                  <a:pt x="20747" y="16836"/>
                </a:cubicBezTo>
                <a:cubicBezTo>
                  <a:pt x="20623" y="16893"/>
                  <a:pt x="20540" y="16932"/>
                  <a:pt x="20496" y="16952"/>
                </a:cubicBezTo>
                <a:moveTo>
                  <a:pt x="20514" y="6070"/>
                </a:moveTo>
                <a:cubicBezTo>
                  <a:pt x="20416" y="6395"/>
                  <a:pt x="20300" y="6677"/>
                  <a:pt x="20164" y="6920"/>
                </a:cubicBezTo>
                <a:cubicBezTo>
                  <a:pt x="20180" y="6959"/>
                  <a:pt x="20211" y="7030"/>
                  <a:pt x="20256" y="7143"/>
                </a:cubicBezTo>
                <a:cubicBezTo>
                  <a:pt x="20300" y="7256"/>
                  <a:pt x="20352" y="7377"/>
                  <a:pt x="20409" y="7510"/>
                </a:cubicBezTo>
                <a:cubicBezTo>
                  <a:pt x="20463" y="7640"/>
                  <a:pt x="20510" y="7758"/>
                  <a:pt x="20550" y="7869"/>
                </a:cubicBezTo>
                <a:cubicBezTo>
                  <a:pt x="20585" y="7973"/>
                  <a:pt x="20604" y="8041"/>
                  <a:pt x="20604" y="8058"/>
                </a:cubicBezTo>
                <a:cubicBezTo>
                  <a:pt x="20604" y="8111"/>
                  <a:pt x="20519" y="8216"/>
                  <a:pt x="20352" y="8374"/>
                </a:cubicBezTo>
                <a:cubicBezTo>
                  <a:pt x="20183" y="8532"/>
                  <a:pt x="19994" y="8696"/>
                  <a:pt x="19787" y="8862"/>
                </a:cubicBezTo>
                <a:cubicBezTo>
                  <a:pt x="19580" y="9026"/>
                  <a:pt x="19387" y="9176"/>
                  <a:pt x="19208" y="9309"/>
                </a:cubicBezTo>
                <a:cubicBezTo>
                  <a:pt x="19027" y="9439"/>
                  <a:pt x="18930" y="9501"/>
                  <a:pt x="18914" y="9501"/>
                </a:cubicBezTo>
                <a:cubicBezTo>
                  <a:pt x="18886" y="9501"/>
                  <a:pt x="18832" y="9461"/>
                  <a:pt x="18756" y="9374"/>
                </a:cubicBezTo>
                <a:cubicBezTo>
                  <a:pt x="18683" y="9289"/>
                  <a:pt x="18601" y="9193"/>
                  <a:pt x="18514" y="9083"/>
                </a:cubicBezTo>
                <a:cubicBezTo>
                  <a:pt x="18429" y="8978"/>
                  <a:pt x="18351" y="8871"/>
                  <a:pt x="18283" y="8766"/>
                </a:cubicBezTo>
                <a:cubicBezTo>
                  <a:pt x="18215" y="8662"/>
                  <a:pt x="18168" y="8591"/>
                  <a:pt x="18137" y="8558"/>
                </a:cubicBezTo>
                <a:cubicBezTo>
                  <a:pt x="18031" y="8592"/>
                  <a:pt x="17925" y="8620"/>
                  <a:pt x="17815" y="8639"/>
                </a:cubicBezTo>
                <a:cubicBezTo>
                  <a:pt x="17706" y="8656"/>
                  <a:pt x="17596" y="8656"/>
                  <a:pt x="17483" y="8639"/>
                </a:cubicBezTo>
                <a:lnTo>
                  <a:pt x="17325" y="8639"/>
                </a:lnTo>
                <a:cubicBezTo>
                  <a:pt x="17297" y="8673"/>
                  <a:pt x="17250" y="8750"/>
                  <a:pt x="17191" y="8862"/>
                </a:cubicBezTo>
                <a:cubicBezTo>
                  <a:pt x="17130" y="8973"/>
                  <a:pt x="17066" y="9091"/>
                  <a:pt x="16993" y="9213"/>
                </a:cubicBezTo>
                <a:cubicBezTo>
                  <a:pt x="16923" y="9334"/>
                  <a:pt x="16852" y="9441"/>
                  <a:pt x="16784" y="9529"/>
                </a:cubicBezTo>
                <a:cubicBezTo>
                  <a:pt x="16718" y="9619"/>
                  <a:pt x="16668" y="9667"/>
                  <a:pt x="16638" y="9667"/>
                </a:cubicBezTo>
                <a:cubicBezTo>
                  <a:pt x="16610" y="9667"/>
                  <a:pt x="16494" y="9616"/>
                  <a:pt x="16301" y="9518"/>
                </a:cubicBezTo>
                <a:cubicBezTo>
                  <a:pt x="16106" y="9419"/>
                  <a:pt x="15901" y="9303"/>
                  <a:pt x="15687" y="9170"/>
                </a:cubicBezTo>
                <a:cubicBezTo>
                  <a:pt x="15473" y="9040"/>
                  <a:pt x="15277" y="8911"/>
                  <a:pt x="15101" y="8778"/>
                </a:cubicBezTo>
                <a:cubicBezTo>
                  <a:pt x="14924" y="8648"/>
                  <a:pt x="14835" y="8558"/>
                  <a:pt x="14835" y="8504"/>
                </a:cubicBezTo>
                <a:cubicBezTo>
                  <a:pt x="14835" y="8487"/>
                  <a:pt x="14847" y="8419"/>
                  <a:pt x="14868" y="8306"/>
                </a:cubicBezTo>
                <a:cubicBezTo>
                  <a:pt x="14891" y="8194"/>
                  <a:pt x="14922" y="8072"/>
                  <a:pt x="14960" y="7948"/>
                </a:cubicBezTo>
                <a:cubicBezTo>
                  <a:pt x="14997" y="7824"/>
                  <a:pt x="15030" y="7699"/>
                  <a:pt x="15061" y="7578"/>
                </a:cubicBezTo>
                <a:cubicBezTo>
                  <a:pt x="15091" y="7457"/>
                  <a:pt x="15113" y="7378"/>
                  <a:pt x="15129" y="7341"/>
                </a:cubicBezTo>
                <a:cubicBezTo>
                  <a:pt x="14957" y="7132"/>
                  <a:pt x="14814" y="6866"/>
                  <a:pt x="14701" y="6542"/>
                </a:cubicBezTo>
                <a:cubicBezTo>
                  <a:pt x="14303" y="6525"/>
                  <a:pt x="14021" y="6502"/>
                  <a:pt x="13856" y="6474"/>
                </a:cubicBezTo>
                <a:cubicBezTo>
                  <a:pt x="13691" y="6446"/>
                  <a:pt x="13580" y="6364"/>
                  <a:pt x="13529" y="6226"/>
                </a:cubicBezTo>
                <a:cubicBezTo>
                  <a:pt x="13477" y="6084"/>
                  <a:pt x="13458" y="5850"/>
                  <a:pt x="13472" y="5514"/>
                </a:cubicBezTo>
                <a:cubicBezTo>
                  <a:pt x="13489" y="5184"/>
                  <a:pt x="13472" y="4692"/>
                  <a:pt x="13427" y="4043"/>
                </a:cubicBezTo>
                <a:cubicBezTo>
                  <a:pt x="13427" y="3986"/>
                  <a:pt x="13475" y="3936"/>
                  <a:pt x="13569" y="3879"/>
                </a:cubicBezTo>
                <a:cubicBezTo>
                  <a:pt x="13663" y="3826"/>
                  <a:pt x="13773" y="3783"/>
                  <a:pt x="13901" y="3744"/>
                </a:cubicBezTo>
                <a:cubicBezTo>
                  <a:pt x="14028" y="3707"/>
                  <a:pt x="14155" y="3684"/>
                  <a:pt x="14279" y="3665"/>
                </a:cubicBezTo>
                <a:cubicBezTo>
                  <a:pt x="14402" y="3645"/>
                  <a:pt x="14487" y="3628"/>
                  <a:pt x="14531" y="3608"/>
                </a:cubicBezTo>
                <a:cubicBezTo>
                  <a:pt x="14607" y="3314"/>
                  <a:pt x="14722" y="3024"/>
                  <a:pt x="14880" y="2747"/>
                </a:cubicBezTo>
                <a:cubicBezTo>
                  <a:pt x="14866" y="2707"/>
                  <a:pt x="14835" y="2631"/>
                  <a:pt x="14790" y="2510"/>
                </a:cubicBezTo>
                <a:cubicBezTo>
                  <a:pt x="14746" y="2388"/>
                  <a:pt x="14698" y="2264"/>
                  <a:pt x="14649" y="2137"/>
                </a:cubicBezTo>
                <a:cubicBezTo>
                  <a:pt x="14602" y="2010"/>
                  <a:pt x="14557" y="1897"/>
                  <a:pt x="14522" y="1792"/>
                </a:cubicBezTo>
                <a:cubicBezTo>
                  <a:pt x="14482" y="1688"/>
                  <a:pt x="14465" y="1617"/>
                  <a:pt x="14465" y="1584"/>
                </a:cubicBezTo>
                <a:cubicBezTo>
                  <a:pt x="14465" y="1527"/>
                  <a:pt x="14545" y="1428"/>
                  <a:pt x="14705" y="1279"/>
                </a:cubicBezTo>
                <a:cubicBezTo>
                  <a:pt x="14868" y="1129"/>
                  <a:pt x="15051" y="971"/>
                  <a:pt x="15259" y="804"/>
                </a:cubicBezTo>
                <a:cubicBezTo>
                  <a:pt x="15463" y="641"/>
                  <a:pt x="15659" y="491"/>
                  <a:pt x="15840" y="367"/>
                </a:cubicBezTo>
                <a:cubicBezTo>
                  <a:pt x="16019" y="240"/>
                  <a:pt x="16125" y="177"/>
                  <a:pt x="16153" y="177"/>
                </a:cubicBezTo>
                <a:cubicBezTo>
                  <a:pt x="16184" y="177"/>
                  <a:pt x="16233" y="217"/>
                  <a:pt x="16301" y="296"/>
                </a:cubicBezTo>
                <a:cubicBezTo>
                  <a:pt x="16367" y="381"/>
                  <a:pt x="16445" y="477"/>
                  <a:pt x="16532" y="590"/>
                </a:cubicBezTo>
                <a:cubicBezTo>
                  <a:pt x="16619" y="700"/>
                  <a:pt x="16694" y="807"/>
                  <a:pt x="16763" y="906"/>
                </a:cubicBezTo>
                <a:cubicBezTo>
                  <a:pt x="16829" y="1005"/>
                  <a:pt x="16878" y="1072"/>
                  <a:pt x="16909" y="1109"/>
                </a:cubicBezTo>
                <a:cubicBezTo>
                  <a:pt x="17014" y="1072"/>
                  <a:pt x="17123" y="1047"/>
                  <a:pt x="17229" y="1027"/>
                </a:cubicBezTo>
                <a:cubicBezTo>
                  <a:pt x="17339" y="1007"/>
                  <a:pt x="17450" y="1007"/>
                  <a:pt x="17563" y="1027"/>
                </a:cubicBezTo>
                <a:lnTo>
                  <a:pt x="17721" y="1027"/>
                </a:lnTo>
                <a:cubicBezTo>
                  <a:pt x="17735" y="993"/>
                  <a:pt x="17777" y="917"/>
                  <a:pt x="17845" y="804"/>
                </a:cubicBezTo>
                <a:cubicBezTo>
                  <a:pt x="17911" y="691"/>
                  <a:pt x="17982" y="578"/>
                  <a:pt x="18052" y="460"/>
                </a:cubicBezTo>
                <a:cubicBezTo>
                  <a:pt x="18123" y="341"/>
                  <a:pt x="18189" y="237"/>
                  <a:pt x="18250" y="144"/>
                </a:cubicBezTo>
                <a:cubicBezTo>
                  <a:pt x="18309" y="50"/>
                  <a:pt x="18354" y="0"/>
                  <a:pt x="18384" y="0"/>
                </a:cubicBezTo>
                <a:cubicBezTo>
                  <a:pt x="18415" y="0"/>
                  <a:pt x="18528" y="53"/>
                  <a:pt x="18723" y="158"/>
                </a:cubicBezTo>
                <a:cubicBezTo>
                  <a:pt x="18919" y="259"/>
                  <a:pt x="19128" y="378"/>
                  <a:pt x="19349" y="508"/>
                </a:cubicBezTo>
                <a:cubicBezTo>
                  <a:pt x="19571" y="641"/>
                  <a:pt x="19771" y="765"/>
                  <a:pt x="19945" y="892"/>
                </a:cubicBezTo>
                <a:cubicBezTo>
                  <a:pt x="20121" y="1019"/>
                  <a:pt x="20211" y="1109"/>
                  <a:pt x="20211" y="1163"/>
                </a:cubicBezTo>
                <a:cubicBezTo>
                  <a:pt x="20211" y="1200"/>
                  <a:pt x="20197" y="1267"/>
                  <a:pt x="20164" y="1372"/>
                </a:cubicBezTo>
                <a:cubicBezTo>
                  <a:pt x="20136" y="1476"/>
                  <a:pt x="20105" y="1592"/>
                  <a:pt x="20074" y="1725"/>
                </a:cubicBezTo>
                <a:cubicBezTo>
                  <a:pt x="20046" y="1855"/>
                  <a:pt x="20013" y="1979"/>
                  <a:pt x="19980" y="2095"/>
                </a:cubicBezTo>
                <a:cubicBezTo>
                  <a:pt x="19945" y="2213"/>
                  <a:pt x="19921" y="2289"/>
                  <a:pt x="19907" y="2326"/>
                </a:cubicBezTo>
                <a:cubicBezTo>
                  <a:pt x="20058" y="2552"/>
                  <a:pt x="20204" y="2823"/>
                  <a:pt x="20345" y="3136"/>
                </a:cubicBezTo>
                <a:cubicBezTo>
                  <a:pt x="20729" y="3173"/>
                  <a:pt x="21006" y="3204"/>
                  <a:pt x="21181" y="3232"/>
                </a:cubicBezTo>
                <a:cubicBezTo>
                  <a:pt x="21352" y="3258"/>
                  <a:pt x="21461" y="3342"/>
                  <a:pt x="21505" y="3478"/>
                </a:cubicBezTo>
                <a:cubicBezTo>
                  <a:pt x="21550" y="3622"/>
                  <a:pt x="21571" y="3853"/>
                  <a:pt x="21562" y="4184"/>
                </a:cubicBezTo>
                <a:cubicBezTo>
                  <a:pt x="21555" y="4514"/>
                  <a:pt x="21567" y="4994"/>
                  <a:pt x="21597" y="5624"/>
                </a:cubicBezTo>
                <a:cubicBezTo>
                  <a:pt x="21597" y="5677"/>
                  <a:pt x="21550" y="5734"/>
                  <a:pt x="21456" y="5793"/>
                </a:cubicBezTo>
                <a:cubicBezTo>
                  <a:pt x="21362" y="5850"/>
                  <a:pt x="21254" y="5901"/>
                  <a:pt x="21136" y="5934"/>
                </a:cubicBezTo>
                <a:cubicBezTo>
                  <a:pt x="21013" y="5971"/>
                  <a:pt x="20893" y="5999"/>
                  <a:pt x="20769" y="6016"/>
                </a:cubicBezTo>
                <a:cubicBezTo>
                  <a:pt x="20646" y="6033"/>
                  <a:pt x="20559" y="6053"/>
                  <a:pt x="20514" y="6070"/>
                </a:cubicBezTo>
                <a:moveTo>
                  <a:pt x="15739" y="16167"/>
                </a:moveTo>
                <a:cubicBezTo>
                  <a:pt x="15739" y="16610"/>
                  <a:pt x="15868" y="16991"/>
                  <a:pt x="16129" y="17316"/>
                </a:cubicBezTo>
                <a:cubicBezTo>
                  <a:pt x="16388" y="17641"/>
                  <a:pt x="16704" y="17802"/>
                  <a:pt x="17080" y="17802"/>
                </a:cubicBezTo>
                <a:cubicBezTo>
                  <a:pt x="17448" y="17802"/>
                  <a:pt x="17765" y="17646"/>
                  <a:pt x="18034" y="17339"/>
                </a:cubicBezTo>
                <a:cubicBezTo>
                  <a:pt x="18300" y="17022"/>
                  <a:pt x="18434" y="16638"/>
                  <a:pt x="18434" y="16167"/>
                </a:cubicBezTo>
                <a:cubicBezTo>
                  <a:pt x="18434" y="15724"/>
                  <a:pt x="18302" y="15351"/>
                  <a:pt x="18043" y="15037"/>
                </a:cubicBezTo>
                <a:cubicBezTo>
                  <a:pt x="17784" y="14727"/>
                  <a:pt x="17464" y="14572"/>
                  <a:pt x="17080" y="14572"/>
                </a:cubicBezTo>
                <a:cubicBezTo>
                  <a:pt x="16713" y="14572"/>
                  <a:pt x="16395" y="14727"/>
                  <a:pt x="16134" y="15037"/>
                </a:cubicBezTo>
                <a:cubicBezTo>
                  <a:pt x="15868" y="15351"/>
                  <a:pt x="15739" y="15724"/>
                  <a:pt x="15739" y="16167"/>
                </a:cubicBezTo>
                <a:moveTo>
                  <a:pt x="16292" y="4825"/>
                </a:moveTo>
                <a:cubicBezTo>
                  <a:pt x="16292" y="5248"/>
                  <a:pt x="16410" y="5601"/>
                  <a:pt x="16647" y="5886"/>
                </a:cubicBezTo>
                <a:cubicBezTo>
                  <a:pt x="16883" y="6172"/>
                  <a:pt x="17172" y="6313"/>
                  <a:pt x="17509" y="6313"/>
                </a:cubicBezTo>
                <a:cubicBezTo>
                  <a:pt x="17862" y="6313"/>
                  <a:pt x="18158" y="6172"/>
                  <a:pt x="18398" y="5886"/>
                </a:cubicBezTo>
                <a:cubicBezTo>
                  <a:pt x="18639" y="5601"/>
                  <a:pt x="18759" y="5257"/>
                  <a:pt x="18759" y="4853"/>
                </a:cubicBezTo>
                <a:cubicBezTo>
                  <a:pt x="18759" y="4429"/>
                  <a:pt x="18641" y="4074"/>
                  <a:pt x="18403" y="3786"/>
                </a:cubicBezTo>
                <a:cubicBezTo>
                  <a:pt x="18168" y="3495"/>
                  <a:pt x="17876" y="3354"/>
                  <a:pt x="17530" y="3354"/>
                </a:cubicBezTo>
                <a:cubicBezTo>
                  <a:pt x="17177" y="3354"/>
                  <a:pt x="16883" y="3495"/>
                  <a:pt x="16647" y="3786"/>
                </a:cubicBezTo>
                <a:cubicBezTo>
                  <a:pt x="16407" y="4074"/>
                  <a:pt x="16292" y="4421"/>
                  <a:pt x="16292" y="4825"/>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30" name="AutoShape 71"/>
          <p:cNvSpPr>
            <a:spLocks/>
          </p:cNvSpPr>
          <p:nvPr userDrawn="1"/>
        </p:nvSpPr>
        <p:spPr bwMode="auto">
          <a:xfrm>
            <a:off x="1293198" y="2147393"/>
            <a:ext cx="199216" cy="198472"/>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32" name="AutoShape 73"/>
          <p:cNvSpPr>
            <a:spLocks/>
          </p:cNvSpPr>
          <p:nvPr userDrawn="1"/>
        </p:nvSpPr>
        <p:spPr bwMode="auto">
          <a:xfrm>
            <a:off x="7220766" y="2148987"/>
            <a:ext cx="198420" cy="198472"/>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3" name="AutoShape 74"/>
          <p:cNvSpPr>
            <a:spLocks/>
          </p:cNvSpPr>
          <p:nvPr userDrawn="1"/>
        </p:nvSpPr>
        <p:spPr bwMode="auto">
          <a:xfrm>
            <a:off x="7695698" y="2148987"/>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65" y="0"/>
                </a:moveTo>
                <a:cubicBezTo>
                  <a:pt x="9365" y="0"/>
                  <a:pt x="9963" y="50"/>
                  <a:pt x="10556" y="155"/>
                </a:cubicBezTo>
                <a:cubicBezTo>
                  <a:pt x="11151" y="259"/>
                  <a:pt x="11733" y="417"/>
                  <a:pt x="12302" y="632"/>
                </a:cubicBezTo>
                <a:cubicBezTo>
                  <a:pt x="12950" y="897"/>
                  <a:pt x="13587" y="1239"/>
                  <a:pt x="14218" y="1663"/>
                </a:cubicBezTo>
                <a:cubicBezTo>
                  <a:pt x="14849" y="2086"/>
                  <a:pt x="15412" y="2597"/>
                  <a:pt x="15904" y="3199"/>
                </a:cubicBezTo>
                <a:cubicBezTo>
                  <a:pt x="16395" y="3797"/>
                  <a:pt x="16791" y="4475"/>
                  <a:pt x="17087" y="5229"/>
                </a:cubicBezTo>
                <a:cubicBezTo>
                  <a:pt x="17382" y="5988"/>
                  <a:pt x="17530" y="6813"/>
                  <a:pt x="17530" y="7702"/>
                </a:cubicBezTo>
                <a:cubicBezTo>
                  <a:pt x="17530" y="8586"/>
                  <a:pt x="17382" y="9407"/>
                  <a:pt x="17087" y="10161"/>
                </a:cubicBezTo>
                <a:cubicBezTo>
                  <a:pt x="16791" y="10921"/>
                  <a:pt x="16395" y="11596"/>
                  <a:pt x="15904" y="12186"/>
                </a:cubicBezTo>
                <a:cubicBezTo>
                  <a:pt x="15412" y="12776"/>
                  <a:pt x="14849" y="13287"/>
                  <a:pt x="14218" y="13719"/>
                </a:cubicBezTo>
                <a:cubicBezTo>
                  <a:pt x="13587" y="14151"/>
                  <a:pt x="12950" y="14498"/>
                  <a:pt x="12302" y="14758"/>
                </a:cubicBezTo>
                <a:cubicBezTo>
                  <a:pt x="11147" y="15184"/>
                  <a:pt x="9967" y="15396"/>
                  <a:pt x="8765" y="15396"/>
                </a:cubicBezTo>
                <a:cubicBezTo>
                  <a:pt x="8487" y="15396"/>
                  <a:pt x="8214" y="15382"/>
                  <a:pt x="7948" y="15354"/>
                </a:cubicBezTo>
                <a:cubicBezTo>
                  <a:pt x="7682" y="15328"/>
                  <a:pt x="7409" y="15297"/>
                  <a:pt x="7131" y="15258"/>
                </a:cubicBezTo>
                <a:cubicBezTo>
                  <a:pt x="6006" y="16294"/>
                  <a:pt x="4742" y="16994"/>
                  <a:pt x="3346" y="17353"/>
                </a:cubicBezTo>
                <a:cubicBezTo>
                  <a:pt x="3196" y="17392"/>
                  <a:pt x="3033" y="17435"/>
                  <a:pt x="2862" y="17483"/>
                </a:cubicBezTo>
                <a:cubicBezTo>
                  <a:pt x="2687" y="17534"/>
                  <a:pt x="2520" y="17559"/>
                  <a:pt x="2353" y="17559"/>
                </a:cubicBezTo>
                <a:cubicBezTo>
                  <a:pt x="2264" y="17559"/>
                  <a:pt x="2181" y="17514"/>
                  <a:pt x="2111" y="17432"/>
                </a:cubicBezTo>
                <a:cubicBezTo>
                  <a:pt x="2040" y="17342"/>
                  <a:pt x="2005" y="17237"/>
                  <a:pt x="2005" y="17110"/>
                </a:cubicBezTo>
                <a:cubicBezTo>
                  <a:pt x="2005" y="17022"/>
                  <a:pt x="2033" y="16943"/>
                  <a:pt x="2090" y="16873"/>
                </a:cubicBezTo>
                <a:cubicBezTo>
                  <a:pt x="2146" y="16808"/>
                  <a:pt x="2196" y="16746"/>
                  <a:pt x="2240" y="16692"/>
                </a:cubicBezTo>
                <a:cubicBezTo>
                  <a:pt x="2624" y="16235"/>
                  <a:pt x="2897" y="15803"/>
                  <a:pt x="3059" y="15396"/>
                </a:cubicBezTo>
                <a:cubicBezTo>
                  <a:pt x="3219" y="14987"/>
                  <a:pt x="3354" y="14464"/>
                  <a:pt x="3457" y="13812"/>
                </a:cubicBezTo>
                <a:cubicBezTo>
                  <a:pt x="2984" y="13499"/>
                  <a:pt x="2539" y="13129"/>
                  <a:pt x="2123" y="12705"/>
                </a:cubicBezTo>
                <a:cubicBezTo>
                  <a:pt x="1706" y="12279"/>
                  <a:pt x="1341" y="11810"/>
                  <a:pt x="1023" y="11299"/>
                </a:cubicBezTo>
                <a:cubicBezTo>
                  <a:pt x="710" y="10785"/>
                  <a:pt x="458" y="10229"/>
                  <a:pt x="275" y="9622"/>
                </a:cubicBezTo>
                <a:cubicBezTo>
                  <a:pt x="91" y="9021"/>
                  <a:pt x="0" y="8382"/>
                  <a:pt x="0" y="7702"/>
                </a:cubicBezTo>
                <a:cubicBezTo>
                  <a:pt x="0" y="6821"/>
                  <a:pt x="150" y="5999"/>
                  <a:pt x="449" y="5237"/>
                </a:cubicBezTo>
                <a:cubicBezTo>
                  <a:pt x="750" y="4478"/>
                  <a:pt x="1150" y="3797"/>
                  <a:pt x="1649" y="3199"/>
                </a:cubicBezTo>
                <a:cubicBezTo>
                  <a:pt x="2148" y="2597"/>
                  <a:pt x="2716" y="2086"/>
                  <a:pt x="3346" y="1663"/>
                </a:cubicBezTo>
                <a:cubicBezTo>
                  <a:pt x="3977" y="1239"/>
                  <a:pt x="4615" y="897"/>
                  <a:pt x="5260" y="632"/>
                </a:cubicBezTo>
                <a:cubicBezTo>
                  <a:pt x="5832" y="409"/>
                  <a:pt x="6411" y="248"/>
                  <a:pt x="7002" y="149"/>
                </a:cubicBezTo>
                <a:cubicBezTo>
                  <a:pt x="7590" y="48"/>
                  <a:pt x="8179" y="0"/>
                  <a:pt x="8765" y="0"/>
                </a:cubicBezTo>
                <a:moveTo>
                  <a:pt x="8765" y="2160"/>
                </a:moveTo>
                <a:cubicBezTo>
                  <a:pt x="8268" y="2160"/>
                  <a:pt x="7774" y="2202"/>
                  <a:pt x="7277" y="2281"/>
                </a:cubicBezTo>
                <a:cubicBezTo>
                  <a:pt x="6783" y="2366"/>
                  <a:pt x="6286" y="2510"/>
                  <a:pt x="5790" y="2719"/>
                </a:cubicBezTo>
                <a:cubicBezTo>
                  <a:pt x="5347" y="2877"/>
                  <a:pt x="4886" y="3111"/>
                  <a:pt x="4410" y="3419"/>
                </a:cubicBezTo>
                <a:cubicBezTo>
                  <a:pt x="3933" y="3727"/>
                  <a:pt x="3502" y="4085"/>
                  <a:pt x="3113" y="4500"/>
                </a:cubicBezTo>
                <a:cubicBezTo>
                  <a:pt x="2727" y="4915"/>
                  <a:pt x="2412" y="5390"/>
                  <a:pt x="2167" y="5926"/>
                </a:cubicBezTo>
                <a:cubicBezTo>
                  <a:pt x="1925" y="6463"/>
                  <a:pt x="1802" y="7056"/>
                  <a:pt x="1802" y="7702"/>
                </a:cubicBezTo>
                <a:cubicBezTo>
                  <a:pt x="1802" y="8355"/>
                  <a:pt x="1915" y="8925"/>
                  <a:pt x="2146" y="9422"/>
                </a:cubicBezTo>
                <a:cubicBezTo>
                  <a:pt x="2374" y="9919"/>
                  <a:pt x="2666" y="10362"/>
                  <a:pt x="3017" y="10758"/>
                </a:cubicBezTo>
                <a:cubicBezTo>
                  <a:pt x="3372" y="11156"/>
                  <a:pt x="3763" y="11509"/>
                  <a:pt x="4196" y="11811"/>
                </a:cubicBezTo>
                <a:cubicBezTo>
                  <a:pt x="4629" y="12121"/>
                  <a:pt x="5051" y="12406"/>
                  <a:pt x="5465" y="12678"/>
                </a:cubicBezTo>
                <a:lnTo>
                  <a:pt x="5239" y="14177"/>
                </a:lnTo>
                <a:cubicBezTo>
                  <a:pt x="5486" y="14019"/>
                  <a:pt x="5724" y="13827"/>
                  <a:pt x="5954" y="13609"/>
                </a:cubicBezTo>
                <a:cubicBezTo>
                  <a:pt x="6183" y="13395"/>
                  <a:pt x="6406" y="13189"/>
                  <a:pt x="6625" y="12988"/>
                </a:cubicBezTo>
                <a:cubicBezTo>
                  <a:pt x="6978" y="13042"/>
                  <a:pt x="7334" y="13098"/>
                  <a:pt x="7694" y="13152"/>
                </a:cubicBezTo>
                <a:cubicBezTo>
                  <a:pt x="8056" y="13208"/>
                  <a:pt x="8412" y="13231"/>
                  <a:pt x="8765" y="13231"/>
                </a:cubicBezTo>
                <a:cubicBezTo>
                  <a:pt x="9779" y="13231"/>
                  <a:pt x="10770" y="13048"/>
                  <a:pt x="11740" y="12678"/>
                </a:cubicBezTo>
                <a:cubicBezTo>
                  <a:pt x="12196" y="12517"/>
                  <a:pt x="12665" y="12280"/>
                  <a:pt x="13138" y="11978"/>
                </a:cubicBezTo>
                <a:cubicBezTo>
                  <a:pt x="13609" y="11670"/>
                  <a:pt x="14039" y="11306"/>
                  <a:pt x="14421" y="10879"/>
                </a:cubicBezTo>
                <a:cubicBezTo>
                  <a:pt x="14804" y="10459"/>
                  <a:pt x="15120" y="9981"/>
                  <a:pt x="15369" y="9453"/>
                </a:cubicBezTo>
                <a:cubicBezTo>
                  <a:pt x="15616" y="8928"/>
                  <a:pt x="15739" y="8344"/>
                  <a:pt x="15739" y="7703"/>
                </a:cubicBezTo>
                <a:cubicBezTo>
                  <a:pt x="15739" y="7056"/>
                  <a:pt x="15616" y="6463"/>
                  <a:pt x="15369" y="5927"/>
                </a:cubicBezTo>
                <a:cubicBezTo>
                  <a:pt x="15120" y="5390"/>
                  <a:pt x="14804" y="4916"/>
                  <a:pt x="14421" y="4501"/>
                </a:cubicBezTo>
                <a:cubicBezTo>
                  <a:pt x="14039" y="4086"/>
                  <a:pt x="13611" y="3727"/>
                  <a:pt x="13143" y="3419"/>
                </a:cubicBezTo>
                <a:cubicBezTo>
                  <a:pt x="12674" y="3112"/>
                  <a:pt x="12206" y="2877"/>
                  <a:pt x="11740" y="2719"/>
                </a:cubicBezTo>
                <a:cubicBezTo>
                  <a:pt x="11267" y="2510"/>
                  <a:pt x="10779" y="2366"/>
                  <a:pt x="10281" y="2281"/>
                </a:cubicBezTo>
                <a:cubicBezTo>
                  <a:pt x="9782" y="2202"/>
                  <a:pt x="9278" y="2160"/>
                  <a:pt x="8765" y="2160"/>
                </a:cubicBezTo>
                <a:moveTo>
                  <a:pt x="21599" y="11746"/>
                </a:moveTo>
                <a:cubicBezTo>
                  <a:pt x="21599" y="12429"/>
                  <a:pt x="21505" y="13075"/>
                  <a:pt x="21322" y="13671"/>
                </a:cubicBezTo>
                <a:cubicBezTo>
                  <a:pt x="21138" y="14273"/>
                  <a:pt x="20889" y="14829"/>
                  <a:pt x="20573" y="15340"/>
                </a:cubicBezTo>
                <a:cubicBezTo>
                  <a:pt x="20258" y="15854"/>
                  <a:pt x="19891" y="16323"/>
                  <a:pt x="19474" y="16746"/>
                </a:cubicBezTo>
                <a:cubicBezTo>
                  <a:pt x="19057" y="17172"/>
                  <a:pt x="18613" y="17542"/>
                  <a:pt x="18140" y="17856"/>
                </a:cubicBezTo>
                <a:cubicBezTo>
                  <a:pt x="18245" y="18505"/>
                  <a:pt x="18377" y="19030"/>
                  <a:pt x="18540" y="19440"/>
                </a:cubicBezTo>
                <a:cubicBezTo>
                  <a:pt x="18702" y="19841"/>
                  <a:pt x="18973" y="20275"/>
                  <a:pt x="19356" y="20736"/>
                </a:cubicBezTo>
                <a:cubicBezTo>
                  <a:pt x="19401" y="20789"/>
                  <a:pt x="19453" y="20857"/>
                  <a:pt x="19509" y="20930"/>
                </a:cubicBezTo>
                <a:cubicBezTo>
                  <a:pt x="19566" y="21007"/>
                  <a:pt x="19592" y="21091"/>
                  <a:pt x="19592" y="21182"/>
                </a:cubicBezTo>
                <a:cubicBezTo>
                  <a:pt x="19592" y="21326"/>
                  <a:pt x="19554" y="21430"/>
                  <a:pt x="19474" y="21498"/>
                </a:cubicBezTo>
                <a:cubicBezTo>
                  <a:pt x="19396" y="21568"/>
                  <a:pt x="19305" y="21599"/>
                  <a:pt x="19199" y="21599"/>
                </a:cubicBezTo>
                <a:cubicBezTo>
                  <a:pt x="19048" y="21599"/>
                  <a:pt x="18888" y="21571"/>
                  <a:pt x="18714" y="21526"/>
                </a:cubicBezTo>
                <a:cubicBezTo>
                  <a:pt x="18542" y="21472"/>
                  <a:pt x="18387" y="21433"/>
                  <a:pt x="18253" y="21396"/>
                </a:cubicBezTo>
                <a:cubicBezTo>
                  <a:pt x="16854" y="21026"/>
                  <a:pt x="15593" y="20329"/>
                  <a:pt x="14468" y="19301"/>
                </a:cubicBezTo>
                <a:cubicBezTo>
                  <a:pt x="14190" y="19338"/>
                  <a:pt x="13917" y="19369"/>
                  <a:pt x="13651" y="19394"/>
                </a:cubicBezTo>
                <a:cubicBezTo>
                  <a:pt x="13383" y="19423"/>
                  <a:pt x="13112" y="19439"/>
                  <a:pt x="12832" y="19439"/>
                </a:cubicBezTo>
                <a:cubicBezTo>
                  <a:pt x="11865" y="19439"/>
                  <a:pt x="10909" y="19293"/>
                  <a:pt x="9972" y="19002"/>
                </a:cubicBezTo>
                <a:cubicBezTo>
                  <a:pt x="9031" y="18717"/>
                  <a:pt x="8146" y="18279"/>
                  <a:pt x="7312" y="17692"/>
                </a:cubicBezTo>
                <a:lnTo>
                  <a:pt x="7616" y="17474"/>
                </a:lnTo>
                <a:cubicBezTo>
                  <a:pt x="8000" y="17531"/>
                  <a:pt x="8381" y="17559"/>
                  <a:pt x="8765" y="17559"/>
                </a:cubicBezTo>
                <a:cubicBezTo>
                  <a:pt x="10245" y="17559"/>
                  <a:pt x="11676" y="17279"/>
                  <a:pt x="13058" y="16720"/>
                </a:cubicBezTo>
                <a:cubicBezTo>
                  <a:pt x="13891" y="16387"/>
                  <a:pt x="14684" y="15935"/>
                  <a:pt x="15435" y="15374"/>
                </a:cubicBezTo>
                <a:cubicBezTo>
                  <a:pt x="16186" y="14812"/>
                  <a:pt x="16852" y="14148"/>
                  <a:pt x="17431" y="13380"/>
                </a:cubicBezTo>
                <a:cubicBezTo>
                  <a:pt x="18008" y="12618"/>
                  <a:pt x="18469" y="11759"/>
                  <a:pt x="18815" y="10814"/>
                </a:cubicBezTo>
                <a:cubicBezTo>
                  <a:pt x="19161" y="9865"/>
                  <a:pt x="19335" y="8831"/>
                  <a:pt x="19335" y="7702"/>
                </a:cubicBezTo>
                <a:cubicBezTo>
                  <a:pt x="19335" y="7332"/>
                  <a:pt x="19312" y="6957"/>
                  <a:pt x="19267" y="6567"/>
                </a:cubicBezTo>
                <a:cubicBezTo>
                  <a:pt x="19943" y="7216"/>
                  <a:pt x="20500" y="7979"/>
                  <a:pt x="20940" y="8854"/>
                </a:cubicBezTo>
                <a:cubicBezTo>
                  <a:pt x="21378" y="9727"/>
                  <a:pt x="21599" y="10692"/>
                  <a:pt x="21599" y="11746"/>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4" name="AutoShape 75"/>
          <p:cNvSpPr>
            <a:spLocks/>
          </p:cNvSpPr>
          <p:nvPr userDrawn="1"/>
        </p:nvSpPr>
        <p:spPr bwMode="auto">
          <a:xfrm>
            <a:off x="8185771" y="214898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5" y="0"/>
                </a:moveTo>
                <a:cubicBezTo>
                  <a:pt x="20300" y="0"/>
                  <a:pt x="20721" y="211"/>
                  <a:pt x="21073" y="631"/>
                </a:cubicBezTo>
                <a:cubicBezTo>
                  <a:pt x="21423" y="1054"/>
                  <a:pt x="21599" y="1565"/>
                  <a:pt x="21599" y="2165"/>
                </a:cubicBezTo>
                <a:lnTo>
                  <a:pt x="21599" y="19432"/>
                </a:lnTo>
                <a:cubicBezTo>
                  <a:pt x="21599" y="20022"/>
                  <a:pt x="21423" y="20533"/>
                  <a:pt x="21073" y="20956"/>
                </a:cubicBezTo>
                <a:cubicBezTo>
                  <a:pt x="20721" y="21385"/>
                  <a:pt x="20300" y="21599"/>
                  <a:pt x="19805" y="21599"/>
                </a:cubicBezTo>
                <a:lnTo>
                  <a:pt x="1804" y="21599"/>
                </a:lnTo>
                <a:cubicBezTo>
                  <a:pt x="1312" y="21599"/>
                  <a:pt x="888" y="21388"/>
                  <a:pt x="533" y="20965"/>
                </a:cubicBezTo>
                <a:cubicBezTo>
                  <a:pt x="176" y="20545"/>
                  <a:pt x="0" y="20034"/>
                  <a:pt x="0" y="19432"/>
                </a:cubicBezTo>
                <a:lnTo>
                  <a:pt x="0" y="2165"/>
                </a:lnTo>
                <a:cubicBezTo>
                  <a:pt x="0" y="1574"/>
                  <a:pt x="176" y="1066"/>
                  <a:pt x="526" y="637"/>
                </a:cubicBezTo>
                <a:cubicBezTo>
                  <a:pt x="878" y="211"/>
                  <a:pt x="1304" y="0"/>
                  <a:pt x="1804" y="0"/>
                </a:cubicBezTo>
                <a:lnTo>
                  <a:pt x="19805" y="0"/>
                </a:lnTo>
                <a:close/>
                <a:moveTo>
                  <a:pt x="19805" y="2165"/>
                </a:moveTo>
                <a:lnTo>
                  <a:pt x="1804" y="2165"/>
                </a:lnTo>
                <a:lnTo>
                  <a:pt x="1804" y="5930"/>
                </a:lnTo>
                <a:lnTo>
                  <a:pt x="19805" y="5930"/>
                </a:lnTo>
                <a:lnTo>
                  <a:pt x="19805" y="2165"/>
                </a:lnTo>
                <a:close/>
                <a:moveTo>
                  <a:pt x="19805" y="11347"/>
                </a:moveTo>
                <a:lnTo>
                  <a:pt x="1804" y="11347"/>
                </a:lnTo>
                <a:lnTo>
                  <a:pt x="1804" y="19432"/>
                </a:lnTo>
                <a:lnTo>
                  <a:pt x="19805" y="19432"/>
                </a:lnTo>
                <a:lnTo>
                  <a:pt x="19805" y="11347"/>
                </a:lnTo>
                <a:close/>
                <a:moveTo>
                  <a:pt x="6646" y="18083"/>
                </a:moveTo>
                <a:lnTo>
                  <a:pt x="3047" y="18083"/>
                </a:lnTo>
                <a:lnTo>
                  <a:pt x="3047" y="16465"/>
                </a:lnTo>
                <a:lnTo>
                  <a:pt x="6646" y="16465"/>
                </a:lnTo>
                <a:lnTo>
                  <a:pt x="6646" y="18083"/>
                </a:lnTo>
                <a:close/>
                <a:moveTo>
                  <a:pt x="13149" y="18083"/>
                </a:moveTo>
                <a:lnTo>
                  <a:pt x="7922" y="18083"/>
                </a:lnTo>
                <a:lnTo>
                  <a:pt x="7922" y="16465"/>
                </a:lnTo>
                <a:lnTo>
                  <a:pt x="13149" y="16465"/>
                </a:lnTo>
                <a:lnTo>
                  <a:pt x="13149" y="1808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5" name="AutoShape 76"/>
          <p:cNvSpPr>
            <a:spLocks/>
          </p:cNvSpPr>
          <p:nvPr userDrawn="1"/>
        </p:nvSpPr>
        <p:spPr bwMode="auto">
          <a:xfrm>
            <a:off x="8643970" y="2148987"/>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2292" y="0"/>
                  <a:pt x="13696" y="342"/>
                  <a:pt x="15004" y="1019"/>
                </a:cubicBezTo>
                <a:cubicBezTo>
                  <a:pt x="16315" y="1698"/>
                  <a:pt x="17460" y="2628"/>
                  <a:pt x="18441" y="3806"/>
                </a:cubicBezTo>
                <a:cubicBezTo>
                  <a:pt x="19420" y="4981"/>
                  <a:pt x="20193" y="6354"/>
                  <a:pt x="20755" y="7923"/>
                </a:cubicBezTo>
                <a:cubicBezTo>
                  <a:pt x="21319" y="9498"/>
                  <a:pt x="21599" y="11174"/>
                  <a:pt x="21599" y="12956"/>
                </a:cubicBezTo>
                <a:cubicBezTo>
                  <a:pt x="21599" y="13673"/>
                  <a:pt x="21544" y="14402"/>
                  <a:pt x="21434" y="15147"/>
                </a:cubicBezTo>
                <a:cubicBezTo>
                  <a:pt x="21321" y="15893"/>
                  <a:pt x="21160" y="16624"/>
                  <a:pt x="20952" y="17338"/>
                </a:cubicBezTo>
                <a:cubicBezTo>
                  <a:pt x="20740" y="18058"/>
                  <a:pt x="20476" y="18743"/>
                  <a:pt x="20162" y="19403"/>
                </a:cubicBezTo>
                <a:cubicBezTo>
                  <a:pt x="19850" y="20056"/>
                  <a:pt x="19497" y="20655"/>
                  <a:pt x="19106" y="21199"/>
                </a:cubicBezTo>
                <a:cubicBezTo>
                  <a:pt x="18931" y="21467"/>
                  <a:pt x="18703" y="21599"/>
                  <a:pt x="18429" y="21599"/>
                </a:cubicBezTo>
                <a:lnTo>
                  <a:pt x="3170" y="21599"/>
                </a:lnTo>
                <a:cubicBezTo>
                  <a:pt x="2887" y="21599"/>
                  <a:pt x="2661" y="21467"/>
                  <a:pt x="2493" y="21199"/>
                </a:cubicBezTo>
                <a:cubicBezTo>
                  <a:pt x="2088" y="20655"/>
                  <a:pt x="1730" y="20056"/>
                  <a:pt x="1425" y="19403"/>
                </a:cubicBezTo>
                <a:cubicBezTo>
                  <a:pt x="1118" y="18743"/>
                  <a:pt x="859" y="18058"/>
                  <a:pt x="650" y="17338"/>
                </a:cubicBezTo>
                <a:cubicBezTo>
                  <a:pt x="439" y="16624"/>
                  <a:pt x="278" y="15893"/>
                  <a:pt x="165" y="15147"/>
                </a:cubicBezTo>
                <a:cubicBezTo>
                  <a:pt x="55" y="14402"/>
                  <a:pt x="0" y="13673"/>
                  <a:pt x="0" y="12956"/>
                </a:cubicBezTo>
                <a:cubicBezTo>
                  <a:pt x="0" y="11162"/>
                  <a:pt x="280" y="9487"/>
                  <a:pt x="844" y="7917"/>
                </a:cubicBezTo>
                <a:cubicBezTo>
                  <a:pt x="1406" y="6354"/>
                  <a:pt x="2179" y="4981"/>
                  <a:pt x="3158" y="3806"/>
                </a:cubicBezTo>
                <a:cubicBezTo>
                  <a:pt x="4140" y="2628"/>
                  <a:pt x="5284" y="1698"/>
                  <a:pt x="6595" y="1019"/>
                </a:cubicBezTo>
                <a:cubicBezTo>
                  <a:pt x="7903" y="342"/>
                  <a:pt x="9304" y="0"/>
                  <a:pt x="10800" y="0"/>
                </a:cubicBezTo>
                <a:moveTo>
                  <a:pt x="3148" y="14571"/>
                </a:moveTo>
                <a:cubicBezTo>
                  <a:pt x="3523" y="14571"/>
                  <a:pt x="3842" y="14413"/>
                  <a:pt x="4101" y="14099"/>
                </a:cubicBezTo>
                <a:cubicBezTo>
                  <a:pt x="4360" y="13791"/>
                  <a:pt x="4492" y="13408"/>
                  <a:pt x="4492" y="12956"/>
                </a:cubicBezTo>
                <a:cubicBezTo>
                  <a:pt x="4492" y="12507"/>
                  <a:pt x="4360" y="12127"/>
                  <a:pt x="4096" y="11822"/>
                </a:cubicBezTo>
                <a:cubicBezTo>
                  <a:pt x="3832" y="11511"/>
                  <a:pt x="3516" y="11358"/>
                  <a:pt x="3148" y="11358"/>
                </a:cubicBezTo>
                <a:cubicBezTo>
                  <a:pt x="2772" y="11358"/>
                  <a:pt x="2455" y="11511"/>
                  <a:pt x="2200" y="11822"/>
                </a:cubicBezTo>
                <a:cubicBezTo>
                  <a:pt x="1943" y="12127"/>
                  <a:pt x="1814" y="12507"/>
                  <a:pt x="1814" y="12956"/>
                </a:cubicBezTo>
                <a:cubicBezTo>
                  <a:pt x="1814" y="13408"/>
                  <a:pt x="1943" y="13791"/>
                  <a:pt x="2200" y="14099"/>
                </a:cubicBezTo>
                <a:cubicBezTo>
                  <a:pt x="2455" y="14413"/>
                  <a:pt x="2772" y="14571"/>
                  <a:pt x="3148" y="14571"/>
                </a:cubicBezTo>
                <a:moveTo>
                  <a:pt x="5388" y="8105"/>
                </a:moveTo>
                <a:cubicBezTo>
                  <a:pt x="5762" y="8105"/>
                  <a:pt x="6086" y="7943"/>
                  <a:pt x="6352" y="7621"/>
                </a:cubicBezTo>
                <a:cubicBezTo>
                  <a:pt x="6621" y="7301"/>
                  <a:pt x="6756" y="6915"/>
                  <a:pt x="6756" y="6466"/>
                </a:cubicBezTo>
                <a:cubicBezTo>
                  <a:pt x="6756" y="6014"/>
                  <a:pt x="6621" y="5634"/>
                  <a:pt x="6352" y="5326"/>
                </a:cubicBezTo>
                <a:cubicBezTo>
                  <a:pt x="6086" y="5021"/>
                  <a:pt x="5762" y="4865"/>
                  <a:pt x="5388" y="4865"/>
                </a:cubicBezTo>
                <a:cubicBezTo>
                  <a:pt x="5028" y="4865"/>
                  <a:pt x="4713" y="5021"/>
                  <a:pt x="4447" y="5326"/>
                </a:cubicBezTo>
                <a:cubicBezTo>
                  <a:pt x="4178" y="5634"/>
                  <a:pt x="4043" y="6014"/>
                  <a:pt x="4043" y="6466"/>
                </a:cubicBezTo>
                <a:cubicBezTo>
                  <a:pt x="4043" y="6915"/>
                  <a:pt x="4178" y="7301"/>
                  <a:pt x="4447" y="7621"/>
                </a:cubicBezTo>
                <a:cubicBezTo>
                  <a:pt x="4713" y="7943"/>
                  <a:pt x="5028" y="8105"/>
                  <a:pt x="5388" y="8105"/>
                </a:cubicBezTo>
                <a:moveTo>
                  <a:pt x="11995" y="15052"/>
                </a:moveTo>
                <a:cubicBezTo>
                  <a:pt x="12026" y="14923"/>
                  <a:pt x="12084" y="14672"/>
                  <a:pt x="12172" y="14292"/>
                </a:cubicBezTo>
                <a:cubicBezTo>
                  <a:pt x="12261" y="13918"/>
                  <a:pt x="12364" y="13477"/>
                  <a:pt x="12482" y="12977"/>
                </a:cubicBezTo>
                <a:cubicBezTo>
                  <a:pt x="12599" y="12475"/>
                  <a:pt x="12727" y="11954"/>
                  <a:pt x="12861" y="11404"/>
                </a:cubicBezTo>
                <a:cubicBezTo>
                  <a:pt x="12996" y="10860"/>
                  <a:pt x="13113" y="10351"/>
                  <a:pt x="13212" y="9881"/>
                </a:cubicBezTo>
                <a:cubicBezTo>
                  <a:pt x="13312" y="9415"/>
                  <a:pt x="13399" y="9009"/>
                  <a:pt x="13471" y="8669"/>
                </a:cubicBezTo>
                <a:cubicBezTo>
                  <a:pt x="13543" y="8329"/>
                  <a:pt x="13579" y="8131"/>
                  <a:pt x="13579" y="8076"/>
                </a:cubicBezTo>
                <a:cubicBezTo>
                  <a:pt x="13579" y="7869"/>
                  <a:pt x="13512" y="7681"/>
                  <a:pt x="13379" y="7526"/>
                </a:cubicBezTo>
                <a:cubicBezTo>
                  <a:pt x="13245" y="7371"/>
                  <a:pt x="13089" y="7293"/>
                  <a:pt x="12914" y="7293"/>
                </a:cubicBezTo>
                <a:cubicBezTo>
                  <a:pt x="12760" y="7293"/>
                  <a:pt x="12624" y="7345"/>
                  <a:pt x="12506" y="7457"/>
                </a:cubicBezTo>
                <a:cubicBezTo>
                  <a:pt x="12386" y="7566"/>
                  <a:pt x="12304" y="7710"/>
                  <a:pt x="12259" y="7886"/>
                </a:cubicBezTo>
                <a:lnTo>
                  <a:pt x="10706" y="14598"/>
                </a:lnTo>
                <a:cubicBezTo>
                  <a:pt x="10408" y="14618"/>
                  <a:pt x="10125" y="14695"/>
                  <a:pt x="9856" y="14839"/>
                </a:cubicBezTo>
                <a:cubicBezTo>
                  <a:pt x="9590" y="14983"/>
                  <a:pt x="9357" y="15173"/>
                  <a:pt x="9163" y="15418"/>
                </a:cubicBezTo>
                <a:cubicBezTo>
                  <a:pt x="8966" y="15663"/>
                  <a:pt x="8812" y="15945"/>
                  <a:pt x="8702" y="16265"/>
                </a:cubicBezTo>
                <a:cubicBezTo>
                  <a:pt x="8591" y="16587"/>
                  <a:pt x="8536" y="16927"/>
                  <a:pt x="8536" y="17284"/>
                </a:cubicBezTo>
                <a:cubicBezTo>
                  <a:pt x="8536" y="18038"/>
                  <a:pt x="8755" y="18677"/>
                  <a:pt x="9196" y="19198"/>
                </a:cubicBezTo>
                <a:cubicBezTo>
                  <a:pt x="9638" y="19725"/>
                  <a:pt x="10171" y="19987"/>
                  <a:pt x="10799" y="19987"/>
                </a:cubicBezTo>
                <a:cubicBezTo>
                  <a:pt x="11428" y="19987"/>
                  <a:pt x="11961" y="19725"/>
                  <a:pt x="12403" y="19198"/>
                </a:cubicBezTo>
                <a:cubicBezTo>
                  <a:pt x="12842" y="18677"/>
                  <a:pt x="13063" y="18038"/>
                  <a:pt x="13063" y="17284"/>
                </a:cubicBezTo>
                <a:cubicBezTo>
                  <a:pt x="13063" y="16835"/>
                  <a:pt x="12962" y="16417"/>
                  <a:pt x="12763" y="16031"/>
                </a:cubicBezTo>
                <a:cubicBezTo>
                  <a:pt x="12564" y="15645"/>
                  <a:pt x="12307" y="15320"/>
                  <a:pt x="11995" y="15052"/>
                </a:cubicBezTo>
                <a:moveTo>
                  <a:pt x="10800" y="2176"/>
                </a:moveTo>
                <a:cubicBezTo>
                  <a:pt x="10425" y="2176"/>
                  <a:pt x="10106" y="2335"/>
                  <a:pt x="9847" y="2646"/>
                </a:cubicBezTo>
                <a:cubicBezTo>
                  <a:pt x="9585" y="2960"/>
                  <a:pt x="9456" y="3343"/>
                  <a:pt x="9456" y="3792"/>
                </a:cubicBezTo>
                <a:cubicBezTo>
                  <a:pt x="9456" y="4241"/>
                  <a:pt x="9585" y="4621"/>
                  <a:pt x="9847" y="4926"/>
                </a:cubicBezTo>
                <a:cubicBezTo>
                  <a:pt x="10106" y="5237"/>
                  <a:pt x="10425" y="5390"/>
                  <a:pt x="10800" y="5390"/>
                </a:cubicBezTo>
                <a:cubicBezTo>
                  <a:pt x="11174" y="5390"/>
                  <a:pt x="11493" y="5237"/>
                  <a:pt x="11752" y="4926"/>
                </a:cubicBezTo>
                <a:cubicBezTo>
                  <a:pt x="12014" y="4621"/>
                  <a:pt x="12144" y="4241"/>
                  <a:pt x="12144" y="3792"/>
                </a:cubicBezTo>
                <a:cubicBezTo>
                  <a:pt x="12144" y="3343"/>
                  <a:pt x="12014" y="2960"/>
                  <a:pt x="11752" y="2646"/>
                </a:cubicBezTo>
                <a:cubicBezTo>
                  <a:pt x="11493" y="2335"/>
                  <a:pt x="11174" y="2176"/>
                  <a:pt x="10800" y="2176"/>
                </a:cubicBezTo>
                <a:moveTo>
                  <a:pt x="14844" y="6466"/>
                </a:moveTo>
                <a:cubicBezTo>
                  <a:pt x="14844" y="6916"/>
                  <a:pt x="14978" y="7299"/>
                  <a:pt x="15247" y="7609"/>
                </a:cubicBezTo>
                <a:cubicBezTo>
                  <a:pt x="15513" y="7920"/>
                  <a:pt x="15835" y="8076"/>
                  <a:pt x="16212" y="8076"/>
                </a:cubicBezTo>
                <a:cubicBezTo>
                  <a:pt x="16586" y="8076"/>
                  <a:pt x="16903" y="7920"/>
                  <a:pt x="17164" y="7609"/>
                </a:cubicBezTo>
                <a:cubicBezTo>
                  <a:pt x="17426" y="7299"/>
                  <a:pt x="17555" y="6915"/>
                  <a:pt x="17555" y="6466"/>
                </a:cubicBezTo>
                <a:cubicBezTo>
                  <a:pt x="17555" y="6014"/>
                  <a:pt x="17426" y="5634"/>
                  <a:pt x="17164" y="5326"/>
                </a:cubicBezTo>
                <a:cubicBezTo>
                  <a:pt x="16903" y="5021"/>
                  <a:pt x="16586" y="4866"/>
                  <a:pt x="16212" y="4866"/>
                </a:cubicBezTo>
                <a:cubicBezTo>
                  <a:pt x="15835" y="4866"/>
                  <a:pt x="15513" y="5021"/>
                  <a:pt x="15247" y="5326"/>
                </a:cubicBezTo>
                <a:cubicBezTo>
                  <a:pt x="14978" y="5634"/>
                  <a:pt x="14844" y="6014"/>
                  <a:pt x="14844" y="6466"/>
                </a:cubicBezTo>
                <a:moveTo>
                  <a:pt x="18451" y="14571"/>
                </a:moveTo>
                <a:cubicBezTo>
                  <a:pt x="18828" y="14571"/>
                  <a:pt x="19142" y="14413"/>
                  <a:pt x="19399" y="14099"/>
                </a:cubicBezTo>
                <a:cubicBezTo>
                  <a:pt x="19656" y="13791"/>
                  <a:pt x="19785" y="13408"/>
                  <a:pt x="19785" y="12956"/>
                </a:cubicBezTo>
                <a:cubicBezTo>
                  <a:pt x="19785" y="12507"/>
                  <a:pt x="19655" y="12127"/>
                  <a:pt x="19399" y="11822"/>
                </a:cubicBezTo>
                <a:cubicBezTo>
                  <a:pt x="19142" y="11511"/>
                  <a:pt x="18828" y="11358"/>
                  <a:pt x="18451" y="11358"/>
                </a:cubicBezTo>
                <a:cubicBezTo>
                  <a:pt x="18076" y="11358"/>
                  <a:pt x="17757" y="11511"/>
                  <a:pt x="17498" y="11822"/>
                </a:cubicBezTo>
                <a:cubicBezTo>
                  <a:pt x="17236" y="12127"/>
                  <a:pt x="17107" y="12507"/>
                  <a:pt x="17107" y="12956"/>
                </a:cubicBezTo>
                <a:cubicBezTo>
                  <a:pt x="17107" y="13408"/>
                  <a:pt x="17236" y="13791"/>
                  <a:pt x="17498" y="14099"/>
                </a:cubicBezTo>
                <a:cubicBezTo>
                  <a:pt x="17757" y="14413"/>
                  <a:pt x="18076" y="14571"/>
                  <a:pt x="18451" y="14571"/>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6" name="AutoShape 77"/>
          <p:cNvSpPr>
            <a:spLocks/>
          </p:cNvSpPr>
          <p:nvPr userDrawn="1"/>
        </p:nvSpPr>
        <p:spPr bwMode="auto">
          <a:xfrm>
            <a:off x="5957520" y="36896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22" y="1406"/>
                  <a:pt x="17466" y="2177"/>
                  <a:pt x="18449" y="3154"/>
                </a:cubicBezTo>
                <a:cubicBezTo>
                  <a:pt x="19432" y="4134"/>
                  <a:pt x="20204" y="5277"/>
                  <a:pt x="20760" y="6590"/>
                </a:cubicBezTo>
                <a:cubicBezTo>
                  <a:pt x="21323" y="7901"/>
                  <a:pt x="21599" y="9304"/>
                  <a:pt x="21599" y="10798"/>
                </a:cubicBezTo>
                <a:cubicBezTo>
                  <a:pt x="21599" y="12295"/>
                  <a:pt x="21323" y="13698"/>
                  <a:pt x="20760" y="15011"/>
                </a:cubicBezTo>
                <a:cubicBezTo>
                  <a:pt x="20204" y="16322"/>
                  <a:pt x="19432" y="17465"/>
                  <a:pt x="18449" y="18442"/>
                </a:cubicBezTo>
                <a:cubicBezTo>
                  <a:pt x="17466" y="19422"/>
                  <a:pt x="16322" y="20190"/>
                  <a:pt x="15014" y="20755"/>
                </a:cubicBezTo>
                <a:cubicBezTo>
                  <a:pt x="13705" y="21320"/>
                  <a:pt x="12304" y="21599"/>
                  <a:pt x="10807" y="21599"/>
                </a:cubicBezTo>
                <a:cubicBezTo>
                  <a:pt x="9309" y="21599"/>
                  <a:pt x="7905" y="21320"/>
                  <a:pt x="6594" y="20755"/>
                </a:cubicBezTo>
                <a:cubicBezTo>
                  <a:pt x="5280" y="20190"/>
                  <a:pt x="4136" y="19422"/>
                  <a:pt x="3158" y="18442"/>
                </a:cubicBezTo>
                <a:cubicBezTo>
                  <a:pt x="2181" y="17465"/>
                  <a:pt x="1409" y="16322"/>
                  <a:pt x="847" y="15011"/>
                </a:cubicBezTo>
                <a:cubicBezTo>
                  <a:pt x="282" y="13698"/>
                  <a:pt x="0" y="12295"/>
                  <a:pt x="0" y="10798"/>
                </a:cubicBezTo>
                <a:cubicBezTo>
                  <a:pt x="0" y="9304"/>
                  <a:pt x="282" y="7901"/>
                  <a:pt x="847" y="6590"/>
                </a:cubicBezTo>
                <a:cubicBezTo>
                  <a:pt x="1409" y="5277"/>
                  <a:pt x="2181" y="4134"/>
                  <a:pt x="3158" y="3154"/>
                </a:cubicBezTo>
                <a:cubicBezTo>
                  <a:pt x="4136" y="2177"/>
                  <a:pt x="5280" y="1406"/>
                  <a:pt x="6594" y="844"/>
                </a:cubicBezTo>
                <a:cubicBezTo>
                  <a:pt x="7905" y="279"/>
                  <a:pt x="9309" y="0"/>
                  <a:pt x="10807" y="0"/>
                </a:cubicBezTo>
                <a:moveTo>
                  <a:pt x="10807" y="18358"/>
                </a:moveTo>
                <a:cubicBezTo>
                  <a:pt x="11863" y="18358"/>
                  <a:pt x="12844" y="18157"/>
                  <a:pt x="13756" y="17762"/>
                </a:cubicBezTo>
                <a:cubicBezTo>
                  <a:pt x="14666" y="17367"/>
                  <a:pt x="15463" y="16825"/>
                  <a:pt x="16149" y="16141"/>
                </a:cubicBezTo>
                <a:cubicBezTo>
                  <a:pt x="16836" y="15452"/>
                  <a:pt x="17376" y="14656"/>
                  <a:pt x="17774" y="13746"/>
                </a:cubicBezTo>
                <a:cubicBezTo>
                  <a:pt x="18169" y="12837"/>
                  <a:pt x="18367" y="11854"/>
                  <a:pt x="18367" y="10798"/>
                </a:cubicBezTo>
                <a:cubicBezTo>
                  <a:pt x="18367" y="9745"/>
                  <a:pt x="18169" y="8762"/>
                  <a:pt x="17774" y="7853"/>
                </a:cubicBezTo>
                <a:cubicBezTo>
                  <a:pt x="17376" y="6943"/>
                  <a:pt x="16836" y="6144"/>
                  <a:pt x="16149" y="5458"/>
                </a:cubicBezTo>
                <a:cubicBezTo>
                  <a:pt x="15463" y="4775"/>
                  <a:pt x="14663" y="4235"/>
                  <a:pt x="13748" y="3837"/>
                </a:cubicBezTo>
                <a:cubicBezTo>
                  <a:pt x="12832" y="3442"/>
                  <a:pt x="11855" y="3241"/>
                  <a:pt x="10807" y="3241"/>
                </a:cubicBezTo>
                <a:cubicBezTo>
                  <a:pt x="9753" y="3241"/>
                  <a:pt x="8767" y="3442"/>
                  <a:pt x="7851" y="3837"/>
                </a:cubicBezTo>
                <a:cubicBezTo>
                  <a:pt x="6936" y="4235"/>
                  <a:pt x="6139" y="4775"/>
                  <a:pt x="5458" y="5458"/>
                </a:cubicBezTo>
                <a:cubicBezTo>
                  <a:pt x="4777" y="6144"/>
                  <a:pt x="4238" y="6943"/>
                  <a:pt x="3842" y="7853"/>
                </a:cubicBezTo>
                <a:cubicBezTo>
                  <a:pt x="3446" y="8762"/>
                  <a:pt x="3246" y="9745"/>
                  <a:pt x="3246" y="10798"/>
                </a:cubicBezTo>
                <a:cubicBezTo>
                  <a:pt x="3246" y="11854"/>
                  <a:pt x="3446" y="12837"/>
                  <a:pt x="3842" y="13746"/>
                </a:cubicBezTo>
                <a:cubicBezTo>
                  <a:pt x="4238" y="14656"/>
                  <a:pt x="4777" y="15452"/>
                  <a:pt x="5458" y="16141"/>
                </a:cubicBezTo>
                <a:cubicBezTo>
                  <a:pt x="6139" y="16825"/>
                  <a:pt x="6936" y="17367"/>
                  <a:pt x="7851" y="17762"/>
                </a:cubicBezTo>
                <a:cubicBezTo>
                  <a:pt x="8764" y="18157"/>
                  <a:pt x="9753" y="18358"/>
                  <a:pt x="10807" y="18358"/>
                </a:cubicBezTo>
                <a:moveTo>
                  <a:pt x="15514" y="10798"/>
                </a:moveTo>
                <a:cubicBezTo>
                  <a:pt x="15757" y="10798"/>
                  <a:pt x="15926" y="10914"/>
                  <a:pt x="16014" y="11137"/>
                </a:cubicBezTo>
                <a:cubicBezTo>
                  <a:pt x="16104" y="11363"/>
                  <a:pt x="16059" y="11558"/>
                  <a:pt x="15878" y="11719"/>
                </a:cubicBezTo>
                <a:lnTo>
                  <a:pt x="11185" y="16395"/>
                </a:lnTo>
                <a:cubicBezTo>
                  <a:pt x="11058" y="16488"/>
                  <a:pt x="10934" y="16531"/>
                  <a:pt x="10807" y="16531"/>
                </a:cubicBezTo>
                <a:cubicBezTo>
                  <a:pt x="10682" y="16531"/>
                  <a:pt x="10549" y="16488"/>
                  <a:pt x="10414" y="16395"/>
                </a:cubicBezTo>
                <a:lnTo>
                  <a:pt x="5735" y="11719"/>
                </a:lnTo>
                <a:cubicBezTo>
                  <a:pt x="5554" y="11558"/>
                  <a:pt x="5509" y="11363"/>
                  <a:pt x="5599" y="11137"/>
                </a:cubicBezTo>
                <a:cubicBezTo>
                  <a:pt x="5690" y="10914"/>
                  <a:pt x="5857" y="10798"/>
                  <a:pt x="6099" y="10798"/>
                </a:cubicBezTo>
                <a:lnTo>
                  <a:pt x="8914" y="10798"/>
                </a:lnTo>
                <a:lnTo>
                  <a:pt x="8914" y="5961"/>
                </a:lnTo>
                <a:cubicBezTo>
                  <a:pt x="8914" y="5814"/>
                  <a:pt x="8964" y="5684"/>
                  <a:pt x="9069" y="5574"/>
                </a:cubicBezTo>
                <a:cubicBezTo>
                  <a:pt x="9174" y="5461"/>
                  <a:pt x="9298" y="5404"/>
                  <a:pt x="9442" y="5404"/>
                </a:cubicBezTo>
                <a:lnTo>
                  <a:pt x="12160" y="5404"/>
                </a:lnTo>
                <a:cubicBezTo>
                  <a:pt x="12304" y="5404"/>
                  <a:pt x="12428" y="5458"/>
                  <a:pt x="12530" y="5565"/>
                </a:cubicBezTo>
                <a:cubicBezTo>
                  <a:pt x="12635" y="5676"/>
                  <a:pt x="12688" y="5806"/>
                  <a:pt x="12688" y="5961"/>
                </a:cubicBezTo>
                <a:lnTo>
                  <a:pt x="12688" y="10798"/>
                </a:lnTo>
                <a:lnTo>
                  <a:pt x="15514" y="1079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7" name="AutoShape 78"/>
          <p:cNvSpPr>
            <a:spLocks/>
          </p:cNvSpPr>
          <p:nvPr userDrawn="1"/>
        </p:nvSpPr>
        <p:spPr bwMode="auto">
          <a:xfrm>
            <a:off x="4608960"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42" y="11869"/>
                </a:moveTo>
                <a:cubicBezTo>
                  <a:pt x="21267" y="11869"/>
                  <a:pt x="21374" y="11922"/>
                  <a:pt x="21465" y="12024"/>
                </a:cubicBezTo>
                <a:cubicBezTo>
                  <a:pt x="21553" y="12127"/>
                  <a:pt x="21599" y="12256"/>
                  <a:pt x="21599" y="12418"/>
                </a:cubicBezTo>
                <a:lnTo>
                  <a:pt x="21599" y="21053"/>
                </a:lnTo>
                <a:cubicBezTo>
                  <a:pt x="21599" y="21414"/>
                  <a:pt x="21448" y="21599"/>
                  <a:pt x="21142" y="21599"/>
                </a:cubicBezTo>
                <a:lnTo>
                  <a:pt x="457" y="21599"/>
                </a:lnTo>
                <a:cubicBezTo>
                  <a:pt x="151" y="21599"/>
                  <a:pt x="0" y="21417"/>
                  <a:pt x="0" y="21053"/>
                </a:cubicBezTo>
                <a:lnTo>
                  <a:pt x="0" y="12418"/>
                </a:lnTo>
                <a:cubicBezTo>
                  <a:pt x="0" y="12268"/>
                  <a:pt x="44" y="12139"/>
                  <a:pt x="134" y="12030"/>
                </a:cubicBezTo>
                <a:cubicBezTo>
                  <a:pt x="225" y="11924"/>
                  <a:pt x="332" y="11869"/>
                  <a:pt x="457" y="11869"/>
                </a:cubicBezTo>
                <a:lnTo>
                  <a:pt x="3140" y="11869"/>
                </a:lnTo>
                <a:cubicBezTo>
                  <a:pt x="3265" y="11869"/>
                  <a:pt x="3373" y="11921"/>
                  <a:pt x="3464" y="12024"/>
                </a:cubicBezTo>
                <a:cubicBezTo>
                  <a:pt x="3552" y="12127"/>
                  <a:pt x="3598" y="12256"/>
                  <a:pt x="3598" y="12418"/>
                </a:cubicBezTo>
                <a:lnTo>
                  <a:pt x="3598" y="17282"/>
                </a:lnTo>
                <a:lnTo>
                  <a:pt x="18001" y="17282"/>
                </a:lnTo>
                <a:lnTo>
                  <a:pt x="18001" y="12418"/>
                </a:lnTo>
                <a:cubicBezTo>
                  <a:pt x="18001" y="12268"/>
                  <a:pt x="18047" y="12139"/>
                  <a:pt x="18135" y="12030"/>
                </a:cubicBezTo>
                <a:cubicBezTo>
                  <a:pt x="18226" y="11924"/>
                  <a:pt x="18334" y="11868"/>
                  <a:pt x="18459" y="11868"/>
                </a:cubicBezTo>
                <a:lnTo>
                  <a:pt x="21142" y="11868"/>
                </a:lnTo>
                <a:close/>
                <a:moveTo>
                  <a:pt x="4242" y="8873"/>
                </a:moveTo>
                <a:cubicBezTo>
                  <a:pt x="4063" y="8658"/>
                  <a:pt x="3997" y="8470"/>
                  <a:pt x="4049" y="8317"/>
                </a:cubicBezTo>
                <a:cubicBezTo>
                  <a:pt x="4100" y="8165"/>
                  <a:pt x="4254" y="8085"/>
                  <a:pt x="4511" y="8085"/>
                </a:cubicBezTo>
                <a:lnTo>
                  <a:pt x="8110" y="8085"/>
                </a:lnTo>
                <a:lnTo>
                  <a:pt x="8110" y="1069"/>
                </a:lnTo>
                <a:cubicBezTo>
                  <a:pt x="8110" y="778"/>
                  <a:pt x="8193" y="525"/>
                  <a:pt x="8362" y="317"/>
                </a:cubicBezTo>
                <a:cubicBezTo>
                  <a:pt x="8529" y="105"/>
                  <a:pt x="8742" y="0"/>
                  <a:pt x="9001" y="0"/>
                </a:cubicBezTo>
                <a:lnTo>
                  <a:pt x="12598" y="0"/>
                </a:lnTo>
                <a:cubicBezTo>
                  <a:pt x="12857" y="0"/>
                  <a:pt x="13073" y="105"/>
                  <a:pt x="13249" y="317"/>
                </a:cubicBezTo>
                <a:cubicBezTo>
                  <a:pt x="13425" y="525"/>
                  <a:pt x="13513" y="778"/>
                  <a:pt x="13513" y="1069"/>
                </a:cubicBezTo>
                <a:lnTo>
                  <a:pt x="13513" y="8085"/>
                </a:lnTo>
                <a:lnTo>
                  <a:pt x="17110" y="8085"/>
                </a:lnTo>
                <a:cubicBezTo>
                  <a:pt x="17352" y="8085"/>
                  <a:pt x="17499" y="8162"/>
                  <a:pt x="17545" y="8317"/>
                </a:cubicBezTo>
                <a:cubicBezTo>
                  <a:pt x="17592" y="8473"/>
                  <a:pt x="17528" y="8658"/>
                  <a:pt x="17357" y="8873"/>
                </a:cubicBezTo>
                <a:lnTo>
                  <a:pt x="11449" y="15987"/>
                </a:lnTo>
                <a:cubicBezTo>
                  <a:pt x="11271" y="16201"/>
                  <a:pt x="11053" y="16307"/>
                  <a:pt x="10798" y="16304"/>
                </a:cubicBezTo>
                <a:cubicBezTo>
                  <a:pt x="10546" y="16298"/>
                  <a:pt x="10328" y="16192"/>
                  <a:pt x="10150" y="15987"/>
                </a:cubicBezTo>
                <a:lnTo>
                  <a:pt x="4242" y="887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8" name="AutoShape 79"/>
          <p:cNvSpPr>
            <a:spLocks/>
          </p:cNvSpPr>
          <p:nvPr userDrawn="1"/>
        </p:nvSpPr>
        <p:spPr bwMode="auto">
          <a:xfrm>
            <a:off x="5065566" y="2147393"/>
            <a:ext cx="199216" cy="19847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9" name="AutoShape 80"/>
          <p:cNvSpPr>
            <a:spLocks/>
          </p:cNvSpPr>
          <p:nvPr userDrawn="1"/>
        </p:nvSpPr>
        <p:spPr bwMode="auto">
          <a:xfrm>
            <a:off x="5547670"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5" y="0"/>
                </a:moveTo>
                <a:cubicBezTo>
                  <a:pt x="20632" y="0"/>
                  <a:pt x="20946" y="161"/>
                  <a:pt x="21208" y="475"/>
                </a:cubicBezTo>
                <a:cubicBezTo>
                  <a:pt x="21470" y="795"/>
                  <a:pt x="21599" y="1174"/>
                  <a:pt x="21599" y="1618"/>
                </a:cubicBezTo>
                <a:lnTo>
                  <a:pt x="21599" y="19981"/>
                </a:lnTo>
                <a:cubicBezTo>
                  <a:pt x="21599" y="20422"/>
                  <a:pt x="21470" y="20800"/>
                  <a:pt x="21208" y="21118"/>
                </a:cubicBezTo>
                <a:cubicBezTo>
                  <a:pt x="20946" y="21438"/>
                  <a:pt x="20632" y="21599"/>
                  <a:pt x="20265" y="21599"/>
                </a:cubicBezTo>
                <a:lnTo>
                  <a:pt x="1346" y="21599"/>
                </a:lnTo>
                <a:cubicBezTo>
                  <a:pt x="979" y="21599"/>
                  <a:pt x="663" y="21438"/>
                  <a:pt x="396" y="21118"/>
                </a:cubicBezTo>
                <a:cubicBezTo>
                  <a:pt x="132" y="20804"/>
                  <a:pt x="0" y="20425"/>
                  <a:pt x="0" y="19981"/>
                </a:cubicBezTo>
                <a:lnTo>
                  <a:pt x="0" y="1618"/>
                </a:lnTo>
                <a:cubicBezTo>
                  <a:pt x="0" y="1177"/>
                  <a:pt x="132" y="798"/>
                  <a:pt x="396" y="475"/>
                </a:cubicBezTo>
                <a:cubicBezTo>
                  <a:pt x="663" y="161"/>
                  <a:pt x="979" y="0"/>
                  <a:pt x="1346" y="0"/>
                </a:cubicBezTo>
                <a:lnTo>
                  <a:pt x="20265" y="0"/>
                </a:lnTo>
                <a:close/>
                <a:moveTo>
                  <a:pt x="1802" y="2161"/>
                </a:moveTo>
                <a:lnTo>
                  <a:pt x="1802" y="3078"/>
                </a:lnTo>
                <a:cubicBezTo>
                  <a:pt x="1802" y="3365"/>
                  <a:pt x="1855" y="3674"/>
                  <a:pt x="1966" y="3994"/>
                </a:cubicBezTo>
                <a:cubicBezTo>
                  <a:pt x="2073" y="4314"/>
                  <a:pt x="2213" y="4631"/>
                  <a:pt x="2382" y="4928"/>
                </a:cubicBezTo>
                <a:cubicBezTo>
                  <a:pt x="2548" y="5228"/>
                  <a:pt x="2732" y="5507"/>
                  <a:pt x="2933" y="5765"/>
                </a:cubicBezTo>
                <a:cubicBezTo>
                  <a:pt x="3131" y="6024"/>
                  <a:pt x="3329" y="6241"/>
                  <a:pt x="3525" y="6420"/>
                </a:cubicBezTo>
                <a:cubicBezTo>
                  <a:pt x="4304" y="7131"/>
                  <a:pt x="5085" y="7836"/>
                  <a:pt x="5863" y="8538"/>
                </a:cubicBezTo>
                <a:cubicBezTo>
                  <a:pt x="6640" y="9237"/>
                  <a:pt x="7418" y="9948"/>
                  <a:pt x="8202" y="10682"/>
                </a:cubicBezTo>
                <a:cubicBezTo>
                  <a:pt x="8356" y="10832"/>
                  <a:pt x="8545" y="11002"/>
                  <a:pt x="8762" y="11211"/>
                </a:cubicBezTo>
                <a:cubicBezTo>
                  <a:pt x="8983" y="11410"/>
                  <a:pt x="9208" y="11607"/>
                  <a:pt x="9443" y="11795"/>
                </a:cubicBezTo>
                <a:cubicBezTo>
                  <a:pt x="9678" y="11989"/>
                  <a:pt x="9911" y="12156"/>
                  <a:pt x="10141" y="12289"/>
                </a:cubicBezTo>
                <a:cubicBezTo>
                  <a:pt x="10371" y="12427"/>
                  <a:pt x="10584" y="12494"/>
                  <a:pt x="10780" y="12494"/>
                </a:cubicBezTo>
                <a:lnTo>
                  <a:pt x="10802" y="12494"/>
                </a:lnTo>
                <a:lnTo>
                  <a:pt x="10826" y="12494"/>
                </a:lnTo>
                <a:cubicBezTo>
                  <a:pt x="11022" y="12494"/>
                  <a:pt x="11235" y="12427"/>
                  <a:pt x="11465" y="12289"/>
                </a:cubicBezTo>
                <a:cubicBezTo>
                  <a:pt x="11696" y="12156"/>
                  <a:pt x="11926" y="11989"/>
                  <a:pt x="12156" y="11795"/>
                </a:cubicBezTo>
                <a:cubicBezTo>
                  <a:pt x="12386" y="11607"/>
                  <a:pt x="12611" y="11410"/>
                  <a:pt x="12824" y="11211"/>
                </a:cubicBezTo>
                <a:cubicBezTo>
                  <a:pt x="13040" y="11005"/>
                  <a:pt x="13228" y="10832"/>
                  <a:pt x="13392" y="10682"/>
                </a:cubicBezTo>
                <a:cubicBezTo>
                  <a:pt x="14176" y="9948"/>
                  <a:pt x="14954" y="9231"/>
                  <a:pt x="15731" y="8532"/>
                </a:cubicBezTo>
                <a:cubicBezTo>
                  <a:pt x="16509" y="7827"/>
                  <a:pt x="17288" y="7122"/>
                  <a:pt x="18071" y="6420"/>
                </a:cubicBezTo>
                <a:cubicBezTo>
                  <a:pt x="18265" y="6253"/>
                  <a:pt x="18463" y="6035"/>
                  <a:pt x="18661" y="5771"/>
                </a:cubicBezTo>
                <a:cubicBezTo>
                  <a:pt x="18862" y="5507"/>
                  <a:pt x="19043" y="5225"/>
                  <a:pt x="19212" y="4928"/>
                </a:cubicBezTo>
                <a:cubicBezTo>
                  <a:pt x="19381" y="4628"/>
                  <a:pt x="19521" y="4314"/>
                  <a:pt x="19636" y="3994"/>
                </a:cubicBezTo>
                <a:cubicBezTo>
                  <a:pt x="19748" y="3674"/>
                  <a:pt x="19805" y="3362"/>
                  <a:pt x="19805" y="3078"/>
                </a:cubicBezTo>
                <a:lnTo>
                  <a:pt x="19805" y="2161"/>
                </a:lnTo>
                <a:lnTo>
                  <a:pt x="1802" y="2161"/>
                </a:lnTo>
                <a:close/>
                <a:moveTo>
                  <a:pt x="19805" y="19429"/>
                </a:moveTo>
                <a:lnTo>
                  <a:pt x="19805" y="7451"/>
                </a:lnTo>
                <a:cubicBezTo>
                  <a:pt x="19562" y="7745"/>
                  <a:pt x="19337" y="7974"/>
                  <a:pt x="19124" y="8150"/>
                </a:cubicBezTo>
                <a:cubicBezTo>
                  <a:pt x="18297" y="8902"/>
                  <a:pt x="17467" y="9648"/>
                  <a:pt x="16634" y="10394"/>
                </a:cubicBezTo>
                <a:cubicBezTo>
                  <a:pt x="15802" y="11140"/>
                  <a:pt x="14977" y="11910"/>
                  <a:pt x="14154" y="12694"/>
                </a:cubicBezTo>
                <a:cubicBezTo>
                  <a:pt x="13679" y="13152"/>
                  <a:pt x="13165" y="13596"/>
                  <a:pt x="12614" y="14013"/>
                </a:cubicBezTo>
                <a:cubicBezTo>
                  <a:pt x="12063" y="14439"/>
                  <a:pt x="11451" y="14650"/>
                  <a:pt x="10780" y="14650"/>
                </a:cubicBezTo>
                <a:cubicBezTo>
                  <a:pt x="10138" y="14650"/>
                  <a:pt x="9541" y="14438"/>
                  <a:pt x="8988" y="14013"/>
                </a:cubicBezTo>
                <a:cubicBezTo>
                  <a:pt x="8432" y="13593"/>
                  <a:pt x="7915" y="13152"/>
                  <a:pt x="7440" y="12694"/>
                </a:cubicBezTo>
                <a:cubicBezTo>
                  <a:pt x="6627" y="11907"/>
                  <a:pt x="5802" y="11140"/>
                  <a:pt x="4965" y="10388"/>
                </a:cubicBezTo>
                <a:cubicBezTo>
                  <a:pt x="4130" y="9636"/>
                  <a:pt x="3298" y="8896"/>
                  <a:pt x="2470" y="8150"/>
                </a:cubicBezTo>
                <a:cubicBezTo>
                  <a:pt x="2257" y="7989"/>
                  <a:pt x="2037" y="7748"/>
                  <a:pt x="1802" y="7451"/>
                </a:cubicBezTo>
                <a:lnTo>
                  <a:pt x="1802" y="19429"/>
                </a:lnTo>
                <a:lnTo>
                  <a:pt x="19805" y="1942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0" name="AutoShape 81"/>
          <p:cNvSpPr>
            <a:spLocks/>
          </p:cNvSpPr>
          <p:nvPr userDrawn="1"/>
        </p:nvSpPr>
        <p:spPr bwMode="auto">
          <a:xfrm>
            <a:off x="5974777"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2" name="AutoShape 83"/>
          <p:cNvSpPr>
            <a:spLocks/>
          </p:cNvSpPr>
          <p:nvPr userDrawn="1"/>
        </p:nvSpPr>
        <p:spPr bwMode="auto">
          <a:xfrm>
            <a:off x="6337027" y="3689683"/>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02" y="0"/>
                </a:moveTo>
                <a:cubicBezTo>
                  <a:pt x="16818" y="0"/>
                  <a:pt x="17288" y="190"/>
                  <a:pt x="17719" y="566"/>
                </a:cubicBezTo>
                <a:cubicBezTo>
                  <a:pt x="18150" y="942"/>
                  <a:pt x="18441" y="1424"/>
                  <a:pt x="18598" y="2014"/>
                </a:cubicBezTo>
                <a:lnTo>
                  <a:pt x="21387" y="12236"/>
                </a:lnTo>
                <a:cubicBezTo>
                  <a:pt x="21436" y="12453"/>
                  <a:pt x="21482" y="12665"/>
                  <a:pt x="21531" y="12873"/>
                </a:cubicBezTo>
                <a:cubicBezTo>
                  <a:pt x="21575" y="13088"/>
                  <a:pt x="21599" y="13299"/>
                  <a:pt x="21599" y="13516"/>
                </a:cubicBezTo>
                <a:lnTo>
                  <a:pt x="21599" y="18885"/>
                </a:lnTo>
                <a:cubicBezTo>
                  <a:pt x="21599" y="19270"/>
                  <a:pt x="21541" y="19626"/>
                  <a:pt x="21418" y="19955"/>
                </a:cubicBezTo>
                <a:cubicBezTo>
                  <a:pt x="21296" y="20284"/>
                  <a:pt x="21139" y="20566"/>
                  <a:pt x="20939" y="20806"/>
                </a:cubicBezTo>
                <a:cubicBezTo>
                  <a:pt x="20735" y="21044"/>
                  <a:pt x="20500" y="21238"/>
                  <a:pt x="20224" y="21382"/>
                </a:cubicBezTo>
                <a:cubicBezTo>
                  <a:pt x="19945" y="21529"/>
                  <a:pt x="19653" y="21599"/>
                  <a:pt x="19350" y="21599"/>
                </a:cubicBezTo>
                <a:lnTo>
                  <a:pt x="2262" y="21599"/>
                </a:lnTo>
                <a:cubicBezTo>
                  <a:pt x="1637" y="21599"/>
                  <a:pt x="1104" y="21335"/>
                  <a:pt x="663" y="20807"/>
                </a:cubicBezTo>
                <a:cubicBezTo>
                  <a:pt x="220" y="20278"/>
                  <a:pt x="0" y="19637"/>
                  <a:pt x="0" y="18886"/>
                </a:cubicBezTo>
                <a:lnTo>
                  <a:pt x="0" y="13517"/>
                </a:lnTo>
                <a:cubicBezTo>
                  <a:pt x="0" y="13299"/>
                  <a:pt x="24" y="13088"/>
                  <a:pt x="70" y="12873"/>
                </a:cubicBezTo>
                <a:cubicBezTo>
                  <a:pt x="119" y="12665"/>
                  <a:pt x="164" y="12450"/>
                  <a:pt x="210" y="12236"/>
                </a:cubicBezTo>
                <a:lnTo>
                  <a:pt x="2998" y="2015"/>
                </a:lnTo>
                <a:cubicBezTo>
                  <a:pt x="3155" y="1424"/>
                  <a:pt x="3451" y="943"/>
                  <a:pt x="3887" y="567"/>
                </a:cubicBezTo>
                <a:cubicBezTo>
                  <a:pt x="4316" y="191"/>
                  <a:pt x="4795" y="0"/>
                  <a:pt x="5310" y="0"/>
                </a:cubicBezTo>
                <a:lnTo>
                  <a:pt x="16302" y="0"/>
                </a:lnTo>
                <a:close/>
                <a:moveTo>
                  <a:pt x="19807" y="13516"/>
                </a:moveTo>
                <a:cubicBezTo>
                  <a:pt x="19807" y="13366"/>
                  <a:pt x="19761" y="13234"/>
                  <a:pt x="19670" y="13129"/>
                </a:cubicBezTo>
                <a:cubicBezTo>
                  <a:pt x="19582" y="13020"/>
                  <a:pt x="19475" y="12967"/>
                  <a:pt x="19350" y="12967"/>
                </a:cubicBezTo>
                <a:lnTo>
                  <a:pt x="2262" y="12967"/>
                </a:lnTo>
                <a:cubicBezTo>
                  <a:pt x="2137" y="12967"/>
                  <a:pt x="2029" y="13017"/>
                  <a:pt x="1941" y="13120"/>
                </a:cubicBezTo>
                <a:cubicBezTo>
                  <a:pt x="1850" y="13223"/>
                  <a:pt x="1804" y="13355"/>
                  <a:pt x="1804" y="13516"/>
                </a:cubicBezTo>
                <a:lnTo>
                  <a:pt x="1804" y="18885"/>
                </a:lnTo>
                <a:cubicBezTo>
                  <a:pt x="1804" y="19035"/>
                  <a:pt x="1848" y="19167"/>
                  <a:pt x="1934" y="19273"/>
                </a:cubicBezTo>
                <a:cubicBezTo>
                  <a:pt x="2019" y="19382"/>
                  <a:pt x="2129" y="19438"/>
                  <a:pt x="2262" y="19438"/>
                </a:cubicBezTo>
                <a:lnTo>
                  <a:pt x="19350" y="19438"/>
                </a:lnTo>
                <a:cubicBezTo>
                  <a:pt x="19475" y="19438"/>
                  <a:pt x="19582" y="19385"/>
                  <a:pt x="19670" y="19282"/>
                </a:cubicBezTo>
                <a:cubicBezTo>
                  <a:pt x="19761" y="19179"/>
                  <a:pt x="19807" y="19047"/>
                  <a:pt x="19807" y="18885"/>
                </a:cubicBezTo>
                <a:lnTo>
                  <a:pt x="19807" y="13516"/>
                </a:lnTo>
                <a:close/>
                <a:moveTo>
                  <a:pt x="5312" y="2167"/>
                </a:moveTo>
                <a:cubicBezTo>
                  <a:pt x="5185" y="2167"/>
                  <a:pt x="5062" y="2211"/>
                  <a:pt x="4940" y="2305"/>
                </a:cubicBezTo>
                <a:cubicBezTo>
                  <a:pt x="4822" y="2402"/>
                  <a:pt x="4739" y="2523"/>
                  <a:pt x="4702" y="2672"/>
                </a:cubicBezTo>
                <a:lnTo>
                  <a:pt x="2497" y="10799"/>
                </a:lnTo>
                <a:lnTo>
                  <a:pt x="19105" y="10799"/>
                </a:lnTo>
                <a:lnTo>
                  <a:pt x="16902" y="2672"/>
                </a:lnTo>
                <a:cubicBezTo>
                  <a:pt x="16870" y="2523"/>
                  <a:pt x="16794" y="2402"/>
                  <a:pt x="16674" y="2305"/>
                </a:cubicBezTo>
                <a:cubicBezTo>
                  <a:pt x="16554" y="2211"/>
                  <a:pt x="16431" y="2167"/>
                  <a:pt x="16304" y="2167"/>
                </a:cubicBezTo>
                <a:lnTo>
                  <a:pt x="5312" y="2167"/>
                </a:lnTo>
                <a:close/>
                <a:moveTo>
                  <a:pt x="13511" y="14864"/>
                </a:moveTo>
                <a:cubicBezTo>
                  <a:pt x="13817" y="14864"/>
                  <a:pt x="14076" y="14994"/>
                  <a:pt x="14292" y="15252"/>
                </a:cubicBezTo>
                <a:cubicBezTo>
                  <a:pt x="14507" y="15511"/>
                  <a:pt x="14613" y="15822"/>
                  <a:pt x="14613" y="16186"/>
                </a:cubicBezTo>
                <a:cubicBezTo>
                  <a:pt x="14613" y="16571"/>
                  <a:pt x="14507" y="16891"/>
                  <a:pt x="14292" y="17149"/>
                </a:cubicBezTo>
                <a:cubicBezTo>
                  <a:pt x="14076" y="17408"/>
                  <a:pt x="13817" y="17537"/>
                  <a:pt x="13511" y="17537"/>
                </a:cubicBezTo>
                <a:cubicBezTo>
                  <a:pt x="13190" y="17537"/>
                  <a:pt x="12923" y="17408"/>
                  <a:pt x="12708" y="17149"/>
                </a:cubicBezTo>
                <a:cubicBezTo>
                  <a:pt x="12492" y="16891"/>
                  <a:pt x="12387" y="16571"/>
                  <a:pt x="12387" y="16186"/>
                </a:cubicBezTo>
                <a:cubicBezTo>
                  <a:pt x="12387" y="15822"/>
                  <a:pt x="12492" y="15511"/>
                  <a:pt x="12708" y="15252"/>
                </a:cubicBezTo>
                <a:cubicBezTo>
                  <a:pt x="12923" y="14994"/>
                  <a:pt x="13190" y="14864"/>
                  <a:pt x="13511" y="14864"/>
                </a:cubicBezTo>
                <a:moveTo>
                  <a:pt x="17112" y="14864"/>
                </a:moveTo>
                <a:cubicBezTo>
                  <a:pt x="17416" y="14864"/>
                  <a:pt x="17675" y="14994"/>
                  <a:pt x="17891" y="15252"/>
                </a:cubicBezTo>
                <a:cubicBezTo>
                  <a:pt x="18104" y="15511"/>
                  <a:pt x="18211" y="15822"/>
                  <a:pt x="18211" y="16186"/>
                </a:cubicBezTo>
                <a:cubicBezTo>
                  <a:pt x="18211" y="16571"/>
                  <a:pt x="18104" y="16891"/>
                  <a:pt x="17891" y="17149"/>
                </a:cubicBezTo>
                <a:cubicBezTo>
                  <a:pt x="17675" y="17408"/>
                  <a:pt x="17416" y="17537"/>
                  <a:pt x="17112" y="17537"/>
                </a:cubicBezTo>
                <a:cubicBezTo>
                  <a:pt x="16791" y="17537"/>
                  <a:pt x="16525" y="17408"/>
                  <a:pt x="16309" y="17149"/>
                </a:cubicBezTo>
                <a:cubicBezTo>
                  <a:pt x="16094" y="16891"/>
                  <a:pt x="15986" y="16571"/>
                  <a:pt x="15986" y="16186"/>
                </a:cubicBezTo>
                <a:cubicBezTo>
                  <a:pt x="15986" y="15822"/>
                  <a:pt x="16094" y="15511"/>
                  <a:pt x="16309" y="15252"/>
                </a:cubicBezTo>
                <a:cubicBezTo>
                  <a:pt x="16527" y="14994"/>
                  <a:pt x="16794" y="14864"/>
                  <a:pt x="17112" y="14864"/>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3" name="AutoShape 84"/>
          <p:cNvSpPr>
            <a:spLocks/>
          </p:cNvSpPr>
          <p:nvPr userDrawn="1"/>
        </p:nvSpPr>
        <p:spPr bwMode="auto">
          <a:xfrm>
            <a:off x="4609756" y="2490932"/>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4" name="AutoShape 85"/>
          <p:cNvSpPr>
            <a:spLocks/>
          </p:cNvSpPr>
          <p:nvPr userDrawn="1"/>
        </p:nvSpPr>
        <p:spPr bwMode="auto">
          <a:xfrm>
            <a:off x="5047238" y="249093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5" name="AutoShape 86"/>
          <p:cNvSpPr>
            <a:spLocks/>
          </p:cNvSpPr>
          <p:nvPr userDrawn="1"/>
        </p:nvSpPr>
        <p:spPr bwMode="auto">
          <a:xfrm>
            <a:off x="5553248" y="249093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82" y="21286"/>
                </a:moveTo>
                <a:cubicBezTo>
                  <a:pt x="11276" y="21495"/>
                  <a:pt x="11046" y="21599"/>
                  <a:pt x="10801" y="21599"/>
                </a:cubicBezTo>
                <a:cubicBezTo>
                  <a:pt x="10538" y="21599"/>
                  <a:pt x="10318" y="21495"/>
                  <a:pt x="10142" y="21286"/>
                </a:cubicBezTo>
                <a:lnTo>
                  <a:pt x="2746" y="12989"/>
                </a:lnTo>
                <a:cubicBezTo>
                  <a:pt x="2714" y="12972"/>
                  <a:pt x="2556" y="12786"/>
                  <a:pt x="2270" y="12436"/>
                </a:cubicBezTo>
                <a:cubicBezTo>
                  <a:pt x="1987" y="12086"/>
                  <a:pt x="1677" y="11623"/>
                  <a:pt x="1344" y="11049"/>
                </a:cubicBezTo>
                <a:cubicBezTo>
                  <a:pt x="1009" y="10476"/>
                  <a:pt x="698" y="9819"/>
                  <a:pt x="420" y="9068"/>
                </a:cubicBezTo>
                <a:cubicBezTo>
                  <a:pt x="142" y="8325"/>
                  <a:pt x="0" y="7523"/>
                  <a:pt x="0" y="6679"/>
                </a:cubicBezTo>
                <a:cubicBezTo>
                  <a:pt x="0" y="5443"/>
                  <a:pt x="172" y="4401"/>
                  <a:pt x="515" y="3548"/>
                </a:cubicBezTo>
                <a:cubicBezTo>
                  <a:pt x="861" y="2696"/>
                  <a:pt x="1311" y="2007"/>
                  <a:pt x="1862" y="1482"/>
                </a:cubicBezTo>
                <a:cubicBezTo>
                  <a:pt x="2421" y="954"/>
                  <a:pt x="3047" y="576"/>
                  <a:pt x="3740" y="344"/>
                </a:cubicBezTo>
                <a:cubicBezTo>
                  <a:pt x="4436" y="115"/>
                  <a:pt x="5145" y="0"/>
                  <a:pt x="5863" y="0"/>
                </a:cubicBezTo>
                <a:cubicBezTo>
                  <a:pt x="6367" y="0"/>
                  <a:pt x="6865" y="98"/>
                  <a:pt x="7361" y="290"/>
                </a:cubicBezTo>
                <a:cubicBezTo>
                  <a:pt x="7856" y="485"/>
                  <a:pt x="8315" y="725"/>
                  <a:pt x="8738" y="1016"/>
                </a:cubicBezTo>
                <a:cubicBezTo>
                  <a:pt x="9161" y="1304"/>
                  <a:pt x="9551" y="1620"/>
                  <a:pt x="9902" y="1962"/>
                </a:cubicBezTo>
                <a:cubicBezTo>
                  <a:pt x="10252" y="2303"/>
                  <a:pt x="10553" y="2611"/>
                  <a:pt x="10801" y="2882"/>
                </a:cubicBezTo>
                <a:cubicBezTo>
                  <a:pt x="11046" y="2600"/>
                  <a:pt x="11349" y="2292"/>
                  <a:pt x="11712" y="1956"/>
                </a:cubicBezTo>
                <a:cubicBezTo>
                  <a:pt x="12070" y="1617"/>
                  <a:pt x="12463" y="1304"/>
                  <a:pt x="12886" y="1016"/>
                </a:cubicBezTo>
                <a:cubicBezTo>
                  <a:pt x="13312" y="725"/>
                  <a:pt x="13760" y="485"/>
                  <a:pt x="14246" y="290"/>
                </a:cubicBezTo>
                <a:cubicBezTo>
                  <a:pt x="14729" y="98"/>
                  <a:pt x="15235" y="0"/>
                  <a:pt x="15761" y="0"/>
                </a:cubicBezTo>
                <a:cubicBezTo>
                  <a:pt x="16464" y="0"/>
                  <a:pt x="17165" y="115"/>
                  <a:pt x="17859" y="344"/>
                </a:cubicBezTo>
                <a:cubicBezTo>
                  <a:pt x="18555" y="575"/>
                  <a:pt x="19178" y="954"/>
                  <a:pt x="19737" y="1482"/>
                </a:cubicBezTo>
                <a:cubicBezTo>
                  <a:pt x="20293" y="2007"/>
                  <a:pt x="20738" y="2696"/>
                  <a:pt x="21084" y="3548"/>
                </a:cubicBezTo>
                <a:cubicBezTo>
                  <a:pt x="21429" y="4401"/>
                  <a:pt x="21599" y="5443"/>
                  <a:pt x="21599" y="6679"/>
                </a:cubicBezTo>
                <a:cubicBezTo>
                  <a:pt x="21599" y="7523"/>
                  <a:pt x="21462" y="8325"/>
                  <a:pt x="21186" y="9068"/>
                </a:cubicBezTo>
                <a:cubicBezTo>
                  <a:pt x="20911" y="9818"/>
                  <a:pt x="20606" y="10476"/>
                  <a:pt x="20270" y="11049"/>
                </a:cubicBezTo>
                <a:cubicBezTo>
                  <a:pt x="19932" y="11622"/>
                  <a:pt x="19619" y="12085"/>
                  <a:pt x="19321" y="12436"/>
                </a:cubicBezTo>
                <a:cubicBezTo>
                  <a:pt x="19028" y="12786"/>
                  <a:pt x="18870" y="12980"/>
                  <a:pt x="18855" y="13017"/>
                </a:cubicBezTo>
                <a:lnTo>
                  <a:pt x="11482" y="21286"/>
                </a:lnTo>
                <a:close/>
                <a:moveTo>
                  <a:pt x="5863" y="2165"/>
                </a:moveTo>
                <a:lnTo>
                  <a:pt x="5863" y="2165"/>
                </a:lnTo>
                <a:cubicBezTo>
                  <a:pt x="5405" y="2165"/>
                  <a:pt x="4944" y="2224"/>
                  <a:pt x="4476" y="2346"/>
                </a:cubicBezTo>
                <a:cubicBezTo>
                  <a:pt x="4011" y="2467"/>
                  <a:pt x="3585" y="2696"/>
                  <a:pt x="3202" y="3023"/>
                </a:cubicBezTo>
                <a:cubicBezTo>
                  <a:pt x="2816" y="3351"/>
                  <a:pt x="2508" y="3805"/>
                  <a:pt x="2270" y="4387"/>
                </a:cubicBezTo>
                <a:cubicBezTo>
                  <a:pt x="2038" y="4968"/>
                  <a:pt x="1917" y="5733"/>
                  <a:pt x="1917" y="6679"/>
                </a:cubicBezTo>
                <a:cubicBezTo>
                  <a:pt x="1917" y="7289"/>
                  <a:pt x="2030" y="7879"/>
                  <a:pt x="2250" y="8449"/>
                </a:cubicBezTo>
                <a:cubicBezTo>
                  <a:pt x="2471" y="9017"/>
                  <a:pt x="2714" y="9522"/>
                  <a:pt x="2986" y="9968"/>
                </a:cubicBezTo>
                <a:cubicBezTo>
                  <a:pt x="3257" y="10414"/>
                  <a:pt x="3510" y="10773"/>
                  <a:pt x="3740" y="11044"/>
                </a:cubicBezTo>
                <a:lnTo>
                  <a:pt x="4076" y="11433"/>
                </a:lnTo>
                <a:lnTo>
                  <a:pt x="10801" y="18991"/>
                </a:lnTo>
                <a:lnTo>
                  <a:pt x="17523" y="11433"/>
                </a:lnTo>
                <a:lnTo>
                  <a:pt x="17874" y="11044"/>
                </a:lnTo>
                <a:cubicBezTo>
                  <a:pt x="18104" y="10773"/>
                  <a:pt x="18352" y="10414"/>
                  <a:pt x="18623" y="9968"/>
                </a:cubicBezTo>
                <a:cubicBezTo>
                  <a:pt x="18888" y="9522"/>
                  <a:pt x="19133" y="9014"/>
                  <a:pt x="19354" y="8441"/>
                </a:cubicBezTo>
                <a:cubicBezTo>
                  <a:pt x="19571" y="7871"/>
                  <a:pt x="19684" y="7283"/>
                  <a:pt x="19684" y="6679"/>
                </a:cubicBezTo>
                <a:cubicBezTo>
                  <a:pt x="19684" y="5742"/>
                  <a:pt x="19566" y="4980"/>
                  <a:pt x="19329" y="4393"/>
                </a:cubicBezTo>
                <a:cubicBezTo>
                  <a:pt x="19091" y="3808"/>
                  <a:pt x="18783" y="3351"/>
                  <a:pt x="18400" y="3023"/>
                </a:cubicBezTo>
                <a:cubicBezTo>
                  <a:pt x="18017" y="2696"/>
                  <a:pt x="17591" y="2467"/>
                  <a:pt x="17123" y="2346"/>
                </a:cubicBezTo>
                <a:cubicBezTo>
                  <a:pt x="16657" y="2224"/>
                  <a:pt x="16201" y="2165"/>
                  <a:pt x="15761" y="2165"/>
                </a:cubicBezTo>
                <a:cubicBezTo>
                  <a:pt x="15340" y="2165"/>
                  <a:pt x="14909" y="2278"/>
                  <a:pt x="14474" y="2507"/>
                </a:cubicBezTo>
                <a:cubicBezTo>
                  <a:pt x="14041" y="2738"/>
                  <a:pt x="13630" y="3015"/>
                  <a:pt x="13244" y="3340"/>
                </a:cubicBezTo>
                <a:cubicBezTo>
                  <a:pt x="12861" y="3664"/>
                  <a:pt x="12518" y="3997"/>
                  <a:pt x="12215" y="4342"/>
                </a:cubicBezTo>
                <a:cubicBezTo>
                  <a:pt x="11912" y="4684"/>
                  <a:pt x="11687" y="4952"/>
                  <a:pt x="11544" y="5152"/>
                </a:cubicBezTo>
                <a:cubicBezTo>
                  <a:pt x="11344" y="5429"/>
                  <a:pt x="11096" y="5570"/>
                  <a:pt x="10801" y="5570"/>
                </a:cubicBezTo>
                <a:cubicBezTo>
                  <a:pt x="10505" y="5570"/>
                  <a:pt x="10260" y="5429"/>
                  <a:pt x="10070" y="5152"/>
                </a:cubicBezTo>
                <a:cubicBezTo>
                  <a:pt x="9927" y="4943"/>
                  <a:pt x="9699" y="4672"/>
                  <a:pt x="9391" y="4333"/>
                </a:cubicBezTo>
                <a:cubicBezTo>
                  <a:pt x="9086" y="3995"/>
                  <a:pt x="8738" y="3664"/>
                  <a:pt x="8355" y="3340"/>
                </a:cubicBezTo>
                <a:cubicBezTo>
                  <a:pt x="7971" y="3015"/>
                  <a:pt x="7561" y="2738"/>
                  <a:pt x="7125" y="2507"/>
                </a:cubicBezTo>
                <a:cubicBezTo>
                  <a:pt x="6690" y="2278"/>
                  <a:pt x="6269" y="2165"/>
                  <a:pt x="5863" y="2165"/>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6" name="AutoShape 87"/>
          <p:cNvSpPr>
            <a:spLocks/>
          </p:cNvSpPr>
          <p:nvPr userDrawn="1"/>
        </p:nvSpPr>
        <p:spPr bwMode="auto">
          <a:xfrm>
            <a:off x="5974777" y="2485353"/>
            <a:ext cx="198420" cy="198472"/>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7" name="AutoShape 88"/>
          <p:cNvSpPr>
            <a:spLocks/>
          </p:cNvSpPr>
          <p:nvPr userDrawn="1"/>
        </p:nvSpPr>
        <p:spPr bwMode="auto">
          <a:xfrm>
            <a:off x="2251008" y="2479774"/>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37" y="10309"/>
                </a:moveTo>
                <a:cubicBezTo>
                  <a:pt x="21330" y="10579"/>
                  <a:pt x="21413" y="10917"/>
                  <a:pt x="21487" y="11320"/>
                </a:cubicBezTo>
                <a:cubicBezTo>
                  <a:pt x="21563" y="11725"/>
                  <a:pt x="21599" y="12080"/>
                  <a:pt x="21599" y="12392"/>
                </a:cubicBezTo>
                <a:lnTo>
                  <a:pt x="21599" y="20504"/>
                </a:lnTo>
                <a:cubicBezTo>
                  <a:pt x="21599" y="20812"/>
                  <a:pt x="21511" y="21077"/>
                  <a:pt x="21335" y="21285"/>
                </a:cubicBezTo>
                <a:cubicBezTo>
                  <a:pt x="21159" y="21497"/>
                  <a:pt x="20951" y="21599"/>
                  <a:pt x="20708" y="21599"/>
                </a:cubicBezTo>
                <a:lnTo>
                  <a:pt x="913" y="21599"/>
                </a:lnTo>
                <a:cubicBezTo>
                  <a:pt x="656" y="21599"/>
                  <a:pt x="438" y="21497"/>
                  <a:pt x="261" y="21285"/>
                </a:cubicBezTo>
                <a:cubicBezTo>
                  <a:pt x="88" y="21077"/>
                  <a:pt x="0" y="20815"/>
                  <a:pt x="0" y="20504"/>
                </a:cubicBezTo>
                <a:lnTo>
                  <a:pt x="0" y="12392"/>
                </a:lnTo>
                <a:cubicBezTo>
                  <a:pt x="0" y="12080"/>
                  <a:pt x="34" y="11725"/>
                  <a:pt x="105" y="11320"/>
                </a:cubicBezTo>
                <a:cubicBezTo>
                  <a:pt x="176" y="10917"/>
                  <a:pt x="261" y="10579"/>
                  <a:pt x="362" y="10309"/>
                </a:cubicBezTo>
                <a:lnTo>
                  <a:pt x="3691" y="984"/>
                </a:lnTo>
                <a:cubicBezTo>
                  <a:pt x="3787" y="714"/>
                  <a:pt x="3958" y="478"/>
                  <a:pt x="4208" y="287"/>
                </a:cubicBezTo>
                <a:cubicBezTo>
                  <a:pt x="4455" y="94"/>
                  <a:pt x="4705" y="0"/>
                  <a:pt x="4945" y="0"/>
                </a:cubicBezTo>
                <a:lnTo>
                  <a:pt x="16654" y="0"/>
                </a:lnTo>
                <a:cubicBezTo>
                  <a:pt x="16897" y="0"/>
                  <a:pt x="17141" y="93"/>
                  <a:pt x="17391" y="287"/>
                </a:cubicBezTo>
                <a:cubicBezTo>
                  <a:pt x="17643" y="478"/>
                  <a:pt x="17815" y="714"/>
                  <a:pt x="17908" y="984"/>
                </a:cubicBezTo>
                <a:lnTo>
                  <a:pt x="21237" y="10309"/>
                </a:lnTo>
                <a:close/>
                <a:moveTo>
                  <a:pt x="2834" y="11602"/>
                </a:moveTo>
                <a:cubicBezTo>
                  <a:pt x="2820" y="11622"/>
                  <a:pt x="2812" y="11657"/>
                  <a:pt x="2812" y="11707"/>
                </a:cubicBezTo>
                <a:cubicBezTo>
                  <a:pt x="2812" y="11760"/>
                  <a:pt x="2805" y="11804"/>
                  <a:pt x="2788" y="11840"/>
                </a:cubicBezTo>
                <a:lnTo>
                  <a:pt x="7324" y="11840"/>
                </a:lnTo>
                <a:lnTo>
                  <a:pt x="8661" y="15092"/>
                </a:lnTo>
                <a:lnTo>
                  <a:pt x="13149" y="15092"/>
                </a:lnTo>
                <a:lnTo>
                  <a:pt x="14519" y="11840"/>
                </a:lnTo>
                <a:lnTo>
                  <a:pt x="18821" y="11840"/>
                </a:lnTo>
                <a:cubicBezTo>
                  <a:pt x="18804" y="11804"/>
                  <a:pt x="18799" y="11760"/>
                  <a:pt x="18799" y="11707"/>
                </a:cubicBezTo>
                <a:cubicBezTo>
                  <a:pt x="18799" y="11657"/>
                  <a:pt x="18791" y="11610"/>
                  <a:pt x="18777" y="11575"/>
                </a:cubicBezTo>
                <a:lnTo>
                  <a:pt x="15773" y="3220"/>
                </a:lnTo>
                <a:lnTo>
                  <a:pt x="5838" y="3220"/>
                </a:lnTo>
                <a:lnTo>
                  <a:pt x="2834" y="11602"/>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48" name="AutoShape 89"/>
          <p:cNvSpPr>
            <a:spLocks/>
          </p:cNvSpPr>
          <p:nvPr userDrawn="1"/>
        </p:nvSpPr>
        <p:spPr bwMode="auto">
          <a:xfrm>
            <a:off x="2717174" y="2485312"/>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3" y="7901"/>
                  <a:pt x="21599" y="9304"/>
                  <a:pt x="21599" y="10801"/>
                </a:cubicBezTo>
                <a:cubicBezTo>
                  <a:pt x="21599" y="12295"/>
                  <a:pt x="21323" y="13698"/>
                  <a:pt x="20760" y="15009"/>
                </a:cubicBezTo>
                <a:cubicBezTo>
                  <a:pt x="20204" y="16322"/>
                  <a:pt x="19432" y="17465"/>
                  <a:pt x="18449" y="18445"/>
                </a:cubicBezTo>
                <a:cubicBezTo>
                  <a:pt x="17465" y="19422"/>
                  <a:pt x="16321" y="20193"/>
                  <a:pt x="15013" y="20755"/>
                </a:cubicBezTo>
                <a:cubicBezTo>
                  <a:pt x="13704" y="21320"/>
                  <a:pt x="12303" y="21599"/>
                  <a:pt x="10805" y="21599"/>
                </a:cubicBezTo>
                <a:cubicBezTo>
                  <a:pt x="9310" y="21599"/>
                  <a:pt x="7906" y="21320"/>
                  <a:pt x="6595" y="20755"/>
                </a:cubicBezTo>
                <a:cubicBezTo>
                  <a:pt x="5281" y="20193"/>
                  <a:pt x="4136" y="19422"/>
                  <a:pt x="3156" y="18445"/>
                </a:cubicBezTo>
                <a:cubicBezTo>
                  <a:pt x="2178" y="17465"/>
                  <a:pt x="1407" y="16322"/>
                  <a:pt x="844" y="15009"/>
                </a:cubicBezTo>
                <a:cubicBezTo>
                  <a:pt x="279" y="13698"/>
                  <a:pt x="0" y="12295"/>
                  <a:pt x="0" y="10801"/>
                </a:cubicBezTo>
                <a:cubicBezTo>
                  <a:pt x="0" y="9304"/>
                  <a:pt x="279" y="7901"/>
                  <a:pt x="844" y="6588"/>
                </a:cubicBezTo>
                <a:cubicBezTo>
                  <a:pt x="1407" y="5277"/>
                  <a:pt x="2178" y="4134"/>
                  <a:pt x="3156" y="3157"/>
                </a:cubicBezTo>
                <a:cubicBezTo>
                  <a:pt x="4136" y="2177"/>
                  <a:pt x="5281" y="1409"/>
                  <a:pt x="6595" y="844"/>
                </a:cubicBezTo>
                <a:cubicBezTo>
                  <a:pt x="7906" y="279"/>
                  <a:pt x="9308" y="0"/>
                  <a:pt x="10805" y="0"/>
                </a:cubicBezTo>
                <a:moveTo>
                  <a:pt x="14063" y="15898"/>
                </a:moveTo>
                <a:cubicBezTo>
                  <a:pt x="14063" y="15635"/>
                  <a:pt x="13936" y="15506"/>
                  <a:pt x="13685" y="15506"/>
                </a:cubicBezTo>
                <a:lnTo>
                  <a:pt x="12631" y="15506"/>
                </a:lnTo>
                <a:lnTo>
                  <a:pt x="12631" y="7703"/>
                </a:lnTo>
                <a:cubicBezTo>
                  <a:pt x="12631" y="7596"/>
                  <a:pt x="12597" y="7497"/>
                  <a:pt x="12520" y="7415"/>
                </a:cubicBezTo>
                <a:cubicBezTo>
                  <a:pt x="12450" y="7328"/>
                  <a:pt x="12354" y="7285"/>
                  <a:pt x="12238" y="7285"/>
                </a:cubicBezTo>
                <a:lnTo>
                  <a:pt x="8140" y="7285"/>
                </a:lnTo>
                <a:cubicBezTo>
                  <a:pt x="8033" y="7285"/>
                  <a:pt x="7937" y="7328"/>
                  <a:pt x="7861" y="7407"/>
                </a:cubicBezTo>
                <a:cubicBezTo>
                  <a:pt x="7784" y="7486"/>
                  <a:pt x="7745" y="7585"/>
                  <a:pt x="7745" y="7703"/>
                </a:cubicBezTo>
                <a:lnTo>
                  <a:pt x="7745" y="9581"/>
                </a:lnTo>
                <a:cubicBezTo>
                  <a:pt x="7745" y="9844"/>
                  <a:pt x="7878" y="9973"/>
                  <a:pt x="8140" y="9973"/>
                </a:cubicBezTo>
                <a:lnTo>
                  <a:pt x="9302" y="9973"/>
                </a:lnTo>
                <a:lnTo>
                  <a:pt x="9302" y="15505"/>
                </a:lnTo>
                <a:lnTo>
                  <a:pt x="8248" y="15505"/>
                </a:lnTo>
                <a:cubicBezTo>
                  <a:pt x="8140" y="15505"/>
                  <a:pt x="8042" y="15545"/>
                  <a:pt x="7962" y="15618"/>
                </a:cubicBezTo>
                <a:cubicBezTo>
                  <a:pt x="7883" y="15695"/>
                  <a:pt x="7841" y="15788"/>
                  <a:pt x="7841" y="15898"/>
                </a:cubicBezTo>
                <a:lnTo>
                  <a:pt x="7841" y="17776"/>
                </a:lnTo>
                <a:cubicBezTo>
                  <a:pt x="7841" y="17883"/>
                  <a:pt x="7883" y="17982"/>
                  <a:pt x="7962" y="18064"/>
                </a:cubicBezTo>
                <a:cubicBezTo>
                  <a:pt x="8042" y="18154"/>
                  <a:pt x="8140" y="18194"/>
                  <a:pt x="8248" y="18194"/>
                </a:cubicBezTo>
                <a:lnTo>
                  <a:pt x="13685" y="18194"/>
                </a:lnTo>
                <a:cubicBezTo>
                  <a:pt x="13795" y="18194"/>
                  <a:pt x="13882" y="18154"/>
                  <a:pt x="13956" y="18064"/>
                </a:cubicBezTo>
                <a:cubicBezTo>
                  <a:pt x="14029" y="17982"/>
                  <a:pt x="14063" y="17883"/>
                  <a:pt x="14063" y="17776"/>
                </a:cubicBezTo>
                <a:lnTo>
                  <a:pt x="14063" y="15898"/>
                </a:lnTo>
                <a:close/>
                <a:moveTo>
                  <a:pt x="9276" y="5622"/>
                </a:moveTo>
                <a:cubicBezTo>
                  <a:pt x="9276" y="5729"/>
                  <a:pt x="9322" y="5825"/>
                  <a:pt x="9406" y="5916"/>
                </a:cubicBezTo>
                <a:cubicBezTo>
                  <a:pt x="9491" y="5997"/>
                  <a:pt x="9590" y="6040"/>
                  <a:pt x="9695" y="6040"/>
                </a:cubicBezTo>
                <a:lnTo>
                  <a:pt x="12241" y="6040"/>
                </a:lnTo>
                <a:cubicBezTo>
                  <a:pt x="12351" y="6040"/>
                  <a:pt x="12441" y="5997"/>
                  <a:pt x="12515" y="5916"/>
                </a:cubicBezTo>
                <a:cubicBezTo>
                  <a:pt x="12594" y="5825"/>
                  <a:pt x="12633" y="5729"/>
                  <a:pt x="12633" y="5622"/>
                </a:cubicBezTo>
                <a:lnTo>
                  <a:pt x="12633" y="3377"/>
                </a:lnTo>
                <a:cubicBezTo>
                  <a:pt x="12633" y="3117"/>
                  <a:pt x="12503" y="2984"/>
                  <a:pt x="12241" y="2984"/>
                </a:cubicBezTo>
                <a:lnTo>
                  <a:pt x="9695" y="2984"/>
                </a:lnTo>
                <a:cubicBezTo>
                  <a:pt x="9590" y="2984"/>
                  <a:pt x="9491" y="3024"/>
                  <a:pt x="9406" y="3100"/>
                </a:cubicBezTo>
                <a:cubicBezTo>
                  <a:pt x="9322" y="3179"/>
                  <a:pt x="9276" y="3270"/>
                  <a:pt x="9276" y="3377"/>
                </a:cubicBezTo>
                <a:lnTo>
                  <a:pt x="9276" y="5622"/>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49" name="AutoShape 90"/>
          <p:cNvSpPr>
            <a:spLocks/>
          </p:cNvSpPr>
          <p:nvPr userDrawn="1"/>
        </p:nvSpPr>
        <p:spPr bwMode="auto">
          <a:xfrm>
            <a:off x="3197683" y="2479774"/>
            <a:ext cx="198420" cy="218319"/>
          </a:xfrm>
          <a:custGeom>
            <a:avLst/>
            <a:gdLst>
              <a:gd name="T0" fmla="+- 0 10811 37"/>
              <a:gd name="T1" fmla="*/ T0 w 21549"/>
              <a:gd name="T2" fmla="+- 0 10807 66"/>
              <a:gd name="T3" fmla="*/ 10807 h 21483"/>
              <a:gd name="T4" fmla="+- 0 10811 37"/>
              <a:gd name="T5" fmla="*/ T4 w 21549"/>
              <a:gd name="T6" fmla="+- 0 10807 66"/>
              <a:gd name="T7" fmla="*/ 10807 h 21483"/>
              <a:gd name="T8" fmla="+- 0 10811 37"/>
              <a:gd name="T9" fmla="*/ T8 w 21549"/>
              <a:gd name="T10" fmla="+- 0 10807 66"/>
              <a:gd name="T11" fmla="*/ 10807 h 21483"/>
              <a:gd name="T12" fmla="+- 0 10811 37"/>
              <a:gd name="T13" fmla="*/ T12 w 21549"/>
              <a:gd name="T14" fmla="+- 0 10807 66"/>
              <a:gd name="T15" fmla="*/ 10807 h 21483"/>
            </a:gdLst>
            <a:ahLst/>
            <a:cxnLst>
              <a:cxn ang="0">
                <a:pos x="T1" y="T3"/>
              </a:cxn>
              <a:cxn ang="0">
                <a:pos x="T5" y="T7"/>
              </a:cxn>
              <a:cxn ang="0">
                <a:pos x="T9" y="T11"/>
              </a:cxn>
              <a:cxn ang="0">
                <a:pos x="T13" y="T15"/>
              </a:cxn>
            </a:cxnLst>
            <a:rect l="0" t="0" r="r" b="b"/>
            <a:pathLst>
              <a:path w="21549" h="21483">
                <a:moveTo>
                  <a:pt x="19089" y="14101"/>
                </a:moveTo>
                <a:lnTo>
                  <a:pt x="17953" y="15971"/>
                </a:lnTo>
                <a:lnTo>
                  <a:pt x="20739" y="18367"/>
                </a:lnTo>
                <a:cubicBezTo>
                  <a:pt x="21060" y="18645"/>
                  <a:pt x="21257" y="19019"/>
                  <a:pt x="21330" y="19486"/>
                </a:cubicBezTo>
                <a:cubicBezTo>
                  <a:pt x="21401" y="19953"/>
                  <a:pt x="21321" y="20378"/>
                  <a:pt x="21086" y="20766"/>
                </a:cubicBezTo>
                <a:cubicBezTo>
                  <a:pt x="20842" y="21148"/>
                  <a:pt x="20527" y="21382"/>
                  <a:pt x="20145" y="21458"/>
                </a:cubicBezTo>
                <a:cubicBezTo>
                  <a:pt x="19762" y="21534"/>
                  <a:pt x="19408" y="21432"/>
                  <a:pt x="19089" y="21154"/>
                </a:cubicBezTo>
                <a:lnTo>
                  <a:pt x="10067" y="13440"/>
                </a:lnTo>
                <a:cubicBezTo>
                  <a:pt x="9482" y="14157"/>
                  <a:pt x="8844" y="14739"/>
                  <a:pt x="8154" y="15189"/>
                </a:cubicBezTo>
                <a:cubicBezTo>
                  <a:pt x="7466" y="15642"/>
                  <a:pt x="6769" y="15949"/>
                  <a:pt x="6060" y="16112"/>
                </a:cubicBezTo>
                <a:cubicBezTo>
                  <a:pt x="5354" y="16278"/>
                  <a:pt x="4657" y="16289"/>
                  <a:pt x="3976" y="16140"/>
                </a:cubicBezTo>
                <a:cubicBezTo>
                  <a:pt x="3295" y="15994"/>
                  <a:pt x="2666" y="15670"/>
                  <a:pt x="2098" y="15175"/>
                </a:cubicBezTo>
                <a:cubicBezTo>
                  <a:pt x="1455" y="14630"/>
                  <a:pt x="958" y="13921"/>
                  <a:pt x="606" y="13058"/>
                </a:cubicBezTo>
                <a:cubicBezTo>
                  <a:pt x="251" y="12192"/>
                  <a:pt x="54" y="11258"/>
                  <a:pt x="9" y="10257"/>
                </a:cubicBezTo>
                <a:cubicBezTo>
                  <a:pt x="-37" y="9256"/>
                  <a:pt x="78" y="8221"/>
                  <a:pt x="347" y="7155"/>
                </a:cubicBezTo>
                <a:cubicBezTo>
                  <a:pt x="615" y="6084"/>
                  <a:pt x="1040" y="5063"/>
                  <a:pt x="1617" y="4084"/>
                </a:cubicBezTo>
                <a:cubicBezTo>
                  <a:pt x="2199" y="3106"/>
                  <a:pt x="2873" y="2299"/>
                  <a:pt x="3633" y="1663"/>
                </a:cubicBezTo>
                <a:cubicBezTo>
                  <a:pt x="4394" y="1025"/>
                  <a:pt x="5175" y="566"/>
                  <a:pt x="5983" y="291"/>
                </a:cubicBezTo>
                <a:cubicBezTo>
                  <a:pt x="6785" y="10"/>
                  <a:pt x="7583" y="-66"/>
                  <a:pt x="8374" y="55"/>
                </a:cubicBezTo>
                <a:cubicBezTo>
                  <a:pt x="9163" y="173"/>
                  <a:pt x="9884" y="510"/>
                  <a:pt x="10524" y="1056"/>
                </a:cubicBezTo>
                <a:cubicBezTo>
                  <a:pt x="11095" y="1531"/>
                  <a:pt x="11550" y="2133"/>
                  <a:pt x="11886" y="2861"/>
                </a:cubicBezTo>
                <a:cubicBezTo>
                  <a:pt x="12224" y="3584"/>
                  <a:pt x="12444" y="4380"/>
                  <a:pt x="12547" y="5235"/>
                </a:cubicBezTo>
                <a:cubicBezTo>
                  <a:pt x="12653" y="6092"/>
                  <a:pt x="12639" y="6984"/>
                  <a:pt x="12505" y="7912"/>
                </a:cubicBezTo>
                <a:cubicBezTo>
                  <a:pt x="12367" y="8843"/>
                  <a:pt x="12116" y="9757"/>
                  <a:pt x="11740" y="10654"/>
                </a:cubicBezTo>
                <a:lnTo>
                  <a:pt x="16392" y="14653"/>
                </a:lnTo>
                <a:lnTo>
                  <a:pt x="17526" y="12780"/>
                </a:lnTo>
                <a:lnTo>
                  <a:pt x="16347" y="11784"/>
                </a:lnTo>
                <a:cubicBezTo>
                  <a:pt x="16242" y="11694"/>
                  <a:pt x="16176" y="11570"/>
                  <a:pt x="16155" y="11416"/>
                </a:cubicBezTo>
                <a:cubicBezTo>
                  <a:pt x="16134" y="11258"/>
                  <a:pt x="16160" y="11109"/>
                  <a:pt x="16235" y="10977"/>
                </a:cubicBezTo>
                <a:lnTo>
                  <a:pt x="16807" y="10049"/>
                </a:lnTo>
                <a:cubicBezTo>
                  <a:pt x="16882" y="9923"/>
                  <a:pt x="16981" y="9844"/>
                  <a:pt x="17105" y="9813"/>
                </a:cubicBezTo>
                <a:cubicBezTo>
                  <a:pt x="17230" y="9782"/>
                  <a:pt x="17350" y="9813"/>
                  <a:pt x="17469" y="9911"/>
                </a:cubicBezTo>
                <a:lnTo>
                  <a:pt x="21335" y="13238"/>
                </a:lnTo>
                <a:cubicBezTo>
                  <a:pt x="21455" y="13328"/>
                  <a:pt x="21525" y="13452"/>
                  <a:pt x="21541" y="13609"/>
                </a:cubicBezTo>
                <a:cubicBezTo>
                  <a:pt x="21563" y="13767"/>
                  <a:pt x="21534" y="13910"/>
                  <a:pt x="21457" y="14045"/>
                </a:cubicBezTo>
                <a:lnTo>
                  <a:pt x="20908" y="14976"/>
                </a:lnTo>
                <a:cubicBezTo>
                  <a:pt x="20835" y="15102"/>
                  <a:pt x="20729" y="15179"/>
                  <a:pt x="20600" y="15212"/>
                </a:cubicBezTo>
                <a:cubicBezTo>
                  <a:pt x="20466" y="15243"/>
                  <a:pt x="20347" y="15212"/>
                  <a:pt x="20234" y="15125"/>
                </a:cubicBezTo>
                <a:lnTo>
                  <a:pt x="19089" y="14101"/>
                </a:lnTo>
                <a:close/>
                <a:moveTo>
                  <a:pt x="9557" y="7732"/>
                </a:moveTo>
                <a:cubicBezTo>
                  <a:pt x="9761" y="7402"/>
                  <a:pt x="9895" y="7045"/>
                  <a:pt x="9963" y="6669"/>
                </a:cubicBezTo>
                <a:cubicBezTo>
                  <a:pt x="10029" y="6292"/>
                  <a:pt x="10036" y="5915"/>
                  <a:pt x="9987" y="5538"/>
                </a:cubicBezTo>
                <a:cubicBezTo>
                  <a:pt x="9930" y="5161"/>
                  <a:pt x="9820" y="4807"/>
                  <a:pt x="9654" y="4475"/>
                </a:cubicBezTo>
                <a:cubicBezTo>
                  <a:pt x="9485" y="4143"/>
                  <a:pt x="9262" y="3859"/>
                  <a:pt x="8985" y="3626"/>
                </a:cubicBezTo>
                <a:cubicBezTo>
                  <a:pt x="8708" y="3384"/>
                  <a:pt x="8412" y="3221"/>
                  <a:pt x="8097" y="3139"/>
                </a:cubicBezTo>
                <a:cubicBezTo>
                  <a:pt x="7781" y="3061"/>
                  <a:pt x="7468" y="3052"/>
                  <a:pt x="7154" y="3114"/>
                </a:cubicBezTo>
                <a:cubicBezTo>
                  <a:pt x="6839" y="3179"/>
                  <a:pt x="6544" y="3311"/>
                  <a:pt x="6267" y="3514"/>
                </a:cubicBezTo>
                <a:cubicBezTo>
                  <a:pt x="5987" y="3713"/>
                  <a:pt x="5753" y="3980"/>
                  <a:pt x="5558" y="4312"/>
                </a:cubicBezTo>
                <a:cubicBezTo>
                  <a:pt x="5281" y="4788"/>
                  <a:pt x="5135" y="5305"/>
                  <a:pt x="5119" y="5853"/>
                </a:cubicBezTo>
                <a:cubicBezTo>
                  <a:pt x="5105" y="6407"/>
                  <a:pt x="5201" y="6919"/>
                  <a:pt x="5410" y="7397"/>
                </a:cubicBezTo>
                <a:cubicBezTo>
                  <a:pt x="4971" y="7307"/>
                  <a:pt x="4532" y="7363"/>
                  <a:pt x="4103" y="7563"/>
                </a:cubicBezTo>
                <a:cubicBezTo>
                  <a:pt x="3671" y="7766"/>
                  <a:pt x="3312" y="8106"/>
                  <a:pt x="3018" y="8581"/>
                </a:cubicBezTo>
                <a:cubicBezTo>
                  <a:pt x="2817" y="8913"/>
                  <a:pt x="2680" y="9267"/>
                  <a:pt x="2615" y="9644"/>
                </a:cubicBezTo>
                <a:cubicBezTo>
                  <a:pt x="2547" y="10021"/>
                  <a:pt x="2542" y="10392"/>
                  <a:pt x="2596" y="10760"/>
                </a:cubicBezTo>
                <a:cubicBezTo>
                  <a:pt x="2655" y="11129"/>
                  <a:pt x="2765" y="11478"/>
                  <a:pt x="2936" y="11812"/>
                </a:cubicBezTo>
                <a:cubicBezTo>
                  <a:pt x="3103" y="12141"/>
                  <a:pt x="3321" y="12428"/>
                  <a:pt x="3591" y="12659"/>
                </a:cubicBezTo>
                <a:cubicBezTo>
                  <a:pt x="3868" y="12901"/>
                  <a:pt x="4164" y="13064"/>
                  <a:pt x="4481" y="13145"/>
                </a:cubicBezTo>
                <a:cubicBezTo>
                  <a:pt x="4793" y="13224"/>
                  <a:pt x="5105" y="13235"/>
                  <a:pt x="5410" y="13170"/>
                </a:cubicBezTo>
                <a:cubicBezTo>
                  <a:pt x="5718" y="13109"/>
                  <a:pt x="6011" y="12977"/>
                  <a:pt x="6286" y="12774"/>
                </a:cubicBezTo>
                <a:cubicBezTo>
                  <a:pt x="6567" y="12571"/>
                  <a:pt x="6804" y="12307"/>
                  <a:pt x="7006" y="11973"/>
                </a:cubicBezTo>
                <a:cubicBezTo>
                  <a:pt x="7299" y="11497"/>
                  <a:pt x="7452" y="10983"/>
                  <a:pt x="7468" y="10432"/>
                </a:cubicBezTo>
                <a:cubicBezTo>
                  <a:pt x="7482" y="9880"/>
                  <a:pt x="7382" y="9366"/>
                  <a:pt x="7163" y="8891"/>
                </a:cubicBezTo>
                <a:cubicBezTo>
                  <a:pt x="7607" y="8978"/>
                  <a:pt x="8041" y="8930"/>
                  <a:pt x="8473" y="8736"/>
                </a:cubicBezTo>
                <a:cubicBezTo>
                  <a:pt x="8907" y="8541"/>
                  <a:pt x="9266" y="8210"/>
                  <a:pt x="9557" y="7732"/>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51" name="AutoShape 92"/>
          <p:cNvSpPr>
            <a:spLocks/>
          </p:cNvSpPr>
          <p:nvPr userDrawn="1"/>
        </p:nvSpPr>
        <p:spPr bwMode="auto">
          <a:xfrm>
            <a:off x="4142770" y="2485312"/>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2" name="AutoShape 93"/>
          <p:cNvSpPr>
            <a:spLocks/>
          </p:cNvSpPr>
          <p:nvPr userDrawn="1"/>
        </p:nvSpPr>
        <p:spPr bwMode="auto">
          <a:xfrm>
            <a:off x="6351931" y="2490932"/>
            <a:ext cx="198420" cy="199268"/>
          </a:xfrm>
          <a:custGeom>
            <a:avLst/>
            <a:gdLst>
              <a:gd name="T0" fmla="+- 0 10794 7"/>
              <a:gd name="T1" fmla="*/ T0 w 21575"/>
              <a:gd name="T2" fmla="*/ 10800 h 21600"/>
              <a:gd name="T3" fmla="+- 0 10794 7"/>
              <a:gd name="T4" fmla="*/ T3 w 21575"/>
              <a:gd name="T5" fmla="*/ 10800 h 21600"/>
              <a:gd name="T6" fmla="+- 0 10794 7"/>
              <a:gd name="T7" fmla="*/ T6 w 21575"/>
              <a:gd name="T8" fmla="*/ 10800 h 21600"/>
              <a:gd name="T9" fmla="+- 0 10794 7"/>
              <a:gd name="T10" fmla="*/ T9 w 21575"/>
              <a:gd name="T11" fmla="*/ 10800 h 21600"/>
            </a:gdLst>
            <a:ahLst/>
            <a:cxnLst>
              <a:cxn ang="0">
                <a:pos x="T1" y="T2"/>
              </a:cxn>
              <a:cxn ang="0">
                <a:pos x="T4" y="T5"/>
              </a:cxn>
              <a:cxn ang="0">
                <a:pos x="T7" y="T8"/>
              </a:cxn>
              <a:cxn ang="0">
                <a:pos x="T10" y="T11"/>
              </a:cxn>
            </a:cxnLst>
            <a:rect l="0" t="0" r="r" b="b"/>
            <a:pathLst>
              <a:path w="21575" h="21600">
                <a:moveTo>
                  <a:pt x="12386" y="0"/>
                </a:moveTo>
                <a:lnTo>
                  <a:pt x="12386" y="0"/>
                </a:lnTo>
                <a:cubicBezTo>
                  <a:pt x="12913" y="0"/>
                  <a:pt x="13415" y="44"/>
                  <a:pt x="13894" y="126"/>
                </a:cubicBezTo>
                <a:cubicBezTo>
                  <a:pt x="14374" y="211"/>
                  <a:pt x="14850" y="305"/>
                  <a:pt x="15324" y="407"/>
                </a:cubicBezTo>
                <a:cubicBezTo>
                  <a:pt x="15691" y="481"/>
                  <a:pt x="16070" y="551"/>
                  <a:pt x="16465" y="619"/>
                </a:cubicBezTo>
                <a:cubicBezTo>
                  <a:pt x="16860" y="683"/>
                  <a:pt x="17275" y="716"/>
                  <a:pt x="17713" y="716"/>
                </a:cubicBezTo>
                <a:lnTo>
                  <a:pt x="17741" y="716"/>
                </a:lnTo>
                <a:cubicBezTo>
                  <a:pt x="17999" y="716"/>
                  <a:pt x="18279" y="692"/>
                  <a:pt x="18579" y="648"/>
                </a:cubicBezTo>
                <a:cubicBezTo>
                  <a:pt x="18876" y="601"/>
                  <a:pt x="19176" y="575"/>
                  <a:pt x="19470" y="575"/>
                </a:cubicBezTo>
                <a:cubicBezTo>
                  <a:pt x="19695" y="575"/>
                  <a:pt x="19899" y="604"/>
                  <a:pt x="20079" y="660"/>
                </a:cubicBezTo>
                <a:cubicBezTo>
                  <a:pt x="20267" y="715"/>
                  <a:pt x="20409" y="833"/>
                  <a:pt x="20516" y="1012"/>
                </a:cubicBezTo>
                <a:cubicBezTo>
                  <a:pt x="20723" y="1299"/>
                  <a:pt x="20841" y="1637"/>
                  <a:pt x="20866" y="2018"/>
                </a:cubicBezTo>
                <a:cubicBezTo>
                  <a:pt x="20894" y="2393"/>
                  <a:pt x="20883" y="2751"/>
                  <a:pt x="20841" y="3077"/>
                </a:cubicBezTo>
                <a:cubicBezTo>
                  <a:pt x="20802" y="3403"/>
                  <a:pt x="20768" y="3734"/>
                  <a:pt x="20732" y="4075"/>
                </a:cubicBezTo>
                <a:cubicBezTo>
                  <a:pt x="20698" y="4412"/>
                  <a:pt x="20704" y="4746"/>
                  <a:pt x="20757" y="5081"/>
                </a:cubicBezTo>
                <a:cubicBezTo>
                  <a:pt x="20796" y="5301"/>
                  <a:pt x="20847" y="5483"/>
                  <a:pt x="20911" y="5638"/>
                </a:cubicBezTo>
                <a:cubicBezTo>
                  <a:pt x="20979" y="5794"/>
                  <a:pt x="21049" y="5964"/>
                  <a:pt x="21119" y="6152"/>
                </a:cubicBezTo>
                <a:cubicBezTo>
                  <a:pt x="21194" y="6319"/>
                  <a:pt x="21242" y="6509"/>
                  <a:pt x="21267" y="6712"/>
                </a:cubicBezTo>
                <a:cubicBezTo>
                  <a:pt x="21295" y="6917"/>
                  <a:pt x="21326" y="7117"/>
                  <a:pt x="21363" y="7301"/>
                </a:cubicBezTo>
                <a:cubicBezTo>
                  <a:pt x="21525" y="8275"/>
                  <a:pt x="21592" y="9191"/>
                  <a:pt x="21570" y="10050"/>
                </a:cubicBezTo>
                <a:cubicBezTo>
                  <a:pt x="21548" y="10904"/>
                  <a:pt x="21444" y="11702"/>
                  <a:pt x="21262" y="12444"/>
                </a:cubicBezTo>
                <a:cubicBezTo>
                  <a:pt x="21079" y="13183"/>
                  <a:pt x="20827" y="13876"/>
                  <a:pt x="20505" y="14530"/>
                </a:cubicBezTo>
                <a:cubicBezTo>
                  <a:pt x="20182" y="15178"/>
                  <a:pt x="19818" y="15800"/>
                  <a:pt x="19417" y="16390"/>
                </a:cubicBezTo>
                <a:cubicBezTo>
                  <a:pt x="19086" y="16847"/>
                  <a:pt x="18733" y="17302"/>
                  <a:pt x="18357" y="17760"/>
                </a:cubicBezTo>
                <a:cubicBezTo>
                  <a:pt x="17982" y="18214"/>
                  <a:pt x="17570" y="18640"/>
                  <a:pt x="17121" y="19044"/>
                </a:cubicBezTo>
                <a:cubicBezTo>
                  <a:pt x="16673" y="19446"/>
                  <a:pt x="16182" y="19807"/>
                  <a:pt x="15638" y="20130"/>
                </a:cubicBezTo>
                <a:cubicBezTo>
                  <a:pt x="15097" y="20456"/>
                  <a:pt x="14494" y="20731"/>
                  <a:pt x="13836" y="20966"/>
                </a:cubicBezTo>
                <a:cubicBezTo>
                  <a:pt x="13152" y="21218"/>
                  <a:pt x="12445" y="21379"/>
                  <a:pt x="11708" y="21447"/>
                </a:cubicBezTo>
                <a:cubicBezTo>
                  <a:pt x="10968" y="21509"/>
                  <a:pt x="10258" y="21561"/>
                  <a:pt x="9580" y="21599"/>
                </a:cubicBezTo>
                <a:lnTo>
                  <a:pt x="9165" y="21599"/>
                </a:lnTo>
                <a:cubicBezTo>
                  <a:pt x="8234" y="21599"/>
                  <a:pt x="7363" y="21520"/>
                  <a:pt x="6555" y="21365"/>
                </a:cubicBezTo>
                <a:cubicBezTo>
                  <a:pt x="5745" y="21212"/>
                  <a:pt x="4882" y="21136"/>
                  <a:pt x="3970" y="21136"/>
                </a:cubicBezTo>
                <a:lnTo>
                  <a:pt x="3917" y="21136"/>
                </a:lnTo>
                <a:cubicBezTo>
                  <a:pt x="3603" y="21136"/>
                  <a:pt x="3258" y="21186"/>
                  <a:pt x="2880" y="21283"/>
                </a:cubicBezTo>
                <a:cubicBezTo>
                  <a:pt x="2510" y="21382"/>
                  <a:pt x="2137" y="21441"/>
                  <a:pt x="1770" y="21456"/>
                </a:cubicBezTo>
                <a:lnTo>
                  <a:pt x="1742" y="21456"/>
                </a:lnTo>
                <a:cubicBezTo>
                  <a:pt x="1411" y="21456"/>
                  <a:pt x="1117" y="21377"/>
                  <a:pt x="864" y="21212"/>
                </a:cubicBezTo>
                <a:cubicBezTo>
                  <a:pt x="609" y="21051"/>
                  <a:pt x="416" y="20848"/>
                  <a:pt x="292" y="20614"/>
                </a:cubicBezTo>
                <a:cubicBezTo>
                  <a:pt x="113" y="20288"/>
                  <a:pt x="35" y="19951"/>
                  <a:pt x="57" y="19599"/>
                </a:cubicBezTo>
                <a:cubicBezTo>
                  <a:pt x="79" y="19247"/>
                  <a:pt x="138" y="18924"/>
                  <a:pt x="225" y="18637"/>
                </a:cubicBezTo>
                <a:cubicBezTo>
                  <a:pt x="312" y="18346"/>
                  <a:pt x="363" y="18035"/>
                  <a:pt x="368" y="17701"/>
                </a:cubicBezTo>
                <a:cubicBezTo>
                  <a:pt x="371" y="17369"/>
                  <a:pt x="349" y="17017"/>
                  <a:pt x="298" y="16642"/>
                </a:cubicBezTo>
                <a:cubicBezTo>
                  <a:pt x="250" y="16266"/>
                  <a:pt x="192" y="15888"/>
                  <a:pt x="133" y="15503"/>
                </a:cubicBezTo>
                <a:cubicBezTo>
                  <a:pt x="68" y="15119"/>
                  <a:pt x="29" y="14735"/>
                  <a:pt x="12" y="14353"/>
                </a:cubicBezTo>
                <a:cubicBezTo>
                  <a:pt x="-7" y="14025"/>
                  <a:pt x="-5" y="13705"/>
                  <a:pt x="23" y="13388"/>
                </a:cubicBezTo>
                <a:cubicBezTo>
                  <a:pt x="51" y="13077"/>
                  <a:pt x="82" y="12728"/>
                  <a:pt x="119" y="12344"/>
                </a:cubicBezTo>
                <a:cubicBezTo>
                  <a:pt x="155" y="12018"/>
                  <a:pt x="186" y="11678"/>
                  <a:pt x="211" y="11332"/>
                </a:cubicBezTo>
                <a:cubicBezTo>
                  <a:pt x="239" y="10986"/>
                  <a:pt x="284" y="10681"/>
                  <a:pt x="346" y="10405"/>
                </a:cubicBezTo>
                <a:cubicBezTo>
                  <a:pt x="472" y="9789"/>
                  <a:pt x="609" y="9190"/>
                  <a:pt x="758" y="8610"/>
                </a:cubicBezTo>
                <a:cubicBezTo>
                  <a:pt x="904" y="8026"/>
                  <a:pt x="1103" y="7483"/>
                  <a:pt x="1352" y="6967"/>
                </a:cubicBezTo>
                <a:cubicBezTo>
                  <a:pt x="1532" y="6583"/>
                  <a:pt x="1731" y="6201"/>
                  <a:pt x="1955" y="5826"/>
                </a:cubicBezTo>
                <a:cubicBezTo>
                  <a:pt x="2179" y="5453"/>
                  <a:pt x="2420" y="5080"/>
                  <a:pt x="2681" y="4717"/>
                </a:cubicBezTo>
                <a:cubicBezTo>
                  <a:pt x="2771" y="4588"/>
                  <a:pt x="2866" y="4473"/>
                  <a:pt x="2964" y="4374"/>
                </a:cubicBezTo>
                <a:cubicBezTo>
                  <a:pt x="3062" y="4277"/>
                  <a:pt x="3169" y="4183"/>
                  <a:pt x="3286" y="4086"/>
                </a:cubicBezTo>
                <a:cubicBezTo>
                  <a:pt x="3491" y="3872"/>
                  <a:pt x="3690" y="3658"/>
                  <a:pt x="3889" y="3449"/>
                </a:cubicBezTo>
                <a:cubicBezTo>
                  <a:pt x="4085" y="3238"/>
                  <a:pt x="4304" y="3036"/>
                  <a:pt x="4545" y="2851"/>
                </a:cubicBezTo>
                <a:cubicBezTo>
                  <a:pt x="4786" y="2663"/>
                  <a:pt x="5044" y="2493"/>
                  <a:pt x="5319" y="2338"/>
                </a:cubicBezTo>
                <a:cubicBezTo>
                  <a:pt x="5591" y="2182"/>
                  <a:pt x="5885" y="2027"/>
                  <a:pt x="6199" y="1868"/>
                </a:cubicBezTo>
                <a:cubicBezTo>
                  <a:pt x="6494" y="1719"/>
                  <a:pt x="6796" y="1581"/>
                  <a:pt x="7102" y="1455"/>
                </a:cubicBezTo>
                <a:cubicBezTo>
                  <a:pt x="7413" y="1329"/>
                  <a:pt x="7733" y="1197"/>
                  <a:pt x="8063" y="1065"/>
                </a:cubicBezTo>
                <a:cubicBezTo>
                  <a:pt x="8691" y="795"/>
                  <a:pt x="9387" y="554"/>
                  <a:pt x="10158" y="349"/>
                </a:cubicBezTo>
                <a:lnTo>
                  <a:pt x="10186" y="323"/>
                </a:lnTo>
                <a:cubicBezTo>
                  <a:pt x="10584" y="211"/>
                  <a:pt x="10968" y="129"/>
                  <a:pt x="11324" y="76"/>
                </a:cubicBezTo>
                <a:cubicBezTo>
                  <a:pt x="11683" y="26"/>
                  <a:pt x="12036" y="0"/>
                  <a:pt x="12386"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3" name="AutoShape 94"/>
          <p:cNvSpPr>
            <a:spLocks/>
          </p:cNvSpPr>
          <p:nvPr userDrawn="1"/>
        </p:nvSpPr>
        <p:spPr bwMode="auto">
          <a:xfrm>
            <a:off x="6784854" y="248535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4" name="AutoShape 95"/>
          <p:cNvSpPr>
            <a:spLocks/>
          </p:cNvSpPr>
          <p:nvPr userDrawn="1"/>
        </p:nvSpPr>
        <p:spPr bwMode="auto">
          <a:xfrm>
            <a:off x="336958"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2" y="0"/>
                </a:moveTo>
                <a:cubicBezTo>
                  <a:pt x="16156" y="0"/>
                  <a:pt x="16975" y="198"/>
                  <a:pt x="17745" y="593"/>
                </a:cubicBezTo>
                <a:cubicBezTo>
                  <a:pt x="18516" y="987"/>
                  <a:pt x="19185" y="1531"/>
                  <a:pt x="19756" y="2219"/>
                </a:cubicBezTo>
                <a:cubicBezTo>
                  <a:pt x="20325" y="2908"/>
                  <a:pt x="20776" y="3714"/>
                  <a:pt x="21107" y="4641"/>
                </a:cubicBezTo>
                <a:cubicBezTo>
                  <a:pt x="21434" y="5562"/>
                  <a:pt x="21599" y="6538"/>
                  <a:pt x="21599" y="7566"/>
                </a:cubicBezTo>
                <a:lnTo>
                  <a:pt x="21599" y="9662"/>
                </a:lnTo>
                <a:cubicBezTo>
                  <a:pt x="21599" y="9965"/>
                  <a:pt x="21516" y="10221"/>
                  <a:pt x="21340" y="10428"/>
                </a:cubicBezTo>
                <a:cubicBezTo>
                  <a:pt x="21168" y="10635"/>
                  <a:pt x="20956" y="10736"/>
                  <a:pt x="20704" y="10736"/>
                </a:cubicBezTo>
                <a:lnTo>
                  <a:pt x="19785" y="10736"/>
                </a:lnTo>
                <a:cubicBezTo>
                  <a:pt x="19531" y="10736"/>
                  <a:pt x="19322" y="10632"/>
                  <a:pt x="19152" y="10422"/>
                </a:cubicBezTo>
                <a:cubicBezTo>
                  <a:pt x="18984" y="10209"/>
                  <a:pt x="18900" y="9956"/>
                  <a:pt x="18900" y="9662"/>
                </a:cubicBezTo>
                <a:lnTo>
                  <a:pt x="18900" y="7566"/>
                </a:lnTo>
                <a:cubicBezTo>
                  <a:pt x="18900" y="6961"/>
                  <a:pt x="18806" y="6394"/>
                  <a:pt x="18614" y="5870"/>
                </a:cubicBezTo>
                <a:cubicBezTo>
                  <a:pt x="18422" y="5349"/>
                  <a:pt x="18163" y="4894"/>
                  <a:pt x="17844" y="4508"/>
                </a:cubicBezTo>
                <a:cubicBezTo>
                  <a:pt x="17522" y="4123"/>
                  <a:pt x="17140" y="3817"/>
                  <a:pt x="16706" y="3593"/>
                </a:cubicBezTo>
                <a:cubicBezTo>
                  <a:pt x="16269" y="3365"/>
                  <a:pt x="15796" y="3253"/>
                  <a:pt x="15292" y="3253"/>
                </a:cubicBezTo>
                <a:cubicBezTo>
                  <a:pt x="14788" y="3253"/>
                  <a:pt x="14320" y="3365"/>
                  <a:pt x="13891" y="3593"/>
                </a:cubicBezTo>
                <a:cubicBezTo>
                  <a:pt x="13461" y="3817"/>
                  <a:pt x="13082" y="4123"/>
                  <a:pt x="12753" y="4508"/>
                </a:cubicBezTo>
                <a:cubicBezTo>
                  <a:pt x="12422" y="4894"/>
                  <a:pt x="12165" y="5352"/>
                  <a:pt x="11978" y="5876"/>
                </a:cubicBezTo>
                <a:cubicBezTo>
                  <a:pt x="11788" y="6406"/>
                  <a:pt x="11695" y="6970"/>
                  <a:pt x="11695" y="7566"/>
                </a:cubicBezTo>
                <a:lnTo>
                  <a:pt x="11695" y="9717"/>
                </a:lnTo>
                <a:lnTo>
                  <a:pt x="13063" y="9717"/>
                </a:lnTo>
                <a:cubicBezTo>
                  <a:pt x="13423" y="9717"/>
                  <a:pt x="13735" y="9875"/>
                  <a:pt x="14001" y="10192"/>
                </a:cubicBezTo>
                <a:cubicBezTo>
                  <a:pt x="14263" y="10511"/>
                  <a:pt x="14395" y="10900"/>
                  <a:pt x="14395" y="11358"/>
                </a:cubicBezTo>
                <a:lnTo>
                  <a:pt x="14395" y="19987"/>
                </a:lnTo>
                <a:cubicBezTo>
                  <a:pt x="14395" y="20419"/>
                  <a:pt x="14263" y="20796"/>
                  <a:pt x="14001" y="21116"/>
                </a:cubicBezTo>
                <a:cubicBezTo>
                  <a:pt x="13735" y="21438"/>
                  <a:pt x="13423" y="21599"/>
                  <a:pt x="13063" y="21599"/>
                </a:cubicBezTo>
                <a:lnTo>
                  <a:pt x="1343" y="21599"/>
                </a:lnTo>
                <a:cubicBezTo>
                  <a:pt x="983" y="21599"/>
                  <a:pt x="669" y="21438"/>
                  <a:pt x="403" y="21116"/>
                </a:cubicBezTo>
                <a:cubicBezTo>
                  <a:pt x="134" y="20796"/>
                  <a:pt x="0" y="20419"/>
                  <a:pt x="0" y="19987"/>
                </a:cubicBezTo>
                <a:lnTo>
                  <a:pt x="0" y="11358"/>
                </a:lnTo>
                <a:cubicBezTo>
                  <a:pt x="0" y="10909"/>
                  <a:pt x="134" y="10523"/>
                  <a:pt x="403" y="10201"/>
                </a:cubicBezTo>
                <a:cubicBezTo>
                  <a:pt x="669" y="9878"/>
                  <a:pt x="984" y="9717"/>
                  <a:pt x="1343" y="9717"/>
                </a:cubicBezTo>
                <a:lnTo>
                  <a:pt x="8985" y="9717"/>
                </a:lnTo>
                <a:lnTo>
                  <a:pt x="8985" y="7566"/>
                </a:lnTo>
                <a:cubicBezTo>
                  <a:pt x="8985" y="6529"/>
                  <a:pt x="9148" y="5550"/>
                  <a:pt x="9477" y="4632"/>
                </a:cubicBezTo>
                <a:cubicBezTo>
                  <a:pt x="9808" y="3711"/>
                  <a:pt x="10260" y="2907"/>
                  <a:pt x="10833" y="2219"/>
                </a:cubicBezTo>
                <a:cubicBezTo>
                  <a:pt x="11409" y="1531"/>
                  <a:pt x="12079" y="987"/>
                  <a:pt x="12844" y="592"/>
                </a:cubicBezTo>
                <a:cubicBezTo>
                  <a:pt x="13615" y="198"/>
                  <a:pt x="14426" y="0"/>
                  <a:pt x="15292" y="0"/>
                </a:cubicBezTo>
                <a:moveTo>
                  <a:pt x="7972" y="15409"/>
                </a:moveTo>
                <a:cubicBezTo>
                  <a:pt x="8195" y="15245"/>
                  <a:pt x="8375" y="15021"/>
                  <a:pt x="8519" y="14741"/>
                </a:cubicBezTo>
                <a:cubicBezTo>
                  <a:pt x="8661" y="14462"/>
                  <a:pt x="8731" y="14160"/>
                  <a:pt x="8731" y="13840"/>
                </a:cubicBezTo>
                <a:cubicBezTo>
                  <a:pt x="8731" y="13333"/>
                  <a:pt x="8582" y="12896"/>
                  <a:pt x="8282" y="12530"/>
                </a:cubicBezTo>
                <a:cubicBezTo>
                  <a:pt x="7987" y="12162"/>
                  <a:pt x="7624" y="11980"/>
                  <a:pt x="7204" y="11980"/>
                </a:cubicBezTo>
                <a:cubicBezTo>
                  <a:pt x="6782" y="11980"/>
                  <a:pt x="6422" y="12162"/>
                  <a:pt x="6122" y="12530"/>
                </a:cubicBezTo>
                <a:cubicBezTo>
                  <a:pt x="5824" y="12896"/>
                  <a:pt x="5675" y="13333"/>
                  <a:pt x="5675" y="13840"/>
                </a:cubicBezTo>
                <a:cubicBezTo>
                  <a:pt x="5675" y="14160"/>
                  <a:pt x="5745" y="14462"/>
                  <a:pt x="5882" y="14741"/>
                </a:cubicBezTo>
                <a:cubicBezTo>
                  <a:pt x="6021" y="15021"/>
                  <a:pt x="6201" y="15234"/>
                  <a:pt x="6422" y="15380"/>
                </a:cubicBezTo>
                <a:lnTo>
                  <a:pt x="5675" y="19339"/>
                </a:lnTo>
                <a:lnTo>
                  <a:pt x="8731" y="19339"/>
                </a:lnTo>
                <a:lnTo>
                  <a:pt x="7972" y="1540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55" name="AutoShape 96"/>
          <p:cNvSpPr>
            <a:spLocks/>
          </p:cNvSpPr>
          <p:nvPr userDrawn="1"/>
        </p:nvSpPr>
        <p:spPr bwMode="auto">
          <a:xfrm>
            <a:off x="799936" y="285360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56" name="AutoShape 97"/>
          <p:cNvSpPr>
            <a:spLocks/>
          </p:cNvSpPr>
          <p:nvPr userDrawn="1"/>
        </p:nvSpPr>
        <p:spPr bwMode="auto">
          <a:xfrm>
            <a:off x="1293198"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57" name="AutoShape 98"/>
          <p:cNvSpPr>
            <a:spLocks/>
          </p:cNvSpPr>
          <p:nvPr userDrawn="1"/>
        </p:nvSpPr>
        <p:spPr bwMode="auto">
          <a:xfrm>
            <a:off x="1780084"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58" name="AutoShape 99"/>
          <p:cNvSpPr>
            <a:spLocks/>
          </p:cNvSpPr>
          <p:nvPr userDrawn="1"/>
        </p:nvSpPr>
        <p:spPr bwMode="auto">
          <a:xfrm>
            <a:off x="7221561" y="28591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5" y="0"/>
                </a:moveTo>
                <a:cubicBezTo>
                  <a:pt x="20642" y="0"/>
                  <a:pt x="20950" y="611"/>
                  <a:pt x="21209" y="1807"/>
                </a:cubicBezTo>
                <a:cubicBezTo>
                  <a:pt x="21467" y="3004"/>
                  <a:pt x="21599" y="4431"/>
                  <a:pt x="21599" y="6130"/>
                </a:cubicBezTo>
                <a:lnTo>
                  <a:pt x="21599" y="15496"/>
                </a:lnTo>
                <a:cubicBezTo>
                  <a:pt x="21599" y="17168"/>
                  <a:pt x="21467" y="18623"/>
                  <a:pt x="21209" y="19819"/>
                </a:cubicBezTo>
                <a:cubicBezTo>
                  <a:pt x="20950" y="21015"/>
                  <a:pt x="20642" y="21599"/>
                  <a:pt x="20275" y="21599"/>
                </a:cubicBezTo>
                <a:lnTo>
                  <a:pt x="1348" y="21599"/>
                </a:lnTo>
                <a:cubicBezTo>
                  <a:pt x="963" y="21599"/>
                  <a:pt x="640" y="21015"/>
                  <a:pt x="384" y="19873"/>
                </a:cubicBezTo>
                <a:cubicBezTo>
                  <a:pt x="126" y="18731"/>
                  <a:pt x="0" y="17277"/>
                  <a:pt x="0" y="15496"/>
                </a:cubicBezTo>
                <a:lnTo>
                  <a:pt x="0" y="6130"/>
                </a:lnTo>
                <a:cubicBezTo>
                  <a:pt x="0" y="4431"/>
                  <a:pt x="126" y="3004"/>
                  <a:pt x="384" y="1807"/>
                </a:cubicBezTo>
                <a:cubicBezTo>
                  <a:pt x="640" y="611"/>
                  <a:pt x="954" y="0"/>
                  <a:pt x="1318" y="0"/>
                </a:cubicBezTo>
                <a:lnTo>
                  <a:pt x="20275" y="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9" name="AutoShape 100"/>
          <p:cNvSpPr>
            <a:spLocks/>
          </p:cNvSpPr>
          <p:nvPr userDrawn="1"/>
        </p:nvSpPr>
        <p:spPr bwMode="auto">
          <a:xfrm>
            <a:off x="7698886" y="28559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82"/>
                  <a:pt x="15013" y="844"/>
                </a:cubicBezTo>
                <a:cubicBezTo>
                  <a:pt x="16321" y="1406"/>
                  <a:pt x="17465" y="2179"/>
                  <a:pt x="18449" y="3153"/>
                </a:cubicBezTo>
                <a:cubicBezTo>
                  <a:pt x="19432" y="4127"/>
                  <a:pt x="20204" y="5277"/>
                  <a:pt x="20760" y="6590"/>
                </a:cubicBezTo>
                <a:cubicBezTo>
                  <a:pt x="21323" y="7897"/>
                  <a:pt x="21599" y="9303"/>
                  <a:pt x="21599" y="10797"/>
                </a:cubicBezTo>
                <a:cubicBezTo>
                  <a:pt x="21599" y="12290"/>
                  <a:pt x="21323" y="13696"/>
                  <a:pt x="20760" y="15009"/>
                </a:cubicBezTo>
                <a:cubicBezTo>
                  <a:pt x="20204" y="16317"/>
                  <a:pt x="19432" y="17463"/>
                  <a:pt x="18449" y="18440"/>
                </a:cubicBezTo>
                <a:cubicBezTo>
                  <a:pt x="17465" y="19423"/>
                  <a:pt x="16321" y="20188"/>
                  <a:pt x="15013" y="20750"/>
                </a:cubicBezTo>
                <a:cubicBezTo>
                  <a:pt x="13704" y="21311"/>
                  <a:pt x="12303" y="21599"/>
                  <a:pt x="10805" y="21599"/>
                </a:cubicBezTo>
                <a:cubicBezTo>
                  <a:pt x="9310" y="21599"/>
                  <a:pt x="7906" y="21312"/>
                  <a:pt x="6595" y="20750"/>
                </a:cubicBezTo>
                <a:cubicBezTo>
                  <a:pt x="5281" y="20188"/>
                  <a:pt x="4136" y="19420"/>
                  <a:pt x="3156" y="18440"/>
                </a:cubicBezTo>
                <a:cubicBezTo>
                  <a:pt x="2178" y="17463"/>
                  <a:pt x="1407" y="16317"/>
                  <a:pt x="844" y="15009"/>
                </a:cubicBezTo>
                <a:cubicBezTo>
                  <a:pt x="279" y="13696"/>
                  <a:pt x="0" y="12290"/>
                  <a:pt x="0" y="10797"/>
                </a:cubicBezTo>
                <a:cubicBezTo>
                  <a:pt x="0" y="9303"/>
                  <a:pt x="279" y="7897"/>
                  <a:pt x="844" y="6590"/>
                </a:cubicBezTo>
                <a:cubicBezTo>
                  <a:pt x="1407" y="5277"/>
                  <a:pt x="2178" y="4130"/>
                  <a:pt x="3156" y="3153"/>
                </a:cubicBezTo>
                <a:cubicBezTo>
                  <a:pt x="4136" y="2176"/>
                  <a:pt x="5281" y="1406"/>
                  <a:pt x="6595" y="844"/>
                </a:cubicBezTo>
                <a:cubicBezTo>
                  <a:pt x="7906" y="279"/>
                  <a:pt x="9310" y="0"/>
                  <a:pt x="10805" y="0"/>
                </a:cubicBezTo>
                <a:moveTo>
                  <a:pt x="17042" y="9743"/>
                </a:moveTo>
                <a:cubicBezTo>
                  <a:pt x="17042" y="9616"/>
                  <a:pt x="16996" y="9512"/>
                  <a:pt x="16900" y="9424"/>
                </a:cubicBezTo>
                <a:cubicBezTo>
                  <a:pt x="16804" y="9343"/>
                  <a:pt x="16705" y="9297"/>
                  <a:pt x="16595" y="9297"/>
                </a:cubicBezTo>
                <a:lnTo>
                  <a:pt x="5015" y="9297"/>
                </a:lnTo>
                <a:cubicBezTo>
                  <a:pt x="4719" y="9297"/>
                  <a:pt x="4569" y="9453"/>
                  <a:pt x="4569" y="9744"/>
                </a:cubicBezTo>
                <a:lnTo>
                  <a:pt x="4569" y="11878"/>
                </a:lnTo>
                <a:cubicBezTo>
                  <a:pt x="4569" y="12175"/>
                  <a:pt x="4719" y="12324"/>
                  <a:pt x="5015" y="12324"/>
                </a:cubicBezTo>
                <a:lnTo>
                  <a:pt x="16595" y="12324"/>
                </a:lnTo>
                <a:cubicBezTo>
                  <a:pt x="16705" y="12324"/>
                  <a:pt x="16804" y="12279"/>
                  <a:pt x="16900" y="12197"/>
                </a:cubicBezTo>
                <a:cubicBezTo>
                  <a:pt x="16996" y="12110"/>
                  <a:pt x="17042" y="12005"/>
                  <a:pt x="17042" y="11878"/>
                </a:cubicBezTo>
                <a:lnTo>
                  <a:pt x="17042" y="974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0" name="AutoShape 101"/>
          <p:cNvSpPr>
            <a:spLocks/>
          </p:cNvSpPr>
          <p:nvPr userDrawn="1"/>
        </p:nvSpPr>
        <p:spPr bwMode="auto">
          <a:xfrm>
            <a:off x="341739" y="1415368"/>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817" y="0"/>
                </a:lnTo>
                <a:lnTo>
                  <a:pt x="9817" y="9815"/>
                </a:lnTo>
                <a:lnTo>
                  <a:pt x="0" y="9815"/>
                </a:lnTo>
                <a:lnTo>
                  <a:pt x="0" y="0"/>
                </a:lnTo>
                <a:close/>
                <a:moveTo>
                  <a:pt x="0" y="11784"/>
                </a:moveTo>
                <a:lnTo>
                  <a:pt x="9817" y="11784"/>
                </a:lnTo>
                <a:lnTo>
                  <a:pt x="9817" y="21599"/>
                </a:lnTo>
                <a:lnTo>
                  <a:pt x="0" y="21599"/>
                </a:lnTo>
                <a:lnTo>
                  <a:pt x="0" y="11784"/>
                </a:lnTo>
                <a:close/>
                <a:moveTo>
                  <a:pt x="1956" y="7859"/>
                </a:moveTo>
                <a:lnTo>
                  <a:pt x="7860" y="7859"/>
                </a:lnTo>
                <a:lnTo>
                  <a:pt x="7860" y="1950"/>
                </a:lnTo>
                <a:lnTo>
                  <a:pt x="1956" y="1950"/>
                </a:lnTo>
                <a:lnTo>
                  <a:pt x="1956" y="7859"/>
                </a:lnTo>
                <a:close/>
                <a:moveTo>
                  <a:pt x="1956" y="19646"/>
                </a:moveTo>
                <a:lnTo>
                  <a:pt x="7860" y="19646"/>
                </a:lnTo>
                <a:lnTo>
                  <a:pt x="7860" y="13738"/>
                </a:lnTo>
                <a:lnTo>
                  <a:pt x="1956" y="13738"/>
                </a:lnTo>
                <a:lnTo>
                  <a:pt x="1956" y="19646"/>
                </a:lnTo>
                <a:close/>
                <a:moveTo>
                  <a:pt x="3924" y="3948"/>
                </a:moveTo>
                <a:lnTo>
                  <a:pt x="5907" y="3948"/>
                </a:lnTo>
                <a:lnTo>
                  <a:pt x="5907" y="5905"/>
                </a:lnTo>
                <a:lnTo>
                  <a:pt x="3924" y="5905"/>
                </a:lnTo>
                <a:lnTo>
                  <a:pt x="3924" y="3948"/>
                </a:lnTo>
                <a:close/>
                <a:moveTo>
                  <a:pt x="3924" y="15694"/>
                </a:moveTo>
                <a:lnTo>
                  <a:pt x="5907" y="15694"/>
                </a:lnTo>
                <a:lnTo>
                  <a:pt x="5907" y="17677"/>
                </a:lnTo>
                <a:lnTo>
                  <a:pt x="3924" y="17677"/>
                </a:lnTo>
                <a:lnTo>
                  <a:pt x="3924" y="15694"/>
                </a:lnTo>
                <a:close/>
                <a:moveTo>
                  <a:pt x="21599" y="9815"/>
                </a:moveTo>
                <a:lnTo>
                  <a:pt x="11782" y="9815"/>
                </a:lnTo>
                <a:lnTo>
                  <a:pt x="11782" y="0"/>
                </a:lnTo>
                <a:lnTo>
                  <a:pt x="21599" y="0"/>
                </a:lnTo>
                <a:lnTo>
                  <a:pt x="21599" y="9815"/>
                </a:lnTo>
                <a:close/>
                <a:moveTo>
                  <a:pt x="19643" y="11784"/>
                </a:moveTo>
                <a:lnTo>
                  <a:pt x="21599" y="11784"/>
                </a:lnTo>
                <a:lnTo>
                  <a:pt x="21599" y="17677"/>
                </a:lnTo>
                <a:lnTo>
                  <a:pt x="15692" y="17677"/>
                </a:lnTo>
                <a:lnTo>
                  <a:pt x="15692" y="15724"/>
                </a:lnTo>
                <a:lnTo>
                  <a:pt x="13739" y="15724"/>
                </a:lnTo>
                <a:lnTo>
                  <a:pt x="13739" y="21599"/>
                </a:lnTo>
                <a:lnTo>
                  <a:pt x="11782" y="21599"/>
                </a:lnTo>
                <a:lnTo>
                  <a:pt x="11782" y="11784"/>
                </a:lnTo>
                <a:lnTo>
                  <a:pt x="17646" y="11784"/>
                </a:lnTo>
                <a:lnTo>
                  <a:pt x="17646" y="13738"/>
                </a:lnTo>
                <a:lnTo>
                  <a:pt x="19643" y="13738"/>
                </a:lnTo>
                <a:lnTo>
                  <a:pt x="19643" y="11784"/>
                </a:lnTo>
                <a:close/>
                <a:moveTo>
                  <a:pt x="19643" y="1953"/>
                </a:moveTo>
                <a:lnTo>
                  <a:pt x="13739" y="1953"/>
                </a:lnTo>
                <a:lnTo>
                  <a:pt x="13739" y="7861"/>
                </a:lnTo>
                <a:lnTo>
                  <a:pt x="19643" y="7861"/>
                </a:lnTo>
                <a:lnTo>
                  <a:pt x="19643" y="1953"/>
                </a:lnTo>
                <a:close/>
                <a:moveTo>
                  <a:pt x="17646" y="5905"/>
                </a:moveTo>
                <a:lnTo>
                  <a:pt x="15692" y="5905"/>
                </a:lnTo>
                <a:lnTo>
                  <a:pt x="15692" y="3948"/>
                </a:lnTo>
                <a:lnTo>
                  <a:pt x="17646" y="3948"/>
                </a:lnTo>
                <a:lnTo>
                  <a:pt x="17646" y="5905"/>
                </a:lnTo>
                <a:close/>
                <a:moveTo>
                  <a:pt x="15692" y="19646"/>
                </a:moveTo>
                <a:lnTo>
                  <a:pt x="17646" y="19646"/>
                </a:lnTo>
                <a:lnTo>
                  <a:pt x="17646" y="21599"/>
                </a:lnTo>
                <a:lnTo>
                  <a:pt x="15692" y="21599"/>
                </a:lnTo>
                <a:lnTo>
                  <a:pt x="15692" y="19646"/>
                </a:lnTo>
                <a:close/>
                <a:moveTo>
                  <a:pt x="19643" y="19646"/>
                </a:moveTo>
                <a:lnTo>
                  <a:pt x="21599" y="19646"/>
                </a:lnTo>
                <a:lnTo>
                  <a:pt x="21599" y="21599"/>
                </a:lnTo>
                <a:lnTo>
                  <a:pt x="19643" y="21599"/>
                </a:lnTo>
                <a:lnTo>
                  <a:pt x="19643" y="19646"/>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61" name="AutoShape 102"/>
          <p:cNvSpPr>
            <a:spLocks/>
          </p:cNvSpPr>
          <p:nvPr userDrawn="1"/>
        </p:nvSpPr>
        <p:spPr bwMode="auto">
          <a:xfrm>
            <a:off x="803922" y="1409789"/>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4"/>
                </a:cubicBezTo>
                <a:cubicBezTo>
                  <a:pt x="16319" y="1409"/>
                  <a:pt x="17463" y="2179"/>
                  <a:pt x="18449" y="3156"/>
                </a:cubicBezTo>
                <a:cubicBezTo>
                  <a:pt x="19432" y="4133"/>
                  <a:pt x="20201" y="5277"/>
                  <a:pt x="20760" y="6587"/>
                </a:cubicBezTo>
                <a:cubicBezTo>
                  <a:pt x="21317" y="7900"/>
                  <a:pt x="21599" y="9303"/>
                  <a:pt x="21599" y="10800"/>
                </a:cubicBezTo>
                <a:cubicBezTo>
                  <a:pt x="21599" y="12296"/>
                  <a:pt x="21317" y="13699"/>
                  <a:pt x="20760" y="15009"/>
                </a:cubicBezTo>
                <a:cubicBezTo>
                  <a:pt x="20201" y="16319"/>
                  <a:pt x="19430" y="17466"/>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6"/>
                  <a:pt x="1409" y="16319"/>
                  <a:pt x="847" y="15009"/>
                </a:cubicBezTo>
                <a:cubicBezTo>
                  <a:pt x="282" y="13699"/>
                  <a:pt x="0" y="12296"/>
                  <a:pt x="0" y="10800"/>
                </a:cubicBezTo>
                <a:cubicBezTo>
                  <a:pt x="0" y="9303"/>
                  <a:pt x="282" y="7900"/>
                  <a:pt x="847" y="6587"/>
                </a:cubicBezTo>
                <a:cubicBezTo>
                  <a:pt x="1409" y="5277"/>
                  <a:pt x="2181" y="4133"/>
                  <a:pt x="3158" y="3156"/>
                </a:cubicBezTo>
                <a:cubicBezTo>
                  <a:pt x="4136" y="2179"/>
                  <a:pt x="5280" y="1409"/>
                  <a:pt x="6594" y="844"/>
                </a:cubicBezTo>
                <a:cubicBezTo>
                  <a:pt x="7902" y="279"/>
                  <a:pt x="9306" y="0"/>
                  <a:pt x="10807" y="0"/>
                </a:cubicBezTo>
                <a:moveTo>
                  <a:pt x="13296" y="11689"/>
                </a:moveTo>
                <a:lnTo>
                  <a:pt x="13296" y="11689"/>
                </a:lnTo>
                <a:cubicBezTo>
                  <a:pt x="13522" y="11511"/>
                  <a:pt x="13742" y="11299"/>
                  <a:pt x="13965" y="11068"/>
                </a:cubicBezTo>
                <a:cubicBezTo>
                  <a:pt x="14186" y="10831"/>
                  <a:pt x="14392" y="10576"/>
                  <a:pt x="14587" y="10297"/>
                </a:cubicBezTo>
                <a:cubicBezTo>
                  <a:pt x="14782" y="10017"/>
                  <a:pt x="14937" y="9707"/>
                  <a:pt x="15053" y="9359"/>
                </a:cubicBezTo>
                <a:cubicBezTo>
                  <a:pt x="15172" y="9012"/>
                  <a:pt x="15228" y="8603"/>
                  <a:pt x="15228" y="8134"/>
                </a:cubicBezTo>
                <a:cubicBezTo>
                  <a:pt x="15228" y="7521"/>
                  <a:pt x="15107" y="6976"/>
                  <a:pt x="14855" y="6496"/>
                </a:cubicBezTo>
                <a:cubicBezTo>
                  <a:pt x="14607" y="6022"/>
                  <a:pt x="14276" y="5624"/>
                  <a:pt x="13861" y="5316"/>
                </a:cubicBezTo>
                <a:cubicBezTo>
                  <a:pt x="13445" y="5006"/>
                  <a:pt x="12979" y="4766"/>
                  <a:pt x="12459" y="4599"/>
                </a:cubicBezTo>
                <a:cubicBezTo>
                  <a:pt x="11940" y="4433"/>
                  <a:pt x="11425" y="4348"/>
                  <a:pt x="10911" y="4348"/>
                </a:cubicBezTo>
                <a:cubicBezTo>
                  <a:pt x="10343" y="4348"/>
                  <a:pt x="9832" y="4424"/>
                  <a:pt x="9377" y="4571"/>
                </a:cubicBezTo>
                <a:cubicBezTo>
                  <a:pt x="8922" y="4721"/>
                  <a:pt x="8535" y="4881"/>
                  <a:pt x="8221" y="5051"/>
                </a:cubicBezTo>
                <a:cubicBezTo>
                  <a:pt x="7905" y="5223"/>
                  <a:pt x="7668" y="5381"/>
                  <a:pt x="7504" y="5531"/>
                </a:cubicBezTo>
                <a:cubicBezTo>
                  <a:pt x="7340" y="5681"/>
                  <a:pt x="7249" y="5763"/>
                  <a:pt x="7232" y="5782"/>
                </a:cubicBezTo>
                <a:cubicBezTo>
                  <a:pt x="7086" y="5926"/>
                  <a:pt x="7074" y="6101"/>
                  <a:pt x="7190" y="6307"/>
                </a:cubicBezTo>
                <a:lnTo>
                  <a:pt x="8476" y="7863"/>
                </a:lnTo>
                <a:cubicBezTo>
                  <a:pt x="8512" y="7937"/>
                  <a:pt x="8600" y="7990"/>
                  <a:pt x="8747" y="8024"/>
                </a:cubicBezTo>
                <a:cubicBezTo>
                  <a:pt x="8854" y="8024"/>
                  <a:pt x="8959" y="7999"/>
                  <a:pt x="9058" y="7945"/>
                </a:cubicBezTo>
                <a:lnTo>
                  <a:pt x="9193" y="7838"/>
                </a:lnTo>
                <a:cubicBezTo>
                  <a:pt x="9281" y="7764"/>
                  <a:pt x="9405" y="7685"/>
                  <a:pt x="9563" y="7601"/>
                </a:cubicBezTo>
                <a:cubicBezTo>
                  <a:pt x="9724" y="7513"/>
                  <a:pt x="9897" y="7440"/>
                  <a:pt x="10095" y="7375"/>
                </a:cubicBezTo>
                <a:cubicBezTo>
                  <a:pt x="10287" y="7313"/>
                  <a:pt x="10499" y="7282"/>
                  <a:pt x="10725" y="7282"/>
                </a:cubicBezTo>
                <a:cubicBezTo>
                  <a:pt x="11092" y="7282"/>
                  <a:pt x="11406" y="7383"/>
                  <a:pt x="11663" y="7587"/>
                </a:cubicBezTo>
                <a:cubicBezTo>
                  <a:pt x="11920" y="7790"/>
                  <a:pt x="12050" y="8050"/>
                  <a:pt x="12050" y="8363"/>
                </a:cubicBezTo>
                <a:cubicBezTo>
                  <a:pt x="12050" y="8696"/>
                  <a:pt x="11940" y="8990"/>
                  <a:pt x="11719" y="9235"/>
                </a:cubicBezTo>
                <a:cubicBezTo>
                  <a:pt x="11499" y="9484"/>
                  <a:pt x="11222" y="9755"/>
                  <a:pt x="10886" y="10054"/>
                </a:cubicBezTo>
                <a:cubicBezTo>
                  <a:pt x="10679" y="10215"/>
                  <a:pt x="10470" y="10399"/>
                  <a:pt x="10256" y="10599"/>
                </a:cubicBezTo>
                <a:cubicBezTo>
                  <a:pt x="10047" y="10802"/>
                  <a:pt x="9849" y="11034"/>
                  <a:pt x="9676" y="11297"/>
                </a:cubicBezTo>
                <a:cubicBezTo>
                  <a:pt x="9501" y="11559"/>
                  <a:pt x="9357" y="11844"/>
                  <a:pt x="9250" y="12155"/>
                </a:cubicBezTo>
                <a:cubicBezTo>
                  <a:pt x="9142" y="12465"/>
                  <a:pt x="9086" y="12824"/>
                  <a:pt x="9086" y="13231"/>
                </a:cubicBezTo>
                <a:lnTo>
                  <a:pt x="9086" y="14095"/>
                </a:lnTo>
                <a:cubicBezTo>
                  <a:pt x="9086" y="14202"/>
                  <a:pt x="9128" y="14298"/>
                  <a:pt x="9210" y="14377"/>
                </a:cubicBezTo>
                <a:cubicBezTo>
                  <a:pt x="9289" y="14459"/>
                  <a:pt x="9385" y="14498"/>
                  <a:pt x="9493" y="14498"/>
                </a:cubicBezTo>
                <a:lnTo>
                  <a:pt x="11711" y="14498"/>
                </a:lnTo>
                <a:cubicBezTo>
                  <a:pt x="11821" y="14498"/>
                  <a:pt x="11911" y="14459"/>
                  <a:pt x="11990" y="14377"/>
                </a:cubicBezTo>
                <a:cubicBezTo>
                  <a:pt x="12067" y="14298"/>
                  <a:pt x="12106" y="14202"/>
                  <a:pt x="12106" y="14095"/>
                </a:cubicBezTo>
                <a:lnTo>
                  <a:pt x="12106" y="13406"/>
                </a:lnTo>
                <a:cubicBezTo>
                  <a:pt x="12106" y="13053"/>
                  <a:pt x="12219" y="12756"/>
                  <a:pt x="12451" y="12508"/>
                </a:cubicBezTo>
                <a:cubicBezTo>
                  <a:pt x="12680" y="12259"/>
                  <a:pt x="12960" y="11988"/>
                  <a:pt x="13296" y="11689"/>
                </a:cubicBezTo>
                <a:moveTo>
                  <a:pt x="12106" y="15664"/>
                </a:moveTo>
                <a:cubicBezTo>
                  <a:pt x="12106" y="15557"/>
                  <a:pt x="12067" y="15464"/>
                  <a:pt x="11996" y="15382"/>
                </a:cubicBezTo>
                <a:cubicBezTo>
                  <a:pt x="11928" y="15300"/>
                  <a:pt x="11829" y="15258"/>
                  <a:pt x="11711" y="15258"/>
                </a:cubicBezTo>
                <a:lnTo>
                  <a:pt x="9493" y="15258"/>
                </a:lnTo>
                <a:cubicBezTo>
                  <a:pt x="9385" y="15258"/>
                  <a:pt x="9292" y="15300"/>
                  <a:pt x="9210" y="15382"/>
                </a:cubicBezTo>
                <a:cubicBezTo>
                  <a:pt x="9128" y="15464"/>
                  <a:pt x="9086" y="15557"/>
                  <a:pt x="9086" y="15664"/>
                </a:cubicBezTo>
                <a:lnTo>
                  <a:pt x="9086" y="17774"/>
                </a:lnTo>
                <a:cubicBezTo>
                  <a:pt x="9086" y="17881"/>
                  <a:pt x="9128" y="17980"/>
                  <a:pt x="9210" y="18064"/>
                </a:cubicBezTo>
                <a:cubicBezTo>
                  <a:pt x="9289" y="18152"/>
                  <a:pt x="9385" y="18194"/>
                  <a:pt x="9493" y="18194"/>
                </a:cubicBezTo>
                <a:lnTo>
                  <a:pt x="11711" y="18194"/>
                </a:lnTo>
                <a:cubicBezTo>
                  <a:pt x="11821" y="18194"/>
                  <a:pt x="11911" y="18152"/>
                  <a:pt x="11990" y="18064"/>
                </a:cubicBezTo>
                <a:cubicBezTo>
                  <a:pt x="12067" y="17980"/>
                  <a:pt x="12106" y="17881"/>
                  <a:pt x="12106" y="17774"/>
                </a:cubicBezTo>
                <a:lnTo>
                  <a:pt x="12106" y="15664"/>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62" name="AutoShape 103"/>
          <p:cNvSpPr>
            <a:spLocks/>
          </p:cNvSpPr>
          <p:nvPr userDrawn="1"/>
        </p:nvSpPr>
        <p:spPr bwMode="auto">
          <a:xfrm>
            <a:off x="1292402" y="1409789"/>
            <a:ext cx="199216" cy="199268"/>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5"/>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4"/>
                  <a:pt x="6410" y="9875"/>
                </a:cubicBezTo>
                <a:cubicBezTo>
                  <a:pt x="5862" y="8926"/>
                  <a:pt x="5319" y="8127"/>
                  <a:pt x="4776" y="7473"/>
                </a:cubicBezTo>
                <a:cubicBezTo>
                  <a:pt x="4232" y="6822"/>
                  <a:pt x="3650" y="6495"/>
                  <a:pt x="3024" y="6495"/>
                </a:cubicBezTo>
                <a:lnTo>
                  <a:pt x="462" y="6495"/>
                </a:lnTo>
                <a:close/>
                <a:moveTo>
                  <a:pt x="21333" y="15997"/>
                </a:moveTo>
                <a:cubicBezTo>
                  <a:pt x="21514" y="16166"/>
                  <a:pt x="21599"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63" name="AutoShape 104"/>
          <p:cNvSpPr>
            <a:spLocks/>
          </p:cNvSpPr>
          <p:nvPr userDrawn="1"/>
        </p:nvSpPr>
        <p:spPr bwMode="auto">
          <a:xfrm>
            <a:off x="1780084" y="1409789"/>
            <a:ext cx="199216" cy="199268"/>
          </a:xfrm>
          <a:custGeom>
            <a:avLst/>
            <a:gdLst>
              <a:gd name="T0" fmla="+- 0 10800 41"/>
              <a:gd name="T1" fmla="*/ T0 w 21518"/>
              <a:gd name="T2" fmla="+- 0 10800 84"/>
              <a:gd name="T3" fmla="*/ 10800 h 21432"/>
              <a:gd name="T4" fmla="+- 0 10800 41"/>
              <a:gd name="T5" fmla="*/ T4 w 21518"/>
              <a:gd name="T6" fmla="+- 0 10800 84"/>
              <a:gd name="T7" fmla="*/ 10800 h 21432"/>
              <a:gd name="T8" fmla="+- 0 10800 41"/>
              <a:gd name="T9" fmla="*/ T8 w 21518"/>
              <a:gd name="T10" fmla="+- 0 10800 84"/>
              <a:gd name="T11" fmla="*/ 10800 h 21432"/>
              <a:gd name="T12" fmla="+- 0 10800 41"/>
              <a:gd name="T13" fmla="*/ T12 w 21518"/>
              <a:gd name="T14" fmla="+- 0 10800 84"/>
              <a:gd name="T15" fmla="*/ 10800 h 21432"/>
            </a:gdLst>
            <a:ahLst/>
            <a:cxnLst>
              <a:cxn ang="0">
                <a:pos x="T1" y="T3"/>
              </a:cxn>
              <a:cxn ang="0">
                <a:pos x="T5" y="T7"/>
              </a:cxn>
              <a:cxn ang="0">
                <a:pos x="T9" y="T11"/>
              </a:cxn>
              <a:cxn ang="0">
                <a:pos x="T13" y="T15"/>
              </a:cxn>
            </a:cxnLst>
            <a:rect l="0" t="0" r="r" b="b"/>
            <a:pathLst>
              <a:path w="21518" h="21432">
                <a:moveTo>
                  <a:pt x="18959" y="13478"/>
                </a:moveTo>
                <a:cubicBezTo>
                  <a:pt x="19078" y="13531"/>
                  <a:pt x="19165" y="13624"/>
                  <a:pt x="19216" y="13755"/>
                </a:cubicBezTo>
                <a:cubicBezTo>
                  <a:pt x="19268" y="13884"/>
                  <a:pt x="19272" y="14021"/>
                  <a:pt x="19228" y="14164"/>
                </a:cubicBezTo>
                <a:cubicBezTo>
                  <a:pt x="18832" y="15579"/>
                  <a:pt x="18235" y="16805"/>
                  <a:pt x="17439" y="17841"/>
                </a:cubicBezTo>
                <a:cubicBezTo>
                  <a:pt x="16642" y="18886"/>
                  <a:pt x="15731" y="19706"/>
                  <a:pt x="14707" y="20308"/>
                </a:cubicBezTo>
                <a:cubicBezTo>
                  <a:pt x="13684" y="20911"/>
                  <a:pt x="12578" y="21275"/>
                  <a:pt x="11389" y="21395"/>
                </a:cubicBezTo>
                <a:cubicBezTo>
                  <a:pt x="10201" y="21516"/>
                  <a:pt x="9023" y="21336"/>
                  <a:pt x="7856" y="20866"/>
                </a:cubicBezTo>
                <a:cubicBezTo>
                  <a:pt x="6847" y="20443"/>
                  <a:pt x="5945" y="19849"/>
                  <a:pt x="5149" y="19068"/>
                </a:cubicBezTo>
                <a:cubicBezTo>
                  <a:pt x="4353" y="18292"/>
                  <a:pt x="3683" y="17362"/>
                  <a:pt x="3137" y="16281"/>
                </a:cubicBezTo>
                <a:lnTo>
                  <a:pt x="839" y="17623"/>
                </a:lnTo>
                <a:cubicBezTo>
                  <a:pt x="518" y="17827"/>
                  <a:pt x="282" y="17853"/>
                  <a:pt x="129" y="17693"/>
                </a:cubicBezTo>
                <a:cubicBezTo>
                  <a:pt x="-25" y="17539"/>
                  <a:pt x="-41" y="17250"/>
                  <a:pt x="78" y="16828"/>
                </a:cubicBezTo>
                <a:lnTo>
                  <a:pt x="1760" y="10972"/>
                </a:lnTo>
                <a:cubicBezTo>
                  <a:pt x="1835" y="10675"/>
                  <a:pt x="1985" y="10476"/>
                  <a:pt x="2200" y="10370"/>
                </a:cubicBezTo>
                <a:cubicBezTo>
                  <a:pt x="2416" y="10260"/>
                  <a:pt x="2638" y="10244"/>
                  <a:pt x="2863" y="10314"/>
                </a:cubicBezTo>
                <a:lnTo>
                  <a:pt x="7772" y="12327"/>
                </a:lnTo>
                <a:cubicBezTo>
                  <a:pt x="8109" y="12470"/>
                  <a:pt x="8280" y="12649"/>
                  <a:pt x="8287" y="12868"/>
                </a:cubicBezTo>
                <a:cubicBezTo>
                  <a:pt x="8297" y="13089"/>
                  <a:pt x="8140" y="13302"/>
                  <a:pt x="7819" y="13506"/>
                </a:cubicBezTo>
                <a:lnTo>
                  <a:pt x="5552" y="14845"/>
                </a:lnTo>
                <a:cubicBezTo>
                  <a:pt x="5948" y="15542"/>
                  <a:pt x="6409" y="16144"/>
                  <a:pt x="6938" y="16648"/>
                </a:cubicBezTo>
                <a:cubicBezTo>
                  <a:pt x="7465" y="17155"/>
                  <a:pt x="8063" y="17539"/>
                  <a:pt x="8739" y="17808"/>
                </a:cubicBezTo>
                <a:cubicBezTo>
                  <a:pt x="9569" y="18141"/>
                  <a:pt x="10395" y="18264"/>
                  <a:pt x="11222" y="18186"/>
                </a:cubicBezTo>
                <a:cubicBezTo>
                  <a:pt x="12049" y="18105"/>
                  <a:pt x="12827" y="17855"/>
                  <a:pt x="13543" y="17432"/>
                </a:cubicBezTo>
                <a:cubicBezTo>
                  <a:pt x="14265" y="17015"/>
                  <a:pt x="14900" y="16438"/>
                  <a:pt x="15448" y="15702"/>
                </a:cubicBezTo>
                <a:cubicBezTo>
                  <a:pt x="15998" y="14971"/>
                  <a:pt x="16410" y="14111"/>
                  <a:pt x="16687" y="13114"/>
                </a:cubicBezTo>
                <a:cubicBezTo>
                  <a:pt x="16734" y="12971"/>
                  <a:pt x="16808" y="12873"/>
                  <a:pt x="16919" y="12823"/>
                </a:cubicBezTo>
                <a:cubicBezTo>
                  <a:pt x="17026" y="12767"/>
                  <a:pt x="17141" y="12758"/>
                  <a:pt x="17261" y="12795"/>
                </a:cubicBezTo>
                <a:lnTo>
                  <a:pt x="18959" y="13478"/>
                </a:lnTo>
                <a:close/>
                <a:moveTo>
                  <a:pt x="20675" y="3811"/>
                </a:moveTo>
                <a:cubicBezTo>
                  <a:pt x="20999" y="3609"/>
                  <a:pt x="21235" y="3581"/>
                  <a:pt x="21390" y="3741"/>
                </a:cubicBezTo>
                <a:cubicBezTo>
                  <a:pt x="21542" y="3895"/>
                  <a:pt x="21558" y="4175"/>
                  <a:pt x="21439" y="4576"/>
                </a:cubicBezTo>
                <a:lnTo>
                  <a:pt x="19755" y="10462"/>
                </a:lnTo>
                <a:cubicBezTo>
                  <a:pt x="19682" y="10756"/>
                  <a:pt x="19535" y="10961"/>
                  <a:pt x="19317" y="11064"/>
                </a:cubicBezTo>
                <a:cubicBezTo>
                  <a:pt x="19099" y="11173"/>
                  <a:pt x="18879" y="11190"/>
                  <a:pt x="18656" y="11117"/>
                </a:cubicBezTo>
                <a:lnTo>
                  <a:pt x="13745" y="9109"/>
                </a:lnTo>
                <a:cubicBezTo>
                  <a:pt x="13408" y="8964"/>
                  <a:pt x="13234" y="8782"/>
                  <a:pt x="13227" y="8563"/>
                </a:cubicBezTo>
                <a:cubicBezTo>
                  <a:pt x="13220" y="8345"/>
                  <a:pt x="13370" y="8132"/>
                  <a:pt x="13675" y="7928"/>
                </a:cubicBezTo>
                <a:lnTo>
                  <a:pt x="15942" y="6586"/>
                </a:lnTo>
                <a:cubicBezTo>
                  <a:pt x="15560" y="5889"/>
                  <a:pt x="15103" y="5287"/>
                  <a:pt x="14569" y="4786"/>
                </a:cubicBezTo>
                <a:cubicBezTo>
                  <a:pt x="14033" y="4279"/>
                  <a:pt x="13438" y="3892"/>
                  <a:pt x="12778" y="3626"/>
                </a:cubicBezTo>
                <a:cubicBezTo>
                  <a:pt x="11948" y="3293"/>
                  <a:pt x="11119" y="3170"/>
                  <a:pt x="10292" y="3248"/>
                </a:cubicBezTo>
                <a:cubicBezTo>
                  <a:pt x="9466" y="3329"/>
                  <a:pt x="8693" y="3581"/>
                  <a:pt x="7974" y="3999"/>
                </a:cubicBezTo>
                <a:cubicBezTo>
                  <a:pt x="7252" y="4421"/>
                  <a:pt x="6615" y="4998"/>
                  <a:pt x="6067" y="5732"/>
                </a:cubicBezTo>
                <a:cubicBezTo>
                  <a:pt x="5519" y="6463"/>
                  <a:pt x="5107" y="7326"/>
                  <a:pt x="4830" y="8317"/>
                </a:cubicBezTo>
                <a:cubicBezTo>
                  <a:pt x="4784" y="8460"/>
                  <a:pt x="4706" y="8558"/>
                  <a:pt x="4598" y="8614"/>
                </a:cubicBezTo>
                <a:cubicBezTo>
                  <a:pt x="4491" y="8664"/>
                  <a:pt x="4376" y="8672"/>
                  <a:pt x="4257" y="8639"/>
                </a:cubicBezTo>
                <a:lnTo>
                  <a:pt x="2549" y="7953"/>
                </a:lnTo>
                <a:cubicBezTo>
                  <a:pt x="2430" y="7902"/>
                  <a:pt x="2345" y="7810"/>
                  <a:pt x="2294" y="7681"/>
                </a:cubicBezTo>
                <a:cubicBezTo>
                  <a:pt x="2242" y="7552"/>
                  <a:pt x="2238" y="7415"/>
                  <a:pt x="2282" y="7270"/>
                </a:cubicBezTo>
                <a:cubicBezTo>
                  <a:pt x="2678" y="5878"/>
                  <a:pt x="3275" y="4654"/>
                  <a:pt x="4071" y="3604"/>
                </a:cubicBezTo>
                <a:cubicBezTo>
                  <a:pt x="4868" y="2554"/>
                  <a:pt x="5779" y="1727"/>
                  <a:pt x="6800" y="1125"/>
                </a:cubicBezTo>
                <a:cubicBezTo>
                  <a:pt x="7826" y="520"/>
                  <a:pt x="8927" y="156"/>
                  <a:pt x="10107" y="36"/>
                </a:cubicBezTo>
                <a:cubicBezTo>
                  <a:pt x="11290" y="-84"/>
                  <a:pt x="12471" y="95"/>
                  <a:pt x="13654" y="568"/>
                </a:cubicBezTo>
                <a:cubicBezTo>
                  <a:pt x="14647" y="988"/>
                  <a:pt x="15548" y="1587"/>
                  <a:pt x="16349" y="2363"/>
                </a:cubicBezTo>
                <a:cubicBezTo>
                  <a:pt x="17153" y="3144"/>
                  <a:pt x="17827" y="4071"/>
                  <a:pt x="18373" y="5152"/>
                </a:cubicBezTo>
                <a:lnTo>
                  <a:pt x="20675" y="3811"/>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64" name="AutoShape 105"/>
          <p:cNvSpPr>
            <a:spLocks/>
          </p:cNvSpPr>
          <p:nvPr userDrawn="1"/>
        </p:nvSpPr>
        <p:spPr bwMode="auto">
          <a:xfrm>
            <a:off x="7221561" y="1416962"/>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5" name="AutoShape 106"/>
          <p:cNvSpPr>
            <a:spLocks/>
          </p:cNvSpPr>
          <p:nvPr userDrawn="1"/>
        </p:nvSpPr>
        <p:spPr bwMode="auto">
          <a:xfrm>
            <a:off x="7694902" y="141696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9"/>
                  <a:pt x="18449" y="3156"/>
                </a:cubicBezTo>
                <a:cubicBezTo>
                  <a:pt x="19432" y="4133"/>
                  <a:pt x="20201" y="5279"/>
                  <a:pt x="20760" y="6590"/>
                </a:cubicBezTo>
                <a:cubicBezTo>
                  <a:pt x="21317" y="7900"/>
                  <a:pt x="21599" y="9306"/>
                  <a:pt x="21599" y="10800"/>
                </a:cubicBezTo>
                <a:cubicBezTo>
                  <a:pt x="21599" y="12296"/>
                  <a:pt x="21317" y="13702"/>
                  <a:pt x="20760" y="15012"/>
                </a:cubicBezTo>
                <a:cubicBezTo>
                  <a:pt x="20201" y="16320"/>
                  <a:pt x="19430" y="17469"/>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9"/>
                  <a:pt x="1409" y="16320"/>
                  <a:pt x="847" y="15012"/>
                </a:cubicBezTo>
                <a:cubicBezTo>
                  <a:pt x="282" y="13702"/>
                  <a:pt x="0" y="12296"/>
                  <a:pt x="0" y="10800"/>
                </a:cubicBezTo>
                <a:cubicBezTo>
                  <a:pt x="0" y="9306"/>
                  <a:pt x="282" y="7900"/>
                  <a:pt x="847" y="6590"/>
                </a:cubicBezTo>
                <a:cubicBezTo>
                  <a:pt x="1409" y="5279"/>
                  <a:pt x="2181" y="4133"/>
                  <a:pt x="3158" y="3156"/>
                </a:cubicBezTo>
                <a:cubicBezTo>
                  <a:pt x="4136" y="2179"/>
                  <a:pt x="5280" y="1408"/>
                  <a:pt x="6594" y="847"/>
                </a:cubicBezTo>
                <a:cubicBezTo>
                  <a:pt x="7902" y="282"/>
                  <a:pt x="9306" y="0"/>
                  <a:pt x="10807" y="0"/>
                </a:cubicBezTo>
                <a:moveTo>
                  <a:pt x="10807" y="18355"/>
                </a:moveTo>
                <a:cubicBezTo>
                  <a:pt x="11860" y="18355"/>
                  <a:pt x="12844" y="18157"/>
                  <a:pt x="13756" y="17759"/>
                </a:cubicBezTo>
                <a:cubicBezTo>
                  <a:pt x="14666" y="17367"/>
                  <a:pt x="15463" y="16822"/>
                  <a:pt x="16149" y="16139"/>
                </a:cubicBezTo>
                <a:cubicBezTo>
                  <a:pt x="16836" y="15455"/>
                  <a:pt x="17378" y="14656"/>
                  <a:pt x="17774" y="13744"/>
                </a:cubicBezTo>
                <a:cubicBezTo>
                  <a:pt x="18169" y="12835"/>
                  <a:pt x="18367" y="11853"/>
                  <a:pt x="18367" y="10799"/>
                </a:cubicBezTo>
                <a:cubicBezTo>
                  <a:pt x="18367" y="9746"/>
                  <a:pt x="18169" y="8766"/>
                  <a:pt x="17774" y="7852"/>
                </a:cubicBezTo>
                <a:cubicBezTo>
                  <a:pt x="17376" y="6942"/>
                  <a:pt x="16836" y="6146"/>
                  <a:pt x="16149" y="5463"/>
                </a:cubicBezTo>
                <a:cubicBezTo>
                  <a:pt x="15466" y="4777"/>
                  <a:pt x="14666" y="4235"/>
                  <a:pt x="13748" y="3839"/>
                </a:cubicBezTo>
                <a:cubicBezTo>
                  <a:pt x="12830" y="3444"/>
                  <a:pt x="11852" y="3246"/>
                  <a:pt x="10807" y="3246"/>
                </a:cubicBezTo>
                <a:cubicBezTo>
                  <a:pt x="9753" y="3246"/>
                  <a:pt x="8764" y="3444"/>
                  <a:pt x="7851" y="3839"/>
                </a:cubicBezTo>
                <a:cubicBezTo>
                  <a:pt x="6933" y="4235"/>
                  <a:pt x="6139" y="4777"/>
                  <a:pt x="5455" y="5463"/>
                </a:cubicBezTo>
                <a:cubicBezTo>
                  <a:pt x="4774" y="6146"/>
                  <a:pt x="4235" y="6942"/>
                  <a:pt x="3839" y="7852"/>
                </a:cubicBezTo>
                <a:cubicBezTo>
                  <a:pt x="3444" y="8766"/>
                  <a:pt x="3246" y="9746"/>
                  <a:pt x="3246" y="10799"/>
                </a:cubicBezTo>
                <a:cubicBezTo>
                  <a:pt x="3246" y="11852"/>
                  <a:pt x="3444" y="12835"/>
                  <a:pt x="3839" y="13744"/>
                </a:cubicBezTo>
                <a:cubicBezTo>
                  <a:pt x="4238" y="14656"/>
                  <a:pt x="4774" y="15455"/>
                  <a:pt x="5455" y="16139"/>
                </a:cubicBezTo>
                <a:cubicBezTo>
                  <a:pt x="6136" y="16822"/>
                  <a:pt x="6930" y="17367"/>
                  <a:pt x="7851" y="17759"/>
                </a:cubicBezTo>
                <a:cubicBezTo>
                  <a:pt x="8764" y="18158"/>
                  <a:pt x="9753" y="18355"/>
                  <a:pt x="10807" y="18355"/>
                </a:cubicBezTo>
                <a:moveTo>
                  <a:pt x="15350" y="7784"/>
                </a:moveTo>
                <a:cubicBezTo>
                  <a:pt x="15613" y="8049"/>
                  <a:pt x="15613" y="8304"/>
                  <a:pt x="15350" y="8555"/>
                </a:cubicBezTo>
                <a:lnTo>
                  <a:pt x="13104" y="10800"/>
                </a:lnTo>
                <a:lnTo>
                  <a:pt x="15350" y="13044"/>
                </a:lnTo>
                <a:cubicBezTo>
                  <a:pt x="15613" y="13304"/>
                  <a:pt x="15613" y="13564"/>
                  <a:pt x="15350" y="13812"/>
                </a:cubicBezTo>
                <a:lnTo>
                  <a:pt x="13821" y="15340"/>
                </a:lnTo>
                <a:cubicBezTo>
                  <a:pt x="13714" y="15447"/>
                  <a:pt x="13584" y="15501"/>
                  <a:pt x="13434" y="15501"/>
                </a:cubicBezTo>
                <a:cubicBezTo>
                  <a:pt x="13287" y="15501"/>
                  <a:pt x="13157" y="15447"/>
                  <a:pt x="13050" y="15340"/>
                </a:cubicBezTo>
                <a:lnTo>
                  <a:pt x="10804" y="13095"/>
                </a:lnTo>
                <a:lnTo>
                  <a:pt x="8558" y="15340"/>
                </a:lnTo>
                <a:cubicBezTo>
                  <a:pt x="8450" y="15447"/>
                  <a:pt x="8320" y="15501"/>
                  <a:pt x="8170" y="15501"/>
                </a:cubicBezTo>
                <a:cubicBezTo>
                  <a:pt x="8024" y="15501"/>
                  <a:pt x="7888" y="15447"/>
                  <a:pt x="7772" y="15340"/>
                </a:cubicBezTo>
                <a:lnTo>
                  <a:pt x="6258" y="13812"/>
                </a:lnTo>
                <a:cubicBezTo>
                  <a:pt x="6150" y="13705"/>
                  <a:pt x="6094" y="13575"/>
                  <a:pt x="6094" y="13428"/>
                </a:cubicBezTo>
                <a:cubicBezTo>
                  <a:pt x="6094" y="13279"/>
                  <a:pt x="6150" y="13149"/>
                  <a:pt x="6258" y="13041"/>
                </a:cubicBezTo>
                <a:lnTo>
                  <a:pt x="8504" y="10797"/>
                </a:lnTo>
                <a:lnTo>
                  <a:pt x="6258" y="8552"/>
                </a:lnTo>
                <a:cubicBezTo>
                  <a:pt x="6150" y="8445"/>
                  <a:pt x="6094" y="8315"/>
                  <a:pt x="6094" y="8168"/>
                </a:cubicBezTo>
                <a:cubicBezTo>
                  <a:pt x="6094" y="8018"/>
                  <a:pt x="6150" y="7891"/>
                  <a:pt x="6258" y="7781"/>
                </a:cubicBezTo>
                <a:lnTo>
                  <a:pt x="7772" y="6256"/>
                </a:lnTo>
                <a:cubicBezTo>
                  <a:pt x="8035" y="5994"/>
                  <a:pt x="8295" y="5994"/>
                  <a:pt x="8555" y="6256"/>
                </a:cubicBezTo>
                <a:lnTo>
                  <a:pt x="10801" y="8498"/>
                </a:lnTo>
                <a:lnTo>
                  <a:pt x="13047" y="6256"/>
                </a:lnTo>
                <a:cubicBezTo>
                  <a:pt x="13307" y="5994"/>
                  <a:pt x="13567" y="5994"/>
                  <a:pt x="13816" y="6256"/>
                </a:cubicBezTo>
                <a:lnTo>
                  <a:pt x="15350" y="7784"/>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6" name="AutoShape 107"/>
          <p:cNvSpPr>
            <a:spLocks/>
          </p:cNvSpPr>
          <p:nvPr userDrawn="1"/>
        </p:nvSpPr>
        <p:spPr bwMode="auto">
          <a:xfrm>
            <a:off x="8183382" y="141138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49" y="3162"/>
                </a:moveTo>
                <a:cubicBezTo>
                  <a:pt x="19503" y="4215"/>
                  <a:pt x="20291" y="5407"/>
                  <a:pt x="20817" y="6731"/>
                </a:cubicBezTo>
                <a:cubicBezTo>
                  <a:pt x="21340" y="8058"/>
                  <a:pt x="21599" y="9410"/>
                  <a:pt x="21599" y="10800"/>
                </a:cubicBezTo>
                <a:cubicBezTo>
                  <a:pt x="21599" y="12186"/>
                  <a:pt x="21337" y="13544"/>
                  <a:pt x="20817" y="14871"/>
                </a:cubicBezTo>
                <a:cubicBezTo>
                  <a:pt x="20291" y="16192"/>
                  <a:pt x="19503" y="17381"/>
                  <a:pt x="18449" y="18437"/>
                </a:cubicBezTo>
                <a:cubicBezTo>
                  <a:pt x="17393" y="19490"/>
                  <a:pt x="16200" y="20284"/>
                  <a:pt x="14869" y="20809"/>
                </a:cubicBezTo>
                <a:cubicBezTo>
                  <a:pt x="13539" y="21337"/>
                  <a:pt x="12183" y="21599"/>
                  <a:pt x="10801" y="21599"/>
                </a:cubicBezTo>
                <a:cubicBezTo>
                  <a:pt x="9416" y="21599"/>
                  <a:pt x="8057" y="21337"/>
                  <a:pt x="6730" y="20809"/>
                </a:cubicBezTo>
                <a:cubicBezTo>
                  <a:pt x="5399" y="20284"/>
                  <a:pt x="4206" y="19490"/>
                  <a:pt x="3150" y="18437"/>
                </a:cubicBezTo>
                <a:cubicBezTo>
                  <a:pt x="2099" y="17381"/>
                  <a:pt x="1308" y="16192"/>
                  <a:pt x="782" y="14871"/>
                </a:cubicBezTo>
                <a:cubicBezTo>
                  <a:pt x="259" y="13544"/>
                  <a:pt x="0" y="12186"/>
                  <a:pt x="0" y="10800"/>
                </a:cubicBezTo>
                <a:cubicBezTo>
                  <a:pt x="0" y="9410"/>
                  <a:pt x="265" y="8055"/>
                  <a:pt x="791" y="6725"/>
                </a:cubicBezTo>
                <a:cubicBezTo>
                  <a:pt x="1319" y="5395"/>
                  <a:pt x="2104" y="4210"/>
                  <a:pt x="3150" y="3162"/>
                </a:cubicBezTo>
                <a:cubicBezTo>
                  <a:pt x="4206" y="2109"/>
                  <a:pt x="5399" y="1318"/>
                  <a:pt x="6730" y="790"/>
                </a:cubicBezTo>
                <a:cubicBezTo>
                  <a:pt x="8060" y="262"/>
                  <a:pt x="9416" y="0"/>
                  <a:pt x="10801" y="0"/>
                </a:cubicBezTo>
                <a:cubicBezTo>
                  <a:pt x="12183" y="0"/>
                  <a:pt x="13542" y="262"/>
                  <a:pt x="14869" y="790"/>
                </a:cubicBezTo>
                <a:cubicBezTo>
                  <a:pt x="16197" y="1318"/>
                  <a:pt x="17393" y="2109"/>
                  <a:pt x="18449" y="3162"/>
                </a:cubicBezTo>
                <a:moveTo>
                  <a:pt x="16282" y="7530"/>
                </a:moveTo>
                <a:cubicBezTo>
                  <a:pt x="16488" y="7321"/>
                  <a:pt x="16488" y="7112"/>
                  <a:pt x="16282" y="6892"/>
                </a:cubicBezTo>
                <a:lnTo>
                  <a:pt x="14700" y="5342"/>
                </a:lnTo>
                <a:cubicBezTo>
                  <a:pt x="14474" y="5116"/>
                  <a:pt x="14262" y="5116"/>
                  <a:pt x="14061" y="5342"/>
                </a:cubicBezTo>
                <a:lnTo>
                  <a:pt x="10775" y="8640"/>
                </a:lnTo>
                <a:lnTo>
                  <a:pt x="7775" y="5650"/>
                </a:lnTo>
                <a:cubicBezTo>
                  <a:pt x="7685" y="5562"/>
                  <a:pt x="7583" y="5514"/>
                  <a:pt x="7464" y="5514"/>
                </a:cubicBezTo>
                <a:cubicBezTo>
                  <a:pt x="7348" y="5514"/>
                  <a:pt x="7238" y="5562"/>
                  <a:pt x="7139" y="5650"/>
                </a:cubicBezTo>
                <a:lnTo>
                  <a:pt x="5653" y="7177"/>
                </a:lnTo>
                <a:cubicBezTo>
                  <a:pt x="5427" y="7386"/>
                  <a:pt x="5427" y="7595"/>
                  <a:pt x="5653" y="7812"/>
                </a:cubicBezTo>
                <a:lnTo>
                  <a:pt x="8617" y="10771"/>
                </a:lnTo>
                <a:lnTo>
                  <a:pt x="5345" y="14069"/>
                </a:lnTo>
                <a:cubicBezTo>
                  <a:pt x="5255" y="14162"/>
                  <a:pt x="5207" y="14264"/>
                  <a:pt x="5207" y="14383"/>
                </a:cubicBezTo>
                <a:cubicBezTo>
                  <a:pt x="5207" y="14501"/>
                  <a:pt x="5255" y="14609"/>
                  <a:pt x="5345" y="14705"/>
                </a:cubicBezTo>
                <a:lnTo>
                  <a:pt x="6899" y="16274"/>
                </a:lnTo>
                <a:cubicBezTo>
                  <a:pt x="6990" y="16365"/>
                  <a:pt x="7094" y="16413"/>
                  <a:pt x="7216" y="16416"/>
                </a:cubicBezTo>
                <a:cubicBezTo>
                  <a:pt x="7340" y="16418"/>
                  <a:pt x="7444" y="16373"/>
                  <a:pt x="7535" y="16274"/>
                </a:cubicBezTo>
                <a:lnTo>
                  <a:pt x="10835" y="12991"/>
                </a:lnTo>
                <a:lnTo>
                  <a:pt x="13796" y="15978"/>
                </a:lnTo>
                <a:cubicBezTo>
                  <a:pt x="13886" y="16065"/>
                  <a:pt x="13991" y="16111"/>
                  <a:pt x="14115" y="16111"/>
                </a:cubicBezTo>
                <a:cubicBezTo>
                  <a:pt x="14237" y="16111"/>
                  <a:pt x="14341" y="16065"/>
                  <a:pt x="14432" y="15978"/>
                </a:cubicBezTo>
                <a:lnTo>
                  <a:pt x="15960" y="14450"/>
                </a:lnTo>
                <a:cubicBezTo>
                  <a:pt x="16166" y="14241"/>
                  <a:pt x="16166" y="14032"/>
                  <a:pt x="15960" y="13815"/>
                </a:cubicBezTo>
                <a:lnTo>
                  <a:pt x="12957" y="10856"/>
                </a:lnTo>
                <a:lnTo>
                  <a:pt x="16282" y="753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7" name="AutoShape 108"/>
          <p:cNvSpPr>
            <a:spLocks/>
          </p:cNvSpPr>
          <p:nvPr userDrawn="1"/>
        </p:nvSpPr>
        <p:spPr bwMode="auto">
          <a:xfrm>
            <a:off x="8645564" y="141138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11" y="0"/>
                </a:moveTo>
                <a:cubicBezTo>
                  <a:pt x="20953" y="0"/>
                  <a:pt x="21161" y="105"/>
                  <a:pt x="21338" y="317"/>
                </a:cubicBezTo>
                <a:cubicBezTo>
                  <a:pt x="21514" y="525"/>
                  <a:pt x="21599" y="778"/>
                  <a:pt x="21599" y="1066"/>
                </a:cubicBezTo>
                <a:lnTo>
                  <a:pt x="21599" y="4118"/>
                </a:lnTo>
                <a:cubicBezTo>
                  <a:pt x="21599" y="4409"/>
                  <a:pt x="21514" y="4661"/>
                  <a:pt x="21338" y="4870"/>
                </a:cubicBezTo>
                <a:cubicBezTo>
                  <a:pt x="21161" y="5084"/>
                  <a:pt x="20953" y="5190"/>
                  <a:pt x="20711" y="5190"/>
                </a:cubicBezTo>
                <a:lnTo>
                  <a:pt x="913" y="5190"/>
                </a:lnTo>
                <a:cubicBezTo>
                  <a:pt x="656" y="5190"/>
                  <a:pt x="440" y="5084"/>
                  <a:pt x="261" y="4870"/>
                </a:cubicBezTo>
                <a:cubicBezTo>
                  <a:pt x="85" y="4661"/>
                  <a:pt x="0" y="4409"/>
                  <a:pt x="0" y="4118"/>
                </a:cubicBezTo>
                <a:lnTo>
                  <a:pt x="0" y="1066"/>
                </a:lnTo>
                <a:cubicBezTo>
                  <a:pt x="0" y="778"/>
                  <a:pt x="85" y="525"/>
                  <a:pt x="261" y="317"/>
                </a:cubicBezTo>
                <a:cubicBezTo>
                  <a:pt x="438" y="105"/>
                  <a:pt x="653" y="0"/>
                  <a:pt x="913" y="0"/>
                </a:cubicBezTo>
                <a:lnTo>
                  <a:pt x="20711" y="0"/>
                </a:lnTo>
                <a:close/>
                <a:moveTo>
                  <a:pt x="20711" y="8213"/>
                </a:moveTo>
                <a:cubicBezTo>
                  <a:pt x="20953" y="8213"/>
                  <a:pt x="21161" y="8316"/>
                  <a:pt x="21338" y="8527"/>
                </a:cubicBezTo>
                <a:cubicBezTo>
                  <a:pt x="21514" y="8742"/>
                  <a:pt x="21599" y="8985"/>
                  <a:pt x="21599" y="9264"/>
                </a:cubicBezTo>
                <a:lnTo>
                  <a:pt x="21599" y="12331"/>
                </a:lnTo>
                <a:cubicBezTo>
                  <a:pt x="21599" y="12622"/>
                  <a:pt x="21514" y="12872"/>
                  <a:pt x="21338" y="13078"/>
                </a:cubicBezTo>
                <a:cubicBezTo>
                  <a:pt x="21161" y="13286"/>
                  <a:pt x="20953" y="13389"/>
                  <a:pt x="20711" y="13389"/>
                </a:cubicBezTo>
                <a:lnTo>
                  <a:pt x="913" y="13389"/>
                </a:lnTo>
                <a:cubicBezTo>
                  <a:pt x="656" y="13389"/>
                  <a:pt x="440" y="13283"/>
                  <a:pt x="261" y="13069"/>
                </a:cubicBezTo>
                <a:cubicBezTo>
                  <a:pt x="85" y="12860"/>
                  <a:pt x="0" y="12613"/>
                  <a:pt x="0" y="12331"/>
                </a:cubicBezTo>
                <a:lnTo>
                  <a:pt x="0" y="9265"/>
                </a:lnTo>
                <a:cubicBezTo>
                  <a:pt x="0" y="8977"/>
                  <a:pt x="85" y="8730"/>
                  <a:pt x="261" y="8521"/>
                </a:cubicBezTo>
                <a:cubicBezTo>
                  <a:pt x="438" y="8316"/>
                  <a:pt x="653" y="8213"/>
                  <a:pt x="913" y="8213"/>
                </a:cubicBezTo>
                <a:lnTo>
                  <a:pt x="20711" y="8213"/>
                </a:lnTo>
                <a:close/>
                <a:moveTo>
                  <a:pt x="20711" y="16412"/>
                </a:moveTo>
                <a:cubicBezTo>
                  <a:pt x="20953" y="16412"/>
                  <a:pt x="21161" y="16514"/>
                  <a:pt x="21338" y="16726"/>
                </a:cubicBezTo>
                <a:cubicBezTo>
                  <a:pt x="21514" y="16940"/>
                  <a:pt x="21599" y="17190"/>
                  <a:pt x="21599" y="17478"/>
                </a:cubicBezTo>
                <a:lnTo>
                  <a:pt x="21599" y="20504"/>
                </a:lnTo>
                <a:cubicBezTo>
                  <a:pt x="21599" y="20812"/>
                  <a:pt x="21514" y="21071"/>
                  <a:pt x="21338" y="21282"/>
                </a:cubicBezTo>
                <a:cubicBezTo>
                  <a:pt x="21161" y="21494"/>
                  <a:pt x="20953" y="21599"/>
                  <a:pt x="20711" y="21599"/>
                </a:cubicBezTo>
                <a:lnTo>
                  <a:pt x="913" y="21599"/>
                </a:lnTo>
                <a:cubicBezTo>
                  <a:pt x="656" y="21599"/>
                  <a:pt x="440" y="21494"/>
                  <a:pt x="261" y="21282"/>
                </a:cubicBezTo>
                <a:cubicBezTo>
                  <a:pt x="85" y="21071"/>
                  <a:pt x="0" y="20812"/>
                  <a:pt x="0" y="20504"/>
                </a:cubicBezTo>
                <a:lnTo>
                  <a:pt x="0" y="17478"/>
                </a:lnTo>
                <a:cubicBezTo>
                  <a:pt x="0" y="17190"/>
                  <a:pt x="85" y="16940"/>
                  <a:pt x="261" y="16726"/>
                </a:cubicBezTo>
                <a:cubicBezTo>
                  <a:pt x="438" y="16514"/>
                  <a:pt x="653" y="16412"/>
                  <a:pt x="913" y="16412"/>
                </a:cubicBezTo>
                <a:lnTo>
                  <a:pt x="20711" y="16412"/>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8" name="AutoShape 109"/>
          <p:cNvSpPr>
            <a:spLocks/>
          </p:cNvSpPr>
          <p:nvPr userDrawn="1"/>
        </p:nvSpPr>
        <p:spPr bwMode="auto">
          <a:xfrm>
            <a:off x="5035794" y="3689683"/>
            <a:ext cx="198420" cy="199268"/>
          </a:xfrm>
          <a:custGeom>
            <a:avLst/>
            <a:gdLst>
              <a:gd name="T0" fmla="*/ 10796 w 21592"/>
              <a:gd name="T1" fmla="+- 0 10793 111"/>
              <a:gd name="T2" fmla="*/ 10793 h 21365"/>
              <a:gd name="T3" fmla="*/ 10796 w 21592"/>
              <a:gd name="T4" fmla="+- 0 10793 111"/>
              <a:gd name="T5" fmla="*/ 10793 h 21365"/>
              <a:gd name="T6" fmla="*/ 10796 w 21592"/>
              <a:gd name="T7" fmla="+- 0 10793 111"/>
              <a:gd name="T8" fmla="*/ 10793 h 21365"/>
              <a:gd name="T9" fmla="*/ 10796 w 21592"/>
              <a:gd name="T10" fmla="+- 0 10793 111"/>
              <a:gd name="T11" fmla="*/ 10793 h 21365"/>
            </a:gdLst>
            <a:ahLst/>
            <a:cxnLst>
              <a:cxn ang="0">
                <a:pos x="T0" y="T2"/>
              </a:cxn>
              <a:cxn ang="0">
                <a:pos x="T3" y="T5"/>
              </a:cxn>
              <a:cxn ang="0">
                <a:pos x="T6" y="T8"/>
              </a:cxn>
              <a:cxn ang="0">
                <a:pos x="T9" y="T11"/>
              </a:cxn>
            </a:cxnLst>
            <a:rect l="0" t="0" r="r" b="b"/>
            <a:pathLst>
              <a:path w="21592" h="21365">
                <a:moveTo>
                  <a:pt x="5705" y="19760"/>
                </a:moveTo>
                <a:cubicBezTo>
                  <a:pt x="5705" y="20596"/>
                  <a:pt x="5604" y="21104"/>
                  <a:pt x="5403" y="21282"/>
                </a:cubicBezTo>
                <a:cubicBezTo>
                  <a:pt x="5200" y="21466"/>
                  <a:pt x="4940" y="21249"/>
                  <a:pt x="4626" y="20641"/>
                </a:cubicBezTo>
                <a:lnTo>
                  <a:pt x="313" y="12102"/>
                </a:lnTo>
                <a:cubicBezTo>
                  <a:pt x="107" y="11700"/>
                  <a:pt x="0" y="11221"/>
                  <a:pt x="0" y="10686"/>
                </a:cubicBezTo>
                <a:cubicBezTo>
                  <a:pt x="0" y="10134"/>
                  <a:pt x="107" y="9666"/>
                  <a:pt x="313" y="9275"/>
                </a:cubicBezTo>
                <a:lnTo>
                  <a:pt x="4626" y="680"/>
                </a:lnTo>
                <a:cubicBezTo>
                  <a:pt x="4940" y="95"/>
                  <a:pt x="5200" y="-111"/>
                  <a:pt x="5403" y="56"/>
                </a:cubicBezTo>
                <a:cubicBezTo>
                  <a:pt x="5604" y="223"/>
                  <a:pt x="5705" y="725"/>
                  <a:pt x="5705" y="1561"/>
                </a:cubicBezTo>
                <a:lnTo>
                  <a:pt x="5705" y="7035"/>
                </a:lnTo>
                <a:lnTo>
                  <a:pt x="15899" y="7035"/>
                </a:lnTo>
                <a:lnTo>
                  <a:pt x="15899" y="1617"/>
                </a:lnTo>
                <a:cubicBezTo>
                  <a:pt x="15899" y="781"/>
                  <a:pt x="16004" y="268"/>
                  <a:pt x="16202" y="84"/>
                </a:cubicBezTo>
                <a:cubicBezTo>
                  <a:pt x="16405" y="-100"/>
                  <a:pt x="16659" y="95"/>
                  <a:pt x="16967" y="680"/>
                </a:cubicBezTo>
                <a:lnTo>
                  <a:pt x="21294" y="9275"/>
                </a:lnTo>
                <a:cubicBezTo>
                  <a:pt x="21501" y="9682"/>
                  <a:pt x="21600" y="10150"/>
                  <a:pt x="21591" y="10686"/>
                </a:cubicBezTo>
                <a:cubicBezTo>
                  <a:pt x="21591" y="11243"/>
                  <a:pt x="21492" y="11711"/>
                  <a:pt x="21294" y="12102"/>
                </a:cubicBezTo>
                <a:lnTo>
                  <a:pt x="16967" y="20697"/>
                </a:lnTo>
                <a:cubicBezTo>
                  <a:pt x="16654" y="21282"/>
                  <a:pt x="16397" y="21489"/>
                  <a:pt x="16199" y="21293"/>
                </a:cubicBezTo>
                <a:cubicBezTo>
                  <a:pt x="16001" y="21109"/>
                  <a:pt x="15902" y="20596"/>
                  <a:pt x="15902" y="19760"/>
                </a:cubicBezTo>
                <a:lnTo>
                  <a:pt x="15902" y="14342"/>
                </a:lnTo>
                <a:lnTo>
                  <a:pt x="5705" y="14342"/>
                </a:lnTo>
                <a:lnTo>
                  <a:pt x="5705" y="1976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9" name="AutoShape 110"/>
          <p:cNvSpPr>
            <a:spLocks/>
          </p:cNvSpPr>
          <p:nvPr userDrawn="1"/>
        </p:nvSpPr>
        <p:spPr bwMode="auto">
          <a:xfrm>
            <a:off x="4609758" y="1409789"/>
            <a:ext cx="199216" cy="199268"/>
          </a:xfrm>
          <a:custGeom>
            <a:avLst/>
            <a:gdLst>
              <a:gd name="T0" fmla="+- 0 10797 116"/>
              <a:gd name="T1" fmla="*/ T0 w 21363"/>
              <a:gd name="T2" fmla="*/ 10800 h 21600"/>
              <a:gd name="T3" fmla="+- 0 10797 116"/>
              <a:gd name="T4" fmla="*/ T3 w 21363"/>
              <a:gd name="T5" fmla="*/ 10800 h 21600"/>
              <a:gd name="T6" fmla="+- 0 10797 116"/>
              <a:gd name="T7" fmla="*/ T6 w 21363"/>
              <a:gd name="T8" fmla="*/ 10800 h 21600"/>
              <a:gd name="T9" fmla="+- 0 10797 116"/>
              <a:gd name="T10" fmla="*/ T9 w 21363"/>
              <a:gd name="T11" fmla="*/ 10800 h 21600"/>
            </a:gdLst>
            <a:ahLst/>
            <a:cxnLst>
              <a:cxn ang="0">
                <a:pos x="T1" y="T2"/>
              </a:cxn>
              <a:cxn ang="0">
                <a:pos x="T4" y="T5"/>
              </a:cxn>
              <a:cxn ang="0">
                <a:pos x="T7" y="T8"/>
              </a:cxn>
              <a:cxn ang="0">
                <a:pos x="T10" y="T11"/>
              </a:cxn>
            </a:cxnLst>
            <a:rect l="0" t="0" r="r" b="b"/>
            <a:pathLst>
              <a:path w="21363" h="21600">
                <a:moveTo>
                  <a:pt x="19758" y="15897"/>
                </a:moveTo>
                <a:cubicBezTo>
                  <a:pt x="20596" y="15897"/>
                  <a:pt x="21109" y="15995"/>
                  <a:pt x="21294" y="16199"/>
                </a:cubicBezTo>
                <a:cubicBezTo>
                  <a:pt x="21478" y="16402"/>
                  <a:pt x="21260" y="16662"/>
                  <a:pt x="20640" y="16978"/>
                </a:cubicBezTo>
                <a:lnTo>
                  <a:pt x="12115" y="21286"/>
                </a:lnTo>
                <a:cubicBezTo>
                  <a:pt x="11708" y="21492"/>
                  <a:pt x="11228" y="21599"/>
                  <a:pt x="10675" y="21599"/>
                </a:cubicBezTo>
                <a:cubicBezTo>
                  <a:pt x="10117" y="21599"/>
                  <a:pt x="9648" y="21492"/>
                  <a:pt x="9257" y="21286"/>
                </a:cubicBezTo>
                <a:lnTo>
                  <a:pt x="676" y="16978"/>
                </a:lnTo>
                <a:cubicBezTo>
                  <a:pt x="90" y="16662"/>
                  <a:pt x="-116" y="16402"/>
                  <a:pt x="62" y="16199"/>
                </a:cubicBezTo>
                <a:cubicBezTo>
                  <a:pt x="241" y="15995"/>
                  <a:pt x="749" y="15897"/>
                  <a:pt x="1586" y="15897"/>
                </a:cubicBezTo>
                <a:lnTo>
                  <a:pt x="7013" y="15897"/>
                </a:lnTo>
                <a:lnTo>
                  <a:pt x="7013" y="5705"/>
                </a:lnTo>
                <a:lnTo>
                  <a:pt x="1586" y="5705"/>
                </a:lnTo>
                <a:cubicBezTo>
                  <a:pt x="749" y="5705"/>
                  <a:pt x="241" y="5603"/>
                  <a:pt x="62" y="5400"/>
                </a:cubicBezTo>
                <a:cubicBezTo>
                  <a:pt x="-111" y="5197"/>
                  <a:pt x="112" y="4940"/>
                  <a:pt x="732" y="4624"/>
                </a:cubicBezTo>
                <a:lnTo>
                  <a:pt x="9257" y="310"/>
                </a:lnTo>
                <a:cubicBezTo>
                  <a:pt x="9665" y="104"/>
                  <a:pt x="10134" y="0"/>
                  <a:pt x="10675" y="0"/>
                </a:cubicBezTo>
                <a:cubicBezTo>
                  <a:pt x="11228" y="0"/>
                  <a:pt x="11708" y="104"/>
                  <a:pt x="12115" y="310"/>
                </a:cubicBezTo>
                <a:lnTo>
                  <a:pt x="20696" y="4624"/>
                </a:lnTo>
                <a:cubicBezTo>
                  <a:pt x="21283" y="4940"/>
                  <a:pt x="21483" y="5197"/>
                  <a:pt x="21294" y="5400"/>
                </a:cubicBezTo>
                <a:cubicBezTo>
                  <a:pt x="21109" y="5604"/>
                  <a:pt x="20596" y="5705"/>
                  <a:pt x="19758" y="5705"/>
                </a:cubicBezTo>
                <a:lnTo>
                  <a:pt x="14360" y="5705"/>
                </a:lnTo>
                <a:lnTo>
                  <a:pt x="14360" y="15897"/>
                </a:lnTo>
                <a:lnTo>
                  <a:pt x="19758" y="1589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0" name="AutoShape 111"/>
          <p:cNvSpPr>
            <a:spLocks/>
          </p:cNvSpPr>
          <p:nvPr userDrawn="1"/>
        </p:nvSpPr>
        <p:spPr bwMode="auto">
          <a:xfrm>
            <a:off x="5071941" y="1409789"/>
            <a:ext cx="199216" cy="199268"/>
          </a:xfrm>
          <a:custGeom>
            <a:avLst/>
            <a:gdLst>
              <a:gd name="T0" fmla="+- 0 10800 61"/>
              <a:gd name="T1" fmla="*/ T0 w 21478"/>
              <a:gd name="T2" fmla="*/ 10800 h 21600"/>
              <a:gd name="T3" fmla="+- 0 10800 61"/>
              <a:gd name="T4" fmla="*/ T3 w 21478"/>
              <a:gd name="T5" fmla="*/ 10800 h 21600"/>
              <a:gd name="T6" fmla="+- 0 10800 61"/>
              <a:gd name="T7" fmla="*/ T6 w 21478"/>
              <a:gd name="T8" fmla="*/ 10800 h 21600"/>
              <a:gd name="T9" fmla="+- 0 10800 61"/>
              <a:gd name="T10" fmla="*/ T9 w 21478"/>
              <a:gd name="T11" fmla="*/ 10800 h 21600"/>
            </a:gdLst>
            <a:ahLst/>
            <a:cxnLst>
              <a:cxn ang="0">
                <a:pos x="T1" y="T2"/>
              </a:cxn>
              <a:cxn ang="0">
                <a:pos x="T4" y="T5"/>
              </a:cxn>
              <a:cxn ang="0">
                <a:pos x="T7" y="T8"/>
              </a:cxn>
              <a:cxn ang="0">
                <a:pos x="T10" y="T11"/>
              </a:cxn>
            </a:cxnLst>
            <a:rect l="0" t="0" r="r" b="b"/>
            <a:pathLst>
              <a:path w="21478" h="21600">
                <a:moveTo>
                  <a:pt x="9108" y="16746"/>
                </a:moveTo>
                <a:cubicBezTo>
                  <a:pt x="9155" y="16837"/>
                  <a:pt x="9197" y="16924"/>
                  <a:pt x="9243" y="17012"/>
                </a:cubicBezTo>
                <a:cubicBezTo>
                  <a:pt x="9290" y="17097"/>
                  <a:pt x="9351" y="17181"/>
                  <a:pt x="9431" y="17274"/>
                </a:cubicBezTo>
                <a:lnTo>
                  <a:pt x="12259" y="21069"/>
                </a:lnTo>
                <a:lnTo>
                  <a:pt x="4473" y="21069"/>
                </a:lnTo>
                <a:cubicBezTo>
                  <a:pt x="4227" y="21069"/>
                  <a:pt x="4014" y="20964"/>
                  <a:pt x="3839" y="20755"/>
                </a:cubicBezTo>
                <a:cubicBezTo>
                  <a:pt x="3663" y="20543"/>
                  <a:pt x="3574" y="20286"/>
                  <a:pt x="3574" y="19987"/>
                </a:cubicBezTo>
                <a:lnTo>
                  <a:pt x="3574" y="7554"/>
                </a:lnTo>
                <a:lnTo>
                  <a:pt x="788" y="7554"/>
                </a:lnTo>
                <a:cubicBezTo>
                  <a:pt x="376" y="7554"/>
                  <a:pt x="126" y="7419"/>
                  <a:pt x="32" y="7145"/>
                </a:cubicBezTo>
                <a:cubicBezTo>
                  <a:pt x="-61" y="6871"/>
                  <a:pt x="46" y="6529"/>
                  <a:pt x="353" y="6123"/>
                </a:cubicBezTo>
                <a:lnTo>
                  <a:pt x="4665" y="392"/>
                </a:lnTo>
                <a:cubicBezTo>
                  <a:pt x="4850" y="132"/>
                  <a:pt x="5088" y="0"/>
                  <a:pt x="5371" y="0"/>
                </a:cubicBezTo>
                <a:cubicBezTo>
                  <a:pt x="5661" y="0"/>
                  <a:pt x="5902" y="132"/>
                  <a:pt x="6090" y="392"/>
                </a:cubicBezTo>
                <a:lnTo>
                  <a:pt x="10402" y="6123"/>
                </a:lnTo>
                <a:cubicBezTo>
                  <a:pt x="10708" y="6529"/>
                  <a:pt x="10813" y="6871"/>
                  <a:pt x="10722" y="7145"/>
                </a:cubicBezTo>
                <a:cubicBezTo>
                  <a:pt x="10629" y="7419"/>
                  <a:pt x="10376" y="7554"/>
                  <a:pt x="9966" y="7554"/>
                </a:cubicBezTo>
                <a:lnTo>
                  <a:pt x="7166" y="7554"/>
                </a:lnTo>
                <a:lnTo>
                  <a:pt x="7166" y="16746"/>
                </a:lnTo>
                <a:lnTo>
                  <a:pt x="9108" y="16746"/>
                </a:lnTo>
                <a:close/>
                <a:moveTo>
                  <a:pt x="20689" y="14045"/>
                </a:moveTo>
                <a:cubicBezTo>
                  <a:pt x="21101" y="14045"/>
                  <a:pt x="21351" y="14183"/>
                  <a:pt x="21445" y="14457"/>
                </a:cubicBezTo>
                <a:cubicBezTo>
                  <a:pt x="21539" y="14731"/>
                  <a:pt x="21431" y="15069"/>
                  <a:pt x="21127" y="15476"/>
                </a:cubicBezTo>
                <a:lnTo>
                  <a:pt x="16812" y="21207"/>
                </a:lnTo>
                <a:cubicBezTo>
                  <a:pt x="16625" y="21467"/>
                  <a:pt x="16389" y="21599"/>
                  <a:pt x="16106" y="21599"/>
                </a:cubicBezTo>
                <a:cubicBezTo>
                  <a:pt x="15813" y="21599"/>
                  <a:pt x="15575" y="21467"/>
                  <a:pt x="15387" y="21207"/>
                </a:cubicBezTo>
                <a:lnTo>
                  <a:pt x="11075" y="15476"/>
                </a:lnTo>
                <a:cubicBezTo>
                  <a:pt x="10769" y="15070"/>
                  <a:pt x="10661" y="14731"/>
                  <a:pt x="10755" y="14457"/>
                </a:cubicBezTo>
                <a:cubicBezTo>
                  <a:pt x="10848" y="14183"/>
                  <a:pt x="11099" y="14045"/>
                  <a:pt x="11511" y="14045"/>
                </a:cubicBezTo>
                <a:lnTo>
                  <a:pt x="14311" y="14045"/>
                </a:lnTo>
                <a:lnTo>
                  <a:pt x="14311" y="4881"/>
                </a:lnTo>
                <a:lnTo>
                  <a:pt x="12362" y="4881"/>
                </a:lnTo>
                <a:cubicBezTo>
                  <a:pt x="12315" y="4791"/>
                  <a:pt x="12271" y="4697"/>
                  <a:pt x="12220" y="4604"/>
                </a:cubicBezTo>
                <a:cubicBezTo>
                  <a:pt x="12170" y="4508"/>
                  <a:pt x="12117" y="4418"/>
                  <a:pt x="12056" y="4327"/>
                </a:cubicBezTo>
                <a:lnTo>
                  <a:pt x="9213" y="556"/>
                </a:lnTo>
                <a:lnTo>
                  <a:pt x="16997" y="556"/>
                </a:lnTo>
                <a:cubicBezTo>
                  <a:pt x="17243" y="556"/>
                  <a:pt x="17451" y="657"/>
                  <a:pt x="17627" y="861"/>
                </a:cubicBezTo>
                <a:cubicBezTo>
                  <a:pt x="17797" y="1061"/>
                  <a:pt x="17882" y="1321"/>
                  <a:pt x="17882" y="1637"/>
                </a:cubicBezTo>
                <a:lnTo>
                  <a:pt x="17882" y="14045"/>
                </a:lnTo>
                <a:lnTo>
                  <a:pt x="20689" y="14045"/>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1" name="AutoShape 112"/>
          <p:cNvSpPr>
            <a:spLocks/>
          </p:cNvSpPr>
          <p:nvPr userDrawn="1"/>
        </p:nvSpPr>
        <p:spPr bwMode="auto">
          <a:xfrm>
            <a:off x="5553248" y="1410586"/>
            <a:ext cx="198420" cy="199268"/>
          </a:xfrm>
          <a:custGeom>
            <a:avLst/>
            <a:gdLst>
              <a:gd name="T0" fmla="+- 0 10800 15"/>
              <a:gd name="T1" fmla="*/ T0 w 21571"/>
              <a:gd name="T2" fmla="*/ 10800 h 21600"/>
              <a:gd name="T3" fmla="+- 0 10800 15"/>
              <a:gd name="T4" fmla="*/ T3 w 21571"/>
              <a:gd name="T5" fmla="*/ 10800 h 21600"/>
              <a:gd name="T6" fmla="+- 0 10800 15"/>
              <a:gd name="T7" fmla="*/ T6 w 21571"/>
              <a:gd name="T8" fmla="*/ 10800 h 21600"/>
              <a:gd name="T9" fmla="+- 0 10800 15"/>
              <a:gd name="T10" fmla="*/ T9 w 21571"/>
              <a:gd name="T11" fmla="*/ 10800 h 21600"/>
            </a:gdLst>
            <a:ahLst/>
            <a:cxnLst>
              <a:cxn ang="0">
                <a:pos x="T1" y="T2"/>
              </a:cxn>
              <a:cxn ang="0">
                <a:pos x="T4" y="T5"/>
              </a:cxn>
              <a:cxn ang="0">
                <a:pos x="T7" y="T8"/>
              </a:cxn>
              <a:cxn ang="0">
                <a:pos x="T10" y="T11"/>
              </a:cxn>
            </a:cxnLst>
            <a:rect l="0" t="0" r="r" b="b"/>
            <a:pathLst>
              <a:path w="21571" h="21600">
                <a:moveTo>
                  <a:pt x="21538" y="21106"/>
                </a:moveTo>
                <a:cubicBezTo>
                  <a:pt x="21585" y="21238"/>
                  <a:pt x="21580" y="21353"/>
                  <a:pt x="21526" y="21453"/>
                </a:cubicBezTo>
                <a:cubicBezTo>
                  <a:pt x="21472" y="21550"/>
                  <a:pt x="21379" y="21599"/>
                  <a:pt x="21257" y="21599"/>
                </a:cubicBezTo>
                <a:lnTo>
                  <a:pt x="12601" y="21599"/>
                </a:lnTo>
                <a:lnTo>
                  <a:pt x="12298" y="14400"/>
                </a:lnTo>
                <a:lnTo>
                  <a:pt x="9281" y="14400"/>
                </a:lnTo>
                <a:lnTo>
                  <a:pt x="8966" y="21599"/>
                </a:lnTo>
                <a:lnTo>
                  <a:pt x="322" y="21599"/>
                </a:lnTo>
                <a:cubicBezTo>
                  <a:pt x="197" y="21599"/>
                  <a:pt x="104" y="21555"/>
                  <a:pt x="48" y="21461"/>
                </a:cubicBezTo>
                <a:cubicBezTo>
                  <a:pt x="-11" y="21364"/>
                  <a:pt x="-15" y="21247"/>
                  <a:pt x="28" y="21106"/>
                </a:cubicBezTo>
                <a:lnTo>
                  <a:pt x="6979" y="493"/>
                </a:lnTo>
                <a:cubicBezTo>
                  <a:pt x="7026" y="361"/>
                  <a:pt x="7109" y="246"/>
                  <a:pt x="7231" y="149"/>
                </a:cubicBezTo>
                <a:cubicBezTo>
                  <a:pt x="7351" y="50"/>
                  <a:pt x="7475" y="0"/>
                  <a:pt x="7597" y="0"/>
                </a:cubicBezTo>
                <a:lnTo>
                  <a:pt x="9879" y="0"/>
                </a:lnTo>
                <a:lnTo>
                  <a:pt x="9786" y="2391"/>
                </a:lnTo>
                <a:lnTo>
                  <a:pt x="11797" y="2391"/>
                </a:lnTo>
                <a:lnTo>
                  <a:pt x="11692" y="0"/>
                </a:lnTo>
                <a:lnTo>
                  <a:pt x="13974" y="0"/>
                </a:lnTo>
                <a:cubicBezTo>
                  <a:pt x="14099" y="0"/>
                  <a:pt x="14223" y="46"/>
                  <a:pt x="14341" y="140"/>
                </a:cubicBezTo>
                <a:cubicBezTo>
                  <a:pt x="14463" y="234"/>
                  <a:pt x="14546" y="349"/>
                  <a:pt x="14595" y="493"/>
                </a:cubicBezTo>
                <a:lnTo>
                  <a:pt x="21538" y="21106"/>
                </a:lnTo>
                <a:close/>
                <a:moveTo>
                  <a:pt x="12120" y="10393"/>
                </a:moveTo>
                <a:lnTo>
                  <a:pt x="11885" y="4582"/>
                </a:lnTo>
                <a:lnTo>
                  <a:pt x="9677" y="4582"/>
                </a:lnTo>
                <a:lnTo>
                  <a:pt x="9442" y="10393"/>
                </a:lnTo>
                <a:lnTo>
                  <a:pt x="12120" y="1039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2" name="AutoShape 113"/>
          <p:cNvSpPr>
            <a:spLocks/>
          </p:cNvSpPr>
          <p:nvPr userDrawn="1"/>
        </p:nvSpPr>
        <p:spPr bwMode="auto">
          <a:xfrm>
            <a:off x="5979560" y="1410586"/>
            <a:ext cx="199216" cy="199268"/>
          </a:xfrm>
          <a:custGeom>
            <a:avLst/>
            <a:gdLst>
              <a:gd name="T0" fmla="*/ 10785 w 21570"/>
              <a:gd name="T1" fmla="*/ 10800 h 21600"/>
              <a:gd name="T2" fmla="*/ 10785 w 21570"/>
              <a:gd name="T3" fmla="*/ 10800 h 21600"/>
              <a:gd name="T4" fmla="*/ 10785 w 21570"/>
              <a:gd name="T5" fmla="*/ 10800 h 21600"/>
              <a:gd name="T6" fmla="*/ 10785 w 21570"/>
              <a:gd name="T7" fmla="*/ 10800 h 21600"/>
            </a:gdLst>
            <a:ahLst/>
            <a:cxnLst>
              <a:cxn ang="0">
                <a:pos x="T0" y="T1"/>
              </a:cxn>
              <a:cxn ang="0">
                <a:pos x="T2" y="T3"/>
              </a:cxn>
              <a:cxn ang="0">
                <a:pos x="T4" y="T5"/>
              </a:cxn>
              <a:cxn ang="0">
                <a:pos x="T6" y="T7"/>
              </a:cxn>
            </a:cxnLst>
            <a:rect l="0" t="0" r="r" b="b"/>
            <a:pathLst>
              <a:path w="21570" h="21600">
                <a:moveTo>
                  <a:pt x="1132" y="0"/>
                </a:moveTo>
                <a:cubicBezTo>
                  <a:pt x="3894" y="146"/>
                  <a:pt x="6483" y="774"/>
                  <a:pt x="8906" y="1888"/>
                </a:cubicBezTo>
                <a:cubicBezTo>
                  <a:pt x="11328" y="2999"/>
                  <a:pt x="13449" y="4470"/>
                  <a:pt x="15274" y="6296"/>
                </a:cubicBezTo>
                <a:cubicBezTo>
                  <a:pt x="17102" y="8124"/>
                  <a:pt x="18568" y="10251"/>
                  <a:pt x="19671" y="12678"/>
                </a:cubicBezTo>
                <a:cubicBezTo>
                  <a:pt x="20778" y="15102"/>
                  <a:pt x="21407" y="17699"/>
                  <a:pt x="21562" y="20465"/>
                </a:cubicBezTo>
                <a:cubicBezTo>
                  <a:pt x="21600" y="20750"/>
                  <a:pt x="21493" y="21012"/>
                  <a:pt x="21246" y="21251"/>
                </a:cubicBezTo>
                <a:cubicBezTo>
                  <a:pt x="21036" y="21482"/>
                  <a:pt x="20783" y="21597"/>
                  <a:pt x="20487" y="21597"/>
                </a:cubicBezTo>
                <a:lnTo>
                  <a:pt x="18315" y="21597"/>
                </a:lnTo>
                <a:cubicBezTo>
                  <a:pt x="18033" y="21597"/>
                  <a:pt x="17783" y="21496"/>
                  <a:pt x="17579" y="21297"/>
                </a:cubicBezTo>
                <a:cubicBezTo>
                  <a:pt x="17372" y="21102"/>
                  <a:pt x="17260" y="20860"/>
                  <a:pt x="17243" y="20575"/>
                </a:cubicBezTo>
                <a:cubicBezTo>
                  <a:pt x="17113" y="18390"/>
                  <a:pt x="16608" y="16340"/>
                  <a:pt x="15728" y="14423"/>
                </a:cubicBezTo>
                <a:cubicBezTo>
                  <a:pt x="14849" y="12505"/>
                  <a:pt x="13679" y="10818"/>
                  <a:pt x="12219" y="9356"/>
                </a:cubicBezTo>
                <a:cubicBezTo>
                  <a:pt x="10762" y="7896"/>
                  <a:pt x="9072" y="6725"/>
                  <a:pt x="7155" y="5841"/>
                </a:cubicBezTo>
                <a:cubicBezTo>
                  <a:pt x="5239" y="4963"/>
                  <a:pt x="3192" y="4456"/>
                  <a:pt x="1020" y="4326"/>
                </a:cubicBezTo>
                <a:cubicBezTo>
                  <a:pt x="735" y="4309"/>
                  <a:pt x="494" y="4194"/>
                  <a:pt x="298" y="3990"/>
                </a:cubicBezTo>
                <a:cubicBezTo>
                  <a:pt x="100" y="3782"/>
                  <a:pt x="0" y="3535"/>
                  <a:pt x="0" y="3253"/>
                </a:cubicBezTo>
                <a:lnTo>
                  <a:pt x="0" y="1073"/>
                </a:lnTo>
                <a:cubicBezTo>
                  <a:pt x="0" y="768"/>
                  <a:pt x="114" y="520"/>
                  <a:pt x="344" y="316"/>
                </a:cubicBezTo>
                <a:cubicBezTo>
                  <a:pt x="554" y="106"/>
                  <a:pt x="796" y="0"/>
                  <a:pt x="1074" y="0"/>
                </a:cubicBezTo>
                <a:lnTo>
                  <a:pt x="1132" y="0"/>
                </a:lnTo>
                <a:close/>
                <a:moveTo>
                  <a:pt x="1160" y="7058"/>
                </a:moveTo>
                <a:cubicBezTo>
                  <a:pt x="2931" y="7188"/>
                  <a:pt x="4592" y="7623"/>
                  <a:pt x="6147" y="8368"/>
                </a:cubicBezTo>
                <a:cubicBezTo>
                  <a:pt x="7701" y="9111"/>
                  <a:pt x="9081" y="10090"/>
                  <a:pt x="10288" y="11296"/>
                </a:cubicBezTo>
                <a:cubicBezTo>
                  <a:pt x="11492" y="12505"/>
                  <a:pt x="12466" y="13890"/>
                  <a:pt x="13205" y="15450"/>
                </a:cubicBezTo>
                <a:cubicBezTo>
                  <a:pt x="13944" y="17014"/>
                  <a:pt x="14380" y="18675"/>
                  <a:pt x="14518" y="20442"/>
                </a:cubicBezTo>
                <a:cubicBezTo>
                  <a:pt x="14556" y="20762"/>
                  <a:pt x="14458" y="21033"/>
                  <a:pt x="14228" y="21254"/>
                </a:cubicBezTo>
                <a:cubicBezTo>
                  <a:pt x="14018" y="21484"/>
                  <a:pt x="13757" y="21599"/>
                  <a:pt x="13446" y="21599"/>
                </a:cubicBezTo>
                <a:lnTo>
                  <a:pt x="11271" y="21599"/>
                </a:lnTo>
                <a:cubicBezTo>
                  <a:pt x="11004" y="21599"/>
                  <a:pt x="10768" y="21504"/>
                  <a:pt x="10564" y="21315"/>
                </a:cubicBezTo>
                <a:cubicBezTo>
                  <a:pt x="10357" y="21127"/>
                  <a:pt x="10236" y="20891"/>
                  <a:pt x="10199" y="20603"/>
                </a:cubicBezTo>
                <a:cubicBezTo>
                  <a:pt x="10087" y="19383"/>
                  <a:pt x="9774" y="18237"/>
                  <a:pt x="9256" y="17169"/>
                </a:cubicBezTo>
                <a:cubicBezTo>
                  <a:pt x="8736" y="16098"/>
                  <a:pt x="8069" y="15154"/>
                  <a:pt x="7259" y="14333"/>
                </a:cubicBezTo>
                <a:cubicBezTo>
                  <a:pt x="6440" y="13519"/>
                  <a:pt x="5497" y="12851"/>
                  <a:pt x="4428" y="12330"/>
                </a:cubicBezTo>
                <a:cubicBezTo>
                  <a:pt x="3359" y="11809"/>
                  <a:pt x="2215" y="11495"/>
                  <a:pt x="997" y="11385"/>
                </a:cubicBezTo>
                <a:cubicBezTo>
                  <a:pt x="712" y="11348"/>
                  <a:pt x="477" y="11224"/>
                  <a:pt x="290" y="11014"/>
                </a:cubicBezTo>
                <a:cubicBezTo>
                  <a:pt x="103" y="10804"/>
                  <a:pt x="5" y="10568"/>
                  <a:pt x="5" y="10311"/>
                </a:cubicBezTo>
                <a:lnTo>
                  <a:pt x="5" y="8132"/>
                </a:lnTo>
                <a:cubicBezTo>
                  <a:pt x="5" y="7812"/>
                  <a:pt x="120" y="7551"/>
                  <a:pt x="350" y="7349"/>
                </a:cubicBezTo>
                <a:cubicBezTo>
                  <a:pt x="560" y="7136"/>
                  <a:pt x="801" y="7030"/>
                  <a:pt x="1080" y="7030"/>
                </a:cubicBezTo>
                <a:cubicBezTo>
                  <a:pt x="1097" y="7030"/>
                  <a:pt x="1112" y="7035"/>
                  <a:pt x="1120" y="7044"/>
                </a:cubicBezTo>
                <a:cubicBezTo>
                  <a:pt x="1129" y="7053"/>
                  <a:pt x="1140" y="7058"/>
                  <a:pt x="1160" y="7058"/>
                </a:cubicBezTo>
                <a:moveTo>
                  <a:pt x="3250" y="15102"/>
                </a:moveTo>
                <a:cubicBezTo>
                  <a:pt x="3698" y="15102"/>
                  <a:pt x="4118" y="15188"/>
                  <a:pt x="4503" y="15361"/>
                </a:cubicBezTo>
                <a:cubicBezTo>
                  <a:pt x="4888" y="15528"/>
                  <a:pt x="5230" y="15761"/>
                  <a:pt x="5526" y="16064"/>
                </a:cubicBezTo>
                <a:cubicBezTo>
                  <a:pt x="5825" y="16363"/>
                  <a:pt x="6063" y="16706"/>
                  <a:pt x="6227" y="17085"/>
                </a:cubicBezTo>
                <a:cubicBezTo>
                  <a:pt x="6400" y="17474"/>
                  <a:pt x="6483" y="17892"/>
                  <a:pt x="6483" y="18341"/>
                </a:cubicBezTo>
                <a:cubicBezTo>
                  <a:pt x="6483" y="18793"/>
                  <a:pt x="6400" y="19219"/>
                  <a:pt x="6227" y="19616"/>
                </a:cubicBezTo>
                <a:cubicBezTo>
                  <a:pt x="6060" y="20016"/>
                  <a:pt x="5825" y="20361"/>
                  <a:pt x="5526" y="20652"/>
                </a:cubicBezTo>
                <a:cubicBezTo>
                  <a:pt x="5227" y="20940"/>
                  <a:pt x="4885" y="21168"/>
                  <a:pt x="4503" y="21340"/>
                </a:cubicBezTo>
                <a:cubicBezTo>
                  <a:pt x="4121" y="21513"/>
                  <a:pt x="3701" y="21597"/>
                  <a:pt x="3250" y="21597"/>
                </a:cubicBezTo>
                <a:cubicBezTo>
                  <a:pt x="2799" y="21597"/>
                  <a:pt x="2376" y="21513"/>
                  <a:pt x="1980" y="21340"/>
                </a:cubicBezTo>
                <a:cubicBezTo>
                  <a:pt x="1577" y="21168"/>
                  <a:pt x="1235" y="20940"/>
                  <a:pt x="948" y="20652"/>
                </a:cubicBezTo>
                <a:cubicBezTo>
                  <a:pt x="658" y="20361"/>
                  <a:pt x="428" y="20019"/>
                  <a:pt x="261" y="19622"/>
                </a:cubicBezTo>
                <a:cubicBezTo>
                  <a:pt x="89" y="19230"/>
                  <a:pt x="5" y="18801"/>
                  <a:pt x="5" y="18341"/>
                </a:cubicBezTo>
                <a:cubicBezTo>
                  <a:pt x="5" y="17891"/>
                  <a:pt x="89" y="17474"/>
                  <a:pt x="261" y="17085"/>
                </a:cubicBezTo>
                <a:cubicBezTo>
                  <a:pt x="431" y="16705"/>
                  <a:pt x="660" y="16363"/>
                  <a:pt x="948" y="16064"/>
                </a:cubicBezTo>
                <a:cubicBezTo>
                  <a:pt x="1238" y="15761"/>
                  <a:pt x="1580" y="15528"/>
                  <a:pt x="1980" y="15361"/>
                </a:cubicBezTo>
                <a:cubicBezTo>
                  <a:pt x="2379" y="15191"/>
                  <a:pt x="2801" y="15102"/>
                  <a:pt x="3250" y="15102"/>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3" name="AutoShape 114"/>
          <p:cNvSpPr>
            <a:spLocks/>
          </p:cNvSpPr>
          <p:nvPr userDrawn="1"/>
        </p:nvSpPr>
        <p:spPr bwMode="auto">
          <a:xfrm>
            <a:off x="2251804" y="1405761"/>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74" name="AutoShape 115"/>
          <p:cNvSpPr>
            <a:spLocks/>
          </p:cNvSpPr>
          <p:nvPr userDrawn="1"/>
        </p:nvSpPr>
        <p:spPr bwMode="auto">
          <a:xfrm>
            <a:off x="2716378" y="1404964"/>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75" name="AutoShape 116"/>
          <p:cNvSpPr>
            <a:spLocks/>
          </p:cNvSpPr>
          <p:nvPr userDrawn="1"/>
        </p:nvSpPr>
        <p:spPr bwMode="auto">
          <a:xfrm>
            <a:off x="3199278" y="1409747"/>
            <a:ext cx="198420" cy="219195"/>
          </a:xfrm>
          <a:custGeom>
            <a:avLst/>
            <a:gdLst>
              <a:gd name="T0" fmla="*/ 10795 w 21591"/>
              <a:gd name="T1" fmla="+- 0 10838 76"/>
              <a:gd name="T2" fmla="*/ 10838 h 21524"/>
              <a:gd name="T3" fmla="*/ 10795 w 21591"/>
              <a:gd name="T4" fmla="+- 0 10838 76"/>
              <a:gd name="T5" fmla="*/ 10838 h 21524"/>
              <a:gd name="T6" fmla="*/ 10795 w 21591"/>
              <a:gd name="T7" fmla="+- 0 10838 76"/>
              <a:gd name="T8" fmla="*/ 10838 h 21524"/>
              <a:gd name="T9" fmla="*/ 10795 w 21591"/>
              <a:gd name="T10" fmla="+- 0 10838 76"/>
              <a:gd name="T11" fmla="*/ 10838 h 21524"/>
            </a:gdLst>
            <a:ahLst/>
            <a:cxnLst>
              <a:cxn ang="0">
                <a:pos x="T0" y="T2"/>
              </a:cxn>
              <a:cxn ang="0">
                <a:pos x="T3" y="T5"/>
              </a:cxn>
              <a:cxn ang="0">
                <a:pos x="T6" y="T8"/>
              </a:cxn>
              <a:cxn ang="0">
                <a:pos x="T9" y="T11"/>
              </a:cxn>
            </a:cxnLst>
            <a:rect l="0" t="0" r="r" b="b"/>
            <a:pathLst>
              <a:path w="21591" h="21524">
                <a:moveTo>
                  <a:pt x="17534" y="15668"/>
                </a:moveTo>
                <a:cubicBezTo>
                  <a:pt x="17659" y="15575"/>
                  <a:pt x="17784" y="15475"/>
                  <a:pt x="17904" y="15367"/>
                </a:cubicBezTo>
                <a:cubicBezTo>
                  <a:pt x="18024" y="15258"/>
                  <a:pt x="18151" y="15129"/>
                  <a:pt x="18283" y="14980"/>
                </a:cubicBezTo>
                <a:lnTo>
                  <a:pt x="19793" y="13200"/>
                </a:lnTo>
                <a:lnTo>
                  <a:pt x="19793" y="17223"/>
                </a:lnTo>
                <a:cubicBezTo>
                  <a:pt x="19793" y="17811"/>
                  <a:pt x="19695" y="18367"/>
                  <a:pt x="19502" y="18883"/>
                </a:cubicBezTo>
                <a:cubicBezTo>
                  <a:pt x="19306" y="19401"/>
                  <a:pt x="19044" y="19858"/>
                  <a:pt x="18717" y="20250"/>
                </a:cubicBezTo>
                <a:cubicBezTo>
                  <a:pt x="18389" y="20642"/>
                  <a:pt x="18009" y="20953"/>
                  <a:pt x="17581" y="21181"/>
                </a:cubicBezTo>
                <a:cubicBezTo>
                  <a:pt x="17150" y="21409"/>
                  <a:pt x="16688" y="21524"/>
                  <a:pt x="16186" y="21524"/>
                </a:cubicBezTo>
                <a:lnTo>
                  <a:pt x="3592" y="21524"/>
                </a:lnTo>
                <a:cubicBezTo>
                  <a:pt x="3103" y="21524"/>
                  <a:pt x="2633" y="21409"/>
                  <a:pt x="2195" y="21181"/>
                </a:cubicBezTo>
                <a:cubicBezTo>
                  <a:pt x="1752" y="20953"/>
                  <a:pt x="1372" y="20639"/>
                  <a:pt x="1052" y="20250"/>
                </a:cubicBezTo>
                <a:cubicBezTo>
                  <a:pt x="731" y="19861"/>
                  <a:pt x="477" y="19401"/>
                  <a:pt x="286" y="18883"/>
                </a:cubicBezTo>
                <a:cubicBezTo>
                  <a:pt x="95" y="18365"/>
                  <a:pt x="0" y="17811"/>
                  <a:pt x="0" y="17223"/>
                </a:cubicBezTo>
                <a:lnTo>
                  <a:pt x="0" y="4300"/>
                </a:lnTo>
                <a:cubicBezTo>
                  <a:pt x="0" y="3712"/>
                  <a:pt x="95" y="3152"/>
                  <a:pt x="286" y="2628"/>
                </a:cubicBezTo>
                <a:cubicBezTo>
                  <a:pt x="477" y="2098"/>
                  <a:pt x="734" y="1645"/>
                  <a:pt x="1052" y="1261"/>
                </a:cubicBezTo>
                <a:cubicBezTo>
                  <a:pt x="1370" y="878"/>
                  <a:pt x="1752" y="573"/>
                  <a:pt x="2195" y="345"/>
                </a:cubicBezTo>
                <a:cubicBezTo>
                  <a:pt x="2635" y="119"/>
                  <a:pt x="3103" y="-1"/>
                  <a:pt x="3592" y="-1"/>
                </a:cubicBezTo>
                <a:lnTo>
                  <a:pt x="13389" y="-1"/>
                </a:lnTo>
                <a:cubicBezTo>
                  <a:pt x="13340" y="292"/>
                  <a:pt x="13318" y="585"/>
                  <a:pt x="13318" y="884"/>
                </a:cubicBezTo>
                <a:lnTo>
                  <a:pt x="13318" y="1613"/>
                </a:lnTo>
                <a:cubicBezTo>
                  <a:pt x="12038" y="1800"/>
                  <a:pt x="10826" y="2163"/>
                  <a:pt x="9688" y="2708"/>
                </a:cubicBezTo>
                <a:lnTo>
                  <a:pt x="3595" y="2708"/>
                </a:lnTo>
                <a:cubicBezTo>
                  <a:pt x="3230" y="2708"/>
                  <a:pt x="2914" y="2863"/>
                  <a:pt x="2652" y="3176"/>
                </a:cubicBezTo>
                <a:cubicBezTo>
                  <a:pt x="2391" y="3486"/>
                  <a:pt x="2261" y="3864"/>
                  <a:pt x="2261" y="4303"/>
                </a:cubicBezTo>
                <a:lnTo>
                  <a:pt x="2261" y="17226"/>
                </a:lnTo>
                <a:cubicBezTo>
                  <a:pt x="2261" y="17665"/>
                  <a:pt x="2391" y="18040"/>
                  <a:pt x="2652" y="18356"/>
                </a:cubicBezTo>
                <a:cubicBezTo>
                  <a:pt x="2912" y="18663"/>
                  <a:pt x="3228" y="18824"/>
                  <a:pt x="3595" y="18824"/>
                </a:cubicBezTo>
                <a:lnTo>
                  <a:pt x="16188" y="18824"/>
                </a:lnTo>
                <a:cubicBezTo>
                  <a:pt x="16556" y="18824"/>
                  <a:pt x="16871" y="18663"/>
                  <a:pt x="17140" y="18356"/>
                </a:cubicBezTo>
                <a:cubicBezTo>
                  <a:pt x="17405" y="18043"/>
                  <a:pt x="17537" y="17668"/>
                  <a:pt x="17537" y="17226"/>
                </a:cubicBezTo>
                <a:lnTo>
                  <a:pt x="17537" y="15668"/>
                </a:lnTo>
                <a:close/>
                <a:moveTo>
                  <a:pt x="21286" y="5913"/>
                </a:moveTo>
                <a:cubicBezTo>
                  <a:pt x="21497" y="6147"/>
                  <a:pt x="21599" y="6452"/>
                  <a:pt x="21590" y="6827"/>
                </a:cubicBezTo>
                <a:cubicBezTo>
                  <a:pt x="21590" y="7190"/>
                  <a:pt x="21489" y="7491"/>
                  <a:pt x="21286" y="7723"/>
                </a:cubicBezTo>
                <a:lnTo>
                  <a:pt x="16693" y="13203"/>
                </a:lnTo>
                <a:cubicBezTo>
                  <a:pt x="16372" y="13587"/>
                  <a:pt x="16103" y="13721"/>
                  <a:pt x="15878" y="13604"/>
                </a:cubicBezTo>
                <a:cubicBezTo>
                  <a:pt x="15655" y="13487"/>
                  <a:pt x="15545" y="13162"/>
                  <a:pt x="15545" y="12630"/>
                </a:cubicBezTo>
                <a:lnTo>
                  <a:pt x="15545" y="8987"/>
                </a:lnTo>
                <a:cubicBezTo>
                  <a:pt x="13927" y="8987"/>
                  <a:pt x="12505" y="9186"/>
                  <a:pt x="11274" y="9588"/>
                </a:cubicBezTo>
                <a:cubicBezTo>
                  <a:pt x="10043" y="9992"/>
                  <a:pt x="9006" y="10533"/>
                  <a:pt x="8159" y="11227"/>
                </a:cubicBezTo>
                <a:cubicBezTo>
                  <a:pt x="7310" y="11909"/>
                  <a:pt x="6649" y="12723"/>
                  <a:pt x="6169" y="13663"/>
                </a:cubicBezTo>
                <a:cubicBezTo>
                  <a:pt x="5689" y="14600"/>
                  <a:pt x="5386" y="15607"/>
                  <a:pt x="5261" y="16681"/>
                </a:cubicBezTo>
                <a:cubicBezTo>
                  <a:pt x="5227" y="16933"/>
                  <a:pt x="5109" y="17059"/>
                  <a:pt x="4899" y="17059"/>
                </a:cubicBezTo>
                <a:cubicBezTo>
                  <a:pt x="4703" y="17059"/>
                  <a:pt x="4591" y="16933"/>
                  <a:pt x="4559" y="16681"/>
                </a:cubicBezTo>
                <a:cubicBezTo>
                  <a:pt x="4527" y="16470"/>
                  <a:pt x="4510" y="16266"/>
                  <a:pt x="4510" y="16087"/>
                </a:cubicBezTo>
                <a:lnTo>
                  <a:pt x="4510" y="15560"/>
                </a:lnTo>
                <a:cubicBezTo>
                  <a:pt x="4510" y="14008"/>
                  <a:pt x="4730" y="12550"/>
                  <a:pt x="5173" y="11180"/>
                </a:cubicBezTo>
                <a:cubicBezTo>
                  <a:pt x="5616" y="9810"/>
                  <a:pt x="6289" y="8616"/>
                  <a:pt x="7199" y="7591"/>
                </a:cubicBezTo>
                <a:cubicBezTo>
                  <a:pt x="8110" y="6566"/>
                  <a:pt x="9255" y="5761"/>
                  <a:pt x="10638" y="5167"/>
                </a:cubicBezTo>
                <a:cubicBezTo>
                  <a:pt x="12018" y="4573"/>
                  <a:pt x="13656" y="4265"/>
                  <a:pt x="15547" y="4251"/>
                </a:cubicBezTo>
                <a:lnTo>
                  <a:pt x="15547" y="1012"/>
                </a:lnTo>
                <a:cubicBezTo>
                  <a:pt x="15547" y="480"/>
                  <a:pt x="15657" y="158"/>
                  <a:pt x="15880" y="41"/>
                </a:cubicBezTo>
                <a:cubicBezTo>
                  <a:pt x="16105" y="-76"/>
                  <a:pt x="16374" y="58"/>
                  <a:pt x="16695" y="439"/>
                </a:cubicBezTo>
                <a:lnTo>
                  <a:pt x="21286" y="5913"/>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76" name="AutoShape 117"/>
          <p:cNvSpPr>
            <a:spLocks/>
          </p:cNvSpPr>
          <p:nvPr userDrawn="1"/>
        </p:nvSpPr>
        <p:spPr bwMode="auto">
          <a:xfrm>
            <a:off x="3667836" y="1409747"/>
            <a:ext cx="198420" cy="219195"/>
          </a:xfrm>
          <a:custGeom>
            <a:avLst/>
            <a:gdLst>
              <a:gd name="T0" fmla="*/ 10800 w 21600"/>
              <a:gd name="T1" fmla="+- 0 10846 92"/>
              <a:gd name="T2" fmla="*/ 10846 h 21508"/>
              <a:gd name="T3" fmla="*/ 10800 w 21600"/>
              <a:gd name="T4" fmla="+- 0 10846 92"/>
              <a:gd name="T5" fmla="*/ 10846 h 21508"/>
              <a:gd name="T6" fmla="*/ 10800 w 21600"/>
              <a:gd name="T7" fmla="+- 0 10846 92"/>
              <a:gd name="T8" fmla="*/ 10846 h 21508"/>
              <a:gd name="T9" fmla="*/ 10800 w 21600"/>
              <a:gd name="T10" fmla="+- 0 10846 92"/>
              <a:gd name="T11" fmla="*/ 10846 h 21508"/>
            </a:gdLst>
            <a:ahLst/>
            <a:cxnLst>
              <a:cxn ang="0">
                <a:pos x="T0" y="T2"/>
              </a:cxn>
              <a:cxn ang="0">
                <a:pos x="T3" y="T5"/>
              </a:cxn>
              <a:cxn ang="0">
                <a:pos x="T6" y="T8"/>
              </a:cxn>
              <a:cxn ang="0">
                <a:pos x="T9" y="T11"/>
              </a:cxn>
            </a:cxnLst>
            <a:rect l="0" t="0" r="r" b="b"/>
            <a:pathLst>
              <a:path w="21600" h="21508">
                <a:moveTo>
                  <a:pt x="21191" y="7447"/>
                </a:moveTo>
                <a:cubicBezTo>
                  <a:pt x="21462" y="7754"/>
                  <a:pt x="21599" y="8137"/>
                  <a:pt x="21599" y="8596"/>
                </a:cubicBezTo>
                <a:cubicBezTo>
                  <a:pt x="21599" y="9035"/>
                  <a:pt x="21462" y="9418"/>
                  <a:pt x="21191" y="9746"/>
                </a:cubicBezTo>
                <a:lnTo>
                  <a:pt x="15435" y="16662"/>
                </a:lnTo>
                <a:cubicBezTo>
                  <a:pt x="15036" y="17135"/>
                  <a:pt x="14691" y="17302"/>
                  <a:pt x="14402" y="17159"/>
                </a:cubicBezTo>
                <a:cubicBezTo>
                  <a:pt x="14113" y="17016"/>
                  <a:pt x="13969" y="16609"/>
                  <a:pt x="13969" y="15948"/>
                </a:cubicBezTo>
                <a:lnTo>
                  <a:pt x="13969" y="11328"/>
                </a:lnTo>
                <a:cubicBezTo>
                  <a:pt x="11922" y="11345"/>
                  <a:pt x="10123" y="11608"/>
                  <a:pt x="8566" y="12117"/>
                </a:cubicBezTo>
                <a:cubicBezTo>
                  <a:pt x="7011" y="12632"/>
                  <a:pt x="5699" y="13316"/>
                  <a:pt x="4629" y="14185"/>
                </a:cubicBezTo>
                <a:cubicBezTo>
                  <a:pt x="3559" y="15053"/>
                  <a:pt x="2719" y="16074"/>
                  <a:pt x="2110" y="17252"/>
                </a:cubicBezTo>
                <a:cubicBezTo>
                  <a:pt x="1500" y="18422"/>
                  <a:pt x="1118" y="19691"/>
                  <a:pt x="962" y="21045"/>
                </a:cubicBezTo>
                <a:cubicBezTo>
                  <a:pt x="930" y="21352"/>
                  <a:pt x="785" y="21508"/>
                  <a:pt x="526" y="21508"/>
                </a:cubicBezTo>
                <a:lnTo>
                  <a:pt x="501" y="21508"/>
                </a:lnTo>
                <a:cubicBezTo>
                  <a:pt x="247" y="21508"/>
                  <a:pt x="100" y="21353"/>
                  <a:pt x="68" y="21045"/>
                </a:cubicBezTo>
                <a:cubicBezTo>
                  <a:pt x="22" y="20566"/>
                  <a:pt x="0" y="20092"/>
                  <a:pt x="0" y="19618"/>
                </a:cubicBezTo>
                <a:cubicBezTo>
                  <a:pt x="0" y="17665"/>
                  <a:pt x="276" y="15831"/>
                  <a:pt x="839" y="14106"/>
                </a:cubicBezTo>
                <a:cubicBezTo>
                  <a:pt x="1397" y="12386"/>
                  <a:pt x="2247" y="10877"/>
                  <a:pt x="3393" y="9593"/>
                </a:cubicBezTo>
                <a:cubicBezTo>
                  <a:pt x="4538" y="8304"/>
                  <a:pt x="5988" y="7280"/>
                  <a:pt x="7741" y="6525"/>
                </a:cubicBezTo>
                <a:cubicBezTo>
                  <a:pt x="9493" y="5771"/>
                  <a:pt x="11569" y="5382"/>
                  <a:pt x="13969" y="5367"/>
                </a:cubicBezTo>
                <a:lnTo>
                  <a:pt x="13969" y="1262"/>
                </a:lnTo>
                <a:cubicBezTo>
                  <a:pt x="13969" y="592"/>
                  <a:pt x="14111" y="188"/>
                  <a:pt x="14392" y="45"/>
                </a:cubicBezTo>
                <a:cubicBezTo>
                  <a:pt x="14671" y="-92"/>
                  <a:pt x="15021" y="80"/>
                  <a:pt x="15435" y="548"/>
                </a:cubicBezTo>
                <a:lnTo>
                  <a:pt x="21191" y="7447"/>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77" name="AutoShape 118"/>
          <p:cNvSpPr>
            <a:spLocks/>
          </p:cNvSpPr>
          <p:nvPr userDrawn="1"/>
        </p:nvSpPr>
        <p:spPr bwMode="auto">
          <a:xfrm>
            <a:off x="4149144" y="1409747"/>
            <a:ext cx="198420" cy="219195"/>
          </a:xfrm>
          <a:custGeom>
            <a:avLst/>
            <a:gdLst>
              <a:gd name="T0" fmla="*/ 10782 w 21564"/>
              <a:gd name="T1" fmla="*/ 10800 h 21600"/>
              <a:gd name="T2" fmla="*/ 10782 w 21564"/>
              <a:gd name="T3" fmla="*/ 10800 h 21600"/>
              <a:gd name="T4" fmla="*/ 10782 w 21564"/>
              <a:gd name="T5" fmla="*/ 10800 h 21600"/>
              <a:gd name="T6" fmla="*/ 10782 w 21564"/>
              <a:gd name="T7" fmla="*/ 10800 h 21600"/>
            </a:gdLst>
            <a:ahLst/>
            <a:cxnLst>
              <a:cxn ang="0">
                <a:pos x="T0" y="T1"/>
              </a:cxn>
              <a:cxn ang="0">
                <a:pos x="T2" y="T3"/>
              </a:cxn>
              <a:cxn ang="0">
                <a:pos x="T4" y="T5"/>
              </a:cxn>
              <a:cxn ang="0">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8" name="AutoShape 119"/>
          <p:cNvSpPr>
            <a:spLocks/>
          </p:cNvSpPr>
          <p:nvPr userDrawn="1"/>
        </p:nvSpPr>
        <p:spPr bwMode="auto">
          <a:xfrm>
            <a:off x="5979560" y="178122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9" name="AutoShape 120"/>
          <p:cNvSpPr>
            <a:spLocks/>
          </p:cNvSpPr>
          <p:nvPr userDrawn="1"/>
        </p:nvSpPr>
        <p:spPr bwMode="auto">
          <a:xfrm>
            <a:off x="2251804" y="1774050"/>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cubicBezTo>
                  <a:pt x="9310" y="21599"/>
                  <a:pt x="7906" y="21320"/>
                  <a:pt x="6592" y="20755"/>
                </a:cubicBezTo>
                <a:cubicBezTo>
                  <a:pt x="5281" y="20193"/>
                  <a:pt x="4136" y="19422"/>
                  <a:pt x="3156" y="18445"/>
                </a:cubicBezTo>
                <a:cubicBezTo>
                  <a:pt x="2178" y="17465"/>
                  <a:pt x="1410" y="16322"/>
                  <a:pt x="844" y="15009"/>
                </a:cubicBezTo>
                <a:cubicBezTo>
                  <a:pt x="282" y="13698"/>
                  <a:pt x="0" y="12295"/>
                  <a:pt x="0" y="10801"/>
                </a:cubicBezTo>
                <a:cubicBezTo>
                  <a:pt x="0" y="9304"/>
                  <a:pt x="282" y="7901"/>
                  <a:pt x="844" y="6588"/>
                </a:cubicBezTo>
                <a:cubicBezTo>
                  <a:pt x="1410" y="5277"/>
                  <a:pt x="2181" y="4134"/>
                  <a:pt x="3156" y="3157"/>
                </a:cubicBezTo>
                <a:cubicBezTo>
                  <a:pt x="4136" y="2177"/>
                  <a:pt x="5281" y="1409"/>
                  <a:pt x="6592" y="844"/>
                </a:cubicBezTo>
                <a:cubicBezTo>
                  <a:pt x="7906" y="279"/>
                  <a:pt x="9310" y="0"/>
                  <a:pt x="10805" y="0"/>
                </a:cubicBezTo>
                <a:moveTo>
                  <a:pt x="10805" y="18358"/>
                </a:moveTo>
                <a:cubicBezTo>
                  <a:pt x="11862" y="18358"/>
                  <a:pt x="12845" y="18157"/>
                  <a:pt x="13755" y="17762"/>
                </a:cubicBezTo>
                <a:cubicBezTo>
                  <a:pt x="14665" y="17364"/>
                  <a:pt x="15462" y="16824"/>
                  <a:pt x="16151" y="16141"/>
                </a:cubicBezTo>
                <a:cubicBezTo>
                  <a:pt x="16838" y="15455"/>
                  <a:pt x="17378" y="14656"/>
                  <a:pt x="17773" y="13746"/>
                </a:cubicBezTo>
                <a:cubicBezTo>
                  <a:pt x="18169" y="12837"/>
                  <a:pt x="18370" y="11854"/>
                  <a:pt x="18370" y="10801"/>
                </a:cubicBezTo>
                <a:cubicBezTo>
                  <a:pt x="18370" y="9745"/>
                  <a:pt x="18172" y="8762"/>
                  <a:pt x="17773" y="7853"/>
                </a:cubicBezTo>
                <a:cubicBezTo>
                  <a:pt x="17375" y="6944"/>
                  <a:pt x="16838" y="6147"/>
                  <a:pt x="16151" y="5458"/>
                </a:cubicBezTo>
                <a:cubicBezTo>
                  <a:pt x="15465" y="4775"/>
                  <a:pt x="14665" y="4235"/>
                  <a:pt x="13750" y="3837"/>
                </a:cubicBezTo>
                <a:cubicBezTo>
                  <a:pt x="12834" y="3442"/>
                  <a:pt x="11851" y="3241"/>
                  <a:pt x="10805" y="3241"/>
                </a:cubicBezTo>
                <a:cubicBezTo>
                  <a:pt x="9751" y="3241"/>
                  <a:pt x="8765" y="3442"/>
                  <a:pt x="7849" y="3837"/>
                </a:cubicBezTo>
                <a:cubicBezTo>
                  <a:pt x="6934" y="4235"/>
                  <a:pt x="6137" y="4775"/>
                  <a:pt x="5456" y="5458"/>
                </a:cubicBezTo>
                <a:cubicBezTo>
                  <a:pt x="4775" y="6147"/>
                  <a:pt x="4235" y="6944"/>
                  <a:pt x="3840" y="7853"/>
                </a:cubicBezTo>
                <a:cubicBezTo>
                  <a:pt x="3441" y="8762"/>
                  <a:pt x="3243" y="9745"/>
                  <a:pt x="3243" y="10801"/>
                </a:cubicBezTo>
                <a:cubicBezTo>
                  <a:pt x="3243" y="11854"/>
                  <a:pt x="3441" y="12837"/>
                  <a:pt x="3840" y="13746"/>
                </a:cubicBezTo>
                <a:cubicBezTo>
                  <a:pt x="4238" y="14656"/>
                  <a:pt x="4775" y="15455"/>
                  <a:pt x="5456" y="16141"/>
                </a:cubicBezTo>
                <a:cubicBezTo>
                  <a:pt x="6134" y="16824"/>
                  <a:pt x="6931" y="17364"/>
                  <a:pt x="7849" y="17762"/>
                </a:cubicBezTo>
                <a:cubicBezTo>
                  <a:pt x="8765" y="18157"/>
                  <a:pt x="9751" y="18358"/>
                  <a:pt x="10805" y="18358"/>
                </a:cubicBezTo>
                <a:moveTo>
                  <a:pt x="14538" y="10801"/>
                </a:moveTo>
                <a:cubicBezTo>
                  <a:pt x="14835" y="10801"/>
                  <a:pt x="15089" y="10905"/>
                  <a:pt x="15304" y="11117"/>
                </a:cubicBezTo>
                <a:cubicBezTo>
                  <a:pt x="15513" y="11332"/>
                  <a:pt x="15617" y="11583"/>
                  <a:pt x="15617" y="11882"/>
                </a:cubicBezTo>
                <a:lnTo>
                  <a:pt x="15617" y="12964"/>
                </a:lnTo>
                <a:cubicBezTo>
                  <a:pt x="15617" y="13261"/>
                  <a:pt x="15513" y="13515"/>
                  <a:pt x="15304" y="13726"/>
                </a:cubicBezTo>
                <a:cubicBezTo>
                  <a:pt x="15089" y="13938"/>
                  <a:pt x="14835" y="14043"/>
                  <a:pt x="14538" y="14043"/>
                </a:cubicBezTo>
                <a:lnTo>
                  <a:pt x="9669" y="14043"/>
                </a:lnTo>
                <a:cubicBezTo>
                  <a:pt x="9373" y="14043"/>
                  <a:pt x="9115" y="13938"/>
                  <a:pt x="8903" y="13726"/>
                </a:cubicBezTo>
                <a:cubicBezTo>
                  <a:pt x="8691" y="13515"/>
                  <a:pt x="8587" y="13260"/>
                  <a:pt x="8587" y="12964"/>
                </a:cubicBezTo>
                <a:lnTo>
                  <a:pt x="8587" y="6675"/>
                </a:lnTo>
                <a:cubicBezTo>
                  <a:pt x="8587" y="6379"/>
                  <a:pt x="8691" y="6125"/>
                  <a:pt x="8903" y="5916"/>
                </a:cubicBezTo>
                <a:cubicBezTo>
                  <a:pt x="9113" y="5698"/>
                  <a:pt x="9370" y="5594"/>
                  <a:pt x="9669" y="5594"/>
                </a:cubicBezTo>
                <a:lnTo>
                  <a:pt x="10751" y="5594"/>
                </a:lnTo>
                <a:cubicBezTo>
                  <a:pt x="11065" y="5594"/>
                  <a:pt x="11322" y="5698"/>
                  <a:pt x="11520" y="5916"/>
                </a:cubicBezTo>
                <a:cubicBezTo>
                  <a:pt x="11718" y="6125"/>
                  <a:pt x="11817" y="6379"/>
                  <a:pt x="11817" y="6675"/>
                </a:cubicBezTo>
                <a:lnTo>
                  <a:pt x="11817" y="10801"/>
                </a:lnTo>
                <a:lnTo>
                  <a:pt x="14538" y="10801"/>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0" name="AutoShape 121"/>
          <p:cNvSpPr>
            <a:spLocks/>
          </p:cNvSpPr>
          <p:nvPr userDrawn="1"/>
        </p:nvSpPr>
        <p:spPr bwMode="auto">
          <a:xfrm>
            <a:off x="2714783" y="1774848"/>
            <a:ext cx="198420" cy="218319"/>
          </a:xfrm>
          <a:custGeom>
            <a:avLst/>
            <a:gdLst>
              <a:gd name="T0" fmla="*/ 10800 w 21600"/>
              <a:gd name="T1" fmla="+- 0 10813 26"/>
              <a:gd name="T2" fmla="*/ 10813 h 21574"/>
              <a:gd name="T3" fmla="*/ 10800 w 21600"/>
              <a:gd name="T4" fmla="+- 0 10813 26"/>
              <a:gd name="T5" fmla="*/ 10813 h 21574"/>
              <a:gd name="T6" fmla="*/ 10800 w 21600"/>
              <a:gd name="T7" fmla="+- 0 10813 26"/>
              <a:gd name="T8" fmla="*/ 10813 h 21574"/>
              <a:gd name="T9" fmla="*/ 10800 w 21600"/>
              <a:gd name="T10" fmla="+- 0 10813 26"/>
              <a:gd name="T11" fmla="*/ 10813 h 21574"/>
            </a:gdLst>
            <a:ahLst/>
            <a:cxnLst>
              <a:cxn ang="0">
                <a:pos x="T0" y="T2"/>
              </a:cxn>
              <a:cxn ang="0">
                <a:pos x="T3" y="T5"/>
              </a:cxn>
              <a:cxn ang="0">
                <a:pos x="T6" y="T8"/>
              </a:cxn>
              <a:cxn ang="0">
                <a:pos x="T9" y="T11"/>
              </a:cxn>
            </a:cxnLst>
            <a:rect l="0" t="0" r="r" b="b"/>
            <a:pathLst>
              <a:path w="21600" h="21574">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1" name="AutoShape 122"/>
          <p:cNvSpPr>
            <a:spLocks/>
          </p:cNvSpPr>
          <p:nvPr userDrawn="1"/>
        </p:nvSpPr>
        <p:spPr bwMode="auto">
          <a:xfrm>
            <a:off x="3196090" y="1774050"/>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2" name="AutoShape 123"/>
          <p:cNvSpPr>
            <a:spLocks/>
          </p:cNvSpPr>
          <p:nvPr userDrawn="1"/>
        </p:nvSpPr>
        <p:spPr bwMode="auto">
          <a:xfrm>
            <a:off x="3643133" y="1774050"/>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4" name="AutoShape 125"/>
          <p:cNvSpPr>
            <a:spLocks/>
          </p:cNvSpPr>
          <p:nvPr userDrawn="1"/>
        </p:nvSpPr>
        <p:spPr bwMode="auto">
          <a:xfrm>
            <a:off x="6346355" y="1780427"/>
            <a:ext cx="199216" cy="198472"/>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85" name="AutoShape 126"/>
          <p:cNvSpPr>
            <a:spLocks/>
          </p:cNvSpPr>
          <p:nvPr userDrawn="1"/>
        </p:nvSpPr>
        <p:spPr bwMode="auto">
          <a:xfrm>
            <a:off x="6782465" y="178122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21599"/>
                </a:moveTo>
                <a:cubicBezTo>
                  <a:pt x="9310" y="21599"/>
                  <a:pt x="7906" y="21320"/>
                  <a:pt x="6592" y="20755"/>
                </a:cubicBezTo>
                <a:cubicBezTo>
                  <a:pt x="5281" y="20193"/>
                  <a:pt x="4136" y="19422"/>
                  <a:pt x="3156" y="18445"/>
                </a:cubicBezTo>
                <a:cubicBezTo>
                  <a:pt x="2178" y="17465"/>
                  <a:pt x="1407" y="16322"/>
                  <a:pt x="844" y="15009"/>
                </a:cubicBezTo>
                <a:cubicBezTo>
                  <a:pt x="282" y="13698"/>
                  <a:pt x="0" y="12295"/>
                  <a:pt x="0" y="10801"/>
                </a:cubicBezTo>
                <a:cubicBezTo>
                  <a:pt x="0" y="9304"/>
                  <a:pt x="282" y="7901"/>
                  <a:pt x="844" y="6588"/>
                </a:cubicBezTo>
                <a:cubicBezTo>
                  <a:pt x="1407" y="5277"/>
                  <a:pt x="2181" y="4134"/>
                  <a:pt x="3156" y="3157"/>
                </a:cubicBezTo>
                <a:cubicBezTo>
                  <a:pt x="4136" y="2177"/>
                  <a:pt x="5281" y="1409"/>
                  <a:pt x="6592" y="844"/>
                </a:cubicBezTo>
                <a:cubicBezTo>
                  <a:pt x="7906" y="279"/>
                  <a:pt x="9310" y="0"/>
                  <a:pt x="10805" y="0"/>
                </a:cubicBez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moveTo>
                  <a:pt x="10805" y="3241"/>
                </a:moveTo>
                <a:cubicBezTo>
                  <a:pt x="9751" y="3241"/>
                  <a:pt x="8765" y="3442"/>
                  <a:pt x="7849" y="3837"/>
                </a:cubicBezTo>
                <a:cubicBezTo>
                  <a:pt x="6934" y="4235"/>
                  <a:pt x="6137" y="4775"/>
                  <a:pt x="5456" y="5458"/>
                </a:cubicBezTo>
                <a:cubicBezTo>
                  <a:pt x="4775" y="6147"/>
                  <a:pt x="4232" y="6943"/>
                  <a:pt x="3840" y="7853"/>
                </a:cubicBezTo>
                <a:cubicBezTo>
                  <a:pt x="3444" y="8762"/>
                  <a:pt x="3243" y="9745"/>
                  <a:pt x="3243" y="10801"/>
                </a:cubicBezTo>
                <a:cubicBezTo>
                  <a:pt x="3243" y="11854"/>
                  <a:pt x="3444" y="12837"/>
                  <a:pt x="3840" y="13746"/>
                </a:cubicBezTo>
                <a:cubicBezTo>
                  <a:pt x="4235" y="14656"/>
                  <a:pt x="4775" y="15455"/>
                  <a:pt x="5456" y="16141"/>
                </a:cubicBezTo>
                <a:cubicBezTo>
                  <a:pt x="6134" y="16825"/>
                  <a:pt x="6931" y="17364"/>
                  <a:pt x="7849" y="17762"/>
                </a:cubicBezTo>
                <a:cubicBezTo>
                  <a:pt x="8765" y="18157"/>
                  <a:pt x="9751" y="18358"/>
                  <a:pt x="10805" y="18358"/>
                </a:cubicBezTo>
                <a:cubicBezTo>
                  <a:pt x="11862" y="18358"/>
                  <a:pt x="12845" y="18157"/>
                  <a:pt x="13755" y="17762"/>
                </a:cubicBezTo>
                <a:cubicBezTo>
                  <a:pt x="14665" y="17364"/>
                  <a:pt x="15462" y="16825"/>
                  <a:pt x="16151" y="16141"/>
                </a:cubicBezTo>
                <a:cubicBezTo>
                  <a:pt x="16835" y="15455"/>
                  <a:pt x="17378" y="14656"/>
                  <a:pt x="17773" y="13746"/>
                </a:cubicBezTo>
                <a:cubicBezTo>
                  <a:pt x="18172" y="12837"/>
                  <a:pt x="18370" y="11854"/>
                  <a:pt x="18370" y="10801"/>
                </a:cubicBezTo>
                <a:cubicBezTo>
                  <a:pt x="18370" y="9745"/>
                  <a:pt x="18172" y="8762"/>
                  <a:pt x="17773" y="7853"/>
                </a:cubicBezTo>
                <a:cubicBezTo>
                  <a:pt x="17375" y="6943"/>
                  <a:pt x="16835" y="6147"/>
                  <a:pt x="16151" y="5458"/>
                </a:cubicBezTo>
                <a:cubicBezTo>
                  <a:pt x="15465" y="4775"/>
                  <a:pt x="14668" y="4235"/>
                  <a:pt x="13755" y="3837"/>
                </a:cubicBezTo>
                <a:cubicBezTo>
                  <a:pt x="12845" y="3442"/>
                  <a:pt x="11862" y="3241"/>
                  <a:pt x="10805" y="3241"/>
                </a:cubicBezTo>
                <a:moveTo>
                  <a:pt x="6097" y="10801"/>
                </a:moveTo>
                <a:cubicBezTo>
                  <a:pt x="5854" y="10801"/>
                  <a:pt x="5688" y="10688"/>
                  <a:pt x="5597" y="10462"/>
                </a:cubicBezTo>
                <a:cubicBezTo>
                  <a:pt x="5507" y="10239"/>
                  <a:pt x="5552" y="10041"/>
                  <a:pt x="5733" y="9880"/>
                </a:cubicBezTo>
                <a:lnTo>
                  <a:pt x="10412" y="5204"/>
                </a:lnTo>
                <a:cubicBezTo>
                  <a:pt x="10540" y="5114"/>
                  <a:pt x="10670" y="5068"/>
                  <a:pt x="10805" y="5068"/>
                </a:cubicBezTo>
                <a:cubicBezTo>
                  <a:pt x="10932" y="5068"/>
                  <a:pt x="11059" y="5114"/>
                  <a:pt x="11187" y="5204"/>
                </a:cubicBezTo>
                <a:lnTo>
                  <a:pt x="15880" y="9880"/>
                </a:lnTo>
                <a:cubicBezTo>
                  <a:pt x="16058" y="10041"/>
                  <a:pt x="16103" y="10239"/>
                  <a:pt x="16016" y="10462"/>
                </a:cubicBezTo>
                <a:cubicBezTo>
                  <a:pt x="15925" y="10688"/>
                  <a:pt x="15759" y="10801"/>
                  <a:pt x="15513" y="10801"/>
                </a:cubicBezTo>
                <a:lnTo>
                  <a:pt x="12687" y="10801"/>
                </a:lnTo>
                <a:lnTo>
                  <a:pt x="12687" y="15666"/>
                </a:lnTo>
                <a:cubicBezTo>
                  <a:pt x="12687" y="15811"/>
                  <a:pt x="12633" y="15935"/>
                  <a:pt x="12529" y="16036"/>
                </a:cubicBezTo>
                <a:cubicBezTo>
                  <a:pt x="12427" y="16144"/>
                  <a:pt x="12303" y="16195"/>
                  <a:pt x="12162" y="16195"/>
                </a:cubicBezTo>
                <a:lnTo>
                  <a:pt x="9437" y="16195"/>
                </a:lnTo>
                <a:cubicBezTo>
                  <a:pt x="9293" y="16195"/>
                  <a:pt x="9169" y="16146"/>
                  <a:pt x="9064" y="16045"/>
                </a:cubicBezTo>
                <a:cubicBezTo>
                  <a:pt x="8963" y="15946"/>
                  <a:pt x="8909" y="15819"/>
                  <a:pt x="8909" y="15667"/>
                </a:cubicBezTo>
                <a:lnTo>
                  <a:pt x="8909" y="10801"/>
                </a:lnTo>
                <a:lnTo>
                  <a:pt x="6097" y="10801"/>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86" name="AutoShape 127"/>
          <p:cNvSpPr>
            <a:spLocks/>
          </p:cNvSpPr>
          <p:nvPr userDrawn="1"/>
        </p:nvSpPr>
        <p:spPr bwMode="auto">
          <a:xfrm>
            <a:off x="341739" y="3267706"/>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39" y="11870"/>
                </a:moveTo>
                <a:cubicBezTo>
                  <a:pt x="21267" y="11870"/>
                  <a:pt x="21374" y="11920"/>
                  <a:pt x="21462" y="12023"/>
                </a:cubicBezTo>
                <a:cubicBezTo>
                  <a:pt x="21553" y="12129"/>
                  <a:pt x="21599" y="12261"/>
                  <a:pt x="21599" y="12417"/>
                </a:cubicBezTo>
                <a:lnTo>
                  <a:pt x="21599" y="21053"/>
                </a:lnTo>
                <a:cubicBezTo>
                  <a:pt x="21599" y="21418"/>
                  <a:pt x="21448" y="21599"/>
                  <a:pt x="21139" y="21599"/>
                </a:cubicBezTo>
                <a:lnTo>
                  <a:pt x="457" y="21599"/>
                </a:lnTo>
                <a:cubicBezTo>
                  <a:pt x="154" y="21599"/>
                  <a:pt x="0" y="21417"/>
                  <a:pt x="0" y="21053"/>
                </a:cubicBezTo>
                <a:lnTo>
                  <a:pt x="0" y="12417"/>
                </a:lnTo>
                <a:cubicBezTo>
                  <a:pt x="0" y="12267"/>
                  <a:pt x="46" y="12138"/>
                  <a:pt x="134" y="12029"/>
                </a:cubicBezTo>
                <a:cubicBezTo>
                  <a:pt x="225" y="11923"/>
                  <a:pt x="332" y="11870"/>
                  <a:pt x="457" y="11870"/>
                </a:cubicBezTo>
                <a:lnTo>
                  <a:pt x="3143" y="11870"/>
                </a:lnTo>
                <a:cubicBezTo>
                  <a:pt x="3267" y="11870"/>
                  <a:pt x="3375" y="11920"/>
                  <a:pt x="3466" y="12023"/>
                </a:cubicBezTo>
                <a:cubicBezTo>
                  <a:pt x="3554" y="12129"/>
                  <a:pt x="3600" y="12261"/>
                  <a:pt x="3600" y="12416"/>
                </a:cubicBezTo>
                <a:lnTo>
                  <a:pt x="3600" y="17281"/>
                </a:lnTo>
                <a:lnTo>
                  <a:pt x="18004" y="17281"/>
                </a:lnTo>
                <a:lnTo>
                  <a:pt x="18004" y="12416"/>
                </a:lnTo>
                <a:cubicBezTo>
                  <a:pt x="18004" y="12267"/>
                  <a:pt x="18050" y="12137"/>
                  <a:pt x="18138" y="12029"/>
                </a:cubicBezTo>
                <a:cubicBezTo>
                  <a:pt x="18229" y="11923"/>
                  <a:pt x="18337" y="11870"/>
                  <a:pt x="18461" y="11870"/>
                </a:cubicBezTo>
                <a:lnTo>
                  <a:pt x="21139" y="11870"/>
                </a:lnTo>
                <a:close/>
                <a:moveTo>
                  <a:pt x="17379" y="7426"/>
                </a:moveTo>
                <a:cubicBezTo>
                  <a:pt x="17558" y="7640"/>
                  <a:pt x="17619" y="7822"/>
                  <a:pt x="17561" y="7969"/>
                </a:cubicBezTo>
                <a:cubicBezTo>
                  <a:pt x="17502" y="8110"/>
                  <a:pt x="17350" y="8187"/>
                  <a:pt x="17108" y="8187"/>
                </a:cubicBezTo>
                <a:lnTo>
                  <a:pt x="13509" y="8187"/>
                </a:lnTo>
                <a:lnTo>
                  <a:pt x="13509" y="15201"/>
                </a:lnTo>
                <a:cubicBezTo>
                  <a:pt x="13509" y="15513"/>
                  <a:pt x="13421" y="15771"/>
                  <a:pt x="13247" y="15983"/>
                </a:cubicBezTo>
                <a:cubicBezTo>
                  <a:pt x="13071" y="16194"/>
                  <a:pt x="12856" y="16300"/>
                  <a:pt x="12596" y="16300"/>
                </a:cubicBezTo>
                <a:lnTo>
                  <a:pt x="8998" y="16300"/>
                </a:lnTo>
                <a:cubicBezTo>
                  <a:pt x="8741" y="16300"/>
                  <a:pt x="8528" y="16194"/>
                  <a:pt x="8359" y="15983"/>
                </a:cubicBezTo>
                <a:cubicBezTo>
                  <a:pt x="8190" y="15771"/>
                  <a:pt x="8104" y="15513"/>
                  <a:pt x="8104" y="15201"/>
                </a:cubicBezTo>
                <a:lnTo>
                  <a:pt x="8104" y="8187"/>
                </a:lnTo>
                <a:lnTo>
                  <a:pt x="4506" y="8187"/>
                </a:lnTo>
                <a:cubicBezTo>
                  <a:pt x="4251" y="8187"/>
                  <a:pt x="4097" y="8110"/>
                  <a:pt x="4048" y="7969"/>
                </a:cubicBezTo>
                <a:cubicBezTo>
                  <a:pt x="4002" y="7822"/>
                  <a:pt x="4065" y="7640"/>
                  <a:pt x="4237" y="7426"/>
                </a:cubicBezTo>
                <a:lnTo>
                  <a:pt x="10141" y="323"/>
                </a:lnTo>
                <a:cubicBezTo>
                  <a:pt x="10320" y="108"/>
                  <a:pt x="10538" y="0"/>
                  <a:pt x="10795" y="0"/>
                </a:cubicBezTo>
                <a:cubicBezTo>
                  <a:pt x="11049" y="0"/>
                  <a:pt x="11262" y="108"/>
                  <a:pt x="11443" y="323"/>
                </a:cubicBezTo>
                <a:lnTo>
                  <a:pt x="17379" y="7426"/>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7" name="AutoShape 128"/>
          <p:cNvSpPr>
            <a:spLocks/>
          </p:cNvSpPr>
          <p:nvPr userDrawn="1"/>
        </p:nvSpPr>
        <p:spPr bwMode="auto">
          <a:xfrm>
            <a:off x="804719" y="3267706"/>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8" name="AutoShape 129"/>
          <p:cNvSpPr>
            <a:spLocks/>
          </p:cNvSpPr>
          <p:nvPr userDrawn="1"/>
        </p:nvSpPr>
        <p:spPr bwMode="auto">
          <a:xfrm>
            <a:off x="1291602" y="326850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24" y="12334"/>
                </a:moveTo>
                <a:cubicBezTo>
                  <a:pt x="18524" y="12041"/>
                  <a:pt x="18465" y="11750"/>
                  <a:pt x="18353" y="11462"/>
                </a:cubicBezTo>
                <a:cubicBezTo>
                  <a:pt x="18738" y="11497"/>
                  <a:pt x="19126" y="11656"/>
                  <a:pt x="19520" y="11938"/>
                </a:cubicBezTo>
                <a:cubicBezTo>
                  <a:pt x="19913" y="12220"/>
                  <a:pt x="20263" y="12558"/>
                  <a:pt x="20565" y="12951"/>
                </a:cubicBezTo>
                <a:cubicBezTo>
                  <a:pt x="20871" y="13342"/>
                  <a:pt x="21118" y="13768"/>
                  <a:pt x="21312" y="14214"/>
                </a:cubicBezTo>
                <a:cubicBezTo>
                  <a:pt x="21503" y="14667"/>
                  <a:pt x="21599" y="15081"/>
                  <a:pt x="21599" y="15466"/>
                </a:cubicBezTo>
                <a:lnTo>
                  <a:pt x="21599" y="20798"/>
                </a:lnTo>
                <a:cubicBezTo>
                  <a:pt x="21508" y="20853"/>
                  <a:pt x="21403" y="20924"/>
                  <a:pt x="21285" y="21009"/>
                </a:cubicBezTo>
                <a:cubicBezTo>
                  <a:pt x="21171" y="21094"/>
                  <a:pt x="21050" y="21179"/>
                  <a:pt x="20930" y="21270"/>
                </a:cubicBezTo>
                <a:cubicBezTo>
                  <a:pt x="20803" y="21359"/>
                  <a:pt x="20683" y="21435"/>
                  <a:pt x="20554" y="21503"/>
                </a:cubicBezTo>
                <a:cubicBezTo>
                  <a:pt x="20427" y="21564"/>
                  <a:pt x="20328" y="21599"/>
                  <a:pt x="20251" y="21599"/>
                </a:cubicBezTo>
                <a:lnTo>
                  <a:pt x="1348" y="21599"/>
                </a:lnTo>
                <a:cubicBezTo>
                  <a:pt x="1022" y="21599"/>
                  <a:pt x="778" y="21503"/>
                  <a:pt x="616" y="21312"/>
                </a:cubicBezTo>
                <a:cubicBezTo>
                  <a:pt x="458" y="21118"/>
                  <a:pt x="252" y="20947"/>
                  <a:pt x="0" y="20798"/>
                </a:cubicBezTo>
                <a:lnTo>
                  <a:pt x="0" y="15466"/>
                </a:lnTo>
                <a:cubicBezTo>
                  <a:pt x="0" y="15102"/>
                  <a:pt x="93" y="14693"/>
                  <a:pt x="287" y="14244"/>
                </a:cubicBezTo>
                <a:cubicBezTo>
                  <a:pt x="478" y="13794"/>
                  <a:pt x="734" y="13371"/>
                  <a:pt x="1054" y="12978"/>
                </a:cubicBezTo>
                <a:cubicBezTo>
                  <a:pt x="1371" y="12587"/>
                  <a:pt x="1724" y="12240"/>
                  <a:pt x="2100" y="11952"/>
                </a:cubicBezTo>
                <a:cubicBezTo>
                  <a:pt x="2482" y="11662"/>
                  <a:pt x="2864" y="11497"/>
                  <a:pt x="3248" y="11462"/>
                </a:cubicBezTo>
                <a:cubicBezTo>
                  <a:pt x="2919" y="12011"/>
                  <a:pt x="2761" y="12616"/>
                  <a:pt x="2770" y="13274"/>
                </a:cubicBezTo>
                <a:cubicBezTo>
                  <a:pt x="2770" y="13830"/>
                  <a:pt x="2843" y="14411"/>
                  <a:pt x="2996" y="15019"/>
                </a:cubicBezTo>
                <a:cubicBezTo>
                  <a:pt x="3146" y="15627"/>
                  <a:pt x="3425" y="16127"/>
                  <a:pt x="3824" y="16511"/>
                </a:cubicBezTo>
                <a:cubicBezTo>
                  <a:pt x="3654" y="16855"/>
                  <a:pt x="3572" y="17208"/>
                  <a:pt x="3572" y="17563"/>
                </a:cubicBezTo>
                <a:cubicBezTo>
                  <a:pt x="3572" y="18236"/>
                  <a:pt x="3804" y="18811"/>
                  <a:pt x="4277" y="19279"/>
                </a:cubicBezTo>
                <a:cubicBezTo>
                  <a:pt x="4741" y="19746"/>
                  <a:pt x="5317" y="19981"/>
                  <a:pt x="5992" y="19981"/>
                </a:cubicBezTo>
                <a:cubicBezTo>
                  <a:pt x="6336" y="19981"/>
                  <a:pt x="6659" y="19922"/>
                  <a:pt x="6953" y="19798"/>
                </a:cubicBezTo>
                <a:cubicBezTo>
                  <a:pt x="7249" y="19678"/>
                  <a:pt x="7505" y="19505"/>
                  <a:pt x="7725" y="19287"/>
                </a:cubicBezTo>
                <a:cubicBezTo>
                  <a:pt x="7949" y="19067"/>
                  <a:pt x="8122" y="18806"/>
                  <a:pt x="8248" y="18506"/>
                </a:cubicBezTo>
                <a:cubicBezTo>
                  <a:pt x="8375" y="18206"/>
                  <a:pt x="8436" y="17892"/>
                  <a:pt x="8436" y="17563"/>
                </a:cubicBezTo>
                <a:cubicBezTo>
                  <a:pt x="8436" y="17237"/>
                  <a:pt x="8375" y="16923"/>
                  <a:pt x="8248" y="16629"/>
                </a:cubicBezTo>
                <a:cubicBezTo>
                  <a:pt x="8122" y="16332"/>
                  <a:pt x="7949" y="16074"/>
                  <a:pt x="7725" y="15856"/>
                </a:cubicBezTo>
                <a:cubicBezTo>
                  <a:pt x="7505" y="15633"/>
                  <a:pt x="7249" y="15454"/>
                  <a:pt x="6953" y="15319"/>
                </a:cubicBezTo>
                <a:cubicBezTo>
                  <a:pt x="6656" y="15184"/>
                  <a:pt x="6336" y="15116"/>
                  <a:pt x="5992" y="15116"/>
                </a:cubicBezTo>
                <a:cubicBezTo>
                  <a:pt x="5819" y="15116"/>
                  <a:pt x="5648" y="15140"/>
                  <a:pt x="5475" y="15184"/>
                </a:cubicBezTo>
                <a:cubicBezTo>
                  <a:pt x="5299" y="15234"/>
                  <a:pt x="5137" y="15298"/>
                  <a:pt x="4976" y="15384"/>
                </a:cubicBezTo>
                <a:cubicBezTo>
                  <a:pt x="4864" y="15272"/>
                  <a:pt x="4770" y="15128"/>
                  <a:pt x="4694" y="14946"/>
                </a:cubicBezTo>
                <a:cubicBezTo>
                  <a:pt x="4620" y="14770"/>
                  <a:pt x="4556" y="14579"/>
                  <a:pt x="4506" y="14376"/>
                </a:cubicBezTo>
                <a:cubicBezTo>
                  <a:pt x="4453" y="14176"/>
                  <a:pt x="4418" y="13979"/>
                  <a:pt x="4403" y="13794"/>
                </a:cubicBezTo>
                <a:cubicBezTo>
                  <a:pt x="4379" y="13606"/>
                  <a:pt x="4371" y="13436"/>
                  <a:pt x="4371" y="13274"/>
                </a:cubicBezTo>
                <a:cubicBezTo>
                  <a:pt x="4371" y="12834"/>
                  <a:pt x="4503" y="12431"/>
                  <a:pt x="4764" y="12064"/>
                </a:cubicBezTo>
                <a:cubicBezTo>
                  <a:pt x="5029" y="11700"/>
                  <a:pt x="5317" y="11386"/>
                  <a:pt x="5637" y="11124"/>
                </a:cubicBezTo>
                <a:lnTo>
                  <a:pt x="7634" y="10827"/>
                </a:lnTo>
                <a:cubicBezTo>
                  <a:pt x="6774" y="10290"/>
                  <a:pt x="6104" y="9588"/>
                  <a:pt x="5631" y="8709"/>
                </a:cubicBezTo>
                <a:cubicBezTo>
                  <a:pt x="5158" y="7834"/>
                  <a:pt x="4920" y="6888"/>
                  <a:pt x="4920" y="5878"/>
                </a:cubicBezTo>
                <a:cubicBezTo>
                  <a:pt x="4920" y="5070"/>
                  <a:pt x="5076" y="4312"/>
                  <a:pt x="5384" y="3598"/>
                </a:cubicBezTo>
                <a:cubicBezTo>
                  <a:pt x="5693" y="2887"/>
                  <a:pt x="6118" y="2265"/>
                  <a:pt x="6650" y="1727"/>
                </a:cubicBezTo>
                <a:cubicBezTo>
                  <a:pt x="7188" y="1195"/>
                  <a:pt x="7810" y="772"/>
                  <a:pt x="8521" y="464"/>
                </a:cubicBezTo>
                <a:cubicBezTo>
                  <a:pt x="9235" y="152"/>
                  <a:pt x="9993" y="0"/>
                  <a:pt x="10798" y="0"/>
                </a:cubicBezTo>
                <a:cubicBezTo>
                  <a:pt x="11603" y="0"/>
                  <a:pt x="12364" y="152"/>
                  <a:pt x="13078" y="464"/>
                </a:cubicBezTo>
                <a:cubicBezTo>
                  <a:pt x="13788" y="772"/>
                  <a:pt x="14411" y="1195"/>
                  <a:pt x="14949" y="1727"/>
                </a:cubicBezTo>
                <a:cubicBezTo>
                  <a:pt x="15483" y="2264"/>
                  <a:pt x="15906" y="2887"/>
                  <a:pt x="16215" y="3598"/>
                </a:cubicBezTo>
                <a:cubicBezTo>
                  <a:pt x="16523" y="4312"/>
                  <a:pt x="16676" y="5070"/>
                  <a:pt x="16676" y="5878"/>
                </a:cubicBezTo>
                <a:cubicBezTo>
                  <a:pt x="16676" y="6900"/>
                  <a:pt x="16441" y="7846"/>
                  <a:pt x="15968" y="8718"/>
                </a:cubicBezTo>
                <a:cubicBezTo>
                  <a:pt x="15495" y="9591"/>
                  <a:pt x="14825" y="10290"/>
                  <a:pt x="13962" y="10827"/>
                </a:cubicBezTo>
                <a:lnTo>
                  <a:pt x="16186" y="11151"/>
                </a:lnTo>
                <a:cubicBezTo>
                  <a:pt x="16356" y="11300"/>
                  <a:pt x="16515" y="11474"/>
                  <a:pt x="16670" y="11662"/>
                </a:cubicBezTo>
                <a:cubicBezTo>
                  <a:pt x="16826" y="11859"/>
                  <a:pt x="16902" y="12079"/>
                  <a:pt x="16902" y="12334"/>
                </a:cubicBezTo>
                <a:cubicBezTo>
                  <a:pt x="16902" y="12752"/>
                  <a:pt x="16817" y="13113"/>
                  <a:pt x="16650" y="13415"/>
                </a:cubicBezTo>
                <a:cubicBezTo>
                  <a:pt x="16097" y="13104"/>
                  <a:pt x="15528" y="12957"/>
                  <a:pt x="14949" y="12966"/>
                </a:cubicBezTo>
                <a:cubicBezTo>
                  <a:pt x="14523" y="12966"/>
                  <a:pt x="14118" y="13045"/>
                  <a:pt x="13724" y="13207"/>
                </a:cubicBezTo>
                <a:cubicBezTo>
                  <a:pt x="13330" y="13362"/>
                  <a:pt x="12972" y="13580"/>
                  <a:pt x="12643" y="13850"/>
                </a:cubicBezTo>
                <a:cubicBezTo>
                  <a:pt x="12584" y="13829"/>
                  <a:pt x="12534" y="13821"/>
                  <a:pt x="12487" y="13809"/>
                </a:cubicBezTo>
                <a:cubicBezTo>
                  <a:pt x="12437" y="13800"/>
                  <a:pt x="12387" y="13794"/>
                  <a:pt x="12331" y="13794"/>
                </a:cubicBezTo>
                <a:cubicBezTo>
                  <a:pt x="11891" y="13794"/>
                  <a:pt x="11506" y="13953"/>
                  <a:pt x="11177" y="14273"/>
                </a:cubicBezTo>
                <a:cubicBezTo>
                  <a:pt x="10848" y="14590"/>
                  <a:pt x="10684" y="14972"/>
                  <a:pt x="10684" y="15413"/>
                </a:cubicBezTo>
                <a:cubicBezTo>
                  <a:pt x="10684" y="15851"/>
                  <a:pt x="10848" y="16230"/>
                  <a:pt x="11168" y="16544"/>
                </a:cubicBezTo>
                <a:cubicBezTo>
                  <a:pt x="11491" y="16858"/>
                  <a:pt x="11879" y="17014"/>
                  <a:pt x="12331" y="17014"/>
                </a:cubicBezTo>
                <a:cubicBezTo>
                  <a:pt x="12769" y="17014"/>
                  <a:pt x="13148" y="16858"/>
                  <a:pt x="13462" y="16544"/>
                </a:cubicBezTo>
                <a:cubicBezTo>
                  <a:pt x="13777" y="16230"/>
                  <a:pt x="13935" y="15851"/>
                  <a:pt x="13935" y="15413"/>
                </a:cubicBezTo>
                <a:cubicBezTo>
                  <a:pt x="13935" y="15337"/>
                  <a:pt x="13924" y="15266"/>
                  <a:pt x="13906" y="15193"/>
                </a:cubicBezTo>
                <a:cubicBezTo>
                  <a:pt x="13885" y="15122"/>
                  <a:pt x="13868" y="15057"/>
                  <a:pt x="13847" y="15004"/>
                </a:cubicBezTo>
                <a:cubicBezTo>
                  <a:pt x="13997" y="14893"/>
                  <a:pt x="14162" y="14796"/>
                  <a:pt x="14347" y="14714"/>
                </a:cubicBezTo>
                <a:cubicBezTo>
                  <a:pt x="14529" y="14634"/>
                  <a:pt x="14729" y="14593"/>
                  <a:pt x="14946" y="14593"/>
                </a:cubicBezTo>
                <a:cubicBezTo>
                  <a:pt x="15460" y="14593"/>
                  <a:pt x="15907" y="14778"/>
                  <a:pt x="16280" y="15145"/>
                </a:cubicBezTo>
                <a:cubicBezTo>
                  <a:pt x="16656" y="15510"/>
                  <a:pt x="16841" y="15950"/>
                  <a:pt x="16841" y="16464"/>
                </a:cubicBezTo>
                <a:cubicBezTo>
                  <a:pt x="16841" y="16682"/>
                  <a:pt x="16803" y="16878"/>
                  <a:pt x="16729" y="17049"/>
                </a:cubicBezTo>
                <a:cubicBezTo>
                  <a:pt x="16656" y="17222"/>
                  <a:pt x="16565" y="17384"/>
                  <a:pt x="16462" y="17533"/>
                </a:cubicBezTo>
                <a:cubicBezTo>
                  <a:pt x="16227" y="17439"/>
                  <a:pt x="16018" y="17393"/>
                  <a:pt x="15827" y="17393"/>
                </a:cubicBezTo>
                <a:cubicBezTo>
                  <a:pt x="15390" y="17393"/>
                  <a:pt x="15008" y="17554"/>
                  <a:pt x="14682" y="17871"/>
                </a:cubicBezTo>
                <a:cubicBezTo>
                  <a:pt x="14358" y="18192"/>
                  <a:pt x="14197" y="18570"/>
                  <a:pt x="14197" y="19011"/>
                </a:cubicBezTo>
                <a:cubicBezTo>
                  <a:pt x="14197" y="19455"/>
                  <a:pt x="14358" y="19828"/>
                  <a:pt x="14682" y="20142"/>
                </a:cubicBezTo>
                <a:cubicBezTo>
                  <a:pt x="15005" y="20456"/>
                  <a:pt x="15387" y="20615"/>
                  <a:pt x="15827" y="20615"/>
                </a:cubicBezTo>
                <a:cubicBezTo>
                  <a:pt x="16271" y="20615"/>
                  <a:pt x="16647" y="20456"/>
                  <a:pt x="16967" y="20142"/>
                </a:cubicBezTo>
                <a:cubicBezTo>
                  <a:pt x="17287" y="19828"/>
                  <a:pt x="17446" y="19455"/>
                  <a:pt x="17446" y="19011"/>
                </a:cubicBezTo>
                <a:lnTo>
                  <a:pt x="17416" y="18955"/>
                </a:lnTo>
                <a:cubicBezTo>
                  <a:pt x="18110" y="18259"/>
                  <a:pt x="18456" y="17434"/>
                  <a:pt x="18456" y="16464"/>
                </a:cubicBezTo>
                <a:cubicBezTo>
                  <a:pt x="18456" y="15774"/>
                  <a:pt x="18265" y="15131"/>
                  <a:pt x="17881" y="14540"/>
                </a:cubicBezTo>
                <a:cubicBezTo>
                  <a:pt x="18312" y="13886"/>
                  <a:pt x="18524" y="13151"/>
                  <a:pt x="18524" y="12334"/>
                </a:cubicBezTo>
                <a:moveTo>
                  <a:pt x="6794" y="17566"/>
                </a:moveTo>
                <a:cubicBezTo>
                  <a:pt x="6794" y="17781"/>
                  <a:pt x="6721" y="17972"/>
                  <a:pt x="6571" y="18136"/>
                </a:cubicBezTo>
                <a:cubicBezTo>
                  <a:pt x="6421" y="18300"/>
                  <a:pt x="6227" y="18383"/>
                  <a:pt x="5998" y="18383"/>
                </a:cubicBezTo>
                <a:cubicBezTo>
                  <a:pt x="5781" y="18383"/>
                  <a:pt x="5590" y="18300"/>
                  <a:pt x="5434" y="18136"/>
                </a:cubicBezTo>
                <a:cubicBezTo>
                  <a:pt x="5272" y="17971"/>
                  <a:pt x="5193" y="17781"/>
                  <a:pt x="5193" y="17566"/>
                </a:cubicBezTo>
                <a:cubicBezTo>
                  <a:pt x="5193" y="17334"/>
                  <a:pt x="5272" y="17137"/>
                  <a:pt x="5434" y="16991"/>
                </a:cubicBezTo>
                <a:cubicBezTo>
                  <a:pt x="5593" y="16841"/>
                  <a:pt x="5781" y="16767"/>
                  <a:pt x="5998" y="16767"/>
                </a:cubicBezTo>
                <a:cubicBezTo>
                  <a:pt x="6227" y="16767"/>
                  <a:pt x="6424" y="16841"/>
                  <a:pt x="6571" y="16991"/>
                </a:cubicBezTo>
                <a:cubicBezTo>
                  <a:pt x="6721" y="17137"/>
                  <a:pt x="6794" y="17334"/>
                  <a:pt x="6794" y="17566"/>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9" name="AutoShape 130"/>
          <p:cNvSpPr>
            <a:spLocks/>
          </p:cNvSpPr>
          <p:nvPr userDrawn="1"/>
        </p:nvSpPr>
        <p:spPr bwMode="auto">
          <a:xfrm>
            <a:off x="1783271" y="3268503"/>
            <a:ext cx="198420" cy="198472"/>
          </a:xfrm>
          <a:custGeom>
            <a:avLst/>
            <a:gdLst>
              <a:gd name="T0" fmla="*/ 10800 w 21600"/>
              <a:gd name="T1" fmla="+- 0 10800 114"/>
              <a:gd name="T2" fmla="*/ 10800 h 21372"/>
              <a:gd name="T3" fmla="*/ 10800 w 21600"/>
              <a:gd name="T4" fmla="+- 0 10800 114"/>
              <a:gd name="T5" fmla="*/ 10800 h 21372"/>
              <a:gd name="T6" fmla="*/ 10800 w 21600"/>
              <a:gd name="T7" fmla="+- 0 10800 114"/>
              <a:gd name="T8" fmla="*/ 10800 h 21372"/>
              <a:gd name="T9" fmla="*/ 10800 w 21600"/>
              <a:gd name="T10" fmla="+- 0 10800 114"/>
              <a:gd name="T11" fmla="*/ 10800 h 21372"/>
            </a:gdLst>
            <a:ahLst/>
            <a:cxnLst>
              <a:cxn ang="0">
                <a:pos x="T0" y="T2"/>
              </a:cxn>
              <a:cxn ang="0">
                <a:pos x="T3" y="T5"/>
              </a:cxn>
              <a:cxn ang="0">
                <a:pos x="T6" y="T8"/>
              </a:cxn>
              <a:cxn ang="0">
                <a:pos x="T9" y="T11"/>
              </a:cxn>
            </a:cxnLst>
            <a:rect l="0" t="0" r="r" b="b"/>
            <a:pathLst>
              <a:path w="21600" h="21372">
                <a:moveTo>
                  <a:pt x="18752" y="718"/>
                </a:moveTo>
                <a:cubicBezTo>
                  <a:pt x="19531" y="111"/>
                  <a:pt x="20206" y="-114"/>
                  <a:pt x="20760" y="54"/>
                </a:cubicBezTo>
                <a:cubicBezTo>
                  <a:pt x="21315" y="219"/>
                  <a:pt x="21599" y="737"/>
                  <a:pt x="21599" y="1596"/>
                </a:cubicBezTo>
                <a:lnTo>
                  <a:pt x="21599" y="19775"/>
                </a:lnTo>
                <a:cubicBezTo>
                  <a:pt x="21599" y="20634"/>
                  <a:pt x="21320" y="21152"/>
                  <a:pt x="20770" y="21317"/>
                </a:cubicBezTo>
                <a:cubicBezTo>
                  <a:pt x="20226" y="21486"/>
                  <a:pt x="19551" y="21264"/>
                  <a:pt x="18752" y="20653"/>
                </a:cubicBezTo>
                <a:lnTo>
                  <a:pt x="10979" y="14801"/>
                </a:lnTo>
                <a:lnTo>
                  <a:pt x="934" y="14801"/>
                </a:lnTo>
                <a:cubicBezTo>
                  <a:pt x="679" y="14801"/>
                  <a:pt x="459" y="14733"/>
                  <a:pt x="274" y="14602"/>
                </a:cubicBezTo>
                <a:cubicBezTo>
                  <a:pt x="94" y="14471"/>
                  <a:pt x="0" y="14302"/>
                  <a:pt x="0" y="14096"/>
                </a:cubicBezTo>
                <a:lnTo>
                  <a:pt x="0" y="7276"/>
                </a:lnTo>
                <a:cubicBezTo>
                  <a:pt x="0" y="7081"/>
                  <a:pt x="94" y="6916"/>
                  <a:pt x="274" y="6780"/>
                </a:cubicBezTo>
                <a:cubicBezTo>
                  <a:pt x="459" y="6642"/>
                  <a:pt x="679" y="6574"/>
                  <a:pt x="934" y="6574"/>
                </a:cubicBezTo>
                <a:lnTo>
                  <a:pt x="10979" y="6574"/>
                </a:lnTo>
                <a:lnTo>
                  <a:pt x="18752" y="718"/>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90" name="AutoShape 131"/>
          <p:cNvSpPr>
            <a:spLocks/>
          </p:cNvSpPr>
          <p:nvPr userDrawn="1"/>
        </p:nvSpPr>
        <p:spPr bwMode="auto">
          <a:xfrm>
            <a:off x="7223952" y="3270097"/>
            <a:ext cx="198420" cy="198472"/>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1" name="AutoShape 132"/>
          <p:cNvSpPr>
            <a:spLocks/>
          </p:cNvSpPr>
          <p:nvPr userDrawn="1"/>
        </p:nvSpPr>
        <p:spPr bwMode="auto">
          <a:xfrm>
            <a:off x="7693308" y="3270895"/>
            <a:ext cx="199216" cy="198472"/>
          </a:xfrm>
          <a:custGeom>
            <a:avLst/>
            <a:gdLst>
              <a:gd name="T0" fmla="*/ 10800 w 21600"/>
              <a:gd name="T1" fmla="+- 0 10815 31"/>
              <a:gd name="T2" fmla="*/ 10815 h 21569"/>
              <a:gd name="T3" fmla="*/ 10800 w 21600"/>
              <a:gd name="T4" fmla="+- 0 10815 31"/>
              <a:gd name="T5" fmla="*/ 10815 h 21569"/>
              <a:gd name="T6" fmla="*/ 10800 w 21600"/>
              <a:gd name="T7" fmla="+- 0 10815 31"/>
              <a:gd name="T8" fmla="*/ 10815 h 21569"/>
              <a:gd name="T9" fmla="*/ 10800 w 21600"/>
              <a:gd name="T10" fmla="+- 0 10815 31"/>
              <a:gd name="T11" fmla="*/ 10815 h 21569"/>
            </a:gdLst>
            <a:ahLst/>
            <a:cxnLst>
              <a:cxn ang="0">
                <a:pos x="T0" y="T2"/>
              </a:cxn>
              <a:cxn ang="0">
                <a:pos x="T3" y="T5"/>
              </a:cxn>
              <a:cxn ang="0">
                <a:pos x="T6" y="T8"/>
              </a:cxn>
              <a:cxn ang="0">
                <a:pos x="T9" y="T11"/>
              </a:cxn>
            </a:cxnLst>
            <a:rect l="0" t="0" r="r" b="b"/>
            <a:pathLst>
              <a:path w="21600" h="21569">
                <a:moveTo>
                  <a:pt x="8834" y="3281"/>
                </a:moveTo>
                <a:cubicBezTo>
                  <a:pt x="9202" y="2821"/>
                  <a:pt x="9519" y="2655"/>
                  <a:pt x="9780" y="2779"/>
                </a:cubicBezTo>
                <a:cubicBezTo>
                  <a:pt x="10042" y="2906"/>
                  <a:pt x="10176" y="3295"/>
                  <a:pt x="10176" y="3941"/>
                </a:cubicBezTo>
                <a:lnTo>
                  <a:pt x="10176" y="17610"/>
                </a:lnTo>
                <a:cubicBezTo>
                  <a:pt x="10176" y="18259"/>
                  <a:pt x="10044" y="18646"/>
                  <a:pt x="9788" y="18770"/>
                </a:cubicBezTo>
                <a:cubicBezTo>
                  <a:pt x="9529" y="18897"/>
                  <a:pt x="9211" y="18733"/>
                  <a:pt x="8834" y="18270"/>
                </a:cubicBezTo>
                <a:lnTo>
                  <a:pt x="5172" y="13869"/>
                </a:lnTo>
                <a:lnTo>
                  <a:pt x="440" y="13869"/>
                </a:lnTo>
                <a:cubicBezTo>
                  <a:pt x="320" y="13869"/>
                  <a:pt x="218" y="13818"/>
                  <a:pt x="129" y="13720"/>
                </a:cubicBezTo>
                <a:cubicBezTo>
                  <a:pt x="44" y="13624"/>
                  <a:pt x="0" y="13497"/>
                  <a:pt x="0" y="13342"/>
                </a:cubicBezTo>
                <a:lnTo>
                  <a:pt x="0" y="8210"/>
                </a:lnTo>
                <a:cubicBezTo>
                  <a:pt x="0" y="8066"/>
                  <a:pt x="44" y="7942"/>
                  <a:pt x="129" y="7838"/>
                </a:cubicBezTo>
                <a:cubicBezTo>
                  <a:pt x="218" y="7736"/>
                  <a:pt x="320" y="7685"/>
                  <a:pt x="440" y="7685"/>
                </a:cubicBezTo>
                <a:lnTo>
                  <a:pt x="5172" y="7685"/>
                </a:lnTo>
                <a:lnTo>
                  <a:pt x="8834" y="3281"/>
                </a:lnTo>
                <a:close/>
                <a:moveTo>
                  <a:pt x="12002" y="5239"/>
                </a:moveTo>
                <a:cubicBezTo>
                  <a:pt x="12221" y="5095"/>
                  <a:pt x="12445" y="5061"/>
                  <a:pt x="12682" y="5132"/>
                </a:cubicBezTo>
                <a:cubicBezTo>
                  <a:pt x="12920" y="5205"/>
                  <a:pt x="13104" y="5369"/>
                  <a:pt x="13228" y="5631"/>
                </a:cubicBezTo>
                <a:cubicBezTo>
                  <a:pt x="14010" y="7270"/>
                  <a:pt x="14400" y="8983"/>
                  <a:pt x="14400" y="10774"/>
                </a:cubicBezTo>
                <a:cubicBezTo>
                  <a:pt x="14400" y="12588"/>
                  <a:pt x="14010" y="14301"/>
                  <a:pt x="13228" y="15920"/>
                </a:cubicBezTo>
                <a:cubicBezTo>
                  <a:pt x="13056" y="16290"/>
                  <a:pt x="12793" y="16476"/>
                  <a:pt x="12440" y="16476"/>
                </a:cubicBezTo>
                <a:cubicBezTo>
                  <a:pt x="12292" y="16476"/>
                  <a:pt x="12143" y="16423"/>
                  <a:pt x="12000" y="16313"/>
                </a:cubicBezTo>
                <a:cubicBezTo>
                  <a:pt x="11781" y="16169"/>
                  <a:pt x="11640" y="15954"/>
                  <a:pt x="11571" y="15666"/>
                </a:cubicBezTo>
                <a:cubicBezTo>
                  <a:pt x="11503" y="15376"/>
                  <a:pt x="11529" y="15102"/>
                  <a:pt x="11649" y="14843"/>
                </a:cubicBezTo>
                <a:cubicBezTo>
                  <a:pt x="12280" y="13536"/>
                  <a:pt x="12595" y="12179"/>
                  <a:pt x="12595" y="10774"/>
                </a:cubicBezTo>
                <a:cubicBezTo>
                  <a:pt x="12595" y="9372"/>
                  <a:pt x="12277" y="8018"/>
                  <a:pt x="11649" y="6712"/>
                </a:cubicBezTo>
                <a:cubicBezTo>
                  <a:pt x="11529" y="6449"/>
                  <a:pt x="11503" y="6173"/>
                  <a:pt x="11571" y="5888"/>
                </a:cubicBezTo>
                <a:cubicBezTo>
                  <a:pt x="11642" y="5600"/>
                  <a:pt x="11783" y="5383"/>
                  <a:pt x="12002" y="5239"/>
                </a:cubicBezTo>
                <a:moveTo>
                  <a:pt x="16137" y="3038"/>
                </a:moveTo>
                <a:cubicBezTo>
                  <a:pt x="16754" y="4218"/>
                  <a:pt x="17217" y="5456"/>
                  <a:pt x="17528" y="6751"/>
                </a:cubicBezTo>
                <a:cubicBezTo>
                  <a:pt x="17841" y="8046"/>
                  <a:pt x="17996" y="9392"/>
                  <a:pt x="17996" y="10774"/>
                </a:cubicBezTo>
                <a:cubicBezTo>
                  <a:pt x="17996" y="13559"/>
                  <a:pt x="17368" y="16140"/>
                  <a:pt x="16114" y="18516"/>
                </a:cubicBezTo>
                <a:cubicBezTo>
                  <a:pt x="16038" y="18677"/>
                  <a:pt x="15930" y="18804"/>
                  <a:pt x="15786" y="18886"/>
                </a:cubicBezTo>
                <a:cubicBezTo>
                  <a:pt x="15643" y="18976"/>
                  <a:pt x="15504" y="19015"/>
                  <a:pt x="15370" y="19015"/>
                </a:cubicBezTo>
                <a:cubicBezTo>
                  <a:pt x="15182" y="19015"/>
                  <a:pt x="15022" y="18962"/>
                  <a:pt x="14885" y="18855"/>
                </a:cubicBezTo>
                <a:cubicBezTo>
                  <a:pt x="14666" y="18711"/>
                  <a:pt x="14534" y="18490"/>
                  <a:pt x="14478" y="18192"/>
                </a:cubicBezTo>
                <a:cubicBezTo>
                  <a:pt x="14426" y="17895"/>
                  <a:pt x="14466" y="17616"/>
                  <a:pt x="14603" y="17354"/>
                </a:cubicBezTo>
                <a:cubicBezTo>
                  <a:pt x="15662" y="15328"/>
                  <a:pt x="16196" y="13136"/>
                  <a:pt x="16203" y="10775"/>
                </a:cubicBezTo>
                <a:cubicBezTo>
                  <a:pt x="16203" y="8416"/>
                  <a:pt x="15669" y="6224"/>
                  <a:pt x="14603" y="4198"/>
                </a:cubicBezTo>
                <a:cubicBezTo>
                  <a:pt x="14466" y="3936"/>
                  <a:pt x="14426" y="3659"/>
                  <a:pt x="14478" y="3363"/>
                </a:cubicBezTo>
                <a:cubicBezTo>
                  <a:pt x="14532" y="3067"/>
                  <a:pt x="14666" y="2847"/>
                  <a:pt x="14885" y="2700"/>
                </a:cubicBezTo>
                <a:cubicBezTo>
                  <a:pt x="15104" y="2536"/>
                  <a:pt x="15330" y="2488"/>
                  <a:pt x="15572" y="2551"/>
                </a:cubicBezTo>
                <a:cubicBezTo>
                  <a:pt x="15812" y="2615"/>
                  <a:pt x="16001" y="2776"/>
                  <a:pt x="16137" y="3038"/>
                </a:cubicBezTo>
                <a:moveTo>
                  <a:pt x="18999" y="460"/>
                </a:moveTo>
                <a:cubicBezTo>
                  <a:pt x="19863" y="2026"/>
                  <a:pt x="20517" y="3676"/>
                  <a:pt x="20948" y="5408"/>
                </a:cubicBezTo>
                <a:cubicBezTo>
                  <a:pt x="21385" y="7141"/>
                  <a:pt x="21599" y="8929"/>
                  <a:pt x="21599" y="10774"/>
                </a:cubicBezTo>
                <a:cubicBezTo>
                  <a:pt x="21599" y="12622"/>
                  <a:pt x="21381" y="14411"/>
                  <a:pt x="20943" y="16146"/>
                </a:cubicBezTo>
                <a:cubicBezTo>
                  <a:pt x="20500" y="17878"/>
                  <a:pt x="19856" y="19520"/>
                  <a:pt x="18999" y="21069"/>
                </a:cubicBezTo>
                <a:cubicBezTo>
                  <a:pt x="18924" y="21230"/>
                  <a:pt x="18815" y="21354"/>
                  <a:pt x="18672" y="21442"/>
                </a:cubicBezTo>
                <a:cubicBezTo>
                  <a:pt x="18528" y="21526"/>
                  <a:pt x="18389" y="21569"/>
                  <a:pt x="18253" y="21569"/>
                </a:cubicBezTo>
                <a:cubicBezTo>
                  <a:pt x="18067" y="21569"/>
                  <a:pt x="17898" y="21509"/>
                  <a:pt x="17747" y="21394"/>
                </a:cubicBezTo>
                <a:cubicBezTo>
                  <a:pt x="17528" y="21230"/>
                  <a:pt x="17399" y="21001"/>
                  <a:pt x="17352" y="20705"/>
                </a:cubicBezTo>
                <a:cubicBezTo>
                  <a:pt x="17307" y="20406"/>
                  <a:pt x="17352" y="20144"/>
                  <a:pt x="17488" y="19907"/>
                </a:cubicBezTo>
                <a:cubicBezTo>
                  <a:pt x="18239" y="18519"/>
                  <a:pt x="18811" y="17057"/>
                  <a:pt x="19206" y="15517"/>
                </a:cubicBezTo>
                <a:cubicBezTo>
                  <a:pt x="19599" y="13976"/>
                  <a:pt x="19797" y="12396"/>
                  <a:pt x="19797" y="10774"/>
                </a:cubicBezTo>
                <a:cubicBezTo>
                  <a:pt x="19797" y="9155"/>
                  <a:pt x="19601" y="7575"/>
                  <a:pt x="19211" y="6037"/>
                </a:cubicBezTo>
                <a:cubicBezTo>
                  <a:pt x="18820" y="4497"/>
                  <a:pt x="18246" y="3044"/>
                  <a:pt x="17488" y="1673"/>
                </a:cubicBezTo>
                <a:cubicBezTo>
                  <a:pt x="17352" y="1413"/>
                  <a:pt x="17309" y="1137"/>
                  <a:pt x="17352" y="843"/>
                </a:cubicBezTo>
                <a:cubicBezTo>
                  <a:pt x="17399" y="550"/>
                  <a:pt x="17528" y="321"/>
                  <a:pt x="17747" y="163"/>
                </a:cubicBezTo>
                <a:cubicBezTo>
                  <a:pt x="17968" y="16"/>
                  <a:pt x="18192" y="-31"/>
                  <a:pt x="18434" y="19"/>
                </a:cubicBezTo>
                <a:cubicBezTo>
                  <a:pt x="18677" y="68"/>
                  <a:pt x="18862" y="214"/>
                  <a:pt x="18999" y="46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2" name="AutoShape 133"/>
          <p:cNvSpPr>
            <a:spLocks/>
          </p:cNvSpPr>
          <p:nvPr userDrawn="1"/>
        </p:nvSpPr>
        <p:spPr bwMode="auto">
          <a:xfrm>
            <a:off x="8185772" y="327089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8" y="0"/>
                </a:moveTo>
                <a:cubicBezTo>
                  <a:pt x="11055" y="0"/>
                  <a:pt x="11283" y="97"/>
                  <a:pt x="11476" y="293"/>
                </a:cubicBezTo>
                <a:cubicBezTo>
                  <a:pt x="11667" y="495"/>
                  <a:pt x="11830" y="714"/>
                  <a:pt x="11957" y="964"/>
                </a:cubicBezTo>
                <a:lnTo>
                  <a:pt x="21320" y="19313"/>
                </a:lnTo>
                <a:cubicBezTo>
                  <a:pt x="21401" y="19460"/>
                  <a:pt x="21470" y="19615"/>
                  <a:pt x="21518" y="19785"/>
                </a:cubicBezTo>
                <a:cubicBezTo>
                  <a:pt x="21574" y="19958"/>
                  <a:pt x="21599" y="20139"/>
                  <a:pt x="21599" y="20329"/>
                </a:cubicBezTo>
                <a:cubicBezTo>
                  <a:pt x="21599" y="20782"/>
                  <a:pt x="21445" y="21107"/>
                  <a:pt x="21137" y="21303"/>
                </a:cubicBezTo>
                <a:cubicBezTo>
                  <a:pt x="20830" y="21501"/>
                  <a:pt x="20500" y="21599"/>
                  <a:pt x="20152" y="21599"/>
                </a:cubicBezTo>
                <a:lnTo>
                  <a:pt x="1447" y="21599"/>
                </a:lnTo>
                <a:cubicBezTo>
                  <a:pt x="1099" y="21599"/>
                  <a:pt x="772" y="21502"/>
                  <a:pt x="462" y="21303"/>
                </a:cubicBezTo>
                <a:cubicBezTo>
                  <a:pt x="154" y="21107"/>
                  <a:pt x="0" y="20782"/>
                  <a:pt x="0" y="20329"/>
                </a:cubicBezTo>
                <a:cubicBezTo>
                  <a:pt x="0" y="20148"/>
                  <a:pt x="25" y="19967"/>
                  <a:pt x="71" y="19794"/>
                </a:cubicBezTo>
                <a:cubicBezTo>
                  <a:pt x="121" y="19618"/>
                  <a:pt x="190" y="19460"/>
                  <a:pt x="279" y="19313"/>
                </a:cubicBezTo>
                <a:lnTo>
                  <a:pt x="9620" y="964"/>
                </a:lnTo>
                <a:cubicBezTo>
                  <a:pt x="9749" y="714"/>
                  <a:pt x="9907" y="495"/>
                  <a:pt x="10097" y="293"/>
                </a:cubicBezTo>
                <a:cubicBezTo>
                  <a:pt x="10290" y="97"/>
                  <a:pt x="10519" y="0"/>
                  <a:pt x="10788" y="0"/>
                </a:cubicBezTo>
                <a:moveTo>
                  <a:pt x="11629" y="15452"/>
                </a:moveTo>
                <a:cubicBezTo>
                  <a:pt x="11741" y="15452"/>
                  <a:pt x="11840" y="15402"/>
                  <a:pt x="11926" y="15308"/>
                </a:cubicBezTo>
                <a:cubicBezTo>
                  <a:pt x="12010" y="15210"/>
                  <a:pt x="12053" y="15097"/>
                  <a:pt x="12053" y="14971"/>
                </a:cubicBezTo>
                <a:lnTo>
                  <a:pt x="12236" y="6243"/>
                </a:lnTo>
                <a:cubicBezTo>
                  <a:pt x="12236" y="6113"/>
                  <a:pt x="12190" y="6001"/>
                  <a:pt x="12106" y="5906"/>
                </a:cubicBezTo>
                <a:cubicBezTo>
                  <a:pt x="12023" y="5808"/>
                  <a:pt x="11924" y="5762"/>
                  <a:pt x="11809" y="5762"/>
                </a:cubicBezTo>
                <a:lnTo>
                  <a:pt x="9790" y="5762"/>
                </a:lnTo>
                <a:cubicBezTo>
                  <a:pt x="9663" y="5762"/>
                  <a:pt x="9553" y="5808"/>
                  <a:pt x="9480" y="5906"/>
                </a:cubicBezTo>
                <a:cubicBezTo>
                  <a:pt x="9404" y="6001"/>
                  <a:pt x="9366" y="6113"/>
                  <a:pt x="9366" y="6243"/>
                </a:cubicBezTo>
                <a:lnTo>
                  <a:pt x="9513" y="14971"/>
                </a:lnTo>
                <a:cubicBezTo>
                  <a:pt x="9513" y="15097"/>
                  <a:pt x="9556" y="15210"/>
                  <a:pt x="9640" y="15308"/>
                </a:cubicBezTo>
                <a:cubicBezTo>
                  <a:pt x="9724" y="15403"/>
                  <a:pt x="9823" y="15452"/>
                  <a:pt x="9937" y="15452"/>
                </a:cubicBezTo>
                <a:lnTo>
                  <a:pt x="11629" y="15452"/>
                </a:lnTo>
                <a:close/>
                <a:moveTo>
                  <a:pt x="12150" y="17257"/>
                </a:moveTo>
                <a:cubicBezTo>
                  <a:pt x="12150" y="17110"/>
                  <a:pt x="12114" y="16989"/>
                  <a:pt x="12040" y="16891"/>
                </a:cubicBezTo>
                <a:cubicBezTo>
                  <a:pt x="11969" y="16796"/>
                  <a:pt x="11868" y="16747"/>
                  <a:pt x="11738" y="16747"/>
                </a:cubicBezTo>
                <a:lnTo>
                  <a:pt x="9866" y="16747"/>
                </a:lnTo>
                <a:cubicBezTo>
                  <a:pt x="9752" y="16747"/>
                  <a:pt x="9653" y="16793"/>
                  <a:pt x="9569" y="16886"/>
                </a:cubicBezTo>
                <a:cubicBezTo>
                  <a:pt x="9482" y="16978"/>
                  <a:pt x="9439" y="17102"/>
                  <a:pt x="9439" y="17257"/>
                </a:cubicBezTo>
                <a:lnTo>
                  <a:pt x="9439" y="19284"/>
                </a:lnTo>
                <a:cubicBezTo>
                  <a:pt x="9439" y="19431"/>
                  <a:pt x="9482" y="19549"/>
                  <a:pt x="9569" y="19636"/>
                </a:cubicBezTo>
                <a:cubicBezTo>
                  <a:pt x="9653" y="19722"/>
                  <a:pt x="9752" y="19765"/>
                  <a:pt x="9866" y="19765"/>
                </a:cubicBezTo>
                <a:lnTo>
                  <a:pt x="11738" y="19765"/>
                </a:lnTo>
                <a:cubicBezTo>
                  <a:pt x="12020" y="19765"/>
                  <a:pt x="12160" y="19604"/>
                  <a:pt x="12150" y="19284"/>
                </a:cubicBezTo>
                <a:lnTo>
                  <a:pt x="12150" y="1725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3" name="AutoShape 134"/>
          <p:cNvSpPr>
            <a:spLocks/>
          </p:cNvSpPr>
          <p:nvPr userDrawn="1"/>
        </p:nvSpPr>
        <p:spPr bwMode="auto">
          <a:xfrm>
            <a:off x="8648752" y="327089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52"/>
                </a:moveTo>
                <a:cubicBezTo>
                  <a:pt x="21509" y="7979"/>
                  <a:pt x="21282" y="8750"/>
                  <a:pt x="20914" y="9461"/>
                </a:cubicBezTo>
                <a:cubicBezTo>
                  <a:pt x="20549" y="10173"/>
                  <a:pt x="20079" y="10791"/>
                  <a:pt x="19504" y="11311"/>
                </a:cubicBezTo>
                <a:cubicBezTo>
                  <a:pt x="18932" y="11836"/>
                  <a:pt x="18276" y="12245"/>
                  <a:pt x="17542" y="12545"/>
                </a:cubicBezTo>
                <a:cubicBezTo>
                  <a:pt x="16803" y="12838"/>
                  <a:pt x="16016" y="12988"/>
                  <a:pt x="15175" y="12988"/>
                </a:cubicBezTo>
                <a:cubicBezTo>
                  <a:pt x="14626" y="12988"/>
                  <a:pt x="14048" y="12914"/>
                  <a:pt x="13457" y="12759"/>
                </a:cubicBezTo>
                <a:lnTo>
                  <a:pt x="5243" y="20964"/>
                </a:lnTo>
                <a:cubicBezTo>
                  <a:pt x="4818" y="21385"/>
                  <a:pt x="4312" y="21599"/>
                  <a:pt x="3725" y="21599"/>
                </a:cubicBezTo>
                <a:cubicBezTo>
                  <a:pt x="3111" y="21599"/>
                  <a:pt x="2593" y="21388"/>
                  <a:pt x="2165" y="20964"/>
                </a:cubicBezTo>
                <a:cubicBezTo>
                  <a:pt x="1959" y="20758"/>
                  <a:pt x="1729" y="20544"/>
                  <a:pt x="1483" y="20320"/>
                </a:cubicBezTo>
                <a:cubicBezTo>
                  <a:pt x="1234" y="20100"/>
                  <a:pt x="999" y="19866"/>
                  <a:pt x="778" y="19617"/>
                </a:cubicBezTo>
                <a:cubicBezTo>
                  <a:pt x="557" y="19369"/>
                  <a:pt x="370" y="19106"/>
                  <a:pt x="223" y="18827"/>
                </a:cubicBezTo>
                <a:cubicBezTo>
                  <a:pt x="73" y="18547"/>
                  <a:pt x="0" y="18242"/>
                  <a:pt x="0" y="17909"/>
                </a:cubicBezTo>
                <a:cubicBezTo>
                  <a:pt x="0" y="17613"/>
                  <a:pt x="56" y="17330"/>
                  <a:pt x="169" y="17062"/>
                </a:cubicBezTo>
                <a:cubicBezTo>
                  <a:pt x="283" y="16797"/>
                  <a:pt x="438" y="16565"/>
                  <a:pt x="637" y="16367"/>
                </a:cubicBezTo>
                <a:lnTo>
                  <a:pt x="8893" y="8134"/>
                </a:lnTo>
                <a:cubicBezTo>
                  <a:pt x="8743" y="7541"/>
                  <a:pt x="8669" y="6993"/>
                  <a:pt x="8660" y="6485"/>
                </a:cubicBezTo>
                <a:cubicBezTo>
                  <a:pt x="8660" y="5604"/>
                  <a:pt x="8833" y="4766"/>
                  <a:pt x="9176" y="3964"/>
                </a:cubicBezTo>
                <a:cubicBezTo>
                  <a:pt x="9521" y="3168"/>
                  <a:pt x="9983" y="2479"/>
                  <a:pt x="10566" y="1897"/>
                </a:cubicBezTo>
                <a:cubicBezTo>
                  <a:pt x="11149" y="1315"/>
                  <a:pt x="11831" y="855"/>
                  <a:pt x="12621" y="513"/>
                </a:cubicBezTo>
                <a:cubicBezTo>
                  <a:pt x="13406" y="172"/>
                  <a:pt x="14241" y="0"/>
                  <a:pt x="15130" y="0"/>
                </a:cubicBezTo>
                <a:cubicBezTo>
                  <a:pt x="15979" y="0"/>
                  <a:pt x="16798" y="160"/>
                  <a:pt x="17588" y="485"/>
                </a:cubicBezTo>
                <a:cubicBezTo>
                  <a:pt x="18377" y="813"/>
                  <a:pt x="19077" y="1264"/>
                  <a:pt x="19683" y="1849"/>
                </a:cubicBezTo>
                <a:lnTo>
                  <a:pt x="13692" y="4037"/>
                </a:lnTo>
                <a:lnTo>
                  <a:pt x="13108" y="7228"/>
                </a:lnTo>
                <a:lnTo>
                  <a:pt x="15603" y="9295"/>
                </a:lnTo>
                <a:lnTo>
                  <a:pt x="21599" y="7152"/>
                </a:lnTo>
                <a:close/>
                <a:moveTo>
                  <a:pt x="3720" y="18991"/>
                </a:moveTo>
                <a:cubicBezTo>
                  <a:pt x="4017" y="18991"/>
                  <a:pt x="4269" y="18886"/>
                  <a:pt x="4479" y="18674"/>
                </a:cubicBezTo>
                <a:cubicBezTo>
                  <a:pt x="4688" y="18462"/>
                  <a:pt x="4790" y="18208"/>
                  <a:pt x="4790" y="17909"/>
                </a:cubicBezTo>
                <a:cubicBezTo>
                  <a:pt x="4790" y="17593"/>
                  <a:pt x="4685" y="17333"/>
                  <a:pt x="4473" y="17133"/>
                </a:cubicBezTo>
                <a:cubicBezTo>
                  <a:pt x="4261" y="16929"/>
                  <a:pt x="4009" y="16830"/>
                  <a:pt x="3720" y="16830"/>
                </a:cubicBezTo>
                <a:cubicBezTo>
                  <a:pt x="3403" y="16830"/>
                  <a:pt x="3145" y="16935"/>
                  <a:pt x="2941" y="17138"/>
                </a:cubicBezTo>
                <a:cubicBezTo>
                  <a:pt x="2737" y="17347"/>
                  <a:pt x="2638" y="17604"/>
                  <a:pt x="2638" y="17909"/>
                </a:cubicBezTo>
                <a:cubicBezTo>
                  <a:pt x="2638" y="18206"/>
                  <a:pt x="2737" y="18460"/>
                  <a:pt x="2941" y="18674"/>
                </a:cubicBezTo>
                <a:cubicBezTo>
                  <a:pt x="3145" y="18889"/>
                  <a:pt x="3403" y="18991"/>
                  <a:pt x="3720" y="18991"/>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4" name="AutoShape 135"/>
          <p:cNvSpPr>
            <a:spLocks/>
          </p:cNvSpPr>
          <p:nvPr userDrawn="1"/>
        </p:nvSpPr>
        <p:spPr bwMode="auto">
          <a:xfrm>
            <a:off x="7240664" y="3689682"/>
            <a:ext cx="199216" cy="19847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5" name="AutoShape 136"/>
          <p:cNvSpPr>
            <a:spLocks/>
          </p:cNvSpPr>
          <p:nvPr userDrawn="1"/>
        </p:nvSpPr>
        <p:spPr bwMode="auto">
          <a:xfrm>
            <a:off x="4611351" y="3269301"/>
            <a:ext cx="198420" cy="19847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51"/>
                </a:lnTo>
                <a:cubicBezTo>
                  <a:pt x="19907" y="21506"/>
                  <a:pt x="19687" y="21594"/>
                  <a:pt x="19438" y="21594"/>
                </a:cubicBezTo>
                <a:cubicBezTo>
                  <a:pt x="19184" y="21600"/>
                  <a:pt x="18978" y="21518"/>
                  <a:pt x="18814" y="21351"/>
                </a:cubicBezTo>
                <a:lnTo>
                  <a:pt x="13960" y="16508"/>
                </a:lnTo>
                <a:cubicBezTo>
                  <a:pt x="13256" y="16982"/>
                  <a:pt x="12485" y="17352"/>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15"/>
                </a:cubicBezTo>
                <a:cubicBezTo>
                  <a:pt x="231" y="11428"/>
                  <a:pt x="0" y="10253"/>
                  <a:pt x="0" y="9002"/>
                </a:cubicBezTo>
                <a:cubicBezTo>
                  <a:pt x="0" y="7765"/>
                  <a:pt x="231" y="6607"/>
                  <a:pt x="700" y="5517"/>
                </a:cubicBezTo>
                <a:cubicBezTo>
                  <a:pt x="1169" y="4427"/>
                  <a:pt x="1819" y="3470"/>
                  <a:pt x="2644" y="2648"/>
                </a:cubicBezTo>
                <a:cubicBezTo>
                  <a:pt x="3469" y="1832"/>
                  <a:pt x="4424" y="1180"/>
                  <a:pt x="5512" y="705"/>
                </a:cubicBezTo>
                <a:cubicBezTo>
                  <a:pt x="6600" y="237"/>
                  <a:pt x="7764" y="0"/>
                  <a:pt x="9007" y="0"/>
                </a:cubicBezTo>
                <a:cubicBezTo>
                  <a:pt x="10244" y="0"/>
                  <a:pt x="11411" y="237"/>
                  <a:pt x="12510" y="705"/>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89"/>
                  <a:pt x="16991" y="13260"/>
                  <a:pt x="16514" y="13949"/>
                </a:cubicBezTo>
                <a:lnTo>
                  <a:pt x="21357" y="18804"/>
                </a:lnTo>
                <a:close/>
                <a:moveTo>
                  <a:pt x="3596" y="9002"/>
                </a:moveTo>
                <a:cubicBezTo>
                  <a:pt x="3596" y="9759"/>
                  <a:pt x="3746" y="10465"/>
                  <a:pt x="4028" y="11120"/>
                </a:cubicBezTo>
                <a:cubicBezTo>
                  <a:pt x="4319" y="11770"/>
                  <a:pt x="4704" y="12340"/>
                  <a:pt x="5193" y="12826"/>
                </a:cubicBezTo>
                <a:cubicBezTo>
                  <a:pt x="5678" y="13306"/>
                  <a:pt x="6252" y="13687"/>
                  <a:pt x="6910" y="13972"/>
                </a:cubicBezTo>
                <a:cubicBezTo>
                  <a:pt x="7566" y="14255"/>
                  <a:pt x="8264" y="14396"/>
                  <a:pt x="9004" y="14396"/>
                </a:cubicBezTo>
                <a:cubicBezTo>
                  <a:pt x="9747" y="14396"/>
                  <a:pt x="10448" y="14252"/>
                  <a:pt x="11109" y="13972"/>
                </a:cubicBezTo>
                <a:cubicBezTo>
                  <a:pt x="11770" y="13684"/>
                  <a:pt x="12341" y="13306"/>
                  <a:pt x="12818" y="12826"/>
                </a:cubicBezTo>
                <a:cubicBezTo>
                  <a:pt x="13296" y="12340"/>
                  <a:pt x="13680" y="11772"/>
                  <a:pt x="13965" y="11120"/>
                </a:cubicBezTo>
                <a:cubicBezTo>
                  <a:pt x="14256" y="10465"/>
                  <a:pt x="14398" y="9759"/>
                  <a:pt x="14398" y="9002"/>
                </a:cubicBezTo>
                <a:cubicBezTo>
                  <a:pt x="14398" y="8262"/>
                  <a:pt x="14254" y="7568"/>
                  <a:pt x="13965" y="6918"/>
                </a:cubicBezTo>
                <a:cubicBezTo>
                  <a:pt x="13677" y="6263"/>
                  <a:pt x="13296" y="5687"/>
                  <a:pt x="12818" y="5198"/>
                </a:cubicBezTo>
                <a:cubicBezTo>
                  <a:pt x="12338" y="4707"/>
                  <a:pt x="11770" y="4320"/>
                  <a:pt x="11109" y="4035"/>
                </a:cubicBezTo>
                <a:cubicBezTo>
                  <a:pt x="10448" y="3753"/>
                  <a:pt x="9747" y="3611"/>
                  <a:pt x="9004" y="3611"/>
                </a:cubicBezTo>
                <a:cubicBezTo>
                  <a:pt x="8264" y="3611"/>
                  <a:pt x="7566" y="3755"/>
                  <a:pt x="6910" y="4035"/>
                </a:cubicBezTo>
                <a:cubicBezTo>
                  <a:pt x="6252" y="4323"/>
                  <a:pt x="5676" y="4707"/>
                  <a:pt x="5193" y="5198"/>
                </a:cubicBezTo>
                <a:cubicBezTo>
                  <a:pt x="4704" y="5690"/>
                  <a:pt x="4317" y="6263"/>
                  <a:pt x="4028" y="6918"/>
                </a:cubicBezTo>
                <a:cubicBezTo>
                  <a:pt x="3746" y="7568"/>
                  <a:pt x="3596" y="8262"/>
                  <a:pt x="3596" y="9002"/>
                </a:cubicBezTo>
                <a:moveTo>
                  <a:pt x="12160" y="8110"/>
                </a:moveTo>
                <a:cubicBezTo>
                  <a:pt x="12454" y="8110"/>
                  <a:pt x="12604" y="8259"/>
                  <a:pt x="12604" y="8556"/>
                </a:cubicBezTo>
                <a:lnTo>
                  <a:pt x="12604" y="9448"/>
                </a:lnTo>
                <a:cubicBezTo>
                  <a:pt x="12604" y="9581"/>
                  <a:pt x="12561" y="9686"/>
                  <a:pt x="12476" y="9773"/>
                </a:cubicBezTo>
                <a:cubicBezTo>
                  <a:pt x="12392" y="9861"/>
                  <a:pt x="12284" y="9906"/>
                  <a:pt x="12160" y="9906"/>
                </a:cubicBezTo>
                <a:lnTo>
                  <a:pt x="5842" y="9906"/>
                </a:lnTo>
                <a:cubicBezTo>
                  <a:pt x="5715" y="9906"/>
                  <a:pt x="5611" y="9861"/>
                  <a:pt x="5526" y="9773"/>
                </a:cubicBezTo>
                <a:cubicBezTo>
                  <a:pt x="5441" y="9686"/>
                  <a:pt x="5396" y="9581"/>
                  <a:pt x="5396" y="9448"/>
                </a:cubicBezTo>
                <a:lnTo>
                  <a:pt x="5396" y="8556"/>
                </a:lnTo>
                <a:cubicBezTo>
                  <a:pt x="5396" y="8260"/>
                  <a:pt x="5546" y="8110"/>
                  <a:pt x="5842" y="8110"/>
                </a:cubicBezTo>
                <a:lnTo>
                  <a:pt x="12160" y="811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8" name="Freeform 1"/>
          <p:cNvSpPr>
            <a:spLocks noChangeArrowheads="1"/>
          </p:cNvSpPr>
          <p:nvPr userDrawn="1"/>
        </p:nvSpPr>
        <p:spPr bwMode="auto">
          <a:xfrm>
            <a:off x="5903521" y="4583949"/>
            <a:ext cx="207580" cy="166474"/>
          </a:xfrm>
          <a:custGeom>
            <a:avLst/>
            <a:gdLst>
              <a:gd name="T0" fmla="*/ 399 w 444"/>
              <a:gd name="T1" fmla="*/ 36 h 356"/>
              <a:gd name="T2" fmla="*/ 399 w 444"/>
              <a:gd name="T3" fmla="*/ 36 h 356"/>
              <a:gd name="T4" fmla="*/ 248 w 444"/>
              <a:gd name="T5" fmla="*/ 36 h 356"/>
              <a:gd name="T6" fmla="*/ 221 w 444"/>
              <a:gd name="T7" fmla="*/ 62 h 356"/>
              <a:gd name="T8" fmla="*/ 195 w 444"/>
              <a:gd name="T9" fmla="*/ 36 h 356"/>
              <a:gd name="T10" fmla="*/ 45 w 444"/>
              <a:gd name="T11" fmla="*/ 36 h 356"/>
              <a:gd name="T12" fmla="*/ 45 w 444"/>
              <a:gd name="T13" fmla="*/ 186 h 356"/>
              <a:gd name="T14" fmla="*/ 221 w 444"/>
              <a:gd name="T15" fmla="*/ 355 h 356"/>
              <a:gd name="T16" fmla="*/ 399 w 444"/>
              <a:gd name="T17" fmla="*/ 186 h 356"/>
              <a:gd name="T18" fmla="*/ 399 w 444"/>
              <a:gd name="T19" fmla="*/ 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356">
                <a:moveTo>
                  <a:pt x="399" y="36"/>
                </a:moveTo>
                <a:lnTo>
                  <a:pt x="399" y="36"/>
                </a:lnTo>
                <a:cubicBezTo>
                  <a:pt x="355" y="0"/>
                  <a:pt x="293" y="0"/>
                  <a:pt x="248" y="36"/>
                </a:cubicBezTo>
                <a:cubicBezTo>
                  <a:pt x="221" y="62"/>
                  <a:pt x="221" y="62"/>
                  <a:pt x="221" y="62"/>
                </a:cubicBezTo>
                <a:cubicBezTo>
                  <a:pt x="195" y="36"/>
                  <a:pt x="195" y="36"/>
                  <a:pt x="195" y="36"/>
                </a:cubicBezTo>
                <a:cubicBezTo>
                  <a:pt x="151" y="0"/>
                  <a:pt x="89" y="0"/>
                  <a:pt x="45" y="36"/>
                </a:cubicBezTo>
                <a:cubicBezTo>
                  <a:pt x="0" y="80"/>
                  <a:pt x="0" y="151"/>
                  <a:pt x="45" y="186"/>
                </a:cubicBezTo>
                <a:cubicBezTo>
                  <a:pt x="221" y="355"/>
                  <a:pt x="221" y="355"/>
                  <a:pt x="221" y="355"/>
                </a:cubicBezTo>
                <a:cubicBezTo>
                  <a:pt x="399" y="186"/>
                  <a:pt x="399" y="186"/>
                  <a:pt x="399" y="186"/>
                </a:cubicBezTo>
                <a:cubicBezTo>
                  <a:pt x="443" y="151"/>
                  <a:pt x="443" y="80"/>
                  <a:pt x="399" y="3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199" name="Freeform 2"/>
          <p:cNvSpPr>
            <a:spLocks noChangeArrowheads="1"/>
          </p:cNvSpPr>
          <p:nvPr userDrawn="1"/>
        </p:nvSpPr>
        <p:spPr bwMode="auto">
          <a:xfrm>
            <a:off x="2249304" y="4575729"/>
            <a:ext cx="115094" cy="187026"/>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0" name="Freeform 3"/>
          <p:cNvSpPr>
            <a:spLocks noChangeArrowheads="1"/>
          </p:cNvSpPr>
          <p:nvPr userDrawn="1"/>
        </p:nvSpPr>
        <p:spPr bwMode="auto">
          <a:xfrm>
            <a:off x="2654187" y="4575729"/>
            <a:ext cx="232241" cy="187026"/>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1" name="Freeform 4"/>
          <p:cNvSpPr>
            <a:spLocks noChangeArrowheads="1"/>
          </p:cNvSpPr>
          <p:nvPr userDrawn="1"/>
        </p:nvSpPr>
        <p:spPr bwMode="auto">
          <a:xfrm>
            <a:off x="1266900" y="4575729"/>
            <a:ext cx="232243" cy="182916"/>
          </a:xfrm>
          <a:custGeom>
            <a:avLst/>
            <a:gdLst>
              <a:gd name="T0" fmla="*/ 372 w 498"/>
              <a:gd name="T1" fmla="*/ 337 h 391"/>
              <a:gd name="T2" fmla="*/ 372 w 498"/>
              <a:gd name="T3" fmla="*/ 337 h 391"/>
              <a:gd name="T4" fmla="*/ 53 w 498"/>
              <a:gd name="T5" fmla="*/ 337 h 391"/>
              <a:gd name="T6" fmla="*/ 53 w 498"/>
              <a:gd name="T7" fmla="*/ 116 h 391"/>
              <a:gd name="T8" fmla="*/ 116 w 498"/>
              <a:gd name="T9" fmla="*/ 116 h 391"/>
              <a:gd name="T10" fmla="*/ 169 w 498"/>
              <a:gd name="T11" fmla="*/ 71 h 391"/>
              <a:gd name="T12" fmla="*/ 27 w 498"/>
              <a:gd name="T13" fmla="*/ 71 h 391"/>
              <a:gd name="T14" fmla="*/ 0 w 498"/>
              <a:gd name="T15" fmla="*/ 89 h 391"/>
              <a:gd name="T16" fmla="*/ 0 w 498"/>
              <a:gd name="T17" fmla="*/ 363 h 391"/>
              <a:gd name="T18" fmla="*/ 27 w 498"/>
              <a:gd name="T19" fmla="*/ 390 h 391"/>
              <a:gd name="T20" fmla="*/ 399 w 498"/>
              <a:gd name="T21" fmla="*/ 390 h 391"/>
              <a:gd name="T22" fmla="*/ 426 w 498"/>
              <a:gd name="T23" fmla="*/ 363 h 391"/>
              <a:gd name="T24" fmla="*/ 426 w 498"/>
              <a:gd name="T25" fmla="*/ 275 h 391"/>
              <a:gd name="T26" fmla="*/ 372 w 498"/>
              <a:gd name="T27" fmla="*/ 310 h 391"/>
              <a:gd name="T28" fmla="*/ 372 w 498"/>
              <a:gd name="T29" fmla="*/ 337 h 391"/>
              <a:gd name="T30" fmla="*/ 328 w 498"/>
              <a:gd name="T31" fmla="*/ 169 h 391"/>
              <a:gd name="T32" fmla="*/ 328 w 498"/>
              <a:gd name="T33" fmla="*/ 169 h 391"/>
              <a:gd name="T34" fmla="*/ 328 w 498"/>
              <a:gd name="T35" fmla="*/ 257 h 391"/>
              <a:gd name="T36" fmla="*/ 497 w 498"/>
              <a:gd name="T37" fmla="*/ 125 h 391"/>
              <a:gd name="T38" fmla="*/ 328 w 498"/>
              <a:gd name="T39" fmla="*/ 0 h 391"/>
              <a:gd name="T40" fmla="*/ 328 w 498"/>
              <a:gd name="T41" fmla="*/ 80 h 391"/>
              <a:gd name="T42" fmla="*/ 133 w 498"/>
              <a:gd name="T43" fmla="*/ 275 h 391"/>
              <a:gd name="T44" fmla="*/ 328 w 498"/>
              <a:gd name="T45" fmla="*/ 16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391">
                <a:moveTo>
                  <a:pt x="372" y="337"/>
                </a:moveTo>
                <a:lnTo>
                  <a:pt x="372" y="337"/>
                </a:lnTo>
                <a:cubicBezTo>
                  <a:pt x="53" y="337"/>
                  <a:pt x="53" y="337"/>
                  <a:pt x="53" y="337"/>
                </a:cubicBezTo>
                <a:cubicBezTo>
                  <a:pt x="53" y="116"/>
                  <a:pt x="53" y="116"/>
                  <a:pt x="53" y="116"/>
                </a:cubicBezTo>
                <a:cubicBezTo>
                  <a:pt x="116" y="116"/>
                  <a:pt x="116" y="116"/>
                  <a:pt x="116" y="116"/>
                </a:cubicBezTo>
                <a:cubicBezTo>
                  <a:pt x="116" y="116"/>
                  <a:pt x="133" y="98"/>
                  <a:pt x="169" y="71"/>
                </a:cubicBezTo>
                <a:cubicBezTo>
                  <a:pt x="27" y="71"/>
                  <a:pt x="27" y="71"/>
                  <a:pt x="27" y="71"/>
                </a:cubicBezTo>
                <a:cubicBezTo>
                  <a:pt x="9" y="71"/>
                  <a:pt x="0" y="80"/>
                  <a:pt x="0" y="89"/>
                </a:cubicBezTo>
                <a:cubicBezTo>
                  <a:pt x="0" y="363"/>
                  <a:pt x="0" y="363"/>
                  <a:pt x="0" y="363"/>
                </a:cubicBezTo>
                <a:cubicBezTo>
                  <a:pt x="0" y="382"/>
                  <a:pt x="9" y="390"/>
                  <a:pt x="27" y="390"/>
                </a:cubicBezTo>
                <a:cubicBezTo>
                  <a:pt x="399" y="390"/>
                  <a:pt x="399" y="390"/>
                  <a:pt x="399" y="390"/>
                </a:cubicBezTo>
                <a:cubicBezTo>
                  <a:pt x="408" y="390"/>
                  <a:pt x="426" y="382"/>
                  <a:pt x="426" y="363"/>
                </a:cubicBezTo>
                <a:cubicBezTo>
                  <a:pt x="426" y="275"/>
                  <a:pt x="426" y="275"/>
                  <a:pt x="426" y="275"/>
                </a:cubicBezTo>
                <a:cubicBezTo>
                  <a:pt x="372" y="310"/>
                  <a:pt x="372" y="310"/>
                  <a:pt x="372" y="310"/>
                </a:cubicBezTo>
                <a:lnTo>
                  <a:pt x="372" y="337"/>
                </a:lnTo>
                <a:close/>
                <a:moveTo>
                  <a:pt x="328" y="169"/>
                </a:moveTo>
                <a:lnTo>
                  <a:pt x="328" y="169"/>
                </a:lnTo>
                <a:cubicBezTo>
                  <a:pt x="328" y="257"/>
                  <a:pt x="328" y="257"/>
                  <a:pt x="328" y="257"/>
                </a:cubicBezTo>
                <a:cubicBezTo>
                  <a:pt x="497" y="125"/>
                  <a:pt x="497" y="125"/>
                  <a:pt x="497" y="125"/>
                </a:cubicBezTo>
                <a:cubicBezTo>
                  <a:pt x="328" y="0"/>
                  <a:pt x="328" y="0"/>
                  <a:pt x="328" y="0"/>
                </a:cubicBezTo>
                <a:cubicBezTo>
                  <a:pt x="328" y="80"/>
                  <a:pt x="328" y="80"/>
                  <a:pt x="328" y="80"/>
                </a:cubicBezTo>
                <a:cubicBezTo>
                  <a:pt x="133" y="80"/>
                  <a:pt x="133" y="275"/>
                  <a:pt x="133" y="275"/>
                </a:cubicBezTo>
                <a:cubicBezTo>
                  <a:pt x="186" y="187"/>
                  <a:pt x="222" y="169"/>
                  <a:pt x="328" y="16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2" name="Freeform 5"/>
          <p:cNvSpPr>
            <a:spLocks noChangeArrowheads="1"/>
          </p:cNvSpPr>
          <p:nvPr userDrawn="1"/>
        </p:nvSpPr>
        <p:spPr bwMode="auto">
          <a:xfrm>
            <a:off x="3120726" y="4555176"/>
            <a:ext cx="224022" cy="224021"/>
          </a:xfrm>
          <a:custGeom>
            <a:avLst/>
            <a:gdLst>
              <a:gd name="T0" fmla="*/ 239 w 480"/>
              <a:gd name="T1" fmla="*/ 0 h 480"/>
              <a:gd name="T2" fmla="*/ 239 w 480"/>
              <a:gd name="T3" fmla="*/ 0 h 480"/>
              <a:gd name="T4" fmla="*/ 0 w 480"/>
              <a:gd name="T5" fmla="*/ 248 h 480"/>
              <a:gd name="T6" fmla="*/ 239 w 480"/>
              <a:gd name="T7" fmla="*/ 479 h 480"/>
              <a:gd name="T8" fmla="*/ 479 w 480"/>
              <a:gd name="T9" fmla="*/ 240 h 480"/>
              <a:gd name="T10" fmla="*/ 239 w 480"/>
              <a:gd name="T11" fmla="*/ 0 h 480"/>
              <a:gd name="T12" fmla="*/ 239 w 480"/>
              <a:gd name="T13" fmla="*/ 426 h 480"/>
              <a:gd name="T14" fmla="*/ 239 w 480"/>
              <a:gd name="T15" fmla="*/ 426 h 480"/>
              <a:gd name="T16" fmla="*/ 53 w 480"/>
              <a:gd name="T17" fmla="*/ 248 h 480"/>
              <a:gd name="T18" fmla="*/ 239 w 480"/>
              <a:gd name="T19" fmla="*/ 53 h 480"/>
              <a:gd name="T20" fmla="*/ 426 w 480"/>
              <a:gd name="T21" fmla="*/ 240 h 480"/>
              <a:gd name="T22" fmla="*/ 239 w 480"/>
              <a:gd name="T23" fmla="*/ 426 h 480"/>
              <a:gd name="T24" fmla="*/ 123 w 480"/>
              <a:gd name="T25" fmla="*/ 354 h 480"/>
              <a:gd name="T26" fmla="*/ 123 w 480"/>
              <a:gd name="T27" fmla="*/ 354 h 480"/>
              <a:gd name="T28" fmla="*/ 283 w 480"/>
              <a:gd name="T29" fmla="*/ 293 h 480"/>
              <a:gd name="T30" fmla="*/ 354 w 480"/>
              <a:gd name="T31" fmla="*/ 124 h 480"/>
              <a:gd name="T32" fmla="*/ 186 w 480"/>
              <a:gd name="T33" fmla="*/ 195 h 480"/>
              <a:gd name="T34" fmla="*/ 123 w 480"/>
              <a:gd name="T35" fmla="*/ 354 h 480"/>
              <a:gd name="T36" fmla="*/ 213 w 480"/>
              <a:gd name="T37" fmla="*/ 213 h 480"/>
              <a:gd name="T38" fmla="*/ 213 w 480"/>
              <a:gd name="T39" fmla="*/ 213 h 480"/>
              <a:gd name="T40" fmla="*/ 310 w 480"/>
              <a:gd name="T41" fmla="*/ 169 h 480"/>
              <a:gd name="T42" fmla="*/ 266 w 480"/>
              <a:gd name="T43" fmla="*/ 266 h 480"/>
              <a:gd name="T44" fmla="*/ 213 w 480"/>
              <a:gd name="T45" fmla="*/ 266 h 480"/>
              <a:gd name="T46" fmla="*/ 213 w 480"/>
              <a:gd name="T47" fmla="*/ 21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80">
                <a:moveTo>
                  <a:pt x="239" y="0"/>
                </a:moveTo>
                <a:lnTo>
                  <a:pt x="239" y="0"/>
                </a:lnTo>
                <a:cubicBezTo>
                  <a:pt x="107" y="9"/>
                  <a:pt x="0" y="115"/>
                  <a:pt x="0" y="248"/>
                </a:cubicBezTo>
                <a:cubicBezTo>
                  <a:pt x="0" y="372"/>
                  <a:pt x="107" y="479"/>
                  <a:pt x="239" y="479"/>
                </a:cubicBezTo>
                <a:cubicBezTo>
                  <a:pt x="372" y="479"/>
                  <a:pt x="479" y="372"/>
                  <a:pt x="479" y="240"/>
                </a:cubicBezTo>
                <a:cubicBezTo>
                  <a:pt x="479" y="107"/>
                  <a:pt x="363" y="0"/>
                  <a:pt x="239" y="0"/>
                </a:cubicBezTo>
                <a:close/>
                <a:moveTo>
                  <a:pt x="239" y="426"/>
                </a:moveTo>
                <a:lnTo>
                  <a:pt x="239" y="426"/>
                </a:lnTo>
                <a:cubicBezTo>
                  <a:pt x="142" y="434"/>
                  <a:pt x="53" y="346"/>
                  <a:pt x="53" y="248"/>
                </a:cubicBezTo>
                <a:cubicBezTo>
                  <a:pt x="53" y="142"/>
                  <a:pt x="133" y="53"/>
                  <a:pt x="239" y="53"/>
                </a:cubicBezTo>
                <a:cubicBezTo>
                  <a:pt x="336" y="53"/>
                  <a:pt x="426" y="133"/>
                  <a:pt x="426" y="240"/>
                </a:cubicBezTo>
                <a:cubicBezTo>
                  <a:pt x="426" y="346"/>
                  <a:pt x="345" y="426"/>
                  <a:pt x="239" y="426"/>
                </a:cubicBezTo>
                <a:close/>
                <a:moveTo>
                  <a:pt x="123" y="354"/>
                </a:moveTo>
                <a:lnTo>
                  <a:pt x="123" y="354"/>
                </a:lnTo>
                <a:cubicBezTo>
                  <a:pt x="123" y="354"/>
                  <a:pt x="239" y="337"/>
                  <a:pt x="283" y="293"/>
                </a:cubicBezTo>
                <a:cubicBezTo>
                  <a:pt x="336" y="240"/>
                  <a:pt x="354" y="124"/>
                  <a:pt x="354" y="124"/>
                </a:cubicBezTo>
                <a:cubicBezTo>
                  <a:pt x="354" y="124"/>
                  <a:pt x="239" y="142"/>
                  <a:pt x="186" y="195"/>
                </a:cubicBezTo>
                <a:cubicBezTo>
                  <a:pt x="142" y="240"/>
                  <a:pt x="123" y="354"/>
                  <a:pt x="123" y="354"/>
                </a:cubicBezTo>
                <a:close/>
                <a:moveTo>
                  <a:pt x="213" y="213"/>
                </a:moveTo>
                <a:lnTo>
                  <a:pt x="213" y="213"/>
                </a:lnTo>
                <a:cubicBezTo>
                  <a:pt x="239" y="195"/>
                  <a:pt x="274" y="178"/>
                  <a:pt x="310" y="169"/>
                </a:cubicBezTo>
                <a:cubicBezTo>
                  <a:pt x="301" y="204"/>
                  <a:pt x="283" y="248"/>
                  <a:pt x="266" y="266"/>
                </a:cubicBezTo>
                <a:cubicBezTo>
                  <a:pt x="248" y="275"/>
                  <a:pt x="230" y="275"/>
                  <a:pt x="213" y="266"/>
                </a:cubicBezTo>
                <a:cubicBezTo>
                  <a:pt x="204" y="248"/>
                  <a:pt x="204" y="231"/>
                  <a:pt x="213" y="21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3" name="Freeform 6"/>
          <p:cNvSpPr>
            <a:spLocks noChangeArrowheads="1"/>
          </p:cNvSpPr>
          <p:nvPr userDrawn="1"/>
        </p:nvSpPr>
        <p:spPr bwMode="auto">
          <a:xfrm>
            <a:off x="3595487" y="4563397"/>
            <a:ext cx="207579" cy="203468"/>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4" name="Freeform 7"/>
          <p:cNvSpPr>
            <a:spLocks noChangeArrowheads="1"/>
          </p:cNvSpPr>
          <p:nvPr userDrawn="1"/>
        </p:nvSpPr>
        <p:spPr bwMode="auto">
          <a:xfrm>
            <a:off x="4990994" y="4563397"/>
            <a:ext cx="180861" cy="207579"/>
          </a:xfrm>
          <a:custGeom>
            <a:avLst/>
            <a:gdLst>
              <a:gd name="T0" fmla="*/ 319 w 390"/>
              <a:gd name="T1" fmla="*/ 301 h 444"/>
              <a:gd name="T2" fmla="*/ 319 w 390"/>
              <a:gd name="T3" fmla="*/ 301 h 444"/>
              <a:gd name="T4" fmla="*/ 274 w 390"/>
              <a:gd name="T5" fmla="*/ 310 h 444"/>
              <a:gd name="T6" fmla="*/ 142 w 390"/>
              <a:gd name="T7" fmla="*/ 239 h 444"/>
              <a:gd name="T8" fmla="*/ 142 w 390"/>
              <a:gd name="T9" fmla="*/ 222 h 444"/>
              <a:gd name="T10" fmla="*/ 142 w 390"/>
              <a:gd name="T11" fmla="*/ 213 h 444"/>
              <a:gd name="T12" fmla="*/ 274 w 390"/>
              <a:gd name="T13" fmla="*/ 133 h 444"/>
              <a:gd name="T14" fmla="*/ 319 w 390"/>
              <a:gd name="T15" fmla="*/ 151 h 444"/>
              <a:gd name="T16" fmla="*/ 389 w 390"/>
              <a:gd name="T17" fmla="*/ 70 h 444"/>
              <a:gd name="T18" fmla="*/ 319 w 390"/>
              <a:gd name="T19" fmla="*/ 0 h 444"/>
              <a:gd name="T20" fmla="*/ 248 w 390"/>
              <a:gd name="T21" fmla="*/ 70 h 444"/>
              <a:gd name="T22" fmla="*/ 248 w 390"/>
              <a:gd name="T23" fmla="*/ 89 h 444"/>
              <a:gd name="T24" fmla="*/ 115 w 390"/>
              <a:gd name="T25" fmla="*/ 169 h 444"/>
              <a:gd name="T26" fmla="*/ 70 w 390"/>
              <a:gd name="T27" fmla="*/ 151 h 444"/>
              <a:gd name="T28" fmla="*/ 0 w 390"/>
              <a:gd name="T29" fmla="*/ 222 h 444"/>
              <a:gd name="T30" fmla="*/ 70 w 390"/>
              <a:gd name="T31" fmla="*/ 301 h 444"/>
              <a:gd name="T32" fmla="*/ 115 w 390"/>
              <a:gd name="T33" fmla="*/ 283 h 444"/>
              <a:gd name="T34" fmla="*/ 248 w 390"/>
              <a:gd name="T35" fmla="*/ 363 h 444"/>
              <a:gd name="T36" fmla="*/ 248 w 390"/>
              <a:gd name="T37" fmla="*/ 372 h 444"/>
              <a:gd name="T38" fmla="*/ 319 w 390"/>
              <a:gd name="T39" fmla="*/ 443 h 444"/>
              <a:gd name="T40" fmla="*/ 389 w 390"/>
              <a:gd name="T41" fmla="*/ 372 h 444"/>
              <a:gd name="T42" fmla="*/ 319 w 390"/>
              <a:gd name="T43" fmla="*/ 30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0" h="444">
                <a:moveTo>
                  <a:pt x="319" y="301"/>
                </a:moveTo>
                <a:lnTo>
                  <a:pt x="319" y="301"/>
                </a:lnTo>
                <a:cubicBezTo>
                  <a:pt x="301" y="301"/>
                  <a:pt x="283" y="301"/>
                  <a:pt x="274" y="310"/>
                </a:cubicBezTo>
                <a:cubicBezTo>
                  <a:pt x="142" y="239"/>
                  <a:pt x="142" y="239"/>
                  <a:pt x="142" y="239"/>
                </a:cubicBezTo>
                <a:cubicBezTo>
                  <a:pt x="142" y="230"/>
                  <a:pt x="142" y="230"/>
                  <a:pt x="142" y="222"/>
                </a:cubicBezTo>
                <a:lnTo>
                  <a:pt x="142" y="213"/>
                </a:lnTo>
                <a:cubicBezTo>
                  <a:pt x="274" y="133"/>
                  <a:pt x="274" y="133"/>
                  <a:pt x="274" y="133"/>
                </a:cubicBezTo>
                <a:cubicBezTo>
                  <a:pt x="283" y="142"/>
                  <a:pt x="301" y="151"/>
                  <a:pt x="319" y="151"/>
                </a:cubicBezTo>
                <a:cubicBezTo>
                  <a:pt x="363" y="151"/>
                  <a:pt x="389" y="115"/>
                  <a:pt x="389" y="70"/>
                </a:cubicBezTo>
                <a:cubicBezTo>
                  <a:pt x="389" y="35"/>
                  <a:pt x="363" y="0"/>
                  <a:pt x="319" y="0"/>
                </a:cubicBezTo>
                <a:cubicBezTo>
                  <a:pt x="274" y="0"/>
                  <a:pt x="248" y="35"/>
                  <a:pt x="248" y="70"/>
                </a:cubicBezTo>
                <a:cubicBezTo>
                  <a:pt x="248" y="80"/>
                  <a:pt x="248" y="80"/>
                  <a:pt x="248" y="89"/>
                </a:cubicBezTo>
                <a:cubicBezTo>
                  <a:pt x="115" y="169"/>
                  <a:pt x="115" y="169"/>
                  <a:pt x="115" y="169"/>
                </a:cubicBezTo>
                <a:cubicBezTo>
                  <a:pt x="107" y="151"/>
                  <a:pt x="88" y="151"/>
                  <a:pt x="70" y="151"/>
                </a:cubicBezTo>
                <a:cubicBezTo>
                  <a:pt x="26" y="151"/>
                  <a:pt x="0" y="186"/>
                  <a:pt x="0" y="222"/>
                </a:cubicBezTo>
                <a:cubicBezTo>
                  <a:pt x="0" y="266"/>
                  <a:pt x="26" y="301"/>
                  <a:pt x="70" y="301"/>
                </a:cubicBezTo>
                <a:cubicBezTo>
                  <a:pt x="88" y="301"/>
                  <a:pt x="107" y="292"/>
                  <a:pt x="115" y="283"/>
                </a:cubicBezTo>
                <a:cubicBezTo>
                  <a:pt x="248" y="363"/>
                  <a:pt x="248" y="363"/>
                  <a:pt x="248" y="363"/>
                </a:cubicBezTo>
                <a:lnTo>
                  <a:pt x="248" y="372"/>
                </a:lnTo>
                <a:cubicBezTo>
                  <a:pt x="248" y="416"/>
                  <a:pt x="274" y="443"/>
                  <a:pt x="319" y="443"/>
                </a:cubicBezTo>
                <a:cubicBezTo>
                  <a:pt x="363" y="443"/>
                  <a:pt x="389" y="416"/>
                  <a:pt x="389" y="372"/>
                </a:cubicBezTo>
                <a:cubicBezTo>
                  <a:pt x="389" y="328"/>
                  <a:pt x="363" y="301"/>
                  <a:pt x="319" y="301"/>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5" name="Freeform 8"/>
          <p:cNvSpPr>
            <a:spLocks noChangeArrowheads="1"/>
          </p:cNvSpPr>
          <p:nvPr userDrawn="1"/>
        </p:nvSpPr>
        <p:spPr bwMode="auto">
          <a:xfrm>
            <a:off x="342042" y="4563397"/>
            <a:ext cx="232243" cy="207579"/>
          </a:xfrm>
          <a:custGeom>
            <a:avLst/>
            <a:gdLst>
              <a:gd name="T0" fmla="*/ 310 w 497"/>
              <a:gd name="T1" fmla="*/ 336 h 444"/>
              <a:gd name="T2" fmla="*/ 310 w 497"/>
              <a:gd name="T3" fmla="*/ 336 h 444"/>
              <a:gd name="T4" fmla="*/ 221 w 497"/>
              <a:gd name="T5" fmla="*/ 257 h 444"/>
              <a:gd name="T6" fmla="*/ 248 w 497"/>
              <a:gd name="T7" fmla="*/ 195 h 444"/>
              <a:gd name="T8" fmla="*/ 274 w 497"/>
              <a:gd name="T9" fmla="*/ 151 h 444"/>
              <a:gd name="T10" fmla="*/ 266 w 497"/>
              <a:gd name="T11" fmla="*/ 133 h 444"/>
              <a:gd name="T12" fmla="*/ 274 w 497"/>
              <a:gd name="T13" fmla="*/ 89 h 444"/>
              <a:gd name="T14" fmla="*/ 177 w 497"/>
              <a:gd name="T15" fmla="*/ 0 h 444"/>
              <a:gd name="T16" fmla="*/ 70 w 497"/>
              <a:gd name="T17" fmla="*/ 89 h 444"/>
              <a:gd name="T18" fmla="*/ 79 w 497"/>
              <a:gd name="T19" fmla="*/ 133 h 444"/>
              <a:gd name="T20" fmla="*/ 70 w 497"/>
              <a:gd name="T21" fmla="*/ 151 h 444"/>
              <a:gd name="T22" fmla="*/ 97 w 497"/>
              <a:gd name="T23" fmla="*/ 195 h 444"/>
              <a:gd name="T24" fmla="*/ 123 w 497"/>
              <a:gd name="T25" fmla="*/ 257 h 444"/>
              <a:gd name="T26" fmla="*/ 35 w 497"/>
              <a:gd name="T27" fmla="*/ 336 h 444"/>
              <a:gd name="T28" fmla="*/ 0 w 497"/>
              <a:gd name="T29" fmla="*/ 345 h 444"/>
              <a:gd name="T30" fmla="*/ 0 w 497"/>
              <a:gd name="T31" fmla="*/ 443 h 444"/>
              <a:gd name="T32" fmla="*/ 398 w 497"/>
              <a:gd name="T33" fmla="*/ 443 h 444"/>
              <a:gd name="T34" fmla="*/ 398 w 497"/>
              <a:gd name="T35" fmla="*/ 399 h 444"/>
              <a:gd name="T36" fmla="*/ 310 w 497"/>
              <a:gd name="T37" fmla="*/ 336 h 444"/>
              <a:gd name="T38" fmla="*/ 425 w 497"/>
              <a:gd name="T39" fmla="*/ 195 h 444"/>
              <a:gd name="T40" fmla="*/ 425 w 497"/>
              <a:gd name="T41" fmla="*/ 195 h 444"/>
              <a:gd name="T42" fmla="*/ 425 w 497"/>
              <a:gd name="T43" fmla="*/ 124 h 444"/>
              <a:gd name="T44" fmla="*/ 372 w 497"/>
              <a:gd name="T45" fmla="*/ 124 h 444"/>
              <a:gd name="T46" fmla="*/ 372 w 497"/>
              <a:gd name="T47" fmla="*/ 195 h 444"/>
              <a:gd name="T48" fmla="*/ 301 w 497"/>
              <a:gd name="T49" fmla="*/ 195 h 444"/>
              <a:gd name="T50" fmla="*/ 301 w 497"/>
              <a:gd name="T51" fmla="*/ 248 h 444"/>
              <a:gd name="T52" fmla="*/ 372 w 497"/>
              <a:gd name="T53" fmla="*/ 248 h 444"/>
              <a:gd name="T54" fmla="*/ 372 w 497"/>
              <a:gd name="T55" fmla="*/ 319 h 444"/>
              <a:gd name="T56" fmla="*/ 425 w 497"/>
              <a:gd name="T57" fmla="*/ 319 h 444"/>
              <a:gd name="T58" fmla="*/ 425 w 497"/>
              <a:gd name="T59" fmla="*/ 248 h 444"/>
              <a:gd name="T60" fmla="*/ 496 w 497"/>
              <a:gd name="T61" fmla="*/ 248 h 444"/>
              <a:gd name="T62" fmla="*/ 496 w 497"/>
              <a:gd name="T63" fmla="*/ 195 h 444"/>
              <a:gd name="T64" fmla="*/ 425 w 497"/>
              <a:gd name="T65" fmla="*/ 195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44">
                <a:moveTo>
                  <a:pt x="310" y="336"/>
                </a:moveTo>
                <a:lnTo>
                  <a:pt x="310" y="336"/>
                </a:lnTo>
                <a:cubicBezTo>
                  <a:pt x="248" y="310"/>
                  <a:pt x="221" y="292"/>
                  <a:pt x="221" y="257"/>
                </a:cubicBezTo>
                <a:cubicBezTo>
                  <a:pt x="221" y="230"/>
                  <a:pt x="239" y="239"/>
                  <a:pt x="248" y="195"/>
                </a:cubicBezTo>
                <a:cubicBezTo>
                  <a:pt x="257" y="177"/>
                  <a:pt x="274" y="195"/>
                  <a:pt x="274" y="151"/>
                </a:cubicBezTo>
                <a:cubicBezTo>
                  <a:pt x="274" y="133"/>
                  <a:pt x="266" y="133"/>
                  <a:pt x="266" y="133"/>
                </a:cubicBezTo>
                <a:cubicBezTo>
                  <a:pt x="266" y="133"/>
                  <a:pt x="274" y="106"/>
                  <a:pt x="274" y="89"/>
                </a:cubicBezTo>
                <a:cubicBezTo>
                  <a:pt x="274" y="62"/>
                  <a:pt x="257" y="0"/>
                  <a:pt x="177" y="0"/>
                </a:cubicBezTo>
                <a:cubicBezTo>
                  <a:pt x="88" y="0"/>
                  <a:pt x="70" y="62"/>
                  <a:pt x="70" y="89"/>
                </a:cubicBezTo>
                <a:cubicBezTo>
                  <a:pt x="70" y="106"/>
                  <a:pt x="79" y="133"/>
                  <a:pt x="79" y="133"/>
                </a:cubicBezTo>
                <a:cubicBezTo>
                  <a:pt x="79" y="133"/>
                  <a:pt x="70" y="133"/>
                  <a:pt x="70" y="151"/>
                </a:cubicBezTo>
                <a:cubicBezTo>
                  <a:pt x="70" y="195"/>
                  <a:pt x="88" y="177"/>
                  <a:pt x="97" y="195"/>
                </a:cubicBezTo>
                <a:cubicBezTo>
                  <a:pt x="106" y="239"/>
                  <a:pt x="123" y="230"/>
                  <a:pt x="123" y="257"/>
                </a:cubicBezTo>
                <a:cubicBezTo>
                  <a:pt x="123" y="292"/>
                  <a:pt x="97" y="310"/>
                  <a:pt x="35" y="336"/>
                </a:cubicBezTo>
                <a:cubicBezTo>
                  <a:pt x="35" y="336"/>
                  <a:pt x="17" y="336"/>
                  <a:pt x="0" y="345"/>
                </a:cubicBezTo>
                <a:cubicBezTo>
                  <a:pt x="0" y="443"/>
                  <a:pt x="0" y="443"/>
                  <a:pt x="0" y="443"/>
                </a:cubicBezTo>
                <a:cubicBezTo>
                  <a:pt x="398" y="443"/>
                  <a:pt x="398" y="443"/>
                  <a:pt x="398" y="443"/>
                </a:cubicBezTo>
                <a:cubicBezTo>
                  <a:pt x="398" y="443"/>
                  <a:pt x="398" y="408"/>
                  <a:pt x="398" y="399"/>
                </a:cubicBezTo>
                <a:cubicBezTo>
                  <a:pt x="398" y="381"/>
                  <a:pt x="372" y="354"/>
                  <a:pt x="310" y="336"/>
                </a:cubicBezTo>
                <a:close/>
                <a:moveTo>
                  <a:pt x="425" y="195"/>
                </a:moveTo>
                <a:lnTo>
                  <a:pt x="425" y="195"/>
                </a:lnTo>
                <a:cubicBezTo>
                  <a:pt x="425" y="124"/>
                  <a:pt x="425" y="124"/>
                  <a:pt x="425" y="124"/>
                </a:cubicBezTo>
                <a:cubicBezTo>
                  <a:pt x="372" y="124"/>
                  <a:pt x="372" y="124"/>
                  <a:pt x="372" y="124"/>
                </a:cubicBezTo>
                <a:cubicBezTo>
                  <a:pt x="372" y="195"/>
                  <a:pt x="372" y="195"/>
                  <a:pt x="372" y="195"/>
                </a:cubicBezTo>
                <a:cubicBezTo>
                  <a:pt x="301" y="195"/>
                  <a:pt x="301" y="195"/>
                  <a:pt x="301" y="195"/>
                </a:cubicBezTo>
                <a:cubicBezTo>
                  <a:pt x="301" y="248"/>
                  <a:pt x="301" y="248"/>
                  <a:pt x="301" y="248"/>
                </a:cubicBezTo>
                <a:cubicBezTo>
                  <a:pt x="372" y="248"/>
                  <a:pt x="372" y="248"/>
                  <a:pt x="372" y="248"/>
                </a:cubicBezTo>
                <a:cubicBezTo>
                  <a:pt x="372" y="319"/>
                  <a:pt x="372" y="319"/>
                  <a:pt x="372" y="319"/>
                </a:cubicBezTo>
                <a:cubicBezTo>
                  <a:pt x="425" y="319"/>
                  <a:pt x="425" y="319"/>
                  <a:pt x="425" y="319"/>
                </a:cubicBezTo>
                <a:cubicBezTo>
                  <a:pt x="425" y="248"/>
                  <a:pt x="425" y="248"/>
                  <a:pt x="425" y="248"/>
                </a:cubicBezTo>
                <a:cubicBezTo>
                  <a:pt x="496" y="248"/>
                  <a:pt x="496" y="248"/>
                  <a:pt x="496" y="248"/>
                </a:cubicBezTo>
                <a:cubicBezTo>
                  <a:pt x="496" y="195"/>
                  <a:pt x="496" y="195"/>
                  <a:pt x="496" y="195"/>
                </a:cubicBezTo>
                <a:lnTo>
                  <a:pt x="425" y="195"/>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6" name="Freeform 9"/>
          <p:cNvSpPr>
            <a:spLocks noChangeArrowheads="1"/>
          </p:cNvSpPr>
          <p:nvPr userDrawn="1"/>
        </p:nvSpPr>
        <p:spPr bwMode="auto">
          <a:xfrm>
            <a:off x="4057915" y="4567508"/>
            <a:ext cx="199359" cy="199357"/>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7" name="Freeform 11"/>
          <p:cNvSpPr>
            <a:spLocks noChangeArrowheads="1"/>
          </p:cNvSpPr>
          <p:nvPr userDrawn="1"/>
        </p:nvSpPr>
        <p:spPr bwMode="auto">
          <a:xfrm>
            <a:off x="7771062" y="4594897"/>
            <a:ext cx="195247" cy="195248"/>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328 w 418"/>
              <a:gd name="T13" fmla="*/ 177 h 417"/>
              <a:gd name="T14" fmla="*/ 328 w 418"/>
              <a:gd name="T15" fmla="*/ 177 h 417"/>
              <a:gd name="T16" fmla="*/ 328 w 418"/>
              <a:gd name="T17" fmla="*/ 230 h 417"/>
              <a:gd name="T18" fmla="*/ 80 w 418"/>
              <a:gd name="T19" fmla="*/ 230 h 417"/>
              <a:gd name="T20" fmla="*/ 80 w 418"/>
              <a:gd name="T21" fmla="*/ 177 h 417"/>
              <a:gd name="T22" fmla="*/ 328 w 418"/>
              <a:gd name="T23" fmla="*/ 17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 h="417">
                <a:moveTo>
                  <a:pt x="204" y="0"/>
                </a:moveTo>
                <a:lnTo>
                  <a:pt x="204" y="0"/>
                </a:lnTo>
                <a:cubicBezTo>
                  <a:pt x="89" y="0"/>
                  <a:pt x="0" y="88"/>
                  <a:pt x="0" y="204"/>
                </a:cubicBezTo>
                <a:cubicBezTo>
                  <a:pt x="0" y="319"/>
                  <a:pt x="89" y="416"/>
                  <a:pt x="204" y="416"/>
                </a:cubicBezTo>
                <a:cubicBezTo>
                  <a:pt x="319" y="416"/>
                  <a:pt x="417" y="319"/>
                  <a:pt x="417" y="204"/>
                </a:cubicBezTo>
                <a:cubicBezTo>
                  <a:pt x="417" y="88"/>
                  <a:pt x="319" y="0"/>
                  <a:pt x="204" y="0"/>
                </a:cubicBezTo>
                <a:close/>
                <a:moveTo>
                  <a:pt x="328" y="177"/>
                </a:moveTo>
                <a:lnTo>
                  <a:pt x="328" y="177"/>
                </a:lnTo>
                <a:cubicBezTo>
                  <a:pt x="328" y="230"/>
                  <a:pt x="328" y="230"/>
                  <a:pt x="328" y="230"/>
                </a:cubicBezTo>
                <a:cubicBezTo>
                  <a:pt x="80" y="230"/>
                  <a:pt x="80" y="230"/>
                  <a:pt x="80" y="230"/>
                </a:cubicBezTo>
                <a:cubicBezTo>
                  <a:pt x="80" y="177"/>
                  <a:pt x="80" y="177"/>
                  <a:pt x="80" y="177"/>
                </a:cubicBezTo>
                <a:lnTo>
                  <a:pt x="328" y="17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8" name="Freeform 12"/>
          <p:cNvSpPr>
            <a:spLocks noChangeArrowheads="1"/>
          </p:cNvSpPr>
          <p:nvPr userDrawn="1"/>
        </p:nvSpPr>
        <p:spPr bwMode="auto">
          <a:xfrm>
            <a:off x="1725219" y="5049105"/>
            <a:ext cx="215799" cy="215799"/>
          </a:xfrm>
          <a:custGeom>
            <a:avLst/>
            <a:gdLst>
              <a:gd name="T0" fmla="*/ 230 w 462"/>
              <a:gd name="T1" fmla="*/ 9 h 461"/>
              <a:gd name="T2" fmla="*/ 230 w 462"/>
              <a:gd name="T3" fmla="*/ 9 h 461"/>
              <a:gd name="T4" fmla="*/ 0 w 462"/>
              <a:gd name="T5" fmla="*/ 239 h 461"/>
              <a:gd name="T6" fmla="*/ 230 w 462"/>
              <a:gd name="T7" fmla="*/ 460 h 461"/>
              <a:gd name="T8" fmla="*/ 461 w 462"/>
              <a:gd name="T9" fmla="*/ 230 h 461"/>
              <a:gd name="T10" fmla="*/ 230 w 462"/>
              <a:gd name="T11" fmla="*/ 9 h 461"/>
              <a:gd name="T12" fmla="*/ 248 w 462"/>
              <a:gd name="T13" fmla="*/ 79 h 461"/>
              <a:gd name="T14" fmla="*/ 248 w 462"/>
              <a:gd name="T15" fmla="*/ 79 h 461"/>
              <a:gd name="T16" fmla="*/ 283 w 462"/>
              <a:gd name="T17" fmla="*/ 106 h 461"/>
              <a:gd name="T18" fmla="*/ 239 w 462"/>
              <a:gd name="T19" fmla="*/ 150 h 461"/>
              <a:gd name="T20" fmla="*/ 213 w 462"/>
              <a:gd name="T21" fmla="*/ 115 h 461"/>
              <a:gd name="T22" fmla="*/ 248 w 462"/>
              <a:gd name="T23" fmla="*/ 79 h 461"/>
              <a:gd name="T24" fmla="*/ 195 w 462"/>
              <a:gd name="T25" fmla="*/ 372 h 461"/>
              <a:gd name="T26" fmla="*/ 195 w 462"/>
              <a:gd name="T27" fmla="*/ 372 h 461"/>
              <a:gd name="T28" fmla="*/ 177 w 462"/>
              <a:gd name="T29" fmla="*/ 327 h 461"/>
              <a:gd name="T30" fmla="*/ 195 w 462"/>
              <a:gd name="T31" fmla="*/ 248 h 461"/>
              <a:gd name="T32" fmla="*/ 195 w 462"/>
              <a:gd name="T33" fmla="*/ 230 h 461"/>
              <a:gd name="T34" fmla="*/ 160 w 462"/>
              <a:gd name="T35" fmla="*/ 248 h 461"/>
              <a:gd name="T36" fmla="*/ 151 w 462"/>
              <a:gd name="T37" fmla="*/ 239 h 461"/>
              <a:gd name="T38" fmla="*/ 248 w 462"/>
              <a:gd name="T39" fmla="*/ 185 h 461"/>
              <a:gd name="T40" fmla="*/ 266 w 462"/>
              <a:gd name="T41" fmla="*/ 230 h 461"/>
              <a:gd name="T42" fmla="*/ 239 w 462"/>
              <a:gd name="T43" fmla="*/ 310 h 461"/>
              <a:gd name="T44" fmla="*/ 239 w 462"/>
              <a:gd name="T45" fmla="*/ 327 h 461"/>
              <a:gd name="T46" fmla="*/ 275 w 462"/>
              <a:gd name="T47" fmla="*/ 310 h 461"/>
              <a:gd name="T48" fmla="*/ 283 w 462"/>
              <a:gd name="T49" fmla="*/ 327 h 461"/>
              <a:gd name="T50" fmla="*/ 195 w 462"/>
              <a:gd name="T51" fmla="*/ 3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2" h="461">
                <a:moveTo>
                  <a:pt x="230" y="9"/>
                </a:moveTo>
                <a:lnTo>
                  <a:pt x="230" y="9"/>
                </a:lnTo>
                <a:cubicBezTo>
                  <a:pt x="98" y="9"/>
                  <a:pt x="0" y="106"/>
                  <a:pt x="0" y="239"/>
                </a:cubicBezTo>
                <a:cubicBezTo>
                  <a:pt x="0" y="363"/>
                  <a:pt x="107" y="460"/>
                  <a:pt x="230" y="460"/>
                </a:cubicBezTo>
                <a:cubicBezTo>
                  <a:pt x="363" y="460"/>
                  <a:pt x="461" y="354"/>
                  <a:pt x="461" y="230"/>
                </a:cubicBezTo>
                <a:cubicBezTo>
                  <a:pt x="461" y="106"/>
                  <a:pt x="355" y="0"/>
                  <a:pt x="230" y="9"/>
                </a:cubicBezTo>
                <a:close/>
                <a:moveTo>
                  <a:pt x="248" y="79"/>
                </a:moveTo>
                <a:lnTo>
                  <a:pt x="248" y="79"/>
                </a:lnTo>
                <a:cubicBezTo>
                  <a:pt x="275" y="79"/>
                  <a:pt x="283" y="97"/>
                  <a:pt x="283" y="106"/>
                </a:cubicBezTo>
                <a:cubicBezTo>
                  <a:pt x="283" y="132"/>
                  <a:pt x="266" y="150"/>
                  <a:pt x="239" y="150"/>
                </a:cubicBezTo>
                <a:cubicBezTo>
                  <a:pt x="222" y="150"/>
                  <a:pt x="213" y="132"/>
                  <a:pt x="213" y="115"/>
                </a:cubicBezTo>
                <a:cubicBezTo>
                  <a:pt x="213" y="106"/>
                  <a:pt x="222" y="79"/>
                  <a:pt x="248" y="79"/>
                </a:cubicBezTo>
                <a:close/>
                <a:moveTo>
                  <a:pt x="195" y="372"/>
                </a:moveTo>
                <a:lnTo>
                  <a:pt x="195" y="372"/>
                </a:lnTo>
                <a:cubicBezTo>
                  <a:pt x="177" y="372"/>
                  <a:pt x="169" y="363"/>
                  <a:pt x="177" y="327"/>
                </a:cubicBezTo>
                <a:cubicBezTo>
                  <a:pt x="195" y="248"/>
                  <a:pt x="195" y="248"/>
                  <a:pt x="195" y="248"/>
                </a:cubicBezTo>
                <a:cubicBezTo>
                  <a:pt x="195" y="239"/>
                  <a:pt x="195" y="230"/>
                  <a:pt x="195" y="230"/>
                </a:cubicBezTo>
                <a:cubicBezTo>
                  <a:pt x="186" y="230"/>
                  <a:pt x="169" y="239"/>
                  <a:pt x="160" y="248"/>
                </a:cubicBezTo>
                <a:cubicBezTo>
                  <a:pt x="151" y="239"/>
                  <a:pt x="151" y="239"/>
                  <a:pt x="151" y="239"/>
                </a:cubicBezTo>
                <a:cubicBezTo>
                  <a:pt x="186" y="204"/>
                  <a:pt x="230" y="185"/>
                  <a:pt x="248" y="185"/>
                </a:cubicBezTo>
                <a:cubicBezTo>
                  <a:pt x="266" y="185"/>
                  <a:pt x="266" y="204"/>
                  <a:pt x="266" y="230"/>
                </a:cubicBezTo>
                <a:cubicBezTo>
                  <a:pt x="239" y="310"/>
                  <a:pt x="239" y="310"/>
                  <a:pt x="239" y="310"/>
                </a:cubicBezTo>
                <a:cubicBezTo>
                  <a:pt x="239" y="327"/>
                  <a:pt x="239" y="327"/>
                  <a:pt x="239" y="327"/>
                </a:cubicBezTo>
                <a:cubicBezTo>
                  <a:pt x="248" y="327"/>
                  <a:pt x="266" y="327"/>
                  <a:pt x="275" y="310"/>
                </a:cubicBezTo>
                <a:cubicBezTo>
                  <a:pt x="283" y="327"/>
                  <a:pt x="283" y="327"/>
                  <a:pt x="283" y="327"/>
                </a:cubicBezTo>
                <a:cubicBezTo>
                  <a:pt x="248" y="363"/>
                  <a:pt x="213" y="372"/>
                  <a:pt x="195" y="37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9" name="Freeform 13"/>
          <p:cNvSpPr>
            <a:spLocks noChangeArrowheads="1"/>
          </p:cNvSpPr>
          <p:nvPr userDrawn="1"/>
        </p:nvSpPr>
        <p:spPr bwMode="auto">
          <a:xfrm>
            <a:off x="1755993" y="4524035"/>
            <a:ext cx="108928" cy="232241"/>
          </a:xfrm>
          <a:custGeom>
            <a:avLst/>
            <a:gdLst>
              <a:gd name="T0" fmla="*/ 178 w 232"/>
              <a:gd name="T1" fmla="*/ 0 h 498"/>
              <a:gd name="T2" fmla="*/ 178 w 232"/>
              <a:gd name="T3" fmla="*/ 0 h 498"/>
              <a:gd name="T4" fmla="*/ 222 w 232"/>
              <a:gd name="T5" fmla="*/ 53 h 498"/>
              <a:gd name="T6" fmla="*/ 160 w 232"/>
              <a:gd name="T7" fmla="*/ 115 h 498"/>
              <a:gd name="T8" fmla="*/ 107 w 232"/>
              <a:gd name="T9" fmla="*/ 62 h 498"/>
              <a:gd name="T10" fmla="*/ 178 w 232"/>
              <a:gd name="T11" fmla="*/ 0 h 498"/>
              <a:gd name="T12" fmla="*/ 72 w 232"/>
              <a:gd name="T13" fmla="*/ 497 h 498"/>
              <a:gd name="T14" fmla="*/ 72 w 232"/>
              <a:gd name="T15" fmla="*/ 497 h 498"/>
              <a:gd name="T16" fmla="*/ 45 w 232"/>
              <a:gd name="T17" fmla="*/ 407 h 498"/>
              <a:gd name="T18" fmla="*/ 81 w 232"/>
              <a:gd name="T19" fmla="*/ 284 h 498"/>
              <a:gd name="T20" fmla="*/ 81 w 232"/>
              <a:gd name="T21" fmla="*/ 257 h 498"/>
              <a:gd name="T22" fmla="*/ 19 w 232"/>
              <a:gd name="T23" fmla="*/ 284 h 498"/>
              <a:gd name="T24" fmla="*/ 0 w 232"/>
              <a:gd name="T25" fmla="*/ 266 h 498"/>
              <a:gd name="T26" fmla="*/ 169 w 232"/>
              <a:gd name="T27" fmla="*/ 178 h 498"/>
              <a:gd name="T28" fmla="*/ 187 w 232"/>
              <a:gd name="T29" fmla="*/ 257 h 498"/>
              <a:gd name="T30" fmla="*/ 151 w 232"/>
              <a:gd name="T31" fmla="*/ 390 h 498"/>
              <a:gd name="T32" fmla="*/ 160 w 232"/>
              <a:gd name="T33" fmla="*/ 425 h 498"/>
              <a:gd name="T34" fmla="*/ 213 w 232"/>
              <a:gd name="T35" fmla="*/ 390 h 498"/>
              <a:gd name="T36" fmla="*/ 231 w 232"/>
              <a:gd name="T37" fmla="*/ 407 h 498"/>
              <a:gd name="T38" fmla="*/ 72 w 232"/>
              <a:gd name="T39"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498">
                <a:moveTo>
                  <a:pt x="178" y="0"/>
                </a:moveTo>
                <a:lnTo>
                  <a:pt x="178" y="0"/>
                </a:lnTo>
                <a:cubicBezTo>
                  <a:pt x="213" y="0"/>
                  <a:pt x="222" y="27"/>
                  <a:pt x="222" y="53"/>
                </a:cubicBezTo>
                <a:cubicBezTo>
                  <a:pt x="222" y="80"/>
                  <a:pt x="196" y="115"/>
                  <a:pt x="160" y="115"/>
                </a:cubicBezTo>
                <a:cubicBezTo>
                  <a:pt x="125" y="115"/>
                  <a:pt x="107" y="97"/>
                  <a:pt x="107" y="62"/>
                </a:cubicBezTo>
                <a:cubicBezTo>
                  <a:pt x="107" y="35"/>
                  <a:pt x="134" y="0"/>
                  <a:pt x="178" y="0"/>
                </a:cubicBezTo>
                <a:close/>
                <a:moveTo>
                  <a:pt x="72" y="497"/>
                </a:moveTo>
                <a:lnTo>
                  <a:pt x="72" y="497"/>
                </a:lnTo>
                <a:cubicBezTo>
                  <a:pt x="45" y="497"/>
                  <a:pt x="28" y="478"/>
                  <a:pt x="45" y="407"/>
                </a:cubicBezTo>
                <a:cubicBezTo>
                  <a:pt x="81" y="284"/>
                  <a:pt x="81" y="284"/>
                  <a:pt x="81" y="284"/>
                </a:cubicBezTo>
                <a:cubicBezTo>
                  <a:pt x="81" y="266"/>
                  <a:pt x="81" y="257"/>
                  <a:pt x="81" y="257"/>
                </a:cubicBezTo>
                <a:cubicBezTo>
                  <a:pt x="72" y="257"/>
                  <a:pt x="37" y="275"/>
                  <a:pt x="19" y="284"/>
                </a:cubicBezTo>
                <a:cubicBezTo>
                  <a:pt x="0" y="266"/>
                  <a:pt x="0" y="266"/>
                  <a:pt x="0" y="266"/>
                </a:cubicBezTo>
                <a:cubicBezTo>
                  <a:pt x="63" y="213"/>
                  <a:pt x="143" y="178"/>
                  <a:pt x="169" y="178"/>
                </a:cubicBezTo>
                <a:cubicBezTo>
                  <a:pt x="196" y="178"/>
                  <a:pt x="205" y="213"/>
                  <a:pt x="187" y="257"/>
                </a:cubicBezTo>
                <a:cubicBezTo>
                  <a:pt x="151" y="390"/>
                  <a:pt x="151" y="390"/>
                  <a:pt x="151" y="390"/>
                </a:cubicBezTo>
                <a:cubicBezTo>
                  <a:pt x="151" y="416"/>
                  <a:pt x="151" y="425"/>
                  <a:pt x="160" y="425"/>
                </a:cubicBezTo>
                <a:cubicBezTo>
                  <a:pt x="160" y="425"/>
                  <a:pt x="187" y="407"/>
                  <a:pt x="213" y="390"/>
                </a:cubicBezTo>
                <a:cubicBezTo>
                  <a:pt x="231" y="407"/>
                  <a:pt x="231" y="407"/>
                  <a:pt x="231" y="407"/>
                </a:cubicBezTo>
                <a:cubicBezTo>
                  <a:pt x="169" y="478"/>
                  <a:pt x="98" y="497"/>
                  <a:pt x="72" y="49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0" name="Freeform 15"/>
          <p:cNvSpPr>
            <a:spLocks noChangeArrowheads="1"/>
          </p:cNvSpPr>
          <p:nvPr userDrawn="1"/>
        </p:nvSpPr>
        <p:spPr bwMode="auto">
          <a:xfrm>
            <a:off x="7277604" y="5049105"/>
            <a:ext cx="195248" cy="195247"/>
          </a:xfrm>
          <a:custGeom>
            <a:avLst/>
            <a:gdLst>
              <a:gd name="T0" fmla="*/ 213 w 417"/>
              <a:gd name="T1" fmla="*/ 0 h 417"/>
              <a:gd name="T2" fmla="*/ 213 w 417"/>
              <a:gd name="T3" fmla="*/ 0 h 417"/>
              <a:gd name="T4" fmla="*/ 0 w 417"/>
              <a:gd name="T5" fmla="*/ 204 h 417"/>
              <a:gd name="T6" fmla="*/ 213 w 417"/>
              <a:gd name="T7" fmla="*/ 416 h 417"/>
              <a:gd name="T8" fmla="*/ 416 w 417"/>
              <a:gd name="T9" fmla="*/ 204 h 417"/>
              <a:gd name="T10" fmla="*/ 213 w 417"/>
              <a:gd name="T11" fmla="*/ 0 h 417"/>
              <a:gd name="T12" fmla="*/ 257 w 417"/>
              <a:gd name="T13" fmla="*/ 204 h 417"/>
              <a:gd name="T14" fmla="*/ 257 w 417"/>
              <a:gd name="T15" fmla="*/ 204 h 417"/>
              <a:gd name="T16" fmla="*/ 328 w 417"/>
              <a:gd name="T17" fmla="*/ 284 h 417"/>
              <a:gd name="T18" fmla="*/ 284 w 417"/>
              <a:gd name="T19" fmla="*/ 328 h 417"/>
              <a:gd name="T20" fmla="*/ 213 w 417"/>
              <a:gd name="T21" fmla="*/ 248 h 417"/>
              <a:gd name="T22" fmla="*/ 132 w 417"/>
              <a:gd name="T23" fmla="*/ 328 h 417"/>
              <a:gd name="T24" fmla="*/ 88 w 417"/>
              <a:gd name="T25" fmla="*/ 284 h 417"/>
              <a:gd name="T26" fmla="*/ 168 w 417"/>
              <a:gd name="T27" fmla="*/ 204 h 417"/>
              <a:gd name="T28" fmla="*/ 88 w 417"/>
              <a:gd name="T29" fmla="*/ 134 h 417"/>
              <a:gd name="T30" fmla="*/ 132 w 417"/>
              <a:gd name="T31" fmla="*/ 89 h 417"/>
              <a:gd name="T32" fmla="*/ 213 w 417"/>
              <a:gd name="T33" fmla="*/ 159 h 417"/>
              <a:gd name="T34" fmla="*/ 284 w 417"/>
              <a:gd name="T35" fmla="*/ 89 h 417"/>
              <a:gd name="T36" fmla="*/ 328 w 417"/>
              <a:gd name="T37" fmla="*/ 134 h 417"/>
              <a:gd name="T38" fmla="*/ 257 w 417"/>
              <a:gd name="T39" fmla="*/ 20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7" h="417">
                <a:moveTo>
                  <a:pt x="213" y="0"/>
                </a:moveTo>
                <a:lnTo>
                  <a:pt x="213" y="0"/>
                </a:lnTo>
                <a:cubicBezTo>
                  <a:pt x="97" y="0"/>
                  <a:pt x="0" y="89"/>
                  <a:pt x="0" y="204"/>
                </a:cubicBezTo>
                <a:cubicBezTo>
                  <a:pt x="0" y="319"/>
                  <a:pt x="97" y="416"/>
                  <a:pt x="213" y="416"/>
                </a:cubicBezTo>
                <a:cubicBezTo>
                  <a:pt x="328" y="416"/>
                  <a:pt x="416" y="319"/>
                  <a:pt x="416" y="204"/>
                </a:cubicBezTo>
                <a:cubicBezTo>
                  <a:pt x="416" y="89"/>
                  <a:pt x="328" y="0"/>
                  <a:pt x="213" y="0"/>
                </a:cubicBezTo>
                <a:close/>
                <a:moveTo>
                  <a:pt x="257" y="204"/>
                </a:moveTo>
                <a:lnTo>
                  <a:pt x="257" y="204"/>
                </a:lnTo>
                <a:cubicBezTo>
                  <a:pt x="328" y="284"/>
                  <a:pt x="328" y="284"/>
                  <a:pt x="328" y="284"/>
                </a:cubicBezTo>
                <a:cubicBezTo>
                  <a:pt x="284" y="328"/>
                  <a:pt x="284" y="328"/>
                  <a:pt x="284" y="328"/>
                </a:cubicBezTo>
                <a:cubicBezTo>
                  <a:pt x="213" y="248"/>
                  <a:pt x="213" y="248"/>
                  <a:pt x="213" y="248"/>
                </a:cubicBezTo>
                <a:cubicBezTo>
                  <a:pt x="132" y="328"/>
                  <a:pt x="132" y="328"/>
                  <a:pt x="132" y="328"/>
                </a:cubicBezTo>
                <a:cubicBezTo>
                  <a:pt x="88" y="284"/>
                  <a:pt x="88" y="284"/>
                  <a:pt x="88" y="284"/>
                </a:cubicBezTo>
                <a:cubicBezTo>
                  <a:pt x="168" y="204"/>
                  <a:pt x="168" y="204"/>
                  <a:pt x="168" y="204"/>
                </a:cubicBezTo>
                <a:cubicBezTo>
                  <a:pt x="88" y="134"/>
                  <a:pt x="88" y="134"/>
                  <a:pt x="88" y="134"/>
                </a:cubicBezTo>
                <a:cubicBezTo>
                  <a:pt x="132" y="89"/>
                  <a:pt x="132" y="89"/>
                  <a:pt x="132" y="89"/>
                </a:cubicBezTo>
                <a:cubicBezTo>
                  <a:pt x="213" y="159"/>
                  <a:pt x="213" y="159"/>
                  <a:pt x="213" y="159"/>
                </a:cubicBezTo>
                <a:cubicBezTo>
                  <a:pt x="284" y="89"/>
                  <a:pt x="284" y="89"/>
                  <a:pt x="284" y="89"/>
                </a:cubicBezTo>
                <a:cubicBezTo>
                  <a:pt x="328" y="134"/>
                  <a:pt x="328" y="134"/>
                  <a:pt x="328" y="134"/>
                </a:cubicBezTo>
                <a:lnTo>
                  <a:pt x="257" y="20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1" name="Freeform 17"/>
          <p:cNvSpPr>
            <a:spLocks noChangeArrowheads="1"/>
          </p:cNvSpPr>
          <p:nvPr userDrawn="1"/>
        </p:nvSpPr>
        <p:spPr bwMode="auto">
          <a:xfrm>
            <a:off x="3591376" y="5025825"/>
            <a:ext cx="215799" cy="215799"/>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2" name="Freeform 18"/>
          <p:cNvSpPr>
            <a:spLocks noChangeArrowheads="1"/>
          </p:cNvSpPr>
          <p:nvPr userDrawn="1"/>
        </p:nvSpPr>
        <p:spPr bwMode="auto">
          <a:xfrm>
            <a:off x="8235346" y="5077879"/>
            <a:ext cx="133592" cy="137700"/>
          </a:xfrm>
          <a:custGeom>
            <a:avLst/>
            <a:gdLst>
              <a:gd name="T0" fmla="*/ 265 w 285"/>
              <a:gd name="T1" fmla="*/ 125 h 294"/>
              <a:gd name="T2" fmla="*/ 265 w 285"/>
              <a:gd name="T3" fmla="*/ 125 h 294"/>
              <a:gd name="T4" fmla="*/ 168 w 285"/>
              <a:gd name="T5" fmla="*/ 125 h 294"/>
              <a:gd name="T6" fmla="*/ 168 w 285"/>
              <a:gd name="T7" fmla="*/ 18 h 294"/>
              <a:gd name="T8" fmla="*/ 141 w 285"/>
              <a:gd name="T9" fmla="*/ 0 h 294"/>
              <a:gd name="T10" fmla="*/ 115 w 285"/>
              <a:gd name="T11" fmla="*/ 18 h 294"/>
              <a:gd name="T12" fmla="*/ 115 w 285"/>
              <a:gd name="T13" fmla="*/ 125 h 294"/>
              <a:gd name="T14" fmla="*/ 9 w 285"/>
              <a:gd name="T15" fmla="*/ 125 h 294"/>
              <a:gd name="T16" fmla="*/ 0 w 285"/>
              <a:gd name="T17" fmla="*/ 142 h 294"/>
              <a:gd name="T18" fmla="*/ 9 w 285"/>
              <a:gd name="T19" fmla="*/ 169 h 294"/>
              <a:gd name="T20" fmla="*/ 115 w 285"/>
              <a:gd name="T21" fmla="*/ 169 h 294"/>
              <a:gd name="T22" fmla="*/ 115 w 285"/>
              <a:gd name="T23" fmla="*/ 275 h 294"/>
              <a:gd name="T24" fmla="*/ 141 w 285"/>
              <a:gd name="T25" fmla="*/ 293 h 294"/>
              <a:gd name="T26" fmla="*/ 168 w 285"/>
              <a:gd name="T27" fmla="*/ 275 h 294"/>
              <a:gd name="T28" fmla="*/ 168 w 285"/>
              <a:gd name="T29" fmla="*/ 169 h 294"/>
              <a:gd name="T30" fmla="*/ 265 w 285"/>
              <a:gd name="T31" fmla="*/ 169 h 294"/>
              <a:gd name="T32" fmla="*/ 284 w 285"/>
              <a:gd name="T33" fmla="*/ 142 h 294"/>
              <a:gd name="T34" fmla="*/ 265 w 285"/>
              <a:gd name="T35" fmla="*/ 12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294">
                <a:moveTo>
                  <a:pt x="265" y="125"/>
                </a:moveTo>
                <a:lnTo>
                  <a:pt x="265" y="125"/>
                </a:lnTo>
                <a:cubicBezTo>
                  <a:pt x="168" y="125"/>
                  <a:pt x="168" y="125"/>
                  <a:pt x="168" y="125"/>
                </a:cubicBezTo>
                <a:cubicBezTo>
                  <a:pt x="168" y="18"/>
                  <a:pt x="168" y="18"/>
                  <a:pt x="168" y="18"/>
                </a:cubicBezTo>
                <a:cubicBezTo>
                  <a:pt x="168" y="0"/>
                  <a:pt x="150" y="0"/>
                  <a:pt x="141" y="0"/>
                </a:cubicBezTo>
                <a:cubicBezTo>
                  <a:pt x="124" y="0"/>
                  <a:pt x="115" y="0"/>
                  <a:pt x="115" y="18"/>
                </a:cubicBezTo>
                <a:cubicBezTo>
                  <a:pt x="115" y="125"/>
                  <a:pt x="115" y="125"/>
                  <a:pt x="115" y="125"/>
                </a:cubicBezTo>
                <a:cubicBezTo>
                  <a:pt x="9" y="125"/>
                  <a:pt x="9" y="125"/>
                  <a:pt x="9" y="125"/>
                </a:cubicBezTo>
                <a:cubicBezTo>
                  <a:pt x="0" y="125"/>
                  <a:pt x="0" y="133"/>
                  <a:pt x="0" y="142"/>
                </a:cubicBezTo>
                <a:cubicBezTo>
                  <a:pt x="0" y="160"/>
                  <a:pt x="0" y="169"/>
                  <a:pt x="9" y="169"/>
                </a:cubicBezTo>
                <a:cubicBezTo>
                  <a:pt x="115" y="169"/>
                  <a:pt x="115" y="169"/>
                  <a:pt x="115" y="169"/>
                </a:cubicBezTo>
                <a:cubicBezTo>
                  <a:pt x="115" y="275"/>
                  <a:pt x="115" y="275"/>
                  <a:pt x="115" y="275"/>
                </a:cubicBezTo>
                <a:cubicBezTo>
                  <a:pt x="115" y="284"/>
                  <a:pt x="124" y="293"/>
                  <a:pt x="141" y="293"/>
                </a:cubicBezTo>
                <a:cubicBezTo>
                  <a:pt x="150" y="293"/>
                  <a:pt x="168" y="284"/>
                  <a:pt x="168" y="275"/>
                </a:cubicBezTo>
                <a:cubicBezTo>
                  <a:pt x="168" y="169"/>
                  <a:pt x="168" y="169"/>
                  <a:pt x="168" y="169"/>
                </a:cubicBezTo>
                <a:cubicBezTo>
                  <a:pt x="265" y="169"/>
                  <a:pt x="265" y="169"/>
                  <a:pt x="265" y="169"/>
                </a:cubicBezTo>
                <a:cubicBezTo>
                  <a:pt x="284" y="169"/>
                  <a:pt x="284" y="160"/>
                  <a:pt x="284" y="142"/>
                </a:cubicBezTo>
                <a:cubicBezTo>
                  <a:pt x="284" y="133"/>
                  <a:pt x="284" y="125"/>
                  <a:pt x="265" y="125"/>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3" name="Freeform 19"/>
          <p:cNvSpPr>
            <a:spLocks noChangeArrowheads="1"/>
          </p:cNvSpPr>
          <p:nvPr userDrawn="1"/>
        </p:nvSpPr>
        <p:spPr bwMode="auto">
          <a:xfrm>
            <a:off x="7772917" y="5135426"/>
            <a:ext cx="131535" cy="20552"/>
          </a:xfrm>
          <a:custGeom>
            <a:avLst/>
            <a:gdLst>
              <a:gd name="T0" fmla="*/ 265 w 283"/>
              <a:gd name="T1" fmla="*/ 0 h 45"/>
              <a:gd name="T2" fmla="*/ 265 w 283"/>
              <a:gd name="T3" fmla="*/ 0 h 45"/>
              <a:gd name="T4" fmla="*/ 9 w 283"/>
              <a:gd name="T5" fmla="*/ 0 h 45"/>
              <a:gd name="T6" fmla="*/ 0 w 283"/>
              <a:gd name="T7" fmla="*/ 17 h 45"/>
              <a:gd name="T8" fmla="*/ 9 w 283"/>
              <a:gd name="T9" fmla="*/ 44 h 45"/>
              <a:gd name="T10" fmla="*/ 265 w 283"/>
              <a:gd name="T11" fmla="*/ 44 h 45"/>
              <a:gd name="T12" fmla="*/ 282 w 283"/>
              <a:gd name="T13" fmla="*/ 17 h 45"/>
              <a:gd name="T14" fmla="*/ 265 w 283"/>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 h="45">
                <a:moveTo>
                  <a:pt x="265" y="0"/>
                </a:moveTo>
                <a:lnTo>
                  <a:pt x="265" y="0"/>
                </a:lnTo>
                <a:cubicBezTo>
                  <a:pt x="9" y="0"/>
                  <a:pt x="9" y="0"/>
                  <a:pt x="9" y="0"/>
                </a:cubicBezTo>
                <a:cubicBezTo>
                  <a:pt x="0" y="0"/>
                  <a:pt x="0" y="8"/>
                  <a:pt x="0" y="17"/>
                </a:cubicBezTo>
                <a:cubicBezTo>
                  <a:pt x="0" y="35"/>
                  <a:pt x="0" y="44"/>
                  <a:pt x="9" y="44"/>
                </a:cubicBezTo>
                <a:cubicBezTo>
                  <a:pt x="265" y="44"/>
                  <a:pt x="265" y="44"/>
                  <a:pt x="265" y="44"/>
                </a:cubicBezTo>
                <a:cubicBezTo>
                  <a:pt x="282" y="44"/>
                  <a:pt x="282" y="35"/>
                  <a:pt x="282" y="17"/>
                </a:cubicBezTo>
                <a:cubicBezTo>
                  <a:pt x="282" y="8"/>
                  <a:pt x="282" y="0"/>
                  <a:pt x="265"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4" name="Freeform 20"/>
          <p:cNvSpPr>
            <a:spLocks noChangeArrowheads="1"/>
          </p:cNvSpPr>
          <p:nvPr userDrawn="1"/>
        </p:nvSpPr>
        <p:spPr bwMode="auto">
          <a:xfrm>
            <a:off x="1269871" y="3571507"/>
            <a:ext cx="232243" cy="236352"/>
          </a:xfrm>
          <a:custGeom>
            <a:avLst/>
            <a:gdLst>
              <a:gd name="T0" fmla="*/ 469 w 497"/>
              <a:gd name="T1" fmla="*/ 8 h 505"/>
              <a:gd name="T2" fmla="*/ 469 w 497"/>
              <a:gd name="T3" fmla="*/ 8 h 505"/>
              <a:gd name="T4" fmla="*/ 452 w 497"/>
              <a:gd name="T5" fmla="*/ 0 h 505"/>
              <a:gd name="T6" fmla="*/ 443 w 497"/>
              <a:gd name="T7" fmla="*/ 17 h 505"/>
              <a:gd name="T8" fmla="*/ 381 w 497"/>
              <a:gd name="T9" fmla="*/ 168 h 505"/>
              <a:gd name="T10" fmla="*/ 372 w 497"/>
              <a:gd name="T11" fmla="*/ 141 h 505"/>
              <a:gd name="T12" fmla="*/ 346 w 497"/>
              <a:gd name="T13" fmla="*/ 132 h 505"/>
              <a:gd name="T14" fmla="*/ 265 w 497"/>
              <a:gd name="T15" fmla="*/ 132 h 505"/>
              <a:gd name="T16" fmla="*/ 240 w 497"/>
              <a:gd name="T17" fmla="*/ 141 h 505"/>
              <a:gd name="T18" fmla="*/ 9 w 497"/>
              <a:gd name="T19" fmla="*/ 300 h 505"/>
              <a:gd name="T20" fmla="*/ 9 w 497"/>
              <a:gd name="T21" fmla="*/ 336 h 505"/>
              <a:gd name="T22" fmla="*/ 106 w 497"/>
              <a:gd name="T23" fmla="*/ 486 h 505"/>
              <a:gd name="T24" fmla="*/ 142 w 497"/>
              <a:gd name="T25" fmla="*/ 495 h 505"/>
              <a:gd name="T26" fmla="*/ 372 w 497"/>
              <a:gd name="T27" fmla="*/ 327 h 505"/>
              <a:gd name="T28" fmla="*/ 390 w 497"/>
              <a:gd name="T29" fmla="*/ 309 h 505"/>
              <a:gd name="T30" fmla="*/ 416 w 497"/>
              <a:gd name="T31" fmla="*/ 229 h 505"/>
              <a:gd name="T32" fmla="*/ 408 w 497"/>
              <a:gd name="T33" fmla="*/ 203 h 505"/>
              <a:gd name="T34" fmla="*/ 399 w 497"/>
              <a:gd name="T35" fmla="*/ 185 h 505"/>
              <a:gd name="T36" fmla="*/ 469 w 497"/>
              <a:gd name="T37" fmla="*/ 8 h 505"/>
              <a:gd name="T38" fmla="*/ 363 w 497"/>
              <a:gd name="T39" fmla="*/ 247 h 505"/>
              <a:gd name="T40" fmla="*/ 363 w 497"/>
              <a:gd name="T41" fmla="*/ 247 h 505"/>
              <a:gd name="T42" fmla="*/ 310 w 497"/>
              <a:gd name="T43" fmla="*/ 229 h 505"/>
              <a:gd name="T44" fmla="*/ 319 w 497"/>
              <a:gd name="T45" fmla="*/ 176 h 505"/>
              <a:gd name="T46" fmla="*/ 363 w 497"/>
              <a:gd name="T47" fmla="*/ 176 h 505"/>
              <a:gd name="T48" fmla="*/ 355 w 497"/>
              <a:gd name="T49" fmla="*/ 185 h 505"/>
              <a:gd name="T50" fmla="*/ 346 w 497"/>
              <a:gd name="T51" fmla="*/ 203 h 505"/>
              <a:gd name="T52" fmla="*/ 355 w 497"/>
              <a:gd name="T53" fmla="*/ 212 h 505"/>
              <a:gd name="T54" fmla="*/ 363 w 497"/>
              <a:gd name="T55" fmla="*/ 212 h 505"/>
              <a:gd name="T56" fmla="*/ 381 w 497"/>
              <a:gd name="T57" fmla="*/ 203 h 505"/>
              <a:gd name="T58" fmla="*/ 363 w 497"/>
              <a:gd name="T59" fmla="*/ 24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505">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8" name="Freeform 24"/>
          <p:cNvSpPr>
            <a:spLocks noChangeArrowheads="1"/>
          </p:cNvSpPr>
          <p:nvPr userDrawn="1"/>
        </p:nvSpPr>
        <p:spPr bwMode="auto">
          <a:xfrm>
            <a:off x="8622704" y="2519535"/>
            <a:ext cx="232241" cy="184972"/>
          </a:xfrm>
          <a:custGeom>
            <a:avLst/>
            <a:gdLst>
              <a:gd name="T0" fmla="*/ 248 w 497"/>
              <a:gd name="T1" fmla="*/ 150 h 399"/>
              <a:gd name="T2" fmla="*/ 248 w 497"/>
              <a:gd name="T3" fmla="*/ 150 h 399"/>
              <a:gd name="T4" fmla="*/ 177 w 497"/>
              <a:gd name="T5" fmla="*/ 221 h 399"/>
              <a:gd name="T6" fmla="*/ 248 w 497"/>
              <a:gd name="T7" fmla="*/ 292 h 399"/>
              <a:gd name="T8" fmla="*/ 319 w 497"/>
              <a:gd name="T9" fmla="*/ 221 h 399"/>
              <a:gd name="T10" fmla="*/ 248 w 497"/>
              <a:gd name="T11" fmla="*/ 150 h 399"/>
              <a:gd name="T12" fmla="*/ 442 w 497"/>
              <a:gd name="T13" fmla="*/ 70 h 399"/>
              <a:gd name="T14" fmla="*/ 442 w 497"/>
              <a:gd name="T15" fmla="*/ 70 h 399"/>
              <a:gd name="T16" fmla="*/ 389 w 497"/>
              <a:gd name="T17" fmla="*/ 70 h 399"/>
              <a:gd name="T18" fmla="*/ 363 w 497"/>
              <a:gd name="T19" fmla="*/ 61 h 399"/>
              <a:gd name="T20" fmla="*/ 354 w 497"/>
              <a:gd name="T21" fmla="*/ 8 h 399"/>
              <a:gd name="T22" fmla="*/ 327 w 497"/>
              <a:gd name="T23" fmla="*/ 0 h 399"/>
              <a:gd name="T24" fmla="*/ 159 w 497"/>
              <a:gd name="T25" fmla="*/ 0 h 399"/>
              <a:gd name="T26" fmla="*/ 142 w 497"/>
              <a:gd name="T27" fmla="*/ 8 h 399"/>
              <a:gd name="T28" fmla="*/ 123 w 497"/>
              <a:gd name="T29" fmla="*/ 61 h 399"/>
              <a:gd name="T30" fmla="*/ 106 w 497"/>
              <a:gd name="T31" fmla="*/ 70 h 399"/>
              <a:gd name="T32" fmla="*/ 53 w 497"/>
              <a:gd name="T33" fmla="*/ 70 h 399"/>
              <a:gd name="T34" fmla="*/ 0 w 497"/>
              <a:gd name="T35" fmla="*/ 123 h 399"/>
              <a:gd name="T36" fmla="*/ 0 w 497"/>
              <a:gd name="T37" fmla="*/ 345 h 399"/>
              <a:gd name="T38" fmla="*/ 53 w 497"/>
              <a:gd name="T39" fmla="*/ 398 h 399"/>
              <a:gd name="T40" fmla="*/ 442 w 497"/>
              <a:gd name="T41" fmla="*/ 398 h 399"/>
              <a:gd name="T42" fmla="*/ 496 w 497"/>
              <a:gd name="T43" fmla="*/ 345 h 399"/>
              <a:gd name="T44" fmla="*/ 496 w 497"/>
              <a:gd name="T45" fmla="*/ 123 h 399"/>
              <a:gd name="T46" fmla="*/ 442 w 497"/>
              <a:gd name="T47" fmla="*/ 70 h 399"/>
              <a:gd name="T48" fmla="*/ 248 w 497"/>
              <a:gd name="T49" fmla="*/ 345 h 399"/>
              <a:gd name="T50" fmla="*/ 248 w 497"/>
              <a:gd name="T51" fmla="*/ 345 h 399"/>
              <a:gd name="T52" fmla="*/ 123 w 497"/>
              <a:gd name="T53" fmla="*/ 221 h 399"/>
              <a:gd name="T54" fmla="*/ 248 w 497"/>
              <a:gd name="T55" fmla="*/ 97 h 399"/>
              <a:gd name="T56" fmla="*/ 372 w 497"/>
              <a:gd name="T57" fmla="*/ 221 h 399"/>
              <a:gd name="T58" fmla="*/ 248 w 497"/>
              <a:gd name="T59" fmla="*/ 345 h 399"/>
              <a:gd name="T60" fmla="*/ 425 w 497"/>
              <a:gd name="T61" fmla="*/ 159 h 399"/>
              <a:gd name="T62" fmla="*/ 425 w 497"/>
              <a:gd name="T63" fmla="*/ 159 h 399"/>
              <a:gd name="T64" fmla="*/ 407 w 497"/>
              <a:gd name="T65" fmla="*/ 141 h 399"/>
              <a:gd name="T66" fmla="*/ 425 w 497"/>
              <a:gd name="T67" fmla="*/ 123 h 399"/>
              <a:gd name="T68" fmla="*/ 442 w 497"/>
              <a:gd name="T69" fmla="*/ 141 h 399"/>
              <a:gd name="T70" fmla="*/ 425 w 497"/>
              <a:gd name="T71" fmla="*/ 1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99">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9" name="Freeform 25"/>
          <p:cNvSpPr>
            <a:spLocks noChangeArrowheads="1"/>
          </p:cNvSpPr>
          <p:nvPr userDrawn="1"/>
        </p:nvSpPr>
        <p:spPr bwMode="auto">
          <a:xfrm>
            <a:off x="2813993" y="4035201"/>
            <a:ext cx="160308" cy="224021"/>
          </a:xfrm>
          <a:custGeom>
            <a:avLst/>
            <a:gdLst>
              <a:gd name="T0" fmla="*/ 195 w 346"/>
              <a:gd name="T1" fmla="*/ 0 h 479"/>
              <a:gd name="T2" fmla="*/ 195 w 346"/>
              <a:gd name="T3" fmla="*/ 0 h 479"/>
              <a:gd name="T4" fmla="*/ 160 w 346"/>
              <a:gd name="T5" fmla="*/ 0 h 479"/>
              <a:gd name="T6" fmla="*/ 160 w 346"/>
              <a:gd name="T7" fmla="*/ 328 h 479"/>
              <a:gd name="T8" fmla="*/ 80 w 346"/>
              <a:gd name="T9" fmla="*/ 328 h 479"/>
              <a:gd name="T10" fmla="*/ 10 w 346"/>
              <a:gd name="T11" fmla="*/ 425 h 479"/>
              <a:gd name="T12" fmla="*/ 124 w 346"/>
              <a:gd name="T13" fmla="*/ 461 h 479"/>
              <a:gd name="T14" fmla="*/ 195 w 346"/>
              <a:gd name="T15" fmla="*/ 372 h 479"/>
              <a:gd name="T16" fmla="*/ 195 w 346"/>
              <a:gd name="T17" fmla="*/ 106 h 479"/>
              <a:gd name="T18" fmla="*/ 257 w 346"/>
              <a:gd name="T19" fmla="*/ 230 h 479"/>
              <a:gd name="T20" fmla="*/ 275 w 346"/>
              <a:gd name="T21" fmla="*/ 230 h 479"/>
              <a:gd name="T22" fmla="*/ 195 w 346"/>
              <a:gd name="T2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0" name="Freeform 26"/>
          <p:cNvSpPr>
            <a:spLocks noChangeArrowheads="1"/>
          </p:cNvSpPr>
          <p:nvPr userDrawn="1"/>
        </p:nvSpPr>
        <p:spPr bwMode="auto">
          <a:xfrm>
            <a:off x="790993" y="2461469"/>
            <a:ext cx="199357" cy="203468"/>
          </a:xfrm>
          <a:custGeom>
            <a:avLst/>
            <a:gdLst>
              <a:gd name="T0" fmla="*/ 256 w 426"/>
              <a:gd name="T1" fmla="*/ 265 h 435"/>
              <a:gd name="T2" fmla="*/ 256 w 426"/>
              <a:gd name="T3" fmla="*/ 265 h 435"/>
              <a:gd name="T4" fmla="*/ 0 w 426"/>
              <a:gd name="T5" fmla="*/ 301 h 435"/>
              <a:gd name="T6" fmla="*/ 35 w 426"/>
              <a:gd name="T7" fmla="*/ 345 h 435"/>
              <a:gd name="T8" fmla="*/ 346 w 426"/>
              <a:gd name="T9" fmla="*/ 345 h 435"/>
              <a:gd name="T10" fmla="*/ 346 w 426"/>
              <a:gd name="T11" fmla="*/ 35 h 435"/>
              <a:gd name="T12" fmla="*/ 292 w 426"/>
              <a:gd name="T13" fmla="*/ 0 h 435"/>
              <a:gd name="T14" fmla="*/ 256 w 426"/>
              <a:gd name="T15" fmla="*/ 265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35">
                <a:moveTo>
                  <a:pt x="256" y="265"/>
                </a:moveTo>
                <a:lnTo>
                  <a:pt x="256" y="265"/>
                </a:lnTo>
                <a:cubicBezTo>
                  <a:pt x="186" y="336"/>
                  <a:pt x="80" y="345"/>
                  <a:pt x="0" y="301"/>
                </a:cubicBezTo>
                <a:cubicBezTo>
                  <a:pt x="9" y="319"/>
                  <a:pt x="17" y="328"/>
                  <a:pt x="35" y="345"/>
                </a:cubicBezTo>
                <a:cubicBezTo>
                  <a:pt x="124" y="434"/>
                  <a:pt x="256" y="434"/>
                  <a:pt x="346" y="345"/>
                </a:cubicBezTo>
                <a:cubicBezTo>
                  <a:pt x="425" y="256"/>
                  <a:pt x="425" y="124"/>
                  <a:pt x="346" y="35"/>
                </a:cubicBezTo>
                <a:cubicBezTo>
                  <a:pt x="328" y="26"/>
                  <a:pt x="310" y="9"/>
                  <a:pt x="292" y="0"/>
                </a:cubicBezTo>
                <a:cubicBezTo>
                  <a:pt x="346" y="88"/>
                  <a:pt x="328" y="194"/>
                  <a:pt x="256" y="265"/>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1" name="Freeform 27"/>
          <p:cNvSpPr>
            <a:spLocks noChangeArrowheads="1"/>
          </p:cNvSpPr>
          <p:nvPr userDrawn="1"/>
        </p:nvSpPr>
        <p:spPr bwMode="auto">
          <a:xfrm>
            <a:off x="1777225" y="2141017"/>
            <a:ext cx="236353" cy="184972"/>
          </a:xfrm>
          <a:custGeom>
            <a:avLst/>
            <a:gdLst>
              <a:gd name="T0" fmla="*/ 434 w 506"/>
              <a:gd name="T1" fmla="*/ 70 h 399"/>
              <a:gd name="T2" fmla="*/ 434 w 506"/>
              <a:gd name="T3" fmla="*/ 70 h 399"/>
              <a:gd name="T4" fmla="*/ 168 w 506"/>
              <a:gd name="T5" fmla="*/ 35 h 399"/>
              <a:gd name="T6" fmla="*/ 9 w 506"/>
              <a:gd name="T7" fmla="*/ 221 h 399"/>
              <a:gd name="T8" fmla="*/ 195 w 506"/>
              <a:gd name="T9" fmla="*/ 398 h 399"/>
              <a:gd name="T10" fmla="*/ 381 w 506"/>
              <a:gd name="T11" fmla="*/ 310 h 399"/>
              <a:gd name="T12" fmla="*/ 363 w 506"/>
              <a:gd name="T13" fmla="*/ 212 h 399"/>
              <a:gd name="T14" fmla="*/ 469 w 506"/>
              <a:gd name="T15" fmla="*/ 203 h 399"/>
              <a:gd name="T16" fmla="*/ 434 w 506"/>
              <a:gd name="T17" fmla="*/ 70 h 399"/>
              <a:gd name="T18" fmla="*/ 274 w 506"/>
              <a:gd name="T19" fmla="*/ 301 h 399"/>
              <a:gd name="T20" fmla="*/ 274 w 506"/>
              <a:gd name="T21" fmla="*/ 301 h 399"/>
              <a:gd name="T22" fmla="*/ 239 w 506"/>
              <a:gd name="T23" fmla="*/ 265 h 399"/>
              <a:gd name="T24" fmla="*/ 274 w 506"/>
              <a:gd name="T25" fmla="*/ 230 h 399"/>
              <a:gd name="T26" fmla="*/ 309 w 506"/>
              <a:gd name="T27" fmla="*/ 265 h 399"/>
              <a:gd name="T28" fmla="*/ 274 w 506"/>
              <a:gd name="T29" fmla="*/ 30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3" name="Freeform 29"/>
          <p:cNvSpPr>
            <a:spLocks noChangeArrowheads="1"/>
          </p:cNvSpPr>
          <p:nvPr userDrawn="1"/>
        </p:nvSpPr>
        <p:spPr bwMode="auto">
          <a:xfrm>
            <a:off x="8644287" y="3654658"/>
            <a:ext cx="207579" cy="215799"/>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7" name="Freeform 33"/>
          <p:cNvSpPr>
            <a:spLocks noChangeArrowheads="1"/>
          </p:cNvSpPr>
          <p:nvPr userDrawn="1"/>
        </p:nvSpPr>
        <p:spPr bwMode="auto">
          <a:xfrm>
            <a:off x="7740314" y="3707192"/>
            <a:ext cx="158253" cy="166475"/>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9" name="Freeform 35"/>
          <p:cNvSpPr>
            <a:spLocks noChangeArrowheads="1"/>
          </p:cNvSpPr>
          <p:nvPr userDrawn="1"/>
        </p:nvSpPr>
        <p:spPr bwMode="auto">
          <a:xfrm>
            <a:off x="8218903" y="4586675"/>
            <a:ext cx="166475" cy="195248"/>
          </a:xfrm>
          <a:custGeom>
            <a:avLst/>
            <a:gdLst>
              <a:gd name="T0" fmla="*/ 319 w 355"/>
              <a:gd name="T1" fmla="*/ 141 h 417"/>
              <a:gd name="T2" fmla="*/ 319 w 355"/>
              <a:gd name="T3" fmla="*/ 141 h 417"/>
              <a:gd name="T4" fmla="*/ 274 w 355"/>
              <a:gd name="T5" fmla="*/ 141 h 417"/>
              <a:gd name="T6" fmla="*/ 274 w 355"/>
              <a:gd name="T7" fmla="*/ 106 h 417"/>
              <a:gd name="T8" fmla="*/ 176 w 355"/>
              <a:gd name="T9" fmla="*/ 0 h 417"/>
              <a:gd name="T10" fmla="*/ 79 w 355"/>
              <a:gd name="T11" fmla="*/ 106 h 417"/>
              <a:gd name="T12" fmla="*/ 79 w 355"/>
              <a:gd name="T13" fmla="*/ 141 h 417"/>
              <a:gd name="T14" fmla="*/ 25 w 355"/>
              <a:gd name="T15" fmla="*/ 141 h 417"/>
              <a:gd name="T16" fmla="*/ 0 w 355"/>
              <a:gd name="T17" fmla="*/ 177 h 417"/>
              <a:gd name="T18" fmla="*/ 0 w 355"/>
              <a:gd name="T19" fmla="*/ 372 h 417"/>
              <a:gd name="T20" fmla="*/ 25 w 355"/>
              <a:gd name="T21" fmla="*/ 398 h 417"/>
              <a:gd name="T22" fmla="*/ 53 w 355"/>
              <a:gd name="T23" fmla="*/ 407 h 417"/>
              <a:gd name="T24" fmla="*/ 106 w 355"/>
              <a:gd name="T25" fmla="*/ 416 h 417"/>
              <a:gd name="T26" fmla="*/ 247 w 355"/>
              <a:gd name="T27" fmla="*/ 416 h 417"/>
              <a:gd name="T28" fmla="*/ 300 w 355"/>
              <a:gd name="T29" fmla="*/ 407 h 417"/>
              <a:gd name="T30" fmla="*/ 327 w 355"/>
              <a:gd name="T31" fmla="*/ 398 h 417"/>
              <a:gd name="T32" fmla="*/ 354 w 355"/>
              <a:gd name="T33" fmla="*/ 372 h 417"/>
              <a:gd name="T34" fmla="*/ 354 w 355"/>
              <a:gd name="T35" fmla="*/ 177 h 417"/>
              <a:gd name="T36" fmla="*/ 319 w 355"/>
              <a:gd name="T37" fmla="*/ 141 h 417"/>
              <a:gd name="T38" fmla="*/ 123 w 355"/>
              <a:gd name="T39" fmla="*/ 97 h 417"/>
              <a:gd name="T40" fmla="*/ 123 w 355"/>
              <a:gd name="T41" fmla="*/ 97 h 417"/>
              <a:gd name="T42" fmla="*/ 176 w 355"/>
              <a:gd name="T43" fmla="*/ 44 h 417"/>
              <a:gd name="T44" fmla="*/ 229 w 355"/>
              <a:gd name="T45" fmla="*/ 97 h 417"/>
              <a:gd name="T46" fmla="*/ 229 w 355"/>
              <a:gd name="T47" fmla="*/ 141 h 417"/>
              <a:gd name="T48" fmla="*/ 123 w 355"/>
              <a:gd name="T49" fmla="*/ 141 h 417"/>
              <a:gd name="T50" fmla="*/ 123 w 355"/>
              <a:gd name="T51" fmla="*/ 9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5" h="417">
                <a:moveTo>
                  <a:pt x="319" y="141"/>
                </a:moveTo>
                <a:lnTo>
                  <a:pt x="319" y="141"/>
                </a:lnTo>
                <a:cubicBezTo>
                  <a:pt x="274" y="141"/>
                  <a:pt x="274" y="141"/>
                  <a:pt x="274" y="141"/>
                </a:cubicBezTo>
                <a:cubicBezTo>
                  <a:pt x="274" y="106"/>
                  <a:pt x="274" y="106"/>
                  <a:pt x="274" y="106"/>
                </a:cubicBezTo>
                <a:cubicBezTo>
                  <a:pt x="274" y="35"/>
                  <a:pt x="238" y="0"/>
                  <a:pt x="176" y="0"/>
                </a:cubicBezTo>
                <a:cubicBezTo>
                  <a:pt x="106" y="0"/>
                  <a:pt x="79" y="35"/>
                  <a:pt x="79" y="106"/>
                </a:cubicBezTo>
                <a:cubicBezTo>
                  <a:pt x="79" y="141"/>
                  <a:pt x="79" y="141"/>
                  <a:pt x="79" y="141"/>
                </a:cubicBezTo>
                <a:cubicBezTo>
                  <a:pt x="25" y="141"/>
                  <a:pt x="25" y="141"/>
                  <a:pt x="25" y="141"/>
                </a:cubicBezTo>
                <a:cubicBezTo>
                  <a:pt x="17" y="141"/>
                  <a:pt x="0" y="159"/>
                  <a:pt x="0" y="177"/>
                </a:cubicBezTo>
                <a:cubicBezTo>
                  <a:pt x="0" y="372"/>
                  <a:pt x="0" y="372"/>
                  <a:pt x="0" y="372"/>
                </a:cubicBezTo>
                <a:cubicBezTo>
                  <a:pt x="0" y="381"/>
                  <a:pt x="17" y="398"/>
                  <a:pt x="25" y="398"/>
                </a:cubicBezTo>
                <a:cubicBezTo>
                  <a:pt x="53" y="407"/>
                  <a:pt x="53" y="407"/>
                  <a:pt x="53" y="407"/>
                </a:cubicBezTo>
                <a:cubicBezTo>
                  <a:pt x="70" y="416"/>
                  <a:pt x="88" y="416"/>
                  <a:pt x="106" y="416"/>
                </a:cubicBezTo>
                <a:cubicBezTo>
                  <a:pt x="247" y="416"/>
                  <a:pt x="247" y="416"/>
                  <a:pt x="247" y="416"/>
                </a:cubicBezTo>
                <a:cubicBezTo>
                  <a:pt x="265" y="416"/>
                  <a:pt x="283" y="416"/>
                  <a:pt x="300" y="407"/>
                </a:cubicBezTo>
                <a:cubicBezTo>
                  <a:pt x="327" y="398"/>
                  <a:pt x="327" y="398"/>
                  <a:pt x="327" y="398"/>
                </a:cubicBezTo>
                <a:cubicBezTo>
                  <a:pt x="336" y="398"/>
                  <a:pt x="354" y="381"/>
                  <a:pt x="354" y="372"/>
                </a:cubicBezTo>
                <a:cubicBezTo>
                  <a:pt x="354" y="177"/>
                  <a:pt x="354" y="177"/>
                  <a:pt x="354" y="177"/>
                </a:cubicBezTo>
                <a:cubicBezTo>
                  <a:pt x="354" y="159"/>
                  <a:pt x="336" y="141"/>
                  <a:pt x="319" y="141"/>
                </a:cubicBezTo>
                <a:close/>
                <a:moveTo>
                  <a:pt x="123" y="97"/>
                </a:moveTo>
                <a:lnTo>
                  <a:pt x="123" y="97"/>
                </a:lnTo>
                <a:cubicBezTo>
                  <a:pt x="123" y="62"/>
                  <a:pt x="150" y="44"/>
                  <a:pt x="176" y="44"/>
                </a:cubicBezTo>
                <a:cubicBezTo>
                  <a:pt x="203" y="44"/>
                  <a:pt x="229" y="62"/>
                  <a:pt x="229" y="97"/>
                </a:cubicBezTo>
                <a:cubicBezTo>
                  <a:pt x="229" y="141"/>
                  <a:pt x="229" y="141"/>
                  <a:pt x="229" y="141"/>
                </a:cubicBezTo>
                <a:cubicBezTo>
                  <a:pt x="123" y="141"/>
                  <a:pt x="123" y="141"/>
                  <a:pt x="123" y="141"/>
                </a:cubicBezTo>
                <a:lnTo>
                  <a:pt x="123" y="9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1" name="Freeform 37"/>
          <p:cNvSpPr>
            <a:spLocks noChangeArrowheads="1"/>
          </p:cNvSpPr>
          <p:nvPr userDrawn="1"/>
        </p:nvSpPr>
        <p:spPr bwMode="auto">
          <a:xfrm>
            <a:off x="8223294" y="3727745"/>
            <a:ext cx="110983" cy="125370"/>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7" name="Freeform 44"/>
          <p:cNvSpPr>
            <a:spLocks noChangeArrowheads="1"/>
          </p:cNvSpPr>
          <p:nvPr userDrawn="1"/>
        </p:nvSpPr>
        <p:spPr bwMode="auto">
          <a:xfrm>
            <a:off x="8681333" y="4578455"/>
            <a:ext cx="166474" cy="211691"/>
          </a:xfrm>
          <a:custGeom>
            <a:avLst/>
            <a:gdLst>
              <a:gd name="T0" fmla="*/ 319 w 355"/>
              <a:gd name="T1" fmla="*/ 177 h 453"/>
              <a:gd name="T2" fmla="*/ 319 w 355"/>
              <a:gd name="T3" fmla="*/ 177 h 453"/>
              <a:gd name="T4" fmla="*/ 275 w 355"/>
              <a:gd name="T5" fmla="*/ 177 h 453"/>
              <a:gd name="T6" fmla="*/ 275 w 355"/>
              <a:gd name="T7" fmla="*/ 115 h 453"/>
              <a:gd name="T8" fmla="*/ 177 w 355"/>
              <a:gd name="T9" fmla="*/ 0 h 453"/>
              <a:gd name="T10" fmla="*/ 79 w 355"/>
              <a:gd name="T11" fmla="*/ 115 h 453"/>
              <a:gd name="T12" fmla="*/ 79 w 355"/>
              <a:gd name="T13" fmla="*/ 124 h 453"/>
              <a:gd name="T14" fmla="*/ 124 w 355"/>
              <a:gd name="T15" fmla="*/ 124 h 453"/>
              <a:gd name="T16" fmla="*/ 124 w 355"/>
              <a:gd name="T17" fmla="*/ 106 h 453"/>
              <a:gd name="T18" fmla="*/ 177 w 355"/>
              <a:gd name="T19" fmla="*/ 53 h 453"/>
              <a:gd name="T20" fmla="*/ 230 w 355"/>
              <a:gd name="T21" fmla="*/ 106 h 453"/>
              <a:gd name="T22" fmla="*/ 230 w 355"/>
              <a:gd name="T23" fmla="*/ 177 h 453"/>
              <a:gd name="T24" fmla="*/ 26 w 355"/>
              <a:gd name="T25" fmla="*/ 177 h 453"/>
              <a:gd name="T26" fmla="*/ 0 w 355"/>
              <a:gd name="T27" fmla="*/ 204 h 453"/>
              <a:gd name="T28" fmla="*/ 0 w 355"/>
              <a:gd name="T29" fmla="*/ 399 h 453"/>
              <a:gd name="T30" fmla="*/ 26 w 355"/>
              <a:gd name="T31" fmla="*/ 434 h 453"/>
              <a:gd name="T32" fmla="*/ 53 w 355"/>
              <a:gd name="T33" fmla="*/ 443 h 453"/>
              <a:gd name="T34" fmla="*/ 106 w 355"/>
              <a:gd name="T35" fmla="*/ 452 h 453"/>
              <a:gd name="T36" fmla="*/ 248 w 355"/>
              <a:gd name="T37" fmla="*/ 452 h 453"/>
              <a:gd name="T38" fmla="*/ 301 w 355"/>
              <a:gd name="T39" fmla="*/ 443 h 453"/>
              <a:gd name="T40" fmla="*/ 328 w 355"/>
              <a:gd name="T41" fmla="*/ 434 h 453"/>
              <a:gd name="T42" fmla="*/ 354 w 355"/>
              <a:gd name="T43" fmla="*/ 399 h 453"/>
              <a:gd name="T44" fmla="*/ 354 w 355"/>
              <a:gd name="T45" fmla="*/ 204 h 453"/>
              <a:gd name="T46" fmla="*/ 319 w 355"/>
              <a:gd name="T47" fmla="*/ 17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453">
                <a:moveTo>
                  <a:pt x="319" y="177"/>
                </a:moveTo>
                <a:lnTo>
                  <a:pt x="319" y="177"/>
                </a:lnTo>
                <a:cubicBezTo>
                  <a:pt x="275" y="177"/>
                  <a:pt x="275" y="177"/>
                  <a:pt x="275" y="177"/>
                </a:cubicBezTo>
                <a:cubicBezTo>
                  <a:pt x="275" y="115"/>
                  <a:pt x="275" y="115"/>
                  <a:pt x="275" y="115"/>
                </a:cubicBezTo>
                <a:cubicBezTo>
                  <a:pt x="275" y="44"/>
                  <a:pt x="238" y="0"/>
                  <a:pt x="177" y="0"/>
                </a:cubicBezTo>
                <a:cubicBezTo>
                  <a:pt x="106" y="0"/>
                  <a:pt x="79" y="44"/>
                  <a:pt x="79" y="115"/>
                </a:cubicBezTo>
                <a:cubicBezTo>
                  <a:pt x="79" y="124"/>
                  <a:pt x="79" y="124"/>
                  <a:pt x="79" y="124"/>
                </a:cubicBezTo>
                <a:cubicBezTo>
                  <a:pt x="124" y="124"/>
                  <a:pt x="124" y="124"/>
                  <a:pt x="124" y="124"/>
                </a:cubicBezTo>
                <a:cubicBezTo>
                  <a:pt x="124" y="106"/>
                  <a:pt x="124" y="106"/>
                  <a:pt x="124" y="106"/>
                </a:cubicBezTo>
                <a:cubicBezTo>
                  <a:pt x="124" y="71"/>
                  <a:pt x="150" y="53"/>
                  <a:pt x="177" y="53"/>
                </a:cubicBezTo>
                <a:cubicBezTo>
                  <a:pt x="203" y="53"/>
                  <a:pt x="230" y="71"/>
                  <a:pt x="230" y="106"/>
                </a:cubicBezTo>
                <a:cubicBezTo>
                  <a:pt x="230" y="177"/>
                  <a:pt x="230" y="177"/>
                  <a:pt x="230" y="177"/>
                </a:cubicBezTo>
                <a:cubicBezTo>
                  <a:pt x="26" y="177"/>
                  <a:pt x="26" y="177"/>
                  <a:pt x="26" y="177"/>
                </a:cubicBezTo>
                <a:cubicBezTo>
                  <a:pt x="17" y="177"/>
                  <a:pt x="0" y="195"/>
                  <a:pt x="0" y="204"/>
                </a:cubicBezTo>
                <a:cubicBezTo>
                  <a:pt x="0" y="399"/>
                  <a:pt x="0" y="399"/>
                  <a:pt x="0" y="399"/>
                </a:cubicBezTo>
                <a:cubicBezTo>
                  <a:pt x="0" y="408"/>
                  <a:pt x="17" y="425"/>
                  <a:pt x="26" y="434"/>
                </a:cubicBezTo>
                <a:cubicBezTo>
                  <a:pt x="53" y="443"/>
                  <a:pt x="53" y="443"/>
                  <a:pt x="53" y="443"/>
                </a:cubicBezTo>
                <a:cubicBezTo>
                  <a:pt x="71" y="443"/>
                  <a:pt x="88" y="452"/>
                  <a:pt x="106" y="452"/>
                </a:cubicBezTo>
                <a:cubicBezTo>
                  <a:pt x="248" y="452"/>
                  <a:pt x="248" y="452"/>
                  <a:pt x="248" y="452"/>
                </a:cubicBezTo>
                <a:cubicBezTo>
                  <a:pt x="266" y="452"/>
                  <a:pt x="283" y="443"/>
                  <a:pt x="301" y="443"/>
                </a:cubicBezTo>
                <a:cubicBezTo>
                  <a:pt x="328" y="434"/>
                  <a:pt x="328" y="434"/>
                  <a:pt x="328" y="434"/>
                </a:cubicBezTo>
                <a:cubicBezTo>
                  <a:pt x="336" y="425"/>
                  <a:pt x="354" y="408"/>
                  <a:pt x="354" y="399"/>
                </a:cubicBezTo>
                <a:cubicBezTo>
                  <a:pt x="354" y="204"/>
                  <a:pt x="354" y="204"/>
                  <a:pt x="354" y="204"/>
                </a:cubicBezTo>
                <a:cubicBezTo>
                  <a:pt x="354" y="195"/>
                  <a:pt x="336" y="177"/>
                  <a:pt x="319" y="177"/>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9" name="Freeform 46"/>
          <p:cNvSpPr>
            <a:spLocks noChangeArrowheads="1"/>
          </p:cNvSpPr>
          <p:nvPr userDrawn="1"/>
        </p:nvSpPr>
        <p:spPr bwMode="auto">
          <a:xfrm>
            <a:off x="6361840" y="4100968"/>
            <a:ext cx="215799" cy="205524"/>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0" name="Freeform 47"/>
          <p:cNvSpPr>
            <a:spLocks noChangeArrowheads="1"/>
          </p:cNvSpPr>
          <p:nvPr userDrawn="1"/>
        </p:nvSpPr>
        <p:spPr bwMode="auto">
          <a:xfrm>
            <a:off x="6816047" y="4105078"/>
            <a:ext cx="232243" cy="203469"/>
          </a:xfrm>
          <a:custGeom>
            <a:avLst/>
            <a:gdLst>
              <a:gd name="T0" fmla="*/ 497 w 498"/>
              <a:gd name="T1" fmla="*/ 434 h 435"/>
              <a:gd name="T2" fmla="*/ 497 w 498"/>
              <a:gd name="T3" fmla="*/ 434 h 435"/>
              <a:gd name="T4" fmla="*/ 487 w 498"/>
              <a:gd name="T5" fmla="*/ 328 h 435"/>
              <a:gd name="T6" fmla="*/ 425 w 498"/>
              <a:gd name="T7" fmla="*/ 293 h 435"/>
              <a:gd name="T8" fmla="*/ 372 w 498"/>
              <a:gd name="T9" fmla="*/ 231 h 435"/>
              <a:gd name="T10" fmla="*/ 390 w 498"/>
              <a:gd name="T11" fmla="*/ 196 h 435"/>
              <a:gd name="T12" fmla="*/ 408 w 498"/>
              <a:gd name="T13" fmla="*/ 159 h 435"/>
              <a:gd name="T14" fmla="*/ 399 w 498"/>
              <a:gd name="T15" fmla="*/ 151 h 435"/>
              <a:gd name="T16" fmla="*/ 408 w 498"/>
              <a:gd name="T17" fmla="*/ 115 h 435"/>
              <a:gd name="T18" fmla="*/ 346 w 498"/>
              <a:gd name="T19" fmla="*/ 62 h 435"/>
              <a:gd name="T20" fmla="*/ 284 w 498"/>
              <a:gd name="T21" fmla="*/ 115 h 435"/>
              <a:gd name="T22" fmla="*/ 293 w 498"/>
              <a:gd name="T23" fmla="*/ 151 h 435"/>
              <a:gd name="T24" fmla="*/ 284 w 498"/>
              <a:gd name="T25" fmla="*/ 159 h 435"/>
              <a:gd name="T26" fmla="*/ 302 w 498"/>
              <a:gd name="T27" fmla="*/ 196 h 435"/>
              <a:gd name="T28" fmla="*/ 311 w 498"/>
              <a:gd name="T29" fmla="*/ 231 h 435"/>
              <a:gd name="T30" fmla="*/ 293 w 498"/>
              <a:gd name="T31" fmla="*/ 275 h 435"/>
              <a:gd name="T32" fmla="*/ 381 w 498"/>
              <a:gd name="T33" fmla="*/ 364 h 435"/>
              <a:gd name="T34" fmla="*/ 381 w 498"/>
              <a:gd name="T35" fmla="*/ 434 h 435"/>
              <a:gd name="T36" fmla="*/ 497 w 498"/>
              <a:gd name="T37" fmla="*/ 434 h 435"/>
              <a:gd name="T38" fmla="*/ 258 w 498"/>
              <a:gd name="T39" fmla="*/ 302 h 435"/>
              <a:gd name="T40" fmla="*/ 258 w 498"/>
              <a:gd name="T41" fmla="*/ 302 h 435"/>
              <a:gd name="T42" fmla="*/ 187 w 498"/>
              <a:gd name="T43" fmla="*/ 231 h 435"/>
              <a:gd name="T44" fmla="*/ 213 w 498"/>
              <a:gd name="T45" fmla="*/ 168 h 435"/>
              <a:gd name="T46" fmla="*/ 231 w 498"/>
              <a:gd name="T47" fmla="*/ 133 h 435"/>
              <a:gd name="T48" fmla="*/ 222 w 498"/>
              <a:gd name="T49" fmla="*/ 115 h 435"/>
              <a:gd name="T50" fmla="*/ 231 w 498"/>
              <a:gd name="T51" fmla="*/ 71 h 435"/>
              <a:gd name="T52" fmla="*/ 151 w 498"/>
              <a:gd name="T53" fmla="*/ 0 h 435"/>
              <a:gd name="T54" fmla="*/ 71 w 498"/>
              <a:gd name="T55" fmla="*/ 71 h 435"/>
              <a:gd name="T56" fmla="*/ 71 w 498"/>
              <a:gd name="T57" fmla="*/ 115 h 435"/>
              <a:gd name="T58" fmla="*/ 71 w 498"/>
              <a:gd name="T59" fmla="*/ 133 h 435"/>
              <a:gd name="T60" fmla="*/ 89 w 498"/>
              <a:gd name="T61" fmla="*/ 168 h 435"/>
              <a:gd name="T62" fmla="*/ 107 w 498"/>
              <a:gd name="T63" fmla="*/ 231 h 435"/>
              <a:gd name="T64" fmla="*/ 45 w 498"/>
              <a:gd name="T65" fmla="*/ 302 h 435"/>
              <a:gd name="T66" fmla="*/ 0 w 498"/>
              <a:gd name="T67" fmla="*/ 346 h 435"/>
              <a:gd name="T68" fmla="*/ 0 w 498"/>
              <a:gd name="T69" fmla="*/ 434 h 435"/>
              <a:gd name="T70" fmla="*/ 346 w 498"/>
              <a:gd name="T71" fmla="*/ 434 h 435"/>
              <a:gd name="T72" fmla="*/ 346 w 498"/>
              <a:gd name="T73" fmla="*/ 364 h 435"/>
              <a:gd name="T74" fmla="*/ 258 w 498"/>
              <a:gd name="T75" fmla="*/ 30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1" name="Freeform 48"/>
          <p:cNvSpPr>
            <a:spLocks noChangeArrowheads="1"/>
          </p:cNvSpPr>
          <p:nvPr userDrawn="1"/>
        </p:nvSpPr>
        <p:spPr bwMode="auto">
          <a:xfrm>
            <a:off x="4978663" y="4125630"/>
            <a:ext cx="207580" cy="156198"/>
          </a:xfrm>
          <a:custGeom>
            <a:avLst/>
            <a:gdLst>
              <a:gd name="T0" fmla="*/ 444 w 445"/>
              <a:gd name="T1" fmla="*/ 336 h 337"/>
              <a:gd name="T2" fmla="*/ 444 w 445"/>
              <a:gd name="T3" fmla="*/ 336 h 337"/>
              <a:gd name="T4" fmla="*/ 178 w 445"/>
              <a:gd name="T5" fmla="*/ 98 h 337"/>
              <a:gd name="T6" fmla="*/ 178 w 445"/>
              <a:gd name="T7" fmla="*/ 0 h 337"/>
              <a:gd name="T8" fmla="*/ 0 w 445"/>
              <a:gd name="T9" fmla="*/ 159 h 337"/>
              <a:gd name="T10" fmla="*/ 178 w 445"/>
              <a:gd name="T11" fmla="*/ 327 h 337"/>
              <a:gd name="T12" fmla="*/ 178 w 445"/>
              <a:gd name="T13" fmla="*/ 221 h 337"/>
              <a:gd name="T14" fmla="*/ 444 w 445"/>
              <a:gd name="T15" fmla="*/ 336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5" h="337">
                <a:moveTo>
                  <a:pt x="444" y="336"/>
                </a:moveTo>
                <a:lnTo>
                  <a:pt x="444" y="336"/>
                </a:lnTo>
                <a:cubicBezTo>
                  <a:pt x="444" y="336"/>
                  <a:pt x="399" y="98"/>
                  <a:pt x="178" y="98"/>
                </a:cubicBezTo>
                <a:cubicBezTo>
                  <a:pt x="178" y="0"/>
                  <a:pt x="178" y="0"/>
                  <a:pt x="178" y="0"/>
                </a:cubicBezTo>
                <a:cubicBezTo>
                  <a:pt x="0" y="159"/>
                  <a:pt x="0" y="159"/>
                  <a:pt x="0" y="159"/>
                </a:cubicBezTo>
                <a:cubicBezTo>
                  <a:pt x="178" y="327"/>
                  <a:pt x="178" y="327"/>
                  <a:pt x="178" y="327"/>
                </a:cubicBezTo>
                <a:cubicBezTo>
                  <a:pt x="178" y="221"/>
                  <a:pt x="178" y="221"/>
                  <a:pt x="178" y="221"/>
                </a:cubicBezTo>
                <a:cubicBezTo>
                  <a:pt x="293" y="221"/>
                  <a:pt x="381" y="230"/>
                  <a:pt x="444" y="33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2" name="Freeform 49"/>
          <p:cNvSpPr>
            <a:spLocks noChangeArrowheads="1"/>
          </p:cNvSpPr>
          <p:nvPr userDrawn="1"/>
        </p:nvSpPr>
        <p:spPr bwMode="auto">
          <a:xfrm>
            <a:off x="5903521" y="4125630"/>
            <a:ext cx="207580" cy="156198"/>
          </a:xfrm>
          <a:custGeom>
            <a:avLst/>
            <a:gdLst>
              <a:gd name="T0" fmla="*/ 266 w 444"/>
              <a:gd name="T1" fmla="*/ 221 h 337"/>
              <a:gd name="T2" fmla="*/ 266 w 444"/>
              <a:gd name="T3" fmla="*/ 221 h 337"/>
              <a:gd name="T4" fmla="*/ 266 w 444"/>
              <a:gd name="T5" fmla="*/ 327 h 337"/>
              <a:gd name="T6" fmla="*/ 443 w 444"/>
              <a:gd name="T7" fmla="*/ 159 h 337"/>
              <a:gd name="T8" fmla="*/ 266 w 444"/>
              <a:gd name="T9" fmla="*/ 0 h 337"/>
              <a:gd name="T10" fmla="*/ 266 w 444"/>
              <a:gd name="T11" fmla="*/ 98 h 337"/>
              <a:gd name="T12" fmla="*/ 0 w 444"/>
              <a:gd name="T13" fmla="*/ 336 h 337"/>
              <a:gd name="T14" fmla="*/ 266 w 444"/>
              <a:gd name="T15" fmla="*/ 221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4" h="337">
                <a:moveTo>
                  <a:pt x="266" y="221"/>
                </a:moveTo>
                <a:lnTo>
                  <a:pt x="266" y="221"/>
                </a:lnTo>
                <a:cubicBezTo>
                  <a:pt x="266" y="327"/>
                  <a:pt x="266" y="327"/>
                  <a:pt x="266" y="327"/>
                </a:cubicBezTo>
                <a:cubicBezTo>
                  <a:pt x="443" y="159"/>
                  <a:pt x="443" y="159"/>
                  <a:pt x="443" y="159"/>
                </a:cubicBezTo>
                <a:cubicBezTo>
                  <a:pt x="266" y="0"/>
                  <a:pt x="266" y="0"/>
                  <a:pt x="266" y="0"/>
                </a:cubicBezTo>
                <a:cubicBezTo>
                  <a:pt x="266" y="98"/>
                  <a:pt x="266" y="98"/>
                  <a:pt x="266" y="98"/>
                </a:cubicBezTo>
                <a:cubicBezTo>
                  <a:pt x="45" y="98"/>
                  <a:pt x="0" y="336"/>
                  <a:pt x="0" y="336"/>
                </a:cubicBezTo>
                <a:cubicBezTo>
                  <a:pt x="62" y="230"/>
                  <a:pt x="151" y="221"/>
                  <a:pt x="266" y="221"/>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3" name="Freeform 50"/>
          <p:cNvSpPr>
            <a:spLocks noChangeArrowheads="1"/>
          </p:cNvSpPr>
          <p:nvPr userDrawn="1"/>
        </p:nvSpPr>
        <p:spPr bwMode="auto">
          <a:xfrm>
            <a:off x="350263" y="4100968"/>
            <a:ext cx="207580" cy="205524"/>
          </a:xfrm>
          <a:custGeom>
            <a:avLst/>
            <a:gdLst>
              <a:gd name="T0" fmla="*/ 257 w 444"/>
              <a:gd name="T1" fmla="*/ 257 h 443"/>
              <a:gd name="T2" fmla="*/ 257 w 444"/>
              <a:gd name="T3" fmla="*/ 257 h 443"/>
              <a:gd name="T4" fmla="*/ 160 w 444"/>
              <a:gd name="T5" fmla="*/ 310 h 443"/>
              <a:gd name="T6" fmla="*/ 62 w 444"/>
              <a:gd name="T7" fmla="*/ 310 h 443"/>
              <a:gd name="T8" fmla="*/ 71 w 444"/>
              <a:gd name="T9" fmla="*/ 407 h 443"/>
              <a:gd name="T10" fmla="*/ 310 w 444"/>
              <a:gd name="T11" fmla="*/ 310 h 443"/>
              <a:gd name="T12" fmla="*/ 416 w 444"/>
              <a:gd name="T13" fmla="*/ 61 h 443"/>
              <a:gd name="T14" fmla="*/ 319 w 444"/>
              <a:gd name="T15" fmla="*/ 53 h 443"/>
              <a:gd name="T16" fmla="*/ 319 w 444"/>
              <a:gd name="T17" fmla="*/ 151 h 443"/>
              <a:gd name="T18" fmla="*/ 257 w 444"/>
              <a:gd name="T19" fmla="*/ 25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443">
                <a:moveTo>
                  <a:pt x="257" y="257"/>
                </a:moveTo>
                <a:lnTo>
                  <a:pt x="257" y="257"/>
                </a:lnTo>
                <a:cubicBezTo>
                  <a:pt x="222" y="292"/>
                  <a:pt x="177" y="327"/>
                  <a:pt x="160" y="310"/>
                </a:cubicBezTo>
                <a:cubicBezTo>
                  <a:pt x="133" y="283"/>
                  <a:pt x="115" y="265"/>
                  <a:pt x="62" y="310"/>
                </a:cubicBezTo>
                <a:cubicBezTo>
                  <a:pt x="0" y="354"/>
                  <a:pt x="44" y="389"/>
                  <a:pt x="71" y="407"/>
                </a:cubicBezTo>
                <a:cubicBezTo>
                  <a:pt x="97" y="442"/>
                  <a:pt x="204" y="416"/>
                  <a:pt x="310" y="310"/>
                </a:cubicBezTo>
                <a:cubicBezTo>
                  <a:pt x="416" y="204"/>
                  <a:pt x="443" y="97"/>
                  <a:pt x="416" y="61"/>
                </a:cubicBezTo>
                <a:cubicBezTo>
                  <a:pt x="390" y="35"/>
                  <a:pt x="363" y="0"/>
                  <a:pt x="319" y="53"/>
                </a:cubicBezTo>
                <a:cubicBezTo>
                  <a:pt x="275" y="106"/>
                  <a:pt x="293" y="123"/>
                  <a:pt x="319" y="151"/>
                </a:cubicBezTo>
                <a:cubicBezTo>
                  <a:pt x="337" y="167"/>
                  <a:pt x="302" y="212"/>
                  <a:pt x="257" y="257"/>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4" name="Freeform 51"/>
          <p:cNvSpPr>
            <a:spLocks noChangeArrowheads="1"/>
          </p:cNvSpPr>
          <p:nvPr userDrawn="1"/>
        </p:nvSpPr>
        <p:spPr bwMode="auto">
          <a:xfrm>
            <a:off x="2199979" y="4137962"/>
            <a:ext cx="215801" cy="133592"/>
          </a:xfrm>
          <a:custGeom>
            <a:avLst/>
            <a:gdLst>
              <a:gd name="T0" fmla="*/ 18 w 461"/>
              <a:gd name="T1" fmla="*/ 27 h 285"/>
              <a:gd name="T2" fmla="*/ 18 w 461"/>
              <a:gd name="T3" fmla="*/ 27 h 285"/>
              <a:gd name="T4" fmla="*/ 203 w 461"/>
              <a:gd name="T5" fmla="*/ 125 h 285"/>
              <a:gd name="T6" fmla="*/ 231 w 461"/>
              <a:gd name="T7" fmla="*/ 133 h 285"/>
              <a:gd name="T8" fmla="*/ 248 w 461"/>
              <a:gd name="T9" fmla="*/ 125 h 285"/>
              <a:gd name="T10" fmla="*/ 434 w 461"/>
              <a:gd name="T11" fmla="*/ 27 h 285"/>
              <a:gd name="T12" fmla="*/ 443 w 461"/>
              <a:gd name="T13" fmla="*/ 0 h 285"/>
              <a:gd name="T14" fmla="*/ 18 w 461"/>
              <a:gd name="T15" fmla="*/ 0 h 285"/>
              <a:gd name="T16" fmla="*/ 18 w 461"/>
              <a:gd name="T17" fmla="*/ 27 h 285"/>
              <a:gd name="T18" fmla="*/ 443 w 461"/>
              <a:gd name="T19" fmla="*/ 80 h 285"/>
              <a:gd name="T20" fmla="*/ 443 w 461"/>
              <a:gd name="T21" fmla="*/ 80 h 285"/>
              <a:gd name="T22" fmla="*/ 248 w 461"/>
              <a:gd name="T23" fmla="*/ 178 h 285"/>
              <a:gd name="T24" fmla="*/ 231 w 461"/>
              <a:gd name="T25" fmla="*/ 178 h 285"/>
              <a:gd name="T26" fmla="*/ 203 w 461"/>
              <a:gd name="T27" fmla="*/ 178 h 285"/>
              <a:gd name="T28" fmla="*/ 18 w 461"/>
              <a:gd name="T29" fmla="*/ 80 h 285"/>
              <a:gd name="T30" fmla="*/ 9 w 461"/>
              <a:gd name="T31" fmla="*/ 80 h 285"/>
              <a:gd name="T32" fmla="*/ 9 w 461"/>
              <a:gd name="T33" fmla="*/ 266 h 285"/>
              <a:gd name="T34" fmla="*/ 35 w 461"/>
              <a:gd name="T35" fmla="*/ 284 h 285"/>
              <a:gd name="T36" fmla="*/ 425 w 461"/>
              <a:gd name="T37" fmla="*/ 284 h 285"/>
              <a:gd name="T38" fmla="*/ 452 w 461"/>
              <a:gd name="T39" fmla="*/ 266 h 285"/>
              <a:gd name="T40" fmla="*/ 452 w 461"/>
              <a:gd name="T41" fmla="*/ 80 h 285"/>
              <a:gd name="T42" fmla="*/ 443 w 461"/>
              <a:gd name="T43" fmla="*/ 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5" name="Freeform 52"/>
          <p:cNvSpPr>
            <a:spLocks noChangeArrowheads="1"/>
          </p:cNvSpPr>
          <p:nvPr userDrawn="1"/>
        </p:nvSpPr>
        <p:spPr bwMode="auto">
          <a:xfrm>
            <a:off x="4041473" y="4088636"/>
            <a:ext cx="224022" cy="232243"/>
          </a:xfrm>
          <a:custGeom>
            <a:avLst/>
            <a:gdLst>
              <a:gd name="T0" fmla="*/ 133 w 479"/>
              <a:gd name="T1" fmla="*/ 497 h 498"/>
              <a:gd name="T2" fmla="*/ 133 w 479"/>
              <a:gd name="T3" fmla="*/ 497 h 498"/>
              <a:gd name="T4" fmla="*/ 53 w 479"/>
              <a:gd name="T5" fmla="*/ 460 h 498"/>
              <a:gd name="T6" fmla="*/ 53 w 479"/>
              <a:gd name="T7" fmla="*/ 284 h 498"/>
              <a:gd name="T8" fmla="*/ 301 w 479"/>
              <a:gd name="T9" fmla="*/ 35 h 498"/>
              <a:gd name="T10" fmla="*/ 390 w 479"/>
              <a:gd name="T11" fmla="*/ 9 h 498"/>
              <a:gd name="T12" fmla="*/ 452 w 479"/>
              <a:gd name="T13" fmla="*/ 71 h 498"/>
              <a:gd name="T14" fmla="*/ 425 w 479"/>
              <a:gd name="T15" fmla="*/ 159 h 498"/>
              <a:gd name="T16" fmla="*/ 195 w 479"/>
              <a:gd name="T17" fmla="*/ 390 h 498"/>
              <a:gd name="T18" fmla="*/ 150 w 479"/>
              <a:gd name="T19" fmla="*/ 416 h 498"/>
              <a:gd name="T20" fmla="*/ 106 w 479"/>
              <a:gd name="T21" fmla="*/ 399 h 498"/>
              <a:gd name="T22" fmla="*/ 115 w 479"/>
              <a:gd name="T23" fmla="*/ 319 h 498"/>
              <a:gd name="T24" fmla="*/ 284 w 479"/>
              <a:gd name="T25" fmla="*/ 150 h 498"/>
              <a:gd name="T26" fmla="*/ 309 w 479"/>
              <a:gd name="T27" fmla="*/ 150 h 498"/>
              <a:gd name="T28" fmla="*/ 309 w 479"/>
              <a:gd name="T29" fmla="*/ 178 h 498"/>
              <a:gd name="T30" fmla="*/ 142 w 479"/>
              <a:gd name="T31" fmla="*/ 345 h 498"/>
              <a:gd name="T32" fmla="*/ 133 w 479"/>
              <a:gd name="T33" fmla="*/ 381 h 498"/>
              <a:gd name="T34" fmla="*/ 142 w 479"/>
              <a:gd name="T35" fmla="*/ 381 h 498"/>
              <a:gd name="T36" fmla="*/ 168 w 479"/>
              <a:gd name="T37" fmla="*/ 372 h 498"/>
              <a:gd name="T38" fmla="*/ 399 w 479"/>
              <a:gd name="T39" fmla="*/ 133 h 498"/>
              <a:gd name="T40" fmla="*/ 416 w 479"/>
              <a:gd name="T41" fmla="*/ 80 h 498"/>
              <a:gd name="T42" fmla="*/ 381 w 479"/>
              <a:gd name="T43" fmla="*/ 44 h 498"/>
              <a:gd name="T44" fmla="*/ 328 w 479"/>
              <a:gd name="T45" fmla="*/ 62 h 498"/>
              <a:gd name="T46" fmla="*/ 80 w 479"/>
              <a:gd name="T47" fmla="*/ 301 h 498"/>
              <a:gd name="T48" fmla="*/ 80 w 479"/>
              <a:gd name="T49" fmla="*/ 434 h 498"/>
              <a:gd name="T50" fmla="*/ 203 w 479"/>
              <a:gd name="T51" fmla="*/ 425 h 498"/>
              <a:gd name="T52" fmla="*/ 452 w 479"/>
              <a:gd name="T53" fmla="*/ 186 h 498"/>
              <a:gd name="T54" fmla="*/ 478 w 479"/>
              <a:gd name="T55" fmla="*/ 186 h 498"/>
              <a:gd name="T56" fmla="*/ 478 w 479"/>
              <a:gd name="T57" fmla="*/ 203 h 498"/>
              <a:gd name="T58" fmla="*/ 230 w 479"/>
              <a:gd name="T59" fmla="*/ 452 h 498"/>
              <a:gd name="T60" fmla="*/ 133 w 479"/>
              <a:gd name="T61"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9" h="498">
                <a:moveTo>
                  <a:pt x="133" y="497"/>
                </a:moveTo>
                <a:lnTo>
                  <a:pt x="133" y="497"/>
                </a:lnTo>
                <a:cubicBezTo>
                  <a:pt x="106" y="497"/>
                  <a:pt x="71" y="478"/>
                  <a:pt x="53" y="460"/>
                </a:cubicBezTo>
                <a:cubicBezTo>
                  <a:pt x="9" y="416"/>
                  <a:pt x="0" y="337"/>
                  <a:pt x="53" y="284"/>
                </a:cubicBezTo>
                <a:cubicBezTo>
                  <a:pt x="89" y="248"/>
                  <a:pt x="230" y="106"/>
                  <a:pt x="301" y="35"/>
                </a:cubicBezTo>
                <a:cubicBezTo>
                  <a:pt x="328" y="9"/>
                  <a:pt x="363" y="0"/>
                  <a:pt x="390" y="9"/>
                </a:cubicBezTo>
                <a:cubicBezTo>
                  <a:pt x="416" y="18"/>
                  <a:pt x="443" y="44"/>
                  <a:pt x="452" y="71"/>
                </a:cubicBezTo>
                <a:cubicBezTo>
                  <a:pt x="461" y="97"/>
                  <a:pt x="452" y="133"/>
                  <a:pt x="425" y="159"/>
                </a:cubicBezTo>
                <a:cubicBezTo>
                  <a:pt x="195" y="390"/>
                  <a:pt x="195" y="390"/>
                  <a:pt x="195" y="390"/>
                </a:cubicBezTo>
                <a:cubicBezTo>
                  <a:pt x="177" y="407"/>
                  <a:pt x="159" y="416"/>
                  <a:pt x="150" y="416"/>
                </a:cubicBezTo>
                <a:cubicBezTo>
                  <a:pt x="133" y="416"/>
                  <a:pt x="115" y="416"/>
                  <a:pt x="106" y="399"/>
                </a:cubicBezTo>
                <a:cubicBezTo>
                  <a:pt x="89" y="381"/>
                  <a:pt x="89" y="354"/>
                  <a:pt x="115" y="319"/>
                </a:cubicBezTo>
                <a:cubicBezTo>
                  <a:pt x="284" y="150"/>
                  <a:pt x="284" y="150"/>
                  <a:pt x="284" y="150"/>
                </a:cubicBezTo>
                <a:cubicBezTo>
                  <a:pt x="293" y="150"/>
                  <a:pt x="301" y="150"/>
                  <a:pt x="309" y="150"/>
                </a:cubicBezTo>
                <a:cubicBezTo>
                  <a:pt x="309" y="159"/>
                  <a:pt x="309" y="168"/>
                  <a:pt x="309" y="178"/>
                </a:cubicBezTo>
                <a:cubicBezTo>
                  <a:pt x="142" y="345"/>
                  <a:pt x="142" y="345"/>
                  <a:pt x="142" y="345"/>
                </a:cubicBezTo>
                <a:cubicBezTo>
                  <a:pt x="124" y="354"/>
                  <a:pt x="124" y="372"/>
                  <a:pt x="133" y="381"/>
                </a:cubicBezTo>
                <a:lnTo>
                  <a:pt x="142" y="381"/>
                </a:lnTo>
                <a:cubicBezTo>
                  <a:pt x="150" y="381"/>
                  <a:pt x="159" y="372"/>
                  <a:pt x="168" y="372"/>
                </a:cubicBezTo>
                <a:cubicBezTo>
                  <a:pt x="399" y="133"/>
                  <a:pt x="399" y="133"/>
                  <a:pt x="399" y="133"/>
                </a:cubicBezTo>
                <a:cubicBezTo>
                  <a:pt x="416" y="115"/>
                  <a:pt x="425" y="97"/>
                  <a:pt x="416" y="80"/>
                </a:cubicBezTo>
                <a:cubicBezTo>
                  <a:pt x="416" y="62"/>
                  <a:pt x="399" y="44"/>
                  <a:pt x="381" y="44"/>
                </a:cubicBezTo>
                <a:cubicBezTo>
                  <a:pt x="363" y="35"/>
                  <a:pt x="346" y="44"/>
                  <a:pt x="328" y="62"/>
                </a:cubicBezTo>
                <a:cubicBezTo>
                  <a:pt x="256" y="133"/>
                  <a:pt x="115" y="275"/>
                  <a:pt x="80" y="301"/>
                </a:cubicBezTo>
                <a:cubicBezTo>
                  <a:pt x="36" y="354"/>
                  <a:pt x="44" y="407"/>
                  <a:pt x="80" y="434"/>
                </a:cubicBezTo>
                <a:cubicBezTo>
                  <a:pt x="106" y="460"/>
                  <a:pt x="159" y="478"/>
                  <a:pt x="203" y="425"/>
                </a:cubicBezTo>
                <a:cubicBezTo>
                  <a:pt x="452" y="186"/>
                  <a:pt x="452" y="186"/>
                  <a:pt x="452" y="186"/>
                </a:cubicBezTo>
                <a:cubicBezTo>
                  <a:pt x="461" y="178"/>
                  <a:pt x="469" y="178"/>
                  <a:pt x="478" y="186"/>
                </a:cubicBezTo>
                <a:lnTo>
                  <a:pt x="478" y="203"/>
                </a:lnTo>
                <a:cubicBezTo>
                  <a:pt x="230" y="452"/>
                  <a:pt x="230" y="452"/>
                  <a:pt x="230" y="452"/>
                </a:cubicBezTo>
                <a:cubicBezTo>
                  <a:pt x="203" y="478"/>
                  <a:pt x="168" y="497"/>
                  <a:pt x="133" y="497"/>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6" name="Freeform 53"/>
          <p:cNvSpPr>
            <a:spLocks noChangeArrowheads="1"/>
          </p:cNvSpPr>
          <p:nvPr userDrawn="1"/>
        </p:nvSpPr>
        <p:spPr bwMode="auto">
          <a:xfrm>
            <a:off x="5428761" y="4125630"/>
            <a:ext cx="232241" cy="156198"/>
          </a:xfrm>
          <a:custGeom>
            <a:avLst/>
            <a:gdLst>
              <a:gd name="T0" fmla="*/ 177 w 497"/>
              <a:gd name="T1" fmla="*/ 70 h 337"/>
              <a:gd name="T2" fmla="*/ 177 w 497"/>
              <a:gd name="T3" fmla="*/ 70 h 337"/>
              <a:gd name="T4" fmla="*/ 177 w 497"/>
              <a:gd name="T5" fmla="*/ 0 h 337"/>
              <a:gd name="T6" fmla="*/ 0 w 497"/>
              <a:gd name="T7" fmla="*/ 159 h 337"/>
              <a:gd name="T8" fmla="*/ 177 w 497"/>
              <a:gd name="T9" fmla="*/ 327 h 337"/>
              <a:gd name="T10" fmla="*/ 177 w 497"/>
              <a:gd name="T11" fmla="*/ 257 h 337"/>
              <a:gd name="T12" fmla="*/ 71 w 497"/>
              <a:gd name="T13" fmla="*/ 159 h 337"/>
              <a:gd name="T14" fmla="*/ 177 w 497"/>
              <a:gd name="T15" fmla="*/ 70 h 337"/>
              <a:gd name="T16" fmla="*/ 301 w 497"/>
              <a:gd name="T17" fmla="*/ 98 h 337"/>
              <a:gd name="T18" fmla="*/ 301 w 497"/>
              <a:gd name="T19" fmla="*/ 98 h 337"/>
              <a:gd name="T20" fmla="*/ 301 w 497"/>
              <a:gd name="T21" fmla="*/ 0 h 337"/>
              <a:gd name="T22" fmla="*/ 124 w 497"/>
              <a:gd name="T23" fmla="*/ 159 h 337"/>
              <a:gd name="T24" fmla="*/ 301 w 497"/>
              <a:gd name="T25" fmla="*/ 327 h 337"/>
              <a:gd name="T26" fmla="*/ 301 w 497"/>
              <a:gd name="T27" fmla="*/ 221 h 337"/>
              <a:gd name="T28" fmla="*/ 496 w 497"/>
              <a:gd name="T29" fmla="*/ 336 h 337"/>
              <a:gd name="T30" fmla="*/ 301 w 497"/>
              <a:gd name="T31"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177" y="70"/>
                </a:moveTo>
                <a:lnTo>
                  <a:pt x="177" y="70"/>
                </a:lnTo>
                <a:cubicBezTo>
                  <a:pt x="177" y="0"/>
                  <a:pt x="177" y="0"/>
                  <a:pt x="177" y="0"/>
                </a:cubicBezTo>
                <a:cubicBezTo>
                  <a:pt x="0" y="159"/>
                  <a:pt x="0" y="159"/>
                  <a:pt x="0" y="159"/>
                </a:cubicBezTo>
                <a:cubicBezTo>
                  <a:pt x="177" y="327"/>
                  <a:pt x="177" y="327"/>
                  <a:pt x="177" y="327"/>
                </a:cubicBezTo>
                <a:cubicBezTo>
                  <a:pt x="177" y="257"/>
                  <a:pt x="177" y="257"/>
                  <a:pt x="177" y="257"/>
                </a:cubicBezTo>
                <a:cubicBezTo>
                  <a:pt x="71" y="159"/>
                  <a:pt x="71" y="159"/>
                  <a:pt x="71" y="159"/>
                </a:cubicBezTo>
                <a:lnTo>
                  <a:pt x="177" y="70"/>
                </a:lnTo>
                <a:close/>
                <a:moveTo>
                  <a:pt x="301" y="98"/>
                </a:moveTo>
                <a:lnTo>
                  <a:pt x="301" y="98"/>
                </a:lnTo>
                <a:cubicBezTo>
                  <a:pt x="301" y="0"/>
                  <a:pt x="301" y="0"/>
                  <a:pt x="301" y="0"/>
                </a:cubicBezTo>
                <a:cubicBezTo>
                  <a:pt x="124" y="159"/>
                  <a:pt x="124" y="159"/>
                  <a:pt x="124" y="159"/>
                </a:cubicBezTo>
                <a:cubicBezTo>
                  <a:pt x="301" y="327"/>
                  <a:pt x="301" y="327"/>
                  <a:pt x="301" y="327"/>
                </a:cubicBezTo>
                <a:cubicBezTo>
                  <a:pt x="301" y="221"/>
                  <a:pt x="301" y="221"/>
                  <a:pt x="301" y="221"/>
                </a:cubicBezTo>
                <a:cubicBezTo>
                  <a:pt x="381" y="221"/>
                  <a:pt x="435" y="230"/>
                  <a:pt x="496" y="336"/>
                </a:cubicBezTo>
                <a:cubicBezTo>
                  <a:pt x="496" y="336"/>
                  <a:pt x="488" y="98"/>
                  <a:pt x="301" y="9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7" name="Freeform 54"/>
          <p:cNvSpPr>
            <a:spLocks noChangeArrowheads="1"/>
          </p:cNvSpPr>
          <p:nvPr userDrawn="1"/>
        </p:nvSpPr>
        <p:spPr bwMode="auto">
          <a:xfrm>
            <a:off x="1729330" y="4100968"/>
            <a:ext cx="232241" cy="205524"/>
          </a:xfrm>
          <a:custGeom>
            <a:avLst/>
            <a:gdLst>
              <a:gd name="T0" fmla="*/ 212 w 497"/>
              <a:gd name="T1" fmla="*/ 0 h 443"/>
              <a:gd name="T2" fmla="*/ 212 w 497"/>
              <a:gd name="T3" fmla="*/ 0 h 443"/>
              <a:gd name="T4" fmla="*/ 186 w 497"/>
              <a:gd name="T5" fmla="*/ 0 h 443"/>
              <a:gd name="T6" fmla="*/ 177 w 497"/>
              <a:gd name="T7" fmla="*/ 8 h 443"/>
              <a:gd name="T8" fmla="*/ 177 w 497"/>
              <a:gd name="T9" fmla="*/ 106 h 443"/>
              <a:gd name="T10" fmla="*/ 88 w 497"/>
              <a:gd name="T11" fmla="*/ 106 h 443"/>
              <a:gd name="T12" fmla="*/ 80 w 497"/>
              <a:gd name="T13" fmla="*/ 106 h 443"/>
              <a:gd name="T14" fmla="*/ 62 w 497"/>
              <a:gd name="T15" fmla="*/ 114 h 443"/>
              <a:gd name="T16" fmla="*/ 0 w 497"/>
              <a:gd name="T17" fmla="*/ 151 h 443"/>
              <a:gd name="T18" fmla="*/ 0 w 497"/>
              <a:gd name="T19" fmla="*/ 159 h 443"/>
              <a:gd name="T20" fmla="*/ 0 w 497"/>
              <a:gd name="T21" fmla="*/ 167 h 443"/>
              <a:gd name="T22" fmla="*/ 62 w 497"/>
              <a:gd name="T23" fmla="*/ 212 h 443"/>
              <a:gd name="T24" fmla="*/ 80 w 497"/>
              <a:gd name="T25" fmla="*/ 212 h 443"/>
              <a:gd name="T26" fmla="*/ 88 w 497"/>
              <a:gd name="T27" fmla="*/ 221 h 443"/>
              <a:gd name="T28" fmla="*/ 177 w 497"/>
              <a:gd name="T29" fmla="*/ 221 h 443"/>
              <a:gd name="T30" fmla="*/ 177 w 497"/>
              <a:gd name="T31" fmla="*/ 433 h 443"/>
              <a:gd name="T32" fmla="*/ 186 w 497"/>
              <a:gd name="T33" fmla="*/ 442 h 443"/>
              <a:gd name="T34" fmla="*/ 212 w 497"/>
              <a:gd name="T35" fmla="*/ 442 h 443"/>
              <a:gd name="T36" fmla="*/ 221 w 497"/>
              <a:gd name="T37" fmla="*/ 433 h 443"/>
              <a:gd name="T38" fmla="*/ 221 w 497"/>
              <a:gd name="T39" fmla="*/ 8 h 443"/>
              <a:gd name="T40" fmla="*/ 212 w 497"/>
              <a:gd name="T41" fmla="*/ 0 h 443"/>
              <a:gd name="T42" fmla="*/ 487 w 497"/>
              <a:gd name="T43" fmla="*/ 106 h 443"/>
              <a:gd name="T44" fmla="*/ 487 w 497"/>
              <a:gd name="T45" fmla="*/ 106 h 443"/>
              <a:gd name="T46" fmla="*/ 434 w 497"/>
              <a:gd name="T47" fmla="*/ 61 h 443"/>
              <a:gd name="T48" fmla="*/ 416 w 497"/>
              <a:gd name="T49" fmla="*/ 53 h 443"/>
              <a:gd name="T50" fmla="*/ 407 w 497"/>
              <a:gd name="T51" fmla="*/ 53 h 443"/>
              <a:gd name="T52" fmla="*/ 239 w 497"/>
              <a:gd name="T53" fmla="*/ 53 h 443"/>
              <a:gd name="T54" fmla="*/ 256 w 497"/>
              <a:gd name="T55" fmla="*/ 167 h 443"/>
              <a:gd name="T56" fmla="*/ 407 w 497"/>
              <a:gd name="T57" fmla="*/ 167 h 443"/>
              <a:gd name="T58" fmla="*/ 416 w 497"/>
              <a:gd name="T59" fmla="*/ 167 h 443"/>
              <a:gd name="T60" fmla="*/ 434 w 497"/>
              <a:gd name="T61" fmla="*/ 159 h 443"/>
              <a:gd name="T62" fmla="*/ 487 w 497"/>
              <a:gd name="T63" fmla="*/ 123 h 443"/>
              <a:gd name="T64" fmla="*/ 496 w 497"/>
              <a:gd name="T65" fmla="*/ 114 h 443"/>
              <a:gd name="T66" fmla="*/ 487 w 497"/>
              <a:gd name="T67" fmla="*/ 10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3">
                <a:moveTo>
                  <a:pt x="212" y="0"/>
                </a:moveTo>
                <a:lnTo>
                  <a:pt x="212" y="0"/>
                </a:lnTo>
                <a:cubicBezTo>
                  <a:pt x="186" y="0"/>
                  <a:pt x="186" y="0"/>
                  <a:pt x="186" y="0"/>
                </a:cubicBezTo>
                <a:lnTo>
                  <a:pt x="177" y="8"/>
                </a:lnTo>
                <a:cubicBezTo>
                  <a:pt x="177" y="106"/>
                  <a:pt x="177" y="106"/>
                  <a:pt x="177" y="106"/>
                </a:cubicBezTo>
                <a:cubicBezTo>
                  <a:pt x="88" y="106"/>
                  <a:pt x="88" y="106"/>
                  <a:pt x="88" y="106"/>
                </a:cubicBezTo>
                <a:lnTo>
                  <a:pt x="80" y="106"/>
                </a:lnTo>
                <a:cubicBezTo>
                  <a:pt x="71" y="106"/>
                  <a:pt x="71" y="106"/>
                  <a:pt x="62" y="114"/>
                </a:cubicBezTo>
                <a:cubicBezTo>
                  <a:pt x="0" y="151"/>
                  <a:pt x="0" y="151"/>
                  <a:pt x="0" y="151"/>
                </a:cubicBezTo>
                <a:cubicBezTo>
                  <a:pt x="0" y="159"/>
                  <a:pt x="0" y="159"/>
                  <a:pt x="0" y="159"/>
                </a:cubicBezTo>
                <a:cubicBezTo>
                  <a:pt x="0" y="167"/>
                  <a:pt x="0" y="167"/>
                  <a:pt x="0" y="167"/>
                </a:cubicBezTo>
                <a:cubicBezTo>
                  <a:pt x="62" y="212"/>
                  <a:pt x="62" y="212"/>
                  <a:pt x="62" y="212"/>
                </a:cubicBezTo>
                <a:cubicBezTo>
                  <a:pt x="71" y="212"/>
                  <a:pt x="71" y="212"/>
                  <a:pt x="80" y="212"/>
                </a:cubicBezTo>
                <a:cubicBezTo>
                  <a:pt x="80" y="221"/>
                  <a:pt x="88" y="221"/>
                  <a:pt x="88" y="221"/>
                </a:cubicBezTo>
                <a:cubicBezTo>
                  <a:pt x="177" y="221"/>
                  <a:pt x="177" y="221"/>
                  <a:pt x="177" y="221"/>
                </a:cubicBezTo>
                <a:cubicBezTo>
                  <a:pt x="177" y="433"/>
                  <a:pt x="177" y="433"/>
                  <a:pt x="177" y="433"/>
                </a:cubicBezTo>
                <a:cubicBezTo>
                  <a:pt x="177" y="442"/>
                  <a:pt x="186" y="442"/>
                  <a:pt x="186" y="442"/>
                </a:cubicBezTo>
                <a:cubicBezTo>
                  <a:pt x="212" y="442"/>
                  <a:pt x="212" y="442"/>
                  <a:pt x="212" y="442"/>
                </a:cubicBezTo>
                <a:cubicBezTo>
                  <a:pt x="212" y="442"/>
                  <a:pt x="221" y="442"/>
                  <a:pt x="221" y="433"/>
                </a:cubicBezTo>
                <a:cubicBezTo>
                  <a:pt x="221" y="8"/>
                  <a:pt x="221" y="8"/>
                  <a:pt x="221" y="8"/>
                </a:cubicBezTo>
                <a:lnTo>
                  <a:pt x="212" y="0"/>
                </a:lnTo>
                <a:close/>
                <a:moveTo>
                  <a:pt x="487" y="106"/>
                </a:moveTo>
                <a:lnTo>
                  <a:pt x="487" y="106"/>
                </a:lnTo>
                <a:cubicBezTo>
                  <a:pt x="434" y="61"/>
                  <a:pt x="434" y="61"/>
                  <a:pt x="434" y="61"/>
                </a:cubicBezTo>
                <a:cubicBezTo>
                  <a:pt x="425" y="61"/>
                  <a:pt x="425" y="61"/>
                  <a:pt x="416" y="53"/>
                </a:cubicBezTo>
                <a:lnTo>
                  <a:pt x="407" y="53"/>
                </a:lnTo>
                <a:cubicBezTo>
                  <a:pt x="239" y="53"/>
                  <a:pt x="239" y="53"/>
                  <a:pt x="239" y="53"/>
                </a:cubicBezTo>
                <a:cubicBezTo>
                  <a:pt x="256" y="167"/>
                  <a:pt x="256" y="167"/>
                  <a:pt x="256" y="167"/>
                </a:cubicBezTo>
                <a:cubicBezTo>
                  <a:pt x="407" y="167"/>
                  <a:pt x="407" y="167"/>
                  <a:pt x="407" y="167"/>
                </a:cubicBezTo>
                <a:lnTo>
                  <a:pt x="416" y="167"/>
                </a:lnTo>
                <a:cubicBezTo>
                  <a:pt x="425" y="167"/>
                  <a:pt x="425" y="159"/>
                  <a:pt x="434" y="159"/>
                </a:cubicBezTo>
                <a:cubicBezTo>
                  <a:pt x="487" y="123"/>
                  <a:pt x="487" y="123"/>
                  <a:pt x="487" y="123"/>
                </a:cubicBezTo>
                <a:cubicBezTo>
                  <a:pt x="496" y="114"/>
                  <a:pt x="496" y="114"/>
                  <a:pt x="496" y="114"/>
                </a:cubicBezTo>
                <a:cubicBezTo>
                  <a:pt x="496" y="106"/>
                  <a:pt x="496" y="106"/>
                  <a:pt x="487" y="10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8" name="Freeform 55"/>
          <p:cNvSpPr>
            <a:spLocks noChangeArrowheads="1"/>
          </p:cNvSpPr>
          <p:nvPr userDrawn="1"/>
        </p:nvSpPr>
        <p:spPr bwMode="auto">
          <a:xfrm>
            <a:off x="1312115" y="4088636"/>
            <a:ext cx="141812" cy="240463"/>
          </a:xfrm>
          <a:custGeom>
            <a:avLst/>
            <a:gdLst>
              <a:gd name="T0" fmla="*/ 284 w 303"/>
              <a:gd name="T1" fmla="*/ 363 h 514"/>
              <a:gd name="T2" fmla="*/ 284 w 303"/>
              <a:gd name="T3" fmla="*/ 363 h 514"/>
              <a:gd name="T4" fmla="*/ 222 w 303"/>
              <a:gd name="T5" fmla="*/ 168 h 514"/>
              <a:gd name="T6" fmla="*/ 89 w 303"/>
              <a:gd name="T7" fmla="*/ 106 h 514"/>
              <a:gd name="T8" fmla="*/ 45 w 303"/>
              <a:gd name="T9" fmla="*/ 9 h 514"/>
              <a:gd name="T10" fmla="*/ 19 w 303"/>
              <a:gd name="T11" fmla="*/ 0 h 514"/>
              <a:gd name="T12" fmla="*/ 10 w 303"/>
              <a:gd name="T13" fmla="*/ 27 h 514"/>
              <a:gd name="T14" fmla="*/ 63 w 303"/>
              <a:gd name="T15" fmla="*/ 124 h 514"/>
              <a:gd name="T16" fmla="*/ 19 w 303"/>
              <a:gd name="T17" fmla="*/ 239 h 514"/>
              <a:gd name="T18" fmla="*/ 72 w 303"/>
              <a:gd name="T19" fmla="*/ 434 h 514"/>
              <a:gd name="T20" fmla="*/ 204 w 303"/>
              <a:gd name="T21" fmla="*/ 497 h 514"/>
              <a:gd name="T22" fmla="*/ 284 w 303"/>
              <a:gd name="T23" fmla="*/ 363 h 514"/>
              <a:gd name="T24" fmla="*/ 125 w 303"/>
              <a:gd name="T25" fmla="*/ 222 h 514"/>
              <a:gd name="T26" fmla="*/ 125 w 303"/>
              <a:gd name="T27" fmla="*/ 222 h 514"/>
              <a:gd name="T28" fmla="*/ 81 w 303"/>
              <a:gd name="T29" fmla="*/ 203 h 514"/>
              <a:gd name="T30" fmla="*/ 98 w 303"/>
              <a:gd name="T31" fmla="*/ 159 h 514"/>
              <a:gd name="T32" fmla="*/ 142 w 303"/>
              <a:gd name="T33" fmla="*/ 178 h 514"/>
              <a:gd name="T34" fmla="*/ 125 w 303"/>
              <a:gd name="T35" fmla="*/ 22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3" h="514">
                <a:moveTo>
                  <a:pt x="284" y="363"/>
                </a:moveTo>
                <a:lnTo>
                  <a:pt x="284" y="363"/>
                </a:lnTo>
                <a:cubicBezTo>
                  <a:pt x="222" y="168"/>
                  <a:pt x="222" y="168"/>
                  <a:pt x="222" y="168"/>
                </a:cubicBezTo>
                <a:cubicBezTo>
                  <a:pt x="204" y="124"/>
                  <a:pt x="142" y="88"/>
                  <a:pt x="89" y="106"/>
                </a:cubicBezTo>
                <a:cubicBezTo>
                  <a:pt x="45" y="9"/>
                  <a:pt x="45" y="9"/>
                  <a:pt x="45" y="9"/>
                </a:cubicBezTo>
                <a:cubicBezTo>
                  <a:pt x="36" y="0"/>
                  <a:pt x="28" y="0"/>
                  <a:pt x="19" y="0"/>
                </a:cubicBezTo>
                <a:cubicBezTo>
                  <a:pt x="10" y="9"/>
                  <a:pt x="10" y="18"/>
                  <a:pt x="10" y="27"/>
                </a:cubicBezTo>
                <a:cubicBezTo>
                  <a:pt x="63" y="124"/>
                  <a:pt x="63" y="124"/>
                  <a:pt x="63" y="124"/>
                </a:cubicBezTo>
                <a:cubicBezTo>
                  <a:pt x="28" y="141"/>
                  <a:pt x="0" y="194"/>
                  <a:pt x="19" y="239"/>
                </a:cubicBezTo>
                <a:cubicBezTo>
                  <a:pt x="72" y="434"/>
                  <a:pt x="72" y="434"/>
                  <a:pt x="72" y="434"/>
                </a:cubicBezTo>
                <a:cubicBezTo>
                  <a:pt x="81" y="487"/>
                  <a:pt x="142" y="513"/>
                  <a:pt x="204" y="497"/>
                </a:cubicBezTo>
                <a:cubicBezTo>
                  <a:pt x="267" y="469"/>
                  <a:pt x="302" y="407"/>
                  <a:pt x="284" y="363"/>
                </a:cubicBezTo>
                <a:close/>
                <a:moveTo>
                  <a:pt x="125" y="222"/>
                </a:moveTo>
                <a:lnTo>
                  <a:pt x="125" y="222"/>
                </a:lnTo>
                <a:cubicBezTo>
                  <a:pt x="107" y="231"/>
                  <a:pt x="89" y="222"/>
                  <a:pt x="81" y="203"/>
                </a:cubicBezTo>
                <a:cubicBezTo>
                  <a:pt x="72" y="186"/>
                  <a:pt x="81" y="159"/>
                  <a:pt x="98" y="159"/>
                </a:cubicBezTo>
                <a:cubicBezTo>
                  <a:pt x="125" y="150"/>
                  <a:pt x="142" y="159"/>
                  <a:pt x="142" y="178"/>
                </a:cubicBezTo>
                <a:cubicBezTo>
                  <a:pt x="151" y="194"/>
                  <a:pt x="142" y="222"/>
                  <a:pt x="125" y="22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1" name="Freeform 63"/>
          <p:cNvSpPr>
            <a:spLocks noChangeArrowheads="1"/>
          </p:cNvSpPr>
          <p:nvPr userDrawn="1"/>
        </p:nvSpPr>
        <p:spPr bwMode="auto">
          <a:xfrm>
            <a:off x="2678850" y="5050488"/>
            <a:ext cx="180861" cy="160308"/>
          </a:xfrm>
          <a:custGeom>
            <a:avLst/>
            <a:gdLst>
              <a:gd name="T0" fmla="*/ 345 w 390"/>
              <a:gd name="T1" fmla="*/ 0 h 346"/>
              <a:gd name="T2" fmla="*/ 345 w 390"/>
              <a:gd name="T3" fmla="*/ 0 h 346"/>
              <a:gd name="T4" fmla="*/ 44 w 390"/>
              <a:gd name="T5" fmla="*/ 0 h 346"/>
              <a:gd name="T6" fmla="*/ 0 w 390"/>
              <a:gd name="T7" fmla="*/ 44 h 346"/>
              <a:gd name="T8" fmla="*/ 0 w 390"/>
              <a:gd name="T9" fmla="*/ 221 h 346"/>
              <a:gd name="T10" fmla="*/ 44 w 390"/>
              <a:gd name="T11" fmla="*/ 265 h 346"/>
              <a:gd name="T12" fmla="*/ 142 w 390"/>
              <a:gd name="T13" fmla="*/ 265 h 346"/>
              <a:gd name="T14" fmla="*/ 248 w 390"/>
              <a:gd name="T15" fmla="*/ 345 h 346"/>
              <a:gd name="T16" fmla="*/ 248 w 390"/>
              <a:gd name="T17" fmla="*/ 265 h 346"/>
              <a:gd name="T18" fmla="*/ 345 w 390"/>
              <a:gd name="T19" fmla="*/ 265 h 346"/>
              <a:gd name="T20" fmla="*/ 389 w 390"/>
              <a:gd name="T21" fmla="*/ 221 h 346"/>
              <a:gd name="T22" fmla="*/ 389 w 390"/>
              <a:gd name="T23" fmla="*/ 44 h 346"/>
              <a:gd name="T24" fmla="*/ 345 w 390"/>
              <a:gd name="T25"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346">
                <a:moveTo>
                  <a:pt x="345" y="0"/>
                </a:moveTo>
                <a:lnTo>
                  <a:pt x="345" y="0"/>
                </a:lnTo>
                <a:cubicBezTo>
                  <a:pt x="44" y="0"/>
                  <a:pt x="44" y="0"/>
                  <a:pt x="44" y="0"/>
                </a:cubicBezTo>
                <a:cubicBezTo>
                  <a:pt x="17" y="0"/>
                  <a:pt x="0" y="17"/>
                  <a:pt x="0" y="44"/>
                </a:cubicBezTo>
                <a:cubicBezTo>
                  <a:pt x="0" y="221"/>
                  <a:pt x="0" y="221"/>
                  <a:pt x="0" y="221"/>
                </a:cubicBezTo>
                <a:cubicBezTo>
                  <a:pt x="0" y="247"/>
                  <a:pt x="17" y="265"/>
                  <a:pt x="44" y="265"/>
                </a:cubicBezTo>
                <a:cubicBezTo>
                  <a:pt x="142" y="265"/>
                  <a:pt x="142" y="265"/>
                  <a:pt x="142" y="265"/>
                </a:cubicBezTo>
                <a:cubicBezTo>
                  <a:pt x="248" y="345"/>
                  <a:pt x="248" y="345"/>
                  <a:pt x="248" y="345"/>
                </a:cubicBezTo>
                <a:cubicBezTo>
                  <a:pt x="248" y="265"/>
                  <a:pt x="248" y="265"/>
                  <a:pt x="248" y="265"/>
                </a:cubicBezTo>
                <a:cubicBezTo>
                  <a:pt x="345" y="265"/>
                  <a:pt x="345" y="265"/>
                  <a:pt x="345" y="265"/>
                </a:cubicBezTo>
                <a:cubicBezTo>
                  <a:pt x="372" y="265"/>
                  <a:pt x="389" y="247"/>
                  <a:pt x="389" y="221"/>
                </a:cubicBezTo>
                <a:cubicBezTo>
                  <a:pt x="389" y="44"/>
                  <a:pt x="389" y="44"/>
                  <a:pt x="389" y="44"/>
                </a:cubicBezTo>
                <a:cubicBezTo>
                  <a:pt x="389" y="17"/>
                  <a:pt x="372" y="0"/>
                  <a:pt x="345"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2" name="Freeform 64"/>
          <p:cNvSpPr>
            <a:spLocks noChangeArrowheads="1"/>
          </p:cNvSpPr>
          <p:nvPr userDrawn="1"/>
        </p:nvSpPr>
        <p:spPr bwMode="auto">
          <a:xfrm>
            <a:off x="6828379" y="4567508"/>
            <a:ext cx="207580" cy="203468"/>
          </a:xfrm>
          <a:custGeom>
            <a:avLst/>
            <a:gdLst>
              <a:gd name="T0" fmla="*/ 222 w 444"/>
              <a:gd name="T1" fmla="*/ 0 h 435"/>
              <a:gd name="T2" fmla="*/ 284 w 444"/>
              <a:gd name="T3" fmla="*/ 160 h 435"/>
              <a:gd name="T4" fmla="*/ 443 w 444"/>
              <a:gd name="T5" fmla="*/ 160 h 435"/>
              <a:gd name="T6" fmla="*/ 310 w 444"/>
              <a:gd name="T7" fmla="*/ 257 h 435"/>
              <a:gd name="T8" fmla="*/ 354 w 444"/>
              <a:gd name="T9" fmla="*/ 434 h 435"/>
              <a:gd name="T10" fmla="*/ 222 w 444"/>
              <a:gd name="T11" fmla="*/ 327 h 435"/>
              <a:gd name="T12" fmla="*/ 88 w 444"/>
              <a:gd name="T13" fmla="*/ 434 h 435"/>
              <a:gd name="T14" fmla="*/ 133 w 444"/>
              <a:gd name="T15" fmla="*/ 257 h 435"/>
              <a:gd name="T16" fmla="*/ 0 w 444"/>
              <a:gd name="T17" fmla="*/ 160 h 435"/>
              <a:gd name="T18" fmla="*/ 160 w 444"/>
              <a:gd name="T19" fmla="*/ 160 h 435"/>
              <a:gd name="T20" fmla="*/ 222 w 444"/>
              <a:gd name="T21"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3" name="Freeform 65"/>
          <p:cNvSpPr>
            <a:spLocks noChangeArrowheads="1"/>
          </p:cNvSpPr>
          <p:nvPr userDrawn="1"/>
        </p:nvSpPr>
        <p:spPr bwMode="auto">
          <a:xfrm>
            <a:off x="7700472" y="4147211"/>
            <a:ext cx="195247" cy="195247"/>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4" name="Freeform 66"/>
          <p:cNvSpPr>
            <a:spLocks noChangeArrowheads="1"/>
          </p:cNvSpPr>
          <p:nvPr userDrawn="1"/>
        </p:nvSpPr>
        <p:spPr bwMode="auto">
          <a:xfrm>
            <a:off x="5436982" y="5021715"/>
            <a:ext cx="215799" cy="215801"/>
          </a:xfrm>
          <a:custGeom>
            <a:avLst/>
            <a:gdLst>
              <a:gd name="T0" fmla="*/ 408 w 462"/>
              <a:gd name="T1" fmla="*/ 54 h 462"/>
              <a:gd name="T2" fmla="*/ 408 w 462"/>
              <a:gd name="T3" fmla="*/ 54 h 462"/>
              <a:gd name="T4" fmla="*/ 292 w 462"/>
              <a:gd name="T5" fmla="*/ 19 h 462"/>
              <a:gd name="T6" fmla="*/ 230 w 462"/>
              <a:gd name="T7" fmla="*/ 80 h 462"/>
              <a:gd name="T8" fmla="*/ 213 w 462"/>
              <a:gd name="T9" fmla="*/ 160 h 462"/>
              <a:gd name="T10" fmla="*/ 8 w 462"/>
              <a:gd name="T11" fmla="*/ 363 h 462"/>
              <a:gd name="T12" fmla="*/ 35 w 462"/>
              <a:gd name="T13" fmla="*/ 426 h 462"/>
              <a:gd name="T14" fmla="*/ 98 w 462"/>
              <a:gd name="T15" fmla="*/ 453 h 462"/>
              <a:gd name="T16" fmla="*/ 301 w 462"/>
              <a:gd name="T17" fmla="*/ 248 h 462"/>
              <a:gd name="T18" fmla="*/ 381 w 462"/>
              <a:gd name="T19" fmla="*/ 231 h 462"/>
              <a:gd name="T20" fmla="*/ 443 w 462"/>
              <a:gd name="T21" fmla="*/ 169 h 462"/>
              <a:gd name="T22" fmla="*/ 408 w 462"/>
              <a:gd name="T23" fmla="*/ 54 h 462"/>
              <a:gd name="T24" fmla="*/ 186 w 462"/>
              <a:gd name="T25" fmla="*/ 257 h 462"/>
              <a:gd name="T26" fmla="*/ 186 w 462"/>
              <a:gd name="T27" fmla="*/ 257 h 462"/>
              <a:gd name="T28" fmla="*/ 195 w 462"/>
              <a:gd name="T29" fmla="*/ 222 h 462"/>
              <a:gd name="T30" fmla="*/ 230 w 462"/>
              <a:gd name="T31" fmla="*/ 213 h 462"/>
              <a:gd name="T32" fmla="*/ 221 w 462"/>
              <a:gd name="T33" fmla="*/ 248 h 462"/>
              <a:gd name="T34" fmla="*/ 186 w 462"/>
              <a:gd name="T35" fmla="*/ 257 h 462"/>
              <a:gd name="T36" fmla="*/ 354 w 462"/>
              <a:gd name="T37" fmla="*/ 116 h 462"/>
              <a:gd name="T38" fmla="*/ 354 w 462"/>
              <a:gd name="T39" fmla="*/ 116 h 462"/>
              <a:gd name="T40" fmla="*/ 310 w 462"/>
              <a:gd name="T41" fmla="*/ 36 h 462"/>
              <a:gd name="T42" fmla="*/ 390 w 462"/>
              <a:gd name="T43" fmla="*/ 72 h 462"/>
              <a:gd name="T44" fmla="*/ 425 w 462"/>
              <a:gd name="T45" fmla="*/ 151 h 462"/>
              <a:gd name="T46" fmla="*/ 354 w 462"/>
              <a:gd name="T47" fmla="*/ 11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462">
                <a:moveTo>
                  <a:pt x="408" y="54"/>
                </a:moveTo>
                <a:lnTo>
                  <a:pt x="408" y="54"/>
                </a:lnTo>
                <a:cubicBezTo>
                  <a:pt x="363" y="19"/>
                  <a:pt x="310" y="0"/>
                  <a:pt x="292" y="19"/>
                </a:cubicBezTo>
                <a:cubicBezTo>
                  <a:pt x="230" y="80"/>
                  <a:pt x="230" y="80"/>
                  <a:pt x="230" y="80"/>
                </a:cubicBezTo>
                <a:cubicBezTo>
                  <a:pt x="221" y="89"/>
                  <a:pt x="213" y="125"/>
                  <a:pt x="213" y="160"/>
                </a:cubicBezTo>
                <a:cubicBezTo>
                  <a:pt x="8" y="363"/>
                  <a:pt x="8" y="363"/>
                  <a:pt x="8" y="363"/>
                </a:cubicBezTo>
                <a:cubicBezTo>
                  <a:pt x="0" y="372"/>
                  <a:pt x="8" y="408"/>
                  <a:pt x="35" y="426"/>
                </a:cubicBezTo>
                <a:cubicBezTo>
                  <a:pt x="62" y="453"/>
                  <a:pt x="89" y="461"/>
                  <a:pt x="98" y="453"/>
                </a:cubicBezTo>
                <a:cubicBezTo>
                  <a:pt x="301" y="248"/>
                  <a:pt x="301" y="248"/>
                  <a:pt x="301" y="248"/>
                </a:cubicBezTo>
                <a:cubicBezTo>
                  <a:pt x="336" y="248"/>
                  <a:pt x="372" y="240"/>
                  <a:pt x="381" y="231"/>
                </a:cubicBezTo>
                <a:cubicBezTo>
                  <a:pt x="443" y="169"/>
                  <a:pt x="443" y="169"/>
                  <a:pt x="443" y="169"/>
                </a:cubicBezTo>
                <a:cubicBezTo>
                  <a:pt x="461" y="151"/>
                  <a:pt x="452" y="98"/>
                  <a:pt x="408" y="54"/>
                </a:cubicBezTo>
                <a:close/>
                <a:moveTo>
                  <a:pt x="186" y="257"/>
                </a:moveTo>
                <a:lnTo>
                  <a:pt x="186" y="257"/>
                </a:lnTo>
                <a:cubicBezTo>
                  <a:pt x="177" y="248"/>
                  <a:pt x="177" y="231"/>
                  <a:pt x="195" y="222"/>
                </a:cubicBezTo>
                <a:cubicBezTo>
                  <a:pt x="204" y="204"/>
                  <a:pt x="221" y="204"/>
                  <a:pt x="230" y="213"/>
                </a:cubicBezTo>
                <a:cubicBezTo>
                  <a:pt x="239" y="222"/>
                  <a:pt x="239" y="240"/>
                  <a:pt x="221" y="248"/>
                </a:cubicBezTo>
                <a:cubicBezTo>
                  <a:pt x="213" y="266"/>
                  <a:pt x="195" y="266"/>
                  <a:pt x="186" y="257"/>
                </a:cubicBezTo>
                <a:close/>
                <a:moveTo>
                  <a:pt x="354" y="116"/>
                </a:moveTo>
                <a:lnTo>
                  <a:pt x="354" y="116"/>
                </a:lnTo>
                <a:cubicBezTo>
                  <a:pt x="319" y="80"/>
                  <a:pt x="310" y="36"/>
                  <a:pt x="310" y="36"/>
                </a:cubicBezTo>
                <a:cubicBezTo>
                  <a:pt x="319" y="27"/>
                  <a:pt x="354" y="44"/>
                  <a:pt x="390" y="72"/>
                </a:cubicBezTo>
                <a:cubicBezTo>
                  <a:pt x="425" y="107"/>
                  <a:pt x="434" y="142"/>
                  <a:pt x="425" y="151"/>
                </a:cubicBezTo>
                <a:cubicBezTo>
                  <a:pt x="425" y="151"/>
                  <a:pt x="381" y="142"/>
                  <a:pt x="354" y="11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5" name="Freeform 67"/>
          <p:cNvSpPr>
            <a:spLocks noChangeArrowheads="1"/>
          </p:cNvSpPr>
          <p:nvPr userDrawn="1"/>
        </p:nvSpPr>
        <p:spPr bwMode="auto">
          <a:xfrm>
            <a:off x="7277604" y="4530514"/>
            <a:ext cx="211691" cy="248683"/>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6" name="Freeform 68"/>
          <p:cNvSpPr>
            <a:spLocks noChangeArrowheads="1"/>
          </p:cNvSpPr>
          <p:nvPr userDrawn="1"/>
        </p:nvSpPr>
        <p:spPr bwMode="auto">
          <a:xfrm>
            <a:off x="6370061" y="5025825"/>
            <a:ext cx="199357" cy="215801"/>
          </a:xfrm>
          <a:custGeom>
            <a:avLst/>
            <a:gdLst>
              <a:gd name="T0" fmla="*/ 327 w 426"/>
              <a:gd name="T1" fmla="*/ 186 h 462"/>
              <a:gd name="T2" fmla="*/ 327 w 426"/>
              <a:gd name="T3" fmla="*/ 186 h 462"/>
              <a:gd name="T4" fmla="*/ 150 w 426"/>
              <a:gd name="T5" fmla="*/ 18 h 462"/>
              <a:gd name="T6" fmla="*/ 97 w 426"/>
              <a:gd name="T7" fmla="*/ 10 h 462"/>
              <a:gd name="T8" fmla="*/ 70 w 426"/>
              <a:gd name="T9" fmla="*/ 54 h 462"/>
              <a:gd name="T10" fmla="*/ 35 w 426"/>
              <a:gd name="T11" fmla="*/ 293 h 462"/>
              <a:gd name="T12" fmla="*/ 26 w 426"/>
              <a:gd name="T13" fmla="*/ 408 h 462"/>
              <a:gd name="T14" fmla="*/ 248 w 426"/>
              <a:gd name="T15" fmla="*/ 417 h 462"/>
              <a:gd name="T16" fmla="*/ 407 w 426"/>
              <a:gd name="T17" fmla="*/ 266 h 462"/>
              <a:gd name="T18" fmla="*/ 327 w 426"/>
              <a:gd name="T19" fmla="*/ 186 h 462"/>
              <a:gd name="T20" fmla="*/ 238 w 426"/>
              <a:gd name="T21" fmla="*/ 391 h 462"/>
              <a:gd name="T22" fmla="*/ 238 w 426"/>
              <a:gd name="T23" fmla="*/ 391 h 462"/>
              <a:gd name="T24" fmla="*/ 53 w 426"/>
              <a:gd name="T25" fmla="*/ 391 h 462"/>
              <a:gd name="T26" fmla="*/ 194 w 426"/>
              <a:gd name="T27" fmla="*/ 284 h 462"/>
              <a:gd name="T28" fmla="*/ 372 w 426"/>
              <a:gd name="T29" fmla="*/ 275 h 462"/>
              <a:gd name="T30" fmla="*/ 238 w 426"/>
              <a:gd name="T31" fmla="*/ 391 h 462"/>
              <a:gd name="T32" fmla="*/ 203 w 426"/>
              <a:gd name="T33" fmla="*/ 301 h 462"/>
              <a:gd name="T34" fmla="*/ 203 w 426"/>
              <a:gd name="T35" fmla="*/ 301 h 462"/>
              <a:gd name="T36" fmla="*/ 97 w 426"/>
              <a:gd name="T37" fmla="*/ 363 h 462"/>
              <a:gd name="T38" fmla="*/ 167 w 426"/>
              <a:gd name="T39" fmla="*/ 363 h 462"/>
              <a:gd name="T40" fmla="*/ 221 w 426"/>
              <a:gd name="T41" fmla="*/ 293 h 462"/>
              <a:gd name="T42" fmla="*/ 221 w 426"/>
              <a:gd name="T43" fmla="*/ 293 h 462"/>
              <a:gd name="T44" fmla="*/ 203 w 426"/>
              <a:gd name="T45" fmla="*/ 30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7" name="Freeform 69"/>
          <p:cNvSpPr>
            <a:spLocks noChangeArrowheads="1"/>
          </p:cNvSpPr>
          <p:nvPr userDrawn="1"/>
        </p:nvSpPr>
        <p:spPr bwMode="auto">
          <a:xfrm>
            <a:off x="5895300" y="5029935"/>
            <a:ext cx="224022" cy="199359"/>
          </a:xfrm>
          <a:custGeom>
            <a:avLst/>
            <a:gdLst>
              <a:gd name="T0" fmla="*/ 26 w 479"/>
              <a:gd name="T1" fmla="*/ 123 h 426"/>
              <a:gd name="T2" fmla="*/ 26 w 479"/>
              <a:gd name="T3" fmla="*/ 123 h 426"/>
              <a:gd name="T4" fmla="*/ 451 w 479"/>
              <a:gd name="T5" fmla="*/ 123 h 426"/>
              <a:gd name="T6" fmla="*/ 451 w 479"/>
              <a:gd name="T7" fmla="*/ 106 h 426"/>
              <a:gd name="T8" fmla="*/ 354 w 479"/>
              <a:gd name="T9" fmla="*/ 79 h 426"/>
              <a:gd name="T10" fmla="*/ 336 w 479"/>
              <a:gd name="T11" fmla="*/ 79 h 426"/>
              <a:gd name="T12" fmla="*/ 336 w 479"/>
              <a:gd name="T13" fmla="*/ 0 h 426"/>
              <a:gd name="T14" fmla="*/ 141 w 479"/>
              <a:gd name="T15" fmla="*/ 0 h 426"/>
              <a:gd name="T16" fmla="*/ 141 w 479"/>
              <a:gd name="T17" fmla="*/ 79 h 426"/>
              <a:gd name="T18" fmla="*/ 124 w 479"/>
              <a:gd name="T19" fmla="*/ 79 h 426"/>
              <a:gd name="T20" fmla="*/ 26 w 479"/>
              <a:gd name="T21" fmla="*/ 106 h 426"/>
              <a:gd name="T22" fmla="*/ 26 w 479"/>
              <a:gd name="T23" fmla="*/ 123 h 426"/>
              <a:gd name="T24" fmla="*/ 451 w 479"/>
              <a:gd name="T25" fmla="*/ 159 h 426"/>
              <a:gd name="T26" fmla="*/ 451 w 479"/>
              <a:gd name="T27" fmla="*/ 159 h 426"/>
              <a:gd name="T28" fmla="*/ 26 w 479"/>
              <a:gd name="T29" fmla="*/ 159 h 426"/>
              <a:gd name="T30" fmla="*/ 0 w 479"/>
              <a:gd name="T31" fmla="*/ 185 h 426"/>
              <a:gd name="T32" fmla="*/ 0 w 479"/>
              <a:gd name="T33" fmla="*/ 274 h 426"/>
              <a:gd name="T34" fmla="*/ 26 w 479"/>
              <a:gd name="T35" fmla="*/ 300 h 426"/>
              <a:gd name="T36" fmla="*/ 71 w 479"/>
              <a:gd name="T37" fmla="*/ 300 h 426"/>
              <a:gd name="T38" fmla="*/ 53 w 479"/>
              <a:gd name="T39" fmla="*/ 425 h 426"/>
              <a:gd name="T40" fmla="*/ 425 w 479"/>
              <a:gd name="T41" fmla="*/ 425 h 426"/>
              <a:gd name="T42" fmla="*/ 407 w 479"/>
              <a:gd name="T43" fmla="*/ 300 h 426"/>
              <a:gd name="T44" fmla="*/ 451 w 479"/>
              <a:gd name="T45" fmla="*/ 300 h 426"/>
              <a:gd name="T46" fmla="*/ 478 w 479"/>
              <a:gd name="T47" fmla="*/ 274 h 426"/>
              <a:gd name="T48" fmla="*/ 478 w 479"/>
              <a:gd name="T49" fmla="*/ 185 h 426"/>
              <a:gd name="T50" fmla="*/ 451 w 479"/>
              <a:gd name="T51" fmla="*/ 159 h 426"/>
              <a:gd name="T52" fmla="*/ 97 w 479"/>
              <a:gd name="T53" fmla="*/ 372 h 426"/>
              <a:gd name="T54" fmla="*/ 97 w 479"/>
              <a:gd name="T55" fmla="*/ 372 h 426"/>
              <a:gd name="T56" fmla="*/ 132 w 479"/>
              <a:gd name="T57" fmla="*/ 212 h 426"/>
              <a:gd name="T58" fmla="*/ 345 w 479"/>
              <a:gd name="T59" fmla="*/ 212 h 426"/>
              <a:gd name="T60" fmla="*/ 381 w 479"/>
              <a:gd name="T61" fmla="*/ 372 h 426"/>
              <a:gd name="T62" fmla="*/ 97 w 479"/>
              <a:gd name="T63" fmla="*/ 37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9" h="426">
                <a:moveTo>
                  <a:pt x="26" y="123"/>
                </a:moveTo>
                <a:lnTo>
                  <a:pt x="26" y="123"/>
                </a:lnTo>
                <a:cubicBezTo>
                  <a:pt x="451" y="123"/>
                  <a:pt x="451" y="123"/>
                  <a:pt x="451" y="123"/>
                </a:cubicBezTo>
                <a:cubicBezTo>
                  <a:pt x="460" y="123"/>
                  <a:pt x="460" y="115"/>
                  <a:pt x="451" y="106"/>
                </a:cubicBezTo>
                <a:cubicBezTo>
                  <a:pt x="451" y="106"/>
                  <a:pt x="372" y="79"/>
                  <a:pt x="354" y="79"/>
                </a:cubicBezTo>
                <a:cubicBezTo>
                  <a:pt x="336" y="79"/>
                  <a:pt x="336" y="79"/>
                  <a:pt x="336" y="79"/>
                </a:cubicBezTo>
                <a:cubicBezTo>
                  <a:pt x="336" y="0"/>
                  <a:pt x="336" y="0"/>
                  <a:pt x="336" y="0"/>
                </a:cubicBezTo>
                <a:cubicBezTo>
                  <a:pt x="141" y="0"/>
                  <a:pt x="141" y="0"/>
                  <a:pt x="141" y="0"/>
                </a:cubicBezTo>
                <a:cubicBezTo>
                  <a:pt x="141" y="79"/>
                  <a:pt x="141" y="79"/>
                  <a:pt x="141" y="79"/>
                </a:cubicBezTo>
                <a:cubicBezTo>
                  <a:pt x="124" y="79"/>
                  <a:pt x="124" y="79"/>
                  <a:pt x="124" y="79"/>
                </a:cubicBezTo>
                <a:cubicBezTo>
                  <a:pt x="106" y="79"/>
                  <a:pt x="26" y="106"/>
                  <a:pt x="26" y="106"/>
                </a:cubicBezTo>
                <a:cubicBezTo>
                  <a:pt x="17" y="115"/>
                  <a:pt x="17" y="123"/>
                  <a:pt x="26" y="123"/>
                </a:cubicBezTo>
                <a:close/>
                <a:moveTo>
                  <a:pt x="451" y="159"/>
                </a:moveTo>
                <a:lnTo>
                  <a:pt x="451" y="159"/>
                </a:lnTo>
                <a:cubicBezTo>
                  <a:pt x="26" y="159"/>
                  <a:pt x="26" y="159"/>
                  <a:pt x="26" y="159"/>
                </a:cubicBezTo>
                <a:cubicBezTo>
                  <a:pt x="8" y="159"/>
                  <a:pt x="0" y="168"/>
                  <a:pt x="0" y="185"/>
                </a:cubicBezTo>
                <a:cubicBezTo>
                  <a:pt x="0" y="274"/>
                  <a:pt x="0" y="274"/>
                  <a:pt x="0" y="274"/>
                </a:cubicBezTo>
                <a:cubicBezTo>
                  <a:pt x="0" y="283"/>
                  <a:pt x="8" y="300"/>
                  <a:pt x="26" y="300"/>
                </a:cubicBezTo>
                <a:cubicBezTo>
                  <a:pt x="71" y="300"/>
                  <a:pt x="71" y="300"/>
                  <a:pt x="71" y="300"/>
                </a:cubicBezTo>
                <a:cubicBezTo>
                  <a:pt x="53" y="425"/>
                  <a:pt x="53" y="425"/>
                  <a:pt x="53" y="425"/>
                </a:cubicBezTo>
                <a:cubicBezTo>
                  <a:pt x="425" y="425"/>
                  <a:pt x="425" y="425"/>
                  <a:pt x="425" y="425"/>
                </a:cubicBezTo>
                <a:cubicBezTo>
                  <a:pt x="407" y="300"/>
                  <a:pt x="407" y="300"/>
                  <a:pt x="407" y="300"/>
                </a:cubicBezTo>
                <a:cubicBezTo>
                  <a:pt x="451" y="300"/>
                  <a:pt x="451" y="300"/>
                  <a:pt x="451" y="300"/>
                </a:cubicBezTo>
                <a:cubicBezTo>
                  <a:pt x="469" y="300"/>
                  <a:pt x="478" y="283"/>
                  <a:pt x="478" y="274"/>
                </a:cubicBezTo>
                <a:cubicBezTo>
                  <a:pt x="478" y="185"/>
                  <a:pt x="478" y="185"/>
                  <a:pt x="478" y="185"/>
                </a:cubicBezTo>
                <a:cubicBezTo>
                  <a:pt x="478" y="168"/>
                  <a:pt x="469" y="159"/>
                  <a:pt x="451" y="159"/>
                </a:cubicBezTo>
                <a:close/>
                <a:moveTo>
                  <a:pt x="97" y="372"/>
                </a:moveTo>
                <a:lnTo>
                  <a:pt x="97" y="372"/>
                </a:lnTo>
                <a:cubicBezTo>
                  <a:pt x="132" y="212"/>
                  <a:pt x="132" y="212"/>
                  <a:pt x="132" y="212"/>
                </a:cubicBezTo>
                <a:cubicBezTo>
                  <a:pt x="345" y="212"/>
                  <a:pt x="345" y="212"/>
                  <a:pt x="345" y="212"/>
                </a:cubicBezTo>
                <a:cubicBezTo>
                  <a:pt x="381" y="372"/>
                  <a:pt x="381" y="372"/>
                  <a:pt x="381" y="372"/>
                </a:cubicBezTo>
                <a:lnTo>
                  <a:pt x="97" y="37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8" name="Freeform 70"/>
          <p:cNvSpPr>
            <a:spLocks noChangeArrowheads="1"/>
          </p:cNvSpPr>
          <p:nvPr userDrawn="1"/>
        </p:nvSpPr>
        <p:spPr bwMode="auto">
          <a:xfrm>
            <a:off x="2191758" y="5025825"/>
            <a:ext cx="232243" cy="207580"/>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9" name="Freeform 71"/>
          <p:cNvSpPr>
            <a:spLocks noChangeArrowheads="1"/>
          </p:cNvSpPr>
          <p:nvPr userDrawn="1"/>
        </p:nvSpPr>
        <p:spPr bwMode="auto">
          <a:xfrm>
            <a:off x="3145389" y="5054599"/>
            <a:ext cx="207580" cy="154144"/>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0" name="Freeform 72"/>
          <p:cNvSpPr>
            <a:spLocks noChangeArrowheads="1"/>
          </p:cNvSpPr>
          <p:nvPr userDrawn="1"/>
        </p:nvSpPr>
        <p:spPr bwMode="auto">
          <a:xfrm>
            <a:off x="4528566" y="5038157"/>
            <a:ext cx="182916" cy="187027"/>
          </a:xfrm>
          <a:custGeom>
            <a:avLst/>
            <a:gdLst>
              <a:gd name="T0" fmla="*/ 346 w 391"/>
              <a:gd name="T1" fmla="*/ 0 h 400"/>
              <a:gd name="T2" fmla="*/ 346 w 391"/>
              <a:gd name="T3" fmla="*/ 0 h 400"/>
              <a:gd name="T4" fmla="*/ 142 w 391"/>
              <a:gd name="T5" fmla="*/ 0 h 400"/>
              <a:gd name="T6" fmla="*/ 98 w 391"/>
              <a:gd name="T7" fmla="*/ 44 h 400"/>
              <a:gd name="T8" fmla="*/ 98 w 391"/>
              <a:gd name="T9" fmla="*/ 248 h 400"/>
              <a:gd name="T10" fmla="*/ 142 w 391"/>
              <a:gd name="T11" fmla="*/ 292 h 400"/>
              <a:gd name="T12" fmla="*/ 346 w 391"/>
              <a:gd name="T13" fmla="*/ 292 h 400"/>
              <a:gd name="T14" fmla="*/ 390 w 391"/>
              <a:gd name="T15" fmla="*/ 248 h 400"/>
              <a:gd name="T16" fmla="*/ 390 w 391"/>
              <a:gd name="T17" fmla="*/ 44 h 400"/>
              <a:gd name="T18" fmla="*/ 346 w 391"/>
              <a:gd name="T19" fmla="*/ 0 h 400"/>
              <a:gd name="T20" fmla="*/ 346 w 391"/>
              <a:gd name="T21" fmla="*/ 248 h 400"/>
              <a:gd name="T22" fmla="*/ 346 w 391"/>
              <a:gd name="T23" fmla="*/ 248 h 400"/>
              <a:gd name="T24" fmla="*/ 142 w 391"/>
              <a:gd name="T25" fmla="*/ 248 h 400"/>
              <a:gd name="T26" fmla="*/ 142 w 391"/>
              <a:gd name="T27" fmla="*/ 44 h 400"/>
              <a:gd name="T28" fmla="*/ 346 w 391"/>
              <a:gd name="T29" fmla="*/ 44 h 400"/>
              <a:gd name="T30" fmla="*/ 346 w 391"/>
              <a:gd name="T31" fmla="*/ 248 h 400"/>
              <a:gd name="T32" fmla="*/ 45 w 391"/>
              <a:gd name="T33" fmla="*/ 195 h 400"/>
              <a:gd name="T34" fmla="*/ 45 w 391"/>
              <a:gd name="T35" fmla="*/ 195 h 400"/>
              <a:gd name="T36" fmla="*/ 0 w 391"/>
              <a:gd name="T37" fmla="*/ 195 h 400"/>
              <a:gd name="T38" fmla="*/ 0 w 391"/>
              <a:gd name="T39" fmla="*/ 346 h 400"/>
              <a:gd name="T40" fmla="*/ 45 w 391"/>
              <a:gd name="T41" fmla="*/ 399 h 400"/>
              <a:gd name="T42" fmla="*/ 196 w 391"/>
              <a:gd name="T43" fmla="*/ 399 h 400"/>
              <a:gd name="T44" fmla="*/ 196 w 391"/>
              <a:gd name="T45" fmla="*/ 346 h 400"/>
              <a:gd name="T46" fmla="*/ 45 w 391"/>
              <a:gd name="T47" fmla="*/ 346 h 400"/>
              <a:gd name="T48" fmla="*/ 45 w 391"/>
              <a:gd name="T49" fmla="*/ 19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1" h="400">
                <a:moveTo>
                  <a:pt x="346" y="0"/>
                </a:moveTo>
                <a:lnTo>
                  <a:pt x="346" y="0"/>
                </a:lnTo>
                <a:cubicBezTo>
                  <a:pt x="142" y="0"/>
                  <a:pt x="142" y="0"/>
                  <a:pt x="142" y="0"/>
                </a:cubicBezTo>
                <a:cubicBezTo>
                  <a:pt x="115" y="0"/>
                  <a:pt x="98" y="18"/>
                  <a:pt x="98" y="44"/>
                </a:cubicBezTo>
                <a:cubicBezTo>
                  <a:pt x="98" y="248"/>
                  <a:pt x="98" y="248"/>
                  <a:pt x="98" y="248"/>
                </a:cubicBezTo>
                <a:cubicBezTo>
                  <a:pt x="98" y="274"/>
                  <a:pt x="115" y="292"/>
                  <a:pt x="142" y="292"/>
                </a:cubicBezTo>
                <a:cubicBezTo>
                  <a:pt x="346" y="292"/>
                  <a:pt x="346" y="292"/>
                  <a:pt x="346" y="292"/>
                </a:cubicBezTo>
                <a:cubicBezTo>
                  <a:pt x="372" y="292"/>
                  <a:pt x="390" y="274"/>
                  <a:pt x="390" y="248"/>
                </a:cubicBezTo>
                <a:cubicBezTo>
                  <a:pt x="390" y="44"/>
                  <a:pt x="390" y="44"/>
                  <a:pt x="390" y="44"/>
                </a:cubicBezTo>
                <a:cubicBezTo>
                  <a:pt x="390" y="18"/>
                  <a:pt x="372" y="0"/>
                  <a:pt x="346" y="0"/>
                </a:cubicBezTo>
                <a:close/>
                <a:moveTo>
                  <a:pt x="346" y="248"/>
                </a:moveTo>
                <a:lnTo>
                  <a:pt x="346" y="248"/>
                </a:lnTo>
                <a:cubicBezTo>
                  <a:pt x="142" y="248"/>
                  <a:pt x="142" y="248"/>
                  <a:pt x="142" y="248"/>
                </a:cubicBezTo>
                <a:cubicBezTo>
                  <a:pt x="142" y="44"/>
                  <a:pt x="142" y="44"/>
                  <a:pt x="142" y="44"/>
                </a:cubicBezTo>
                <a:cubicBezTo>
                  <a:pt x="346" y="44"/>
                  <a:pt x="346" y="44"/>
                  <a:pt x="346" y="44"/>
                </a:cubicBezTo>
                <a:lnTo>
                  <a:pt x="346" y="248"/>
                </a:lnTo>
                <a:close/>
                <a:moveTo>
                  <a:pt x="45" y="195"/>
                </a:moveTo>
                <a:lnTo>
                  <a:pt x="45" y="195"/>
                </a:lnTo>
                <a:cubicBezTo>
                  <a:pt x="0" y="195"/>
                  <a:pt x="0" y="195"/>
                  <a:pt x="0" y="195"/>
                </a:cubicBezTo>
                <a:cubicBezTo>
                  <a:pt x="0" y="346"/>
                  <a:pt x="0" y="346"/>
                  <a:pt x="0" y="346"/>
                </a:cubicBezTo>
                <a:cubicBezTo>
                  <a:pt x="0" y="372"/>
                  <a:pt x="18" y="399"/>
                  <a:pt x="45" y="399"/>
                </a:cubicBezTo>
                <a:cubicBezTo>
                  <a:pt x="196" y="399"/>
                  <a:pt x="196" y="399"/>
                  <a:pt x="196" y="399"/>
                </a:cubicBezTo>
                <a:cubicBezTo>
                  <a:pt x="196" y="346"/>
                  <a:pt x="196" y="346"/>
                  <a:pt x="196" y="346"/>
                </a:cubicBezTo>
                <a:cubicBezTo>
                  <a:pt x="45" y="346"/>
                  <a:pt x="45" y="346"/>
                  <a:pt x="45" y="346"/>
                </a:cubicBezTo>
                <a:lnTo>
                  <a:pt x="45" y="195"/>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2" name="Freeform 74"/>
          <p:cNvSpPr>
            <a:spLocks noChangeArrowheads="1"/>
          </p:cNvSpPr>
          <p:nvPr userDrawn="1"/>
        </p:nvSpPr>
        <p:spPr bwMode="auto">
          <a:xfrm>
            <a:off x="4049694" y="5034046"/>
            <a:ext cx="215801" cy="191138"/>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3" name="Freeform 75"/>
          <p:cNvSpPr>
            <a:spLocks noChangeArrowheads="1"/>
          </p:cNvSpPr>
          <p:nvPr userDrawn="1"/>
        </p:nvSpPr>
        <p:spPr bwMode="auto">
          <a:xfrm>
            <a:off x="804472" y="4575729"/>
            <a:ext cx="232241" cy="187026"/>
          </a:xfrm>
          <a:custGeom>
            <a:avLst/>
            <a:gdLst>
              <a:gd name="T0" fmla="*/ 443 w 497"/>
              <a:gd name="T1" fmla="*/ 0 h 400"/>
              <a:gd name="T2" fmla="*/ 443 w 497"/>
              <a:gd name="T3" fmla="*/ 0 h 400"/>
              <a:gd name="T4" fmla="*/ 53 w 497"/>
              <a:gd name="T5" fmla="*/ 0 h 400"/>
              <a:gd name="T6" fmla="*/ 0 w 497"/>
              <a:gd name="T7" fmla="*/ 44 h 400"/>
              <a:gd name="T8" fmla="*/ 0 w 497"/>
              <a:gd name="T9" fmla="*/ 346 h 400"/>
              <a:gd name="T10" fmla="*/ 53 w 497"/>
              <a:gd name="T11" fmla="*/ 399 h 400"/>
              <a:gd name="T12" fmla="*/ 443 w 497"/>
              <a:gd name="T13" fmla="*/ 399 h 400"/>
              <a:gd name="T14" fmla="*/ 496 w 497"/>
              <a:gd name="T15" fmla="*/ 346 h 400"/>
              <a:gd name="T16" fmla="*/ 496 w 497"/>
              <a:gd name="T17" fmla="*/ 44 h 400"/>
              <a:gd name="T18" fmla="*/ 443 w 497"/>
              <a:gd name="T19" fmla="*/ 0 h 400"/>
              <a:gd name="T20" fmla="*/ 443 w 497"/>
              <a:gd name="T21" fmla="*/ 346 h 400"/>
              <a:gd name="T22" fmla="*/ 443 w 497"/>
              <a:gd name="T23" fmla="*/ 346 h 400"/>
              <a:gd name="T24" fmla="*/ 53 w 497"/>
              <a:gd name="T25" fmla="*/ 346 h 400"/>
              <a:gd name="T26" fmla="*/ 53 w 497"/>
              <a:gd name="T27" fmla="*/ 44 h 400"/>
              <a:gd name="T28" fmla="*/ 443 w 497"/>
              <a:gd name="T29" fmla="*/ 44 h 400"/>
              <a:gd name="T30" fmla="*/ 443 w 497"/>
              <a:gd name="T31" fmla="*/ 346 h 400"/>
              <a:gd name="T32" fmla="*/ 222 w 497"/>
              <a:gd name="T33" fmla="*/ 249 h 400"/>
              <a:gd name="T34" fmla="*/ 222 w 497"/>
              <a:gd name="T35" fmla="*/ 249 h 400"/>
              <a:gd name="T36" fmla="*/ 97 w 497"/>
              <a:gd name="T37" fmla="*/ 249 h 400"/>
              <a:gd name="T38" fmla="*/ 97 w 497"/>
              <a:gd name="T39" fmla="*/ 293 h 400"/>
              <a:gd name="T40" fmla="*/ 222 w 497"/>
              <a:gd name="T41" fmla="*/ 293 h 400"/>
              <a:gd name="T42" fmla="*/ 222 w 497"/>
              <a:gd name="T43" fmla="*/ 249 h 400"/>
              <a:gd name="T44" fmla="*/ 222 w 497"/>
              <a:gd name="T45" fmla="*/ 178 h 400"/>
              <a:gd name="T46" fmla="*/ 222 w 497"/>
              <a:gd name="T47" fmla="*/ 178 h 400"/>
              <a:gd name="T48" fmla="*/ 97 w 497"/>
              <a:gd name="T49" fmla="*/ 178 h 400"/>
              <a:gd name="T50" fmla="*/ 97 w 497"/>
              <a:gd name="T51" fmla="*/ 222 h 400"/>
              <a:gd name="T52" fmla="*/ 222 w 497"/>
              <a:gd name="T53" fmla="*/ 222 h 400"/>
              <a:gd name="T54" fmla="*/ 222 w 497"/>
              <a:gd name="T55" fmla="*/ 178 h 400"/>
              <a:gd name="T56" fmla="*/ 222 w 497"/>
              <a:gd name="T57" fmla="*/ 98 h 400"/>
              <a:gd name="T58" fmla="*/ 222 w 497"/>
              <a:gd name="T59" fmla="*/ 98 h 400"/>
              <a:gd name="T60" fmla="*/ 97 w 497"/>
              <a:gd name="T61" fmla="*/ 98 h 400"/>
              <a:gd name="T62" fmla="*/ 97 w 497"/>
              <a:gd name="T63" fmla="*/ 143 h 400"/>
              <a:gd name="T64" fmla="*/ 222 w 497"/>
              <a:gd name="T65" fmla="*/ 143 h 400"/>
              <a:gd name="T66" fmla="*/ 222 w 497"/>
              <a:gd name="T67" fmla="*/ 98 h 400"/>
              <a:gd name="T68" fmla="*/ 389 w 497"/>
              <a:gd name="T69" fmla="*/ 257 h 400"/>
              <a:gd name="T70" fmla="*/ 389 w 497"/>
              <a:gd name="T71" fmla="*/ 257 h 400"/>
              <a:gd name="T72" fmla="*/ 354 w 497"/>
              <a:gd name="T73" fmla="*/ 231 h 400"/>
              <a:gd name="T74" fmla="*/ 381 w 497"/>
              <a:gd name="T75" fmla="*/ 151 h 400"/>
              <a:gd name="T76" fmla="*/ 336 w 497"/>
              <a:gd name="T77" fmla="*/ 98 h 400"/>
              <a:gd name="T78" fmla="*/ 292 w 497"/>
              <a:gd name="T79" fmla="*/ 151 h 400"/>
              <a:gd name="T80" fmla="*/ 319 w 497"/>
              <a:gd name="T81" fmla="*/ 231 h 400"/>
              <a:gd name="T82" fmla="*/ 275 w 497"/>
              <a:gd name="T83" fmla="*/ 257 h 400"/>
              <a:gd name="T84" fmla="*/ 275 w 497"/>
              <a:gd name="T85" fmla="*/ 293 h 400"/>
              <a:gd name="T86" fmla="*/ 398 w 497"/>
              <a:gd name="T87" fmla="*/ 293 h 400"/>
              <a:gd name="T88" fmla="*/ 389 w 497"/>
              <a:gd name="T89" fmla="*/ 25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4" name="Freeform 76"/>
          <p:cNvSpPr>
            <a:spLocks noChangeArrowheads="1"/>
          </p:cNvSpPr>
          <p:nvPr userDrawn="1"/>
        </p:nvSpPr>
        <p:spPr bwMode="auto">
          <a:xfrm>
            <a:off x="853797" y="4092746"/>
            <a:ext cx="131535" cy="228133"/>
          </a:xfrm>
          <a:custGeom>
            <a:avLst/>
            <a:gdLst>
              <a:gd name="T0" fmla="*/ 238 w 283"/>
              <a:gd name="T1" fmla="*/ 0 h 489"/>
              <a:gd name="T2" fmla="*/ 238 w 283"/>
              <a:gd name="T3" fmla="*/ 0 h 489"/>
              <a:gd name="T4" fmla="*/ 44 w 283"/>
              <a:gd name="T5" fmla="*/ 0 h 489"/>
              <a:gd name="T6" fmla="*/ 0 w 283"/>
              <a:gd name="T7" fmla="*/ 44 h 489"/>
              <a:gd name="T8" fmla="*/ 0 w 283"/>
              <a:gd name="T9" fmla="*/ 434 h 489"/>
              <a:gd name="T10" fmla="*/ 44 w 283"/>
              <a:gd name="T11" fmla="*/ 488 h 489"/>
              <a:gd name="T12" fmla="*/ 238 w 283"/>
              <a:gd name="T13" fmla="*/ 488 h 489"/>
              <a:gd name="T14" fmla="*/ 282 w 283"/>
              <a:gd name="T15" fmla="*/ 434 h 489"/>
              <a:gd name="T16" fmla="*/ 282 w 283"/>
              <a:gd name="T17" fmla="*/ 44 h 489"/>
              <a:gd name="T18" fmla="*/ 238 w 283"/>
              <a:gd name="T19" fmla="*/ 0 h 489"/>
              <a:gd name="T20" fmla="*/ 141 w 283"/>
              <a:gd name="T21" fmla="*/ 460 h 489"/>
              <a:gd name="T22" fmla="*/ 141 w 283"/>
              <a:gd name="T23" fmla="*/ 460 h 489"/>
              <a:gd name="T24" fmla="*/ 106 w 283"/>
              <a:gd name="T25" fmla="*/ 443 h 489"/>
              <a:gd name="T26" fmla="*/ 141 w 283"/>
              <a:gd name="T27" fmla="*/ 416 h 489"/>
              <a:gd name="T28" fmla="*/ 176 w 283"/>
              <a:gd name="T29" fmla="*/ 443 h 489"/>
              <a:gd name="T30" fmla="*/ 141 w 283"/>
              <a:gd name="T31" fmla="*/ 460 h 489"/>
              <a:gd name="T32" fmla="*/ 247 w 283"/>
              <a:gd name="T33" fmla="*/ 390 h 489"/>
              <a:gd name="T34" fmla="*/ 247 w 283"/>
              <a:gd name="T35" fmla="*/ 390 h 489"/>
              <a:gd name="T36" fmla="*/ 35 w 283"/>
              <a:gd name="T37" fmla="*/ 390 h 489"/>
              <a:gd name="T38" fmla="*/ 35 w 283"/>
              <a:gd name="T39" fmla="*/ 62 h 489"/>
              <a:gd name="T40" fmla="*/ 247 w 283"/>
              <a:gd name="T41" fmla="*/ 62 h 489"/>
              <a:gd name="T42" fmla="*/ 247 w 283"/>
              <a:gd name="T43" fmla="*/ 39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5" name="Freeform 77"/>
          <p:cNvSpPr>
            <a:spLocks noChangeArrowheads="1"/>
          </p:cNvSpPr>
          <p:nvPr userDrawn="1"/>
        </p:nvSpPr>
        <p:spPr bwMode="auto">
          <a:xfrm>
            <a:off x="4149373" y="1753480"/>
            <a:ext cx="232243" cy="195248"/>
          </a:xfrm>
          <a:custGeom>
            <a:avLst/>
            <a:gdLst>
              <a:gd name="T0" fmla="*/ 372 w 497"/>
              <a:gd name="T1" fmla="*/ 124 h 418"/>
              <a:gd name="T2" fmla="*/ 372 w 497"/>
              <a:gd name="T3" fmla="*/ 124 h 418"/>
              <a:gd name="T4" fmla="*/ 389 w 497"/>
              <a:gd name="T5" fmla="*/ 124 h 418"/>
              <a:gd name="T6" fmla="*/ 389 w 497"/>
              <a:gd name="T7" fmla="*/ 178 h 418"/>
              <a:gd name="T8" fmla="*/ 496 w 497"/>
              <a:gd name="T9" fmla="*/ 89 h 418"/>
              <a:gd name="T10" fmla="*/ 389 w 497"/>
              <a:gd name="T11" fmla="*/ 0 h 418"/>
              <a:gd name="T12" fmla="*/ 389 w 497"/>
              <a:gd name="T13" fmla="*/ 53 h 418"/>
              <a:gd name="T14" fmla="*/ 372 w 497"/>
              <a:gd name="T15" fmla="*/ 53 h 418"/>
              <a:gd name="T16" fmla="*/ 186 w 497"/>
              <a:gd name="T17" fmla="*/ 187 h 418"/>
              <a:gd name="T18" fmla="*/ 53 w 497"/>
              <a:gd name="T19" fmla="*/ 284 h 418"/>
              <a:gd name="T20" fmla="*/ 0 w 497"/>
              <a:gd name="T21" fmla="*/ 284 h 418"/>
              <a:gd name="T22" fmla="*/ 0 w 497"/>
              <a:gd name="T23" fmla="*/ 355 h 418"/>
              <a:gd name="T24" fmla="*/ 53 w 497"/>
              <a:gd name="T25" fmla="*/ 355 h 418"/>
              <a:gd name="T26" fmla="*/ 239 w 497"/>
              <a:gd name="T27" fmla="*/ 222 h 418"/>
              <a:gd name="T28" fmla="*/ 372 w 497"/>
              <a:gd name="T29" fmla="*/ 124 h 418"/>
              <a:gd name="T30" fmla="*/ 132 w 497"/>
              <a:gd name="T31" fmla="*/ 169 h 418"/>
              <a:gd name="T32" fmla="*/ 132 w 497"/>
              <a:gd name="T33" fmla="*/ 169 h 418"/>
              <a:gd name="T34" fmla="*/ 141 w 497"/>
              <a:gd name="T35" fmla="*/ 152 h 418"/>
              <a:gd name="T36" fmla="*/ 177 w 497"/>
              <a:gd name="T37" fmla="*/ 116 h 418"/>
              <a:gd name="T38" fmla="*/ 53 w 497"/>
              <a:gd name="T39" fmla="*/ 63 h 418"/>
              <a:gd name="T40" fmla="*/ 0 w 497"/>
              <a:gd name="T41" fmla="*/ 63 h 418"/>
              <a:gd name="T42" fmla="*/ 0 w 497"/>
              <a:gd name="T43" fmla="*/ 134 h 418"/>
              <a:gd name="T44" fmla="*/ 53 w 497"/>
              <a:gd name="T45" fmla="*/ 134 h 418"/>
              <a:gd name="T46" fmla="*/ 132 w 497"/>
              <a:gd name="T47" fmla="*/ 169 h 418"/>
              <a:gd name="T48" fmla="*/ 389 w 497"/>
              <a:gd name="T49" fmla="*/ 293 h 418"/>
              <a:gd name="T50" fmla="*/ 389 w 497"/>
              <a:gd name="T51" fmla="*/ 293 h 418"/>
              <a:gd name="T52" fmla="*/ 372 w 497"/>
              <a:gd name="T53" fmla="*/ 293 h 418"/>
              <a:gd name="T54" fmla="*/ 283 w 497"/>
              <a:gd name="T55" fmla="*/ 249 h 418"/>
              <a:gd name="T56" fmla="*/ 283 w 497"/>
              <a:gd name="T57" fmla="*/ 258 h 418"/>
              <a:gd name="T58" fmla="*/ 248 w 497"/>
              <a:gd name="T59" fmla="*/ 302 h 418"/>
              <a:gd name="T60" fmla="*/ 372 w 497"/>
              <a:gd name="T61" fmla="*/ 355 h 418"/>
              <a:gd name="T62" fmla="*/ 389 w 497"/>
              <a:gd name="T63" fmla="*/ 355 h 418"/>
              <a:gd name="T64" fmla="*/ 389 w 497"/>
              <a:gd name="T65" fmla="*/ 417 h 418"/>
              <a:gd name="T66" fmla="*/ 496 w 497"/>
              <a:gd name="T67" fmla="*/ 328 h 418"/>
              <a:gd name="T68" fmla="*/ 389 w 497"/>
              <a:gd name="T69" fmla="*/ 240 h 418"/>
              <a:gd name="T70" fmla="*/ 389 w 497"/>
              <a:gd name="T71" fmla="*/ 29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418">
                <a:moveTo>
                  <a:pt x="372" y="124"/>
                </a:moveTo>
                <a:lnTo>
                  <a:pt x="372" y="124"/>
                </a:lnTo>
                <a:cubicBezTo>
                  <a:pt x="389" y="124"/>
                  <a:pt x="389" y="124"/>
                  <a:pt x="389" y="124"/>
                </a:cubicBezTo>
                <a:cubicBezTo>
                  <a:pt x="389" y="178"/>
                  <a:pt x="389" y="178"/>
                  <a:pt x="389" y="178"/>
                </a:cubicBezTo>
                <a:cubicBezTo>
                  <a:pt x="496" y="89"/>
                  <a:pt x="496" y="89"/>
                  <a:pt x="496" y="89"/>
                </a:cubicBezTo>
                <a:cubicBezTo>
                  <a:pt x="389" y="0"/>
                  <a:pt x="389" y="0"/>
                  <a:pt x="389" y="0"/>
                </a:cubicBezTo>
                <a:cubicBezTo>
                  <a:pt x="389" y="53"/>
                  <a:pt x="389" y="53"/>
                  <a:pt x="389" y="53"/>
                </a:cubicBezTo>
                <a:cubicBezTo>
                  <a:pt x="372" y="53"/>
                  <a:pt x="372" y="53"/>
                  <a:pt x="372" y="53"/>
                </a:cubicBezTo>
                <a:cubicBezTo>
                  <a:pt x="283" y="53"/>
                  <a:pt x="230" y="124"/>
                  <a:pt x="186" y="187"/>
                </a:cubicBezTo>
                <a:cubicBezTo>
                  <a:pt x="141" y="240"/>
                  <a:pt x="106" y="284"/>
                  <a:pt x="53" y="284"/>
                </a:cubicBezTo>
                <a:cubicBezTo>
                  <a:pt x="0" y="284"/>
                  <a:pt x="0" y="284"/>
                  <a:pt x="0" y="284"/>
                </a:cubicBezTo>
                <a:cubicBezTo>
                  <a:pt x="0" y="355"/>
                  <a:pt x="0" y="355"/>
                  <a:pt x="0" y="355"/>
                </a:cubicBezTo>
                <a:cubicBezTo>
                  <a:pt x="53" y="355"/>
                  <a:pt x="53" y="355"/>
                  <a:pt x="53" y="355"/>
                </a:cubicBezTo>
                <a:cubicBezTo>
                  <a:pt x="141" y="355"/>
                  <a:pt x="194" y="284"/>
                  <a:pt x="239" y="222"/>
                </a:cubicBezTo>
                <a:cubicBezTo>
                  <a:pt x="283" y="169"/>
                  <a:pt x="319" y="124"/>
                  <a:pt x="372" y="124"/>
                </a:cubicBezTo>
                <a:close/>
                <a:moveTo>
                  <a:pt x="132" y="169"/>
                </a:moveTo>
                <a:lnTo>
                  <a:pt x="132" y="169"/>
                </a:lnTo>
                <a:cubicBezTo>
                  <a:pt x="132" y="160"/>
                  <a:pt x="141" y="160"/>
                  <a:pt x="141" y="152"/>
                </a:cubicBezTo>
                <a:cubicBezTo>
                  <a:pt x="150" y="143"/>
                  <a:pt x="167" y="124"/>
                  <a:pt x="177" y="116"/>
                </a:cubicBezTo>
                <a:cubicBezTo>
                  <a:pt x="141" y="80"/>
                  <a:pt x="106" y="63"/>
                  <a:pt x="53" y="63"/>
                </a:cubicBezTo>
                <a:cubicBezTo>
                  <a:pt x="0" y="63"/>
                  <a:pt x="0" y="63"/>
                  <a:pt x="0" y="63"/>
                </a:cubicBezTo>
                <a:cubicBezTo>
                  <a:pt x="0" y="134"/>
                  <a:pt x="0" y="134"/>
                  <a:pt x="0" y="134"/>
                </a:cubicBezTo>
                <a:cubicBezTo>
                  <a:pt x="53" y="134"/>
                  <a:pt x="53" y="134"/>
                  <a:pt x="53" y="134"/>
                </a:cubicBezTo>
                <a:cubicBezTo>
                  <a:pt x="79" y="134"/>
                  <a:pt x="106" y="143"/>
                  <a:pt x="132" y="169"/>
                </a:cubicBezTo>
                <a:close/>
                <a:moveTo>
                  <a:pt x="389" y="293"/>
                </a:moveTo>
                <a:lnTo>
                  <a:pt x="389" y="293"/>
                </a:lnTo>
                <a:cubicBezTo>
                  <a:pt x="372" y="293"/>
                  <a:pt x="372" y="293"/>
                  <a:pt x="372" y="293"/>
                </a:cubicBezTo>
                <a:cubicBezTo>
                  <a:pt x="336" y="293"/>
                  <a:pt x="310" y="275"/>
                  <a:pt x="283" y="249"/>
                </a:cubicBezTo>
                <a:cubicBezTo>
                  <a:pt x="283" y="249"/>
                  <a:pt x="283" y="249"/>
                  <a:pt x="283" y="258"/>
                </a:cubicBezTo>
                <a:cubicBezTo>
                  <a:pt x="266" y="266"/>
                  <a:pt x="257" y="284"/>
                  <a:pt x="248" y="302"/>
                </a:cubicBezTo>
                <a:cubicBezTo>
                  <a:pt x="274" y="337"/>
                  <a:pt x="319" y="355"/>
                  <a:pt x="372" y="355"/>
                </a:cubicBezTo>
                <a:cubicBezTo>
                  <a:pt x="389" y="355"/>
                  <a:pt x="389" y="355"/>
                  <a:pt x="389" y="355"/>
                </a:cubicBezTo>
                <a:cubicBezTo>
                  <a:pt x="389" y="417"/>
                  <a:pt x="389" y="417"/>
                  <a:pt x="389" y="417"/>
                </a:cubicBezTo>
                <a:cubicBezTo>
                  <a:pt x="496" y="328"/>
                  <a:pt x="496" y="328"/>
                  <a:pt x="496" y="328"/>
                </a:cubicBezTo>
                <a:cubicBezTo>
                  <a:pt x="389" y="240"/>
                  <a:pt x="389" y="240"/>
                  <a:pt x="389" y="240"/>
                </a:cubicBezTo>
                <a:lnTo>
                  <a:pt x="389" y="293"/>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6" name="Freeform 78"/>
          <p:cNvSpPr>
            <a:spLocks noChangeArrowheads="1"/>
          </p:cNvSpPr>
          <p:nvPr userDrawn="1"/>
        </p:nvSpPr>
        <p:spPr bwMode="auto">
          <a:xfrm>
            <a:off x="4990994" y="5038157"/>
            <a:ext cx="184972" cy="187027"/>
          </a:xfrm>
          <a:custGeom>
            <a:avLst/>
            <a:gdLst>
              <a:gd name="T0" fmla="*/ 381 w 399"/>
              <a:gd name="T1" fmla="*/ 336 h 400"/>
              <a:gd name="T2" fmla="*/ 381 w 399"/>
              <a:gd name="T3" fmla="*/ 336 h 400"/>
              <a:gd name="T4" fmla="*/ 292 w 399"/>
              <a:gd name="T5" fmla="*/ 239 h 400"/>
              <a:gd name="T6" fmla="*/ 310 w 399"/>
              <a:gd name="T7" fmla="*/ 159 h 400"/>
              <a:gd name="T8" fmla="*/ 151 w 399"/>
              <a:gd name="T9" fmla="*/ 0 h 400"/>
              <a:gd name="T10" fmla="*/ 0 w 399"/>
              <a:gd name="T11" fmla="*/ 151 h 400"/>
              <a:gd name="T12" fmla="*/ 160 w 399"/>
              <a:gd name="T13" fmla="*/ 310 h 400"/>
              <a:gd name="T14" fmla="*/ 230 w 399"/>
              <a:gd name="T15" fmla="*/ 292 h 400"/>
              <a:gd name="T16" fmla="*/ 328 w 399"/>
              <a:gd name="T17" fmla="*/ 390 h 400"/>
              <a:gd name="T18" fmla="*/ 363 w 399"/>
              <a:gd name="T19" fmla="*/ 390 h 400"/>
              <a:gd name="T20" fmla="*/ 389 w 399"/>
              <a:gd name="T21" fmla="*/ 364 h 400"/>
              <a:gd name="T22" fmla="*/ 381 w 399"/>
              <a:gd name="T23" fmla="*/ 336 h 400"/>
              <a:gd name="T24" fmla="*/ 44 w 399"/>
              <a:gd name="T25" fmla="*/ 151 h 400"/>
              <a:gd name="T26" fmla="*/ 44 w 399"/>
              <a:gd name="T27" fmla="*/ 151 h 400"/>
              <a:gd name="T28" fmla="*/ 151 w 399"/>
              <a:gd name="T29" fmla="*/ 44 h 400"/>
              <a:gd name="T30" fmla="*/ 266 w 399"/>
              <a:gd name="T31" fmla="*/ 159 h 400"/>
              <a:gd name="T32" fmla="*/ 160 w 399"/>
              <a:gd name="T33" fmla="*/ 266 h 400"/>
              <a:gd name="T34" fmla="*/ 44 w 399"/>
              <a:gd name="T35" fmla="*/ 15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9" h="400">
                <a:moveTo>
                  <a:pt x="381" y="336"/>
                </a:moveTo>
                <a:lnTo>
                  <a:pt x="381" y="336"/>
                </a:lnTo>
                <a:cubicBezTo>
                  <a:pt x="292" y="239"/>
                  <a:pt x="292" y="239"/>
                  <a:pt x="292" y="239"/>
                </a:cubicBezTo>
                <a:cubicBezTo>
                  <a:pt x="301" y="212"/>
                  <a:pt x="310" y="186"/>
                  <a:pt x="310" y="159"/>
                </a:cubicBezTo>
                <a:cubicBezTo>
                  <a:pt x="310" y="71"/>
                  <a:pt x="239" y="0"/>
                  <a:pt x="151" y="0"/>
                </a:cubicBezTo>
                <a:cubicBezTo>
                  <a:pt x="70" y="0"/>
                  <a:pt x="0" y="71"/>
                  <a:pt x="0" y="151"/>
                </a:cubicBezTo>
                <a:cubicBezTo>
                  <a:pt x="0" y="239"/>
                  <a:pt x="70" y="310"/>
                  <a:pt x="160" y="310"/>
                </a:cubicBezTo>
                <a:cubicBezTo>
                  <a:pt x="186" y="310"/>
                  <a:pt x="213" y="302"/>
                  <a:pt x="230" y="292"/>
                </a:cubicBezTo>
                <a:cubicBezTo>
                  <a:pt x="328" y="390"/>
                  <a:pt x="328" y="390"/>
                  <a:pt x="328" y="390"/>
                </a:cubicBezTo>
                <a:cubicBezTo>
                  <a:pt x="336" y="399"/>
                  <a:pt x="354" y="399"/>
                  <a:pt x="363" y="390"/>
                </a:cubicBezTo>
                <a:cubicBezTo>
                  <a:pt x="389" y="364"/>
                  <a:pt x="389" y="364"/>
                  <a:pt x="389" y="364"/>
                </a:cubicBezTo>
                <a:cubicBezTo>
                  <a:pt x="398" y="355"/>
                  <a:pt x="389" y="346"/>
                  <a:pt x="381" y="336"/>
                </a:cubicBezTo>
                <a:close/>
                <a:moveTo>
                  <a:pt x="44" y="151"/>
                </a:moveTo>
                <a:lnTo>
                  <a:pt x="44" y="151"/>
                </a:lnTo>
                <a:cubicBezTo>
                  <a:pt x="44" y="98"/>
                  <a:pt x="98" y="44"/>
                  <a:pt x="151" y="44"/>
                </a:cubicBezTo>
                <a:cubicBezTo>
                  <a:pt x="213" y="44"/>
                  <a:pt x="266" y="98"/>
                  <a:pt x="266" y="159"/>
                </a:cubicBezTo>
                <a:cubicBezTo>
                  <a:pt x="266" y="221"/>
                  <a:pt x="213" y="266"/>
                  <a:pt x="160" y="266"/>
                </a:cubicBezTo>
                <a:cubicBezTo>
                  <a:pt x="98" y="266"/>
                  <a:pt x="44" y="212"/>
                  <a:pt x="44" y="151"/>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3" name="Freeform 85"/>
          <p:cNvSpPr>
            <a:spLocks noChangeArrowheads="1"/>
          </p:cNvSpPr>
          <p:nvPr userDrawn="1"/>
        </p:nvSpPr>
        <p:spPr bwMode="auto">
          <a:xfrm>
            <a:off x="354374" y="5029935"/>
            <a:ext cx="207580" cy="203469"/>
          </a:xfrm>
          <a:custGeom>
            <a:avLst/>
            <a:gdLst>
              <a:gd name="T0" fmla="*/ 443 w 444"/>
              <a:gd name="T1" fmla="*/ 159 h 435"/>
              <a:gd name="T2" fmla="*/ 284 w 444"/>
              <a:gd name="T3" fmla="*/ 159 h 435"/>
              <a:gd name="T4" fmla="*/ 222 w 444"/>
              <a:gd name="T5" fmla="*/ 0 h 435"/>
              <a:gd name="T6" fmla="*/ 160 w 444"/>
              <a:gd name="T7" fmla="*/ 159 h 435"/>
              <a:gd name="T8" fmla="*/ 0 w 444"/>
              <a:gd name="T9" fmla="*/ 159 h 435"/>
              <a:gd name="T10" fmla="*/ 133 w 444"/>
              <a:gd name="T11" fmla="*/ 256 h 435"/>
              <a:gd name="T12" fmla="*/ 88 w 444"/>
              <a:gd name="T13" fmla="*/ 434 h 435"/>
              <a:gd name="T14" fmla="*/ 222 w 444"/>
              <a:gd name="T15" fmla="*/ 327 h 435"/>
              <a:gd name="T16" fmla="*/ 354 w 444"/>
              <a:gd name="T17" fmla="*/ 434 h 435"/>
              <a:gd name="T18" fmla="*/ 310 w 444"/>
              <a:gd name="T19" fmla="*/ 256 h 435"/>
              <a:gd name="T20" fmla="*/ 443 w 444"/>
              <a:gd name="T21" fmla="*/ 159 h 435"/>
              <a:gd name="T22" fmla="*/ 222 w 444"/>
              <a:gd name="T23" fmla="*/ 283 h 435"/>
              <a:gd name="T24" fmla="*/ 141 w 444"/>
              <a:gd name="T25" fmla="*/ 344 h 435"/>
              <a:gd name="T26" fmla="*/ 177 w 444"/>
              <a:gd name="T27" fmla="*/ 256 h 435"/>
              <a:gd name="T28" fmla="*/ 106 w 444"/>
              <a:gd name="T29" fmla="*/ 194 h 435"/>
              <a:gd name="T30" fmla="*/ 195 w 444"/>
              <a:gd name="T31" fmla="*/ 203 h 435"/>
              <a:gd name="T32" fmla="*/ 222 w 444"/>
              <a:gd name="T33" fmla="*/ 97 h 435"/>
              <a:gd name="T34" fmla="*/ 248 w 444"/>
              <a:gd name="T35" fmla="*/ 203 h 435"/>
              <a:gd name="T36" fmla="*/ 337 w 444"/>
              <a:gd name="T37" fmla="*/ 194 h 435"/>
              <a:gd name="T38" fmla="*/ 266 w 444"/>
              <a:gd name="T39" fmla="*/ 256 h 435"/>
              <a:gd name="T40" fmla="*/ 293 w 444"/>
              <a:gd name="T41" fmla="*/ 344 h 435"/>
              <a:gd name="T42" fmla="*/ 222 w 444"/>
              <a:gd name="T43" fmla="*/ 28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35">
                <a:moveTo>
                  <a:pt x="443" y="159"/>
                </a:moveTo>
                <a:lnTo>
                  <a:pt x="284" y="159"/>
                </a:lnTo>
                <a:lnTo>
                  <a:pt x="222" y="0"/>
                </a:lnTo>
                <a:lnTo>
                  <a:pt x="160" y="159"/>
                </a:lnTo>
                <a:lnTo>
                  <a:pt x="0" y="159"/>
                </a:lnTo>
                <a:lnTo>
                  <a:pt x="133" y="256"/>
                </a:lnTo>
                <a:lnTo>
                  <a:pt x="88" y="434"/>
                </a:lnTo>
                <a:lnTo>
                  <a:pt x="222" y="327"/>
                </a:lnTo>
                <a:lnTo>
                  <a:pt x="354" y="434"/>
                </a:lnTo>
                <a:lnTo>
                  <a:pt x="310" y="256"/>
                </a:lnTo>
                <a:lnTo>
                  <a:pt x="443" y="159"/>
                </a:lnTo>
                <a:close/>
                <a:moveTo>
                  <a:pt x="222" y="283"/>
                </a:moveTo>
                <a:lnTo>
                  <a:pt x="141" y="344"/>
                </a:lnTo>
                <a:lnTo>
                  <a:pt x="177" y="256"/>
                </a:lnTo>
                <a:lnTo>
                  <a:pt x="106" y="194"/>
                </a:lnTo>
                <a:lnTo>
                  <a:pt x="195" y="203"/>
                </a:lnTo>
                <a:lnTo>
                  <a:pt x="222" y="97"/>
                </a:lnTo>
                <a:lnTo>
                  <a:pt x="248" y="203"/>
                </a:lnTo>
                <a:lnTo>
                  <a:pt x="337" y="194"/>
                </a:lnTo>
                <a:lnTo>
                  <a:pt x="266" y="256"/>
                </a:lnTo>
                <a:lnTo>
                  <a:pt x="293" y="344"/>
                </a:lnTo>
                <a:lnTo>
                  <a:pt x="222" y="283"/>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4" name="Freeform 86"/>
          <p:cNvSpPr>
            <a:spLocks noChangeArrowheads="1"/>
          </p:cNvSpPr>
          <p:nvPr userDrawn="1"/>
        </p:nvSpPr>
        <p:spPr bwMode="auto">
          <a:xfrm>
            <a:off x="6365950" y="4583949"/>
            <a:ext cx="205524" cy="166474"/>
          </a:xfrm>
          <a:custGeom>
            <a:avLst/>
            <a:gdLst>
              <a:gd name="T0" fmla="*/ 398 w 443"/>
              <a:gd name="T1" fmla="*/ 36 h 356"/>
              <a:gd name="T2" fmla="*/ 398 w 443"/>
              <a:gd name="T3" fmla="*/ 36 h 356"/>
              <a:gd name="T4" fmla="*/ 247 w 443"/>
              <a:gd name="T5" fmla="*/ 36 h 356"/>
              <a:gd name="T6" fmla="*/ 221 w 443"/>
              <a:gd name="T7" fmla="*/ 62 h 356"/>
              <a:gd name="T8" fmla="*/ 194 w 443"/>
              <a:gd name="T9" fmla="*/ 36 h 356"/>
              <a:gd name="T10" fmla="*/ 44 w 443"/>
              <a:gd name="T11" fmla="*/ 36 h 356"/>
              <a:gd name="T12" fmla="*/ 44 w 443"/>
              <a:gd name="T13" fmla="*/ 186 h 356"/>
              <a:gd name="T14" fmla="*/ 221 w 443"/>
              <a:gd name="T15" fmla="*/ 355 h 356"/>
              <a:gd name="T16" fmla="*/ 398 w 443"/>
              <a:gd name="T17" fmla="*/ 186 h 356"/>
              <a:gd name="T18" fmla="*/ 398 w 443"/>
              <a:gd name="T19" fmla="*/ 36 h 356"/>
              <a:gd name="T20" fmla="*/ 372 w 443"/>
              <a:gd name="T21" fmla="*/ 160 h 356"/>
              <a:gd name="T22" fmla="*/ 372 w 443"/>
              <a:gd name="T23" fmla="*/ 160 h 356"/>
              <a:gd name="T24" fmla="*/ 221 w 443"/>
              <a:gd name="T25" fmla="*/ 301 h 356"/>
              <a:gd name="T26" fmla="*/ 70 w 443"/>
              <a:gd name="T27" fmla="*/ 160 h 356"/>
              <a:gd name="T28" fmla="*/ 44 w 443"/>
              <a:gd name="T29" fmla="*/ 116 h 356"/>
              <a:gd name="T30" fmla="*/ 70 w 443"/>
              <a:gd name="T31" fmla="*/ 62 h 356"/>
              <a:gd name="T32" fmla="*/ 115 w 443"/>
              <a:gd name="T33" fmla="*/ 45 h 356"/>
              <a:gd name="T34" fmla="*/ 168 w 443"/>
              <a:gd name="T35" fmla="*/ 71 h 356"/>
              <a:gd name="T36" fmla="*/ 221 w 443"/>
              <a:gd name="T37" fmla="*/ 116 h 356"/>
              <a:gd name="T38" fmla="*/ 275 w 443"/>
              <a:gd name="T39" fmla="*/ 71 h 356"/>
              <a:gd name="T40" fmla="*/ 328 w 443"/>
              <a:gd name="T41" fmla="*/ 45 h 356"/>
              <a:gd name="T42" fmla="*/ 372 w 443"/>
              <a:gd name="T43" fmla="*/ 62 h 356"/>
              <a:gd name="T44" fmla="*/ 398 w 443"/>
              <a:gd name="T45" fmla="*/ 116 h 356"/>
              <a:gd name="T46" fmla="*/ 372 w 443"/>
              <a:gd name="T47" fmla="*/ 16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3" h="356">
                <a:moveTo>
                  <a:pt x="398" y="36"/>
                </a:moveTo>
                <a:lnTo>
                  <a:pt x="398" y="36"/>
                </a:lnTo>
                <a:cubicBezTo>
                  <a:pt x="354" y="0"/>
                  <a:pt x="292" y="0"/>
                  <a:pt x="247" y="36"/>
                </a:cubicBezTo>
                <a:cubicBezTo>
                  <a:pt x="221" y="62"/>
                  <a:pt x="221" y="62"/>
                  <a:pt x="221" y="62"/>
                </a:cubicBezTo>
                <a:cubicBezTo>
                  <a:pt x="194" y="36"/>
                  <a:pt x="194" y="36"/>
                  <a:pt x="194" y="36"/>
                </a:cubicBezTo>
                <a:cubicBezTo>
                  <a:pt x="150" y="0"/>
                  <a:pt x="88" y="0"/>
                  <a:pt x="44" y="36"/>
                </a:cubicBezTo>
                <a:cubicBezTo>
                  <a:pt x="0" y="80"/>
                  <a:pt x="0" y="151"/>
                  <a:pt x="44" y="186"/>
                </a:cubicBezTo>
                <a:cubicBezTo>
                  <a:pt x="221" y="355"/>
                  <a:pt x="221" y="355"/>
                  <a:pt x="221" y="355"/>
                </a:cubicBezTo>
                <a:cubicBezTo>
                  <a:pt x="398" y="186"/>
                  <a:pt x="398" y="186"/>
                  <a:pt x="398" y="186"/>
                </a:cubicBezTo>
                <a:cubicBezTo>
                  <a:pt x="442" y="151"/>
                  <a:pt x="442" y="80"/>
                  <a:pt x="398" y="36"/>
                </a:cubicBezTo>
                <a:close/>
                <a:moveTo>
                  <a:pt x="372" y="160"/>
                </a:moveTo>
                <a:lnTo>
                  <a:pt x="372" y="160"/>
                </a:lnTo>
                <a:cubicBezTo>
                  <a:pt x="221" y="301"/>
                  <a:pt x="221" y="301"/>
                  <a:pt x="221" y="301"/>
                </a:cubicBezTo>
                <a:cubicBezTo>
                  <a:pt x="70" y="160"/>
                  <a:pt x="70" y="160"/>
                  <a:pt x="70" y="160"/>
                </a:cubicBezTo>
                <a:cubicBezTo>
                  <a:pt x="53" y="151"/>
                  <a:pt x="44" y="133"/>
                  <a:pt x="44" y="116"/>
                </a:cubicBezTo>
                <a:cubicBezTo>
                  <a:pt x="44" y="89"/>
                  <a:pt x="53" y="80"/>
                  <a:pt x="70" y="62"/>
                </a:cubicBezTo>
                <a:cubicBezTo>
                  <a:pt x="79" y="53"/>
                  <a:pt x="97" y="45"/>
                  <a:pt x="115" y="45"/>
                </a:cubicBezTo>
                <a:cubicBezTo>
                  <a:pt x="141" y="45"/>
                  <a:pt x="159" y="53"/>
                  <a:pt x="168" y="71"/>
                </a:cubicBezTo>
                <a:cubicBezTo>
                  <a:pt x="221" y="116"/>
                  <a:pt x="221" y="116"/>
                  <a:pt x="221" y="116"/>
                </a:cubicBezTo>
                <a:cubicBezTo>
                  <a:pt x="275" y="71"/>
                  <a:pt x="275" y="71"/>
                  <a:pt x="275" y="71"/>
                </a:cubicBezTo>
                <a:cubicBezTo>
                  <a:pt x="283" y="53"/>
                  <a:pt x="301" y="45"/>
                  <a:pt x="328" y="45"/>
                </a:cubicBezTo>
                <a:cubicBezTo>
                  <a:pt x="345" y="45"/>
                  <a:pt x="363" y="53"/>
                  <a:pt x="372" y="62"/>
                </a:cubicBezTo>
                <a:cubicBezTo>
                  <a:pt x="389" y="80"/>
                  <a:pt x="398" y="89"/>
                  <a:pt x="398" y="116"/>
                </a:cubicBezTo>
                <a:cubicBezTo>
                  <a:pt x="398" y="133"/>
                  <a:pt x="389" y="151"/>
                  <a:pt x="372" y="16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2" name="Freeform 94"/>
          <p:cNvSpPr>
            <a:spLocks noChangeArrowheads="1"/>
          </p:cNvSpPr>
          <p:nvPr userDrawn="1"/>
        </p:nvSpPr>
        <p:spPr bwMode="auto">
          <a:xfrm>
            <a:off x="4503903" y="4154404"/>
            <a:ext cx="232241" cy="104818"/>
          </a:xfrm>
          <a:custGeom>
            <a:avLst/>
            <a:gdLst>
              <a:gd name="T0" fmla="*/ 478 w 498"/>
              <a:gd name="T1" fmla="*/ 90 h 223"/>
              <a:gd name="T2" fmla="*/ 478 w 498"/>
              <a:gd name="T3" fmla="*/ 90 h 223"/>
              <a:gd name="T4" fmla="*/ 399 w 498"/>
              <a:gd name="T5" fmla="*/ 9 h 223"/>
              <a:gd name="T6" fmla="*/ 372 w 498"/>
              <a:gd name="T7" fmla="*/ 0 h 223"/>
              <a:gd name="T8" fmla="*/ 249 w 498"/>
              <a:gd name="T9" fmla="*/ 0 h 223"/>
              <a:gd name="T10" fmla="*/ 124 w 498"/>
              <a:gd name="T11" fmla="*/ 0 h 223"/>
              <a:gd name="T12" fmla="*/ 98 w 498"/>
              <a:gd name="T13" fmla="*/ 9 h 223"/>
              <a:gd name="T14" fmla="*/ 18 w 498"/>
              <a:gd name="T15" fmla="*/ 90 h 223"/>
              <a:gd name="T16" fmla="*/ 0 w 498"/>
              <a:gd name="T17" fmla="*/ 125 h 223"/>
              <a:gd name="T18" fmla="*/ 18 w 498"/>
              <a:gd name="T19" fmla="*/ 196 h 223"/>
              <a:gd name="T20" fmla="*/ 45 w 498"/>
              <a:gd name="T21" fmla="*/ 222 h 223"/>
              <a:gd name="T22" fmla="*/ 452 w 498"/>
              <a:gd name="T23" fmla="*/ 222 h 223"/>
              <a:gd name="T24" fmla="*/ 478 w 498"/>
              <a:gd name="T25" fmla="*/ 196 h 223"/>
              <a:gd name="T26" fmla="*/ 497 w 498"/>
              <a:gd name="T27" fmla="*/ 125 h 223"/>
              <a:gd name="T28" fmla="*/ 478 w 498"/>
              <a:gd name="T29" fmla="*/ 90 h 223"/>
              <a:gd name="T30" fmla="*/ 346 w 498"/>
              <a:gd name="T31" fmla="*/ 98 h 223"/>
              <a:gd name="T32" fmla="*/ 346 w 498"/>
              <a:gd name="T33" fmla="*/ 98 h 223"/>
              <a:gd name="T34" fmla="*/ 346 w 498"/>
              <a:gd name="T35" fmla="*/ 107 h 223"/>
              <a:gd name="T36" fmla="*/ 319 w 498"/>
              <a:gd name="T37" fmla="*/ 151 h 223"/>
              <a:gd name="T38" fmla="*/ 178 w 498"/>
              <a:gd name="T39" fmla="*/ 151 h 223"/>
              <a:gd name="T40" fmla="*/ 151 w 498"/>
              <a:gd name="T41" fmla="*/ 107 h 223"/>
              <a:gd name="T42" fmla="*/ 151 w 498"/>
              <a:gd name="T43" fmla="*/ 98 h 223"/>
              <a:gd name="T44" fmla="*/ 62 w 498"/>
              <a:gd name="T45" fmla="*/ 98 h 223"/>
              <a:gd name="T46" fmla="*/ 106 w 498"/>
              <a:gd name="T47" fmla="*/ 45 h 223"/>
              <a:gd name="T48" fmla="*/ 390 w 498"/>
              <a:gd name="T49" fmla="*/ 45 h 223"/>
              <a:gd name="T50" fmla="*/ 434 w 498"/>
              <a:gd name="T51" fmla="*/ 98 h 223"/>
              <a:gd name="T52" fmla="*/ 346 w 498"/>
              <a:gd name="T53" fmla="*/ 9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8" h="223">
                <a:moveTo>
                  <a:pt x="478" y="90"/>
                </a:moveTo>
                <a:lnTo>
                  <a:pt x="478" y="90"/>
                </a:lnTo>
                <a:cubicBezTo>
                  <a:pt x="470" y="72"/>
                  <a:pt x="425" y="27"/>
                  <a:pt x="399" y="9"/>
                </a:cubicBezTo>
                <a:cubicBezTo>
                  <a:pt x="399" y="0"/>
                  <a:pt x="390" y="0"/>
                  <a:pt x="372" y="0"/>
                </a:cubicBezTo>
                <a:cubicBezTo>
                  <a:pt x="364" y="0"/>
                  <a:pt x="249" y="0"/>
                  <a:pt x="249" y="0"/>
                </a:cubicBezTo>
                <a:cubicBezTo>
                  <a:pt x="249" y="0"/>
                  <a:pt x="133" y="0"/>
                  <a:pt x="124" y="0"/>
                </a:cubicBezTo>
                <a:cubicBezTo>
                  <a:pt x="106" y="0"/>
                  <a:pt x="98" y="0"/>
                  <a:pt x="98" y="9"/>
                </a:cubicBezTo>
                <a:cubicBezTo>
                  <a:pt x="71" y="27"/>
                  <a:pt x="27" y="72"/>
                  <a:pt x="18" y="90"/>
                </a:cubicBezTo>
                <a:cubicBezTo>
                  <a:pt x="0" y="98"/>
                  <a:pt x="0" y="107"/>
                  <a:pt x="0" y="125"/>
                </a:cubicBezTo>
                <a:cubicBezTo>
                  <a:pt x="18" y="196"/>
                  <a:pt x="18" y="196"/>
                  <a:pt x="18" y="196"/>
                </a:cubicBezTo>
                <a:cubicBezTo>
                  <a:pt x="18" y="213"/>
                  <a:pt x="36" y="222"/>
                  <a:pt x="45" y="222"/>
                </a:cubicBezTo>
                <a:cubicBezTo>
                  <a:pt x="452" y="222"/>
                  <a:pt x="452" y="222"/>
                  <a:pt x="452" y="222"/>
                </a:cubicBezTo>
                <a:cubicBezTo>
                  <a:pt x="461" y="222"/>
                  <a:pt x="478" y="213"/>
                  <a:pt x="478" y="196"/>
                </a:cubicBezTo>
                <a:cubicBezTo>
                  <a:pt x="497" y="125"/>
                  <a:pt x="497" y="125"/>
                  <a:pt x="497" y="125"/>
                </a:cubicBezTo>
                <a:cubicBezTo>
                  <a:pt x="497" y="107"/>
                  <a:pt x="497" y="98"/>
                  <a:pt x="478" y="90"/>
                </a:cubicBezTo>
                <a:close/>
                <a:moveTo>
                  <a:pt x="346" y="98"/>
                </a:moveTo>
                <a:lnTo>
                  <a:pt x="346" y="98"/>
                </a:lnTo>
                <a:lnTo>
                  <a:pt x="346" y="107"/>
                </a:lnTo>
                <a:cubicBezTo>
                  <a:pt x="319" y="151"/>
                  <a:pt x="319" y="151"/>
                  <a:pt x="319" y="151"/>
                </a:cubicBezTo>
                <a:cubicBezTo>
                  <a:pt x="178" y="151"/>
                  <a:pt x="178" y="151"/>
                  <a:pt x="178" y="151"/>
                </a:cubicBezTo>
                <a:cubicBezTo>
                  <a:pt x="151" y="107"/>
                  <a:pt x="151" y="107"/>
                  <a:pt x="151" y="107"/>
                </a:cubicBezTo>
                <a:lnTo>
                  <a:pt x="151" y="98"/>
                </a:lnTo>
                <a:cubicBezTo>
                  <a:pt x="62" y="98"/>
                  <a:pt x="62" y="98"/>
                  <a:pt x="62" y="98"/>
                </a:cubicBezTo>
                <a:cubicBezTo>
                  <a:pt x="106" y="45"/>
                  <a:pt x="106" y="45"/>
                  <a:pt x="106" y="45"/>
                </a:cubicBezTo>
                <a:cubicBezTo>
                  <a:pt x="390" y="45"/>
                  <a:pt x="390" y="45"/>
                  <a:pt x="390" y="45"/>
                </a:cubicBezTo>
                <a:cubicBezTo>
                  <a:pt x="434" y="98"/>
                  <a:pt x="434" y="98"/>
                  <a:pt x="434" y="98"/>
                </a:cubicBezTo>
                <a:lnTo>
                  <a:pt x="346" y="98"/>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7" name="Freeform 101"/>
          <p:cNvSpPr>
            <a:spLocks noChangeArrowheads="1"/>
          </p:cNvSpPr>
          <p:nvPr userDrawn="1"/>
        </p:nvSpPr>
        <p:spPr bwMode="auto">
          <a:xfrm>
            <a:off x="8629051" y="1769923"/>
            <a:ext cx="232241" cy="178805"/>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9" name="Freeform 103"/>
          <p:cNvSpPr>
            <a:spLocks noChangeArrowheads="1"/>
          </p:cNvSpPr>
          <p:nvPr userDrawn="1"/>
        </p:nvSpPr>
        <p:spPr bwMode="auto">
          <a:xfrm>
            <a:off x="3235066" y="4063702"/>
            <a:ext cx="178805" cy="228131"/>
          </a:xfrm>
          <a:custGeom>
            <a:avLst/>
            <a:gdLst>
              <a:gd name="T0" fmla="*/ 116 w 383"/>
              <a:gd name="T1" fmla="*/ 62 h 488"/>
              <a:gd name="T2" fmla="*/ 116 w 383"/>
              <a:gd name="T3" fmla="*/ 62 h 488"/>
              <a:gd name="T4" fmla="*/ 116 w 383"/>
              <a:gd name="T5" fmla="*/ 355 h 488"/>
              <a:gd name="T6" fmla="*/ 63 w 383"/>
              <a:gd name="T7" fmla="*/ 364 h 488"/>
              <a:gd name="T8" fmla="*/ 18 w 383"/>
              <a:gd name="T9" fmla="*/ 443 h 488"/>
              <a:gd name="T10" fmla="*/ 98 w 383"/>
              <a:gd name="T11" fmla="*/ 470 h 488"/>
              <a:gd name="T12" fmla="*/ 160 w 383"/>
              <a:gd name="T13" fmla="*/ 399 h 488"/>
              <a:gd name="T14" fmla="*/ 160 w 383"/>
              <a:gd name="T15" fmla="*/ 160 h 488"/>
              <a:gd name="T16" fmla="*/ 337 w 383"/>
              <a:gd name="T17" fmla="*/ 115 h 488"/>
              <a:gd name="T18" fmla="*/ 337 w 383"/>
              <a:gd name="T19" fmla="*/ 311 h 488"/>
              <a:gd name="T20" fmla="*/ 284 w 383"/>
              <a:gd name="T21" fmla="*/ 311 h 488"/>
              <a:gd name="T22" fmla="*/ 239 w 383"/>
              <a:gd name="T23" fmla="*/ 399 h 488"/>
              <a:gd name="T24" fmla="*/ 319 w 383"/>
              <a:gd name="T25" fmla="*/ 425 h 488"/>
              <a:gd name="T26" fmla="*/ 382 w 383"/>
              <a:gd name="T27" fmla="*/ 355 h 488"/>
              <a:gd name="T28" fmla="*/ 382 w 383"/>
              <a:gd name="T29" fmla="*/ 0 h 488"/>
              <a:gd name="T30" fmla="*/ 116 w 383"/>
              <a:gd name="T31" fmla="*/ 6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2" name="Freeform 106"/>
          <p:cNvSpPr>
            <a:spLocks noChangeArrowheads="1"/>
          </p:cNvSpPr>
          <p:nvPr userDrawn="1"/>
        </p:nvSpPr>
        <p:spPr bwMode="auto">
          <a:xfrm>
            <a:off x="3611929" y="4088636"/>
            <a:ext cx="166474" cy="236353"/>
          </a:xfrm>
          <a:custGeom>
            <a:avLst/>
            <a:gdLst>
              <a:gd name="T0" fmla="*/ 35 w 355"/>
              <a:gd name="T1" fmla="*/ 497 h 506"/>
              <a:gd name="T2" fmla="*/ 35 w 355"/>
              <a:gd name="T3" fmla="*/ 497 h 506"/>
              <a:gd name="T4" fmla="*/ 70 w 355"/>
              <a:gd name="T5" fmla="*/ 381 h 506"/>
              <a:gd name="T6" fmla="*/ 203 w 355"/>
              <a:gd name="T7" fmla="*/ 310 h 506"/>
              <a:gd name="T8" fmla="*/ 132 w 355"/>
              <a:gd name="T9" fmla="*/ 284 h 506"/>
              <a:gd name="T10" fmla="*/ 292 w 355"/>
              <a:gd name="T11" fmla="*/ 194 h 506"/>
              <a:gd name="T12" fmla="*/ 194 w 355"/>
              <a:gd name="T13" fmla="*/ 168 h 506"/>
              <a:gd name="T14" fmla="*/ 327 w 355"/>
              <a:gd name="T15" fmla="*/ 133 h 506"/>
              <a:gd name="T16" fmla="*/ 345 w 355"/>
              <a:gd name="T17" fmla="*/ 44 h 506"/>
              <a:gd name="T18" fmla="*/ 248 w 355"/>
              <a:gd name="T19" fmla="*/ 0 h 506"/>
              <a:gd name="T20" fmla="*/ 159 w 355"/>
              <a:gd name="T21" fmla="*/ 124 h 506"/>
              <a:gd name="T22" fmla="*/ 168 w 355"/>
              <a:gd name="T23" fmla="*/ 18 h 506"/>
              <a:gd name="T24" fmla="*/ 70 w 355"/>
              <a:gd name="T25" fmla="*/ 106 h 506"/>
              <a:gd name="T26" fmla="*/ 61 w 355"/>
              <a:gd name="T27" fmla="*/ 301 h 506"/>
              <a:gd name="T28" fmla="*/ 8 w 355"/>
              <a:gd name="T29" fmla="*/ 213 h 506"/>
              <a:gd name="T30" fmla="*/ 35 w 355"/>
              <a:gd name="T31" fmla="*/ 363 h 506"/>
              <a:gd name="T32" fmla="*/ 8 w 355"/>
              <a:gd name="T33" fmla="*/ 478 h 506"/>
              <a:gd name="T34" fmla="*/ 35 w 355"/>
              <a:gd name="T35" fmla="*/ 49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506">
                <a:moveTo>
                  <a:pt x="35" y="497"/>
                </a:moveTo>
                <a:lnTo>
                  <a:pt x="35" y="497"/>
                </a:lnTo>
                <a:cubicBezTo>
                  <a:pt x="44" y="469"/>
                  <a:pt x="53" y="434"/>
                  <a:pt x="70" y="381"/>
                </a:cubicBezTo>
                <a:cubicBezTo>
                  <a:pt x="132" y="372"/>
                  <a:pt x="168" y="390"/>
                  <a:pt x="203" y="310"/>
                </a:cubicBezTo>
                <a:cubicBezTo>
                  <a:pt x="168" y="328"/>
                  <a:pt x="132" y="292"/>
                  <a:pt x="132" y="284"/>
                </a:cubicBezTo>
                <a:cubicBezTo>
                  <a:pt x="132" y="266"/>
                  <a:pt x="229" y="292"/>
                  <a:pt x="292" y="194"/>
                </a:cubicBezTo>
                <a:cubicBezTo>
                  <a:pt x="212" y="213"/>
                  <a:pt x="185" y="178"/>
                  <a:pt x="194" y="168"/>
                </a:cubicBezTo>
                <a:cubicBezTo>
                  <a:pt x="221" y="159"/>
                  <a:pt x="292" y="168"/>
                  <a:pt x="327" y="133"/>
                </a:cubicBezTo>
                <a:cubicBezTo>
                  <a:pt x="345" y="115"/>
                  <a:pt x="354" y="62"/>
                  <a:pt x="345" y="44"/>
                </a:cubicBezTo>
                <a:cubicBezTo>
                  <a:pt x="336" y="27"/>
                  <a:pt x="283" y="0"/>
                  <a:pt x="248" y="0"/>
                </a:cubicBezTo>
                <a:cubicBezTo>
                  <a:pt x="221" y="9"/>
                  <a:pt x="168" y="124"/>
                  <a:pt x="159" y="124"/>
                </a:cubicBezTo>
                <a:cubicBezTo>
                  <a:pt x="141" y="124"/>
                  <a:pt x="141" y="71"/>
                  <a:pt x="168" y="18"/>
                </a:cubicBezTo>
                <a:cubicBezTo>
                  <a:pt x="132" y="35"/>
                  <a:pt x="88" y="71"/>
                  <a:pt x="70" y="106"/>
                </a:cubicBezTo>
                <a:cubicBezTo>
                  <a:pt x="44" y="159"/>
                  <a:pt x="79" y="301"/>
                  <a:pt x="61" y="301"/>
                </a:cubicBezTo>
                <a:cubicBezTo>
                  <a:pt x="53" y="310"/>
                  <a:pt x="17" y="239"/>
                  <a:pt x="8" y="213"/>
                </a:cubicBezTo>
                <a:cubicBezTo>
                  <a:pt x="0" y="257"/>
                  <a:pt x="0" y="301"/>
                  <a:pt x="35" y="363"/>
                </a:cubicBezTo>
                <a:cubicBezTo>
                  <a:pt x="26" y="407"/>
                  <a:pt x="17" y="452"/>
                  <a:pt x="8" y="478"/>
                </a:cubicBezTo>
                <a:cubicBezTo>
                  <a:pt x="8" y="497"/>
                  <a:pt x="35" y="505"/>
                  <a:pt x="35" y="497"/>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0" name="Freeform 127"/>
          <p:cNvSpPr>
            <a:spLocks noChangeArrowheads="1"/>
          </p:cNvSpPr>
          <p:nvPr userDrawn="1"/>
        </p:nvSpPr>
        <p:spPr bwMode="auto">
          <a:xfrm>
            <a:off x="5428761" y="4575729"/>
            <a:ext cx="232241" cy="187026"/>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6" name="Freeform 144"/>
          <p:cNvSpPr>
            <a:spLocks noChangeArrowheads="1"/>
          </p:cNvSpPr>
          <p:nvPr userDrawn="1"/>
        </p:nvSpPr>
        <p:spPr bwMode="auto">
          <a:xfrm>
            <a:off x="8660781" y="4128358"/>
            <a:ext cx="207579" cy="184972"/>
          </a:xfrm>
          <a:custGeom>
            <a:avLst/>
            <a:gdLst>
              <a:gd name="T0" fmla="*/ 426 w 444"/>
              <a:gd name="T1" fmla="*/ 0 h 399"/>
              <a:gd name="T2" fmla="*/ 426 w 444"/>
              <a:gd name="T3" fmla="*/ 0 h 399"/>
              <a:gd name="T4" fmla="*/ 9 w 444"/>
              <a:gd name="T5" fmla="*/ 0 h 399"/>
              <a:gd name="T6" fmla="*/ 0 w 444"/>
              <a:gd name="T7" fmla="*/ 17 h 399"/>
              <a:gd name="T8" fmla="*/ 0 w 444"/>
              <a:gd name="T9" fmla="*/ 70 h 399"/>
              <a:gd name="T10" fmla="*/ 443 w 444"/>
              <a:gd name="T11" fmla="*/ 70 h 399"/>
              <a:gd name="T12" fmla="*/ 443 w 444"/>
              <a:gd name="T13" fmla="*/ 17 h 399"/>
              <a:gd name="T14" fmla="*/ 426 w 444"/>
              <a:gd name="T15" fmla="*/ 0 h 399"/>
              <a:gd name="T16" fmla="*/ 27 w 444"/>
              <a:gd name="T17" fmla="*/ 363 h 399"/>
              <a:gd name="T18" fmla="*/ 27 w 444"/>
              <a:gd name="T19" fmla="*/ 363 h 399"/>
              <a:gd name="T20" fmla="*/ 54 w 444"/>
              <a:gd name="T21" fmla="*/ 398 h 399"/>
              <a:gd name="T22" fmla="*/ 381 w 444"/>
              <a:gd name="T23" fmla="*/ 398 h 399"/>
              <a:gd name="T24" fmla="*/ 417 w 444"/>
              <a:gd name="T25" fmla="*/ 363 h 399"/>
              <a:gd name="T26" fmla="*/ 417 w 444"/>
              <a:gd name="T27" fmla="*/ 97 h 399"/>
              <a:gd name="T28" fmla="*/ 27 w 444"/>
              <a:gd name="T29" fmla="*/ 97 h 399"/>
              <a:gd name="T30" fmla="*/ 27 w 444"/>
              <a:gd name="T31" fmla="*/ 363 h 399"/>
              <a:gd name="T32" fmla="*/ 151 w 444"/>
              <a:gd name="T33" fmla="*/ 150 h 399"/>
              <a:gd name="T34" fmla="*/ 151 w 444"/>
              <a:gd name="T35" fmla="*/ 150 h 399"/>
              <a:gd name="T36" fmla="*/ 293 w 444"/>
              <a:gd name="T37" fmla="*/ 150 h 399"/>
              <a:gd name="T38" fmla="*/ 293 w 444"/>
              <a:gd name="T39" fmla="*/ 194 h 399"/>
              <a:gd name="T40" fmla="*/ 151 w 444"/>
              <a:gd name="T41" fmla="*/ 194 h 399"/>
              <a:gd name="T42" fmla="*/ 151 w 444"/>
              <a:gd name="T43" fmla="*/ 15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399">
                <a:moveTo>
                  <a:pt x="426" y="0"/>
                </a:moveTo>
                <a:lnTo>
                  <a:pt x="426" y="0"/>
                </a:lnTo>
                <a:cubicBezTo>
                  <a:pt x="9" y="0"/>
                  <a:pt x="9" y="0"/>
                  <a:pt x="9" y="0"/>
                </a:cubicBezTo>
                <a:cubicBezTo>
                  <a:pt x="0" y="0"/>
                  <a:pt x="0" y="8"/>
                  <a:pt x="0" y="17"/>
                </a:cubicBezTo>
                <a:cubicBezTo>
                  <a:pt x="0" y="70"/>
                  <a:pt x="0" y="70"/>
                  <a:pt x="0" y="70"/>
                </a:cubicBezTo>
                <a:cubicBezTo>
                  <a:pt x="443" y="70"/>
                  <a:pt x="443" y="70"/>
                  <a:pt x="443" y="70"/>
                </a:cubicBezTo>
                <a:cubicBezTo>
                  <a:pt x="443" y="17"/>
                  <a:pt x="443" y="17"/>
                  <a:pt x="443" y="17"/>
                </a:cubicBezTo>
                <a:cubicBezTo>
                  <a:pt x="443" y="8"/>
                  <a:pt x="434" y="0"/>
                  <a:pt x="426" y="0"/>
                </a:cubicBezTo>
                <a:close/>
                <a:moveTo>
                  <a:pt x="27" y="363"/>
                </a:moveTo>
                <a:lnTo>
                  <a:pt x="27" y="363"/>
                </a:lnTo>
                <a:cubicBezTo>
                  <a:pt x="27" y="380"/>
                  <a:pt x="36" y="398"/>
                  <a:pt x="54" y="398"/>
                </a:cubicBezTo>
                <a:cubicBezTo>
                  <a:pt x="381" y="398"/>
                  <a:pt x="381" y="398"/>
                  <a:pt x="381" y="398"/>
                </a:cubicBezTo>
                <a:cubicBezTo>
                  <a:pt x="408" y="398"/>
                  <a:pt x="417" y="380"/>
                  <a:pt x="417" y="363"/>
                </a:cubicBezTo>
                <a:cubicBezTo>
                  <a:pt x="417" y="97"/>
                  <a:pt x="417" y="97"/>
                  <a:pt x="417" y="97"/>
                </a:cubicBezTo>
                <a:cubicBezTo>
                  <a:pt x="27" y="97"/>
                  <a:pt x="27" y="97"/>
                  <a:pt x="27" y="97"/>
                </a:cubicBezTo>
                <a:lnTo>
                  <a:pt x="27" y="363"/>
                </a:lnTo>
                <a:close/>
                <a:moveTo>
                  <a:pt x="151" y="150"/>
                </a:moveTo>
                <a:lnTo>
                  <a:pt x="151" y="150"/>
                </a:lnTo>
                <a:cubicBezTo>
                  <a:pt x="293" y="150"/>
                  <a:pt x="293" y="150"/>
                  <a:pt x="293" y="150"/>
                </a:cubicBezTo>
                <a:cubicBezTo>
                  <a:pt x="293" y="194"/>
                  <a:pt x="293" y="194"/>
                  <a:pt x="293" y="194"/>
                </a:cubicBezTo>
                <a:cubicBezTo>
                  <a:pt x="151" y="194"/>
                  <a:pt x="151" y="194"/>
                  <a:pt x="151" y="194"/>
                </a:cubicBezTo>
                <a:lnTo>
                  <a:pt x="151" y="15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7" name="Freeform 145"/>
          <p:cNvSpPr>
            <a:spLocks noChangeArrowheads="1"/>
          </p:cNvSpPr>
          <p:nvPr userDrawn="1"/>
        </p:nvSpPr>
        <p:spPr bwMode="auto">
          <a:xfrm>
            <a:off x="8198351" y="4116026"/>
            <a:ext cx="207580" cy="207579"/>
          </a:xfrm>
          <a:custGeom>
            <a:avLst/>
            <a:gdLst>
              <a:gd name="T0" fmla="*/ 70 w 444"/>
              <a:gd name="T1" fmla="*/ 400 h 445"/>
              <a:gd name="T2" fmla="*/ 70 w 444"/>
              <a:gd name="T3" fmla="*/ 400 h 445"/>
              <a:gd name="T4" fmla="*/ 124 w 444"/>
              <a:gd name="T5" fmla="*/ 444 h 445"/>
              <a:gd name="T6" fmla="*/ 168 w 444"/>
              <a:gd name="T7" fmla="*/ 400 h 445"/>
              <a:gd name="T8" fmla="*/ 124 w 444"/>
              <a:gd name="T9" fmla="*/ 346 h 445"/>
              <a:gd name="T10" fmla="*/ 70 w 444"/>
              <a:gd name="T11" fmla="*/ 400 h 445"/>
              <a:gd name="T12" fmla="*/ 319 w 444"/>
              <a:gd name="T13" fmla="*/ 400 h 445"/>
              <a:gd name="T14" fmla="*/ 319 w 444"/>
              <a:gd name="T15" fmla="*/ 400 h 445"/>
              <a:gd name="T16" fmla="*/ 372 w 444"/>
              <a:gd name="T17" fmla="*/ 444 h 445"/>
              <a:gd name="T18" fmla="*/ 417 w 444"/>
              <a:gd name="T19" fmla="*/ 400 h 445"/>
              <a:gd name="T20" fmla="*/ 372 w 444"/>
              <a:gd name="T21" fmla="*/ 346 h 445"/>
              <a:gd name="T22" fmla="*/ 319 w 444"/>
              <a:gd name="T23" fmla="*/ 400 h 445"/>
              <a:gd name="T24" fmla="*/ 159 w 444"/>
              <a:gd name="T25" fmla="*/ 284 h 445"/>
              <a:gd name="T26" fmla="*/ 159 w 444"/>
              <a:gd name="T27" fmla="*/ 284 h 445"/>
              <a:gd name="T28" fmla="*/ 434 w 444"/>
              <a:gd name="T29" fmla="*/ 204 h 445"/>
              <a:gd name="T30" fmla="*/ 443 w 444"/>
              <a:gd name="T31" fmla="*/ 187 h 445"/>
              <a:gd name="T32" fmla="*/ 443 w 444"/>
              <a:gd name="T33" fmla="*/ 54 h 445"/>
              <a:gd name="T34" fmla="*/ 98 w 444"/>
              <a:gd name="T35" fmla="*/ 54 h 445"/>
              <a:gd name="T36" fmla="*/ 98 w 444"/>
              <a:gd name="T37" fmla="*/ 10 h 445"/>
              <a:gd name="T38" fmla="*/ 89 w 444"/>
              <a:gd name="T39" fmla="*/ 0 h 445"/>
              <a:gd name="T40" fmla="*/ 9 w 444"/>
              <a:gd name="T41" fmla="*/ 0 h 445"/>
              <a:gd name="T42" fmla="*/ 0 w 444"/>
              <a:gd name="T43" fmla="*/ 10 h 445"/>
              <a:gd name="T44" fmla="*/ 0 w 444"/>
              <a:gd name="T45" fmla="*/ 54 h 445"/>
              <a:gd name="T46" fmla="*/ 45 w 444"/>
              <a:gd name="T47" fmla="*/ 54 h 445"/>
              <a:gd name="T48" fmla="*/ 98 w 444"/>
              <a:gd name="T49" fmla="*/ 275 h 445"/>
              <a:gd name="T50" fmla="*/ 98 w 444"/>
              <a:gd name="T51" fmla="*/ 302 h 445"/>
              <a:gd name="T52" fmla="*/ 98 w 444"/>
              <a:gd name="T53" fmla="*/ 338 h 445"/>
              <a:gd name="T54" fmla="*/ 106 w 444"/>
              <a:gd name="T55" fmla="*/ 346 h 445"/>
              <a:gd name="T56" fmla="*/ 124 w 444"/>
              <a:gd name="T57" fmla="*/ 346 h 445"/>
              <a:gd name="T58" fmla="*/ 372 w 444"/>
              <a:gd name="T59" fmla="*/ 346 h 445"/>
              <a:gd name="T60" fmla="*/ 434 w 444"/>
              <a:gd name="T61" fmla="*/ 346 h 445"/>
              <a:gd name="T62" fmla="*/ 443 w 444"/>
              <a:gd name="T63" fmla="*/ 338 h 445"/>
              <a:gd name="T64" fmla="*/ 443 w 444"/>
              <a:gd name="T65" fmla="*/ 302 h 445"/>
              <a:gd name="T66" fmla="*/ 168 w 444"/>
              <a:gd name="T67" fmla="*/ 302 h 445"/>
              <a:gd name="T68" fmla="*/ 159 w 444"/>
              <a:gd name="T69" fmla="*/ 28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4" name="Freeform 158"/>
          <p:cNvSpPr>
            <a:spLocks noChangeArrowheads="1"/>
          </p:cNvSpPr>
          <p:nvPr userDrawn="1"/>
        </p:nvSpPr>
        <p:spPr bwMode="auto">
          <a:xfrm>
            <a:off x="7261162" y="4165352"/>
            <a:ext cx="232243" cy="108927"/>
          </a:xfrm>
          <a:custGeom>
            <a:avLst/>
            <a:gdLst>
              <a:gd name="T0" fmla="*/ 380 w 497"/>
              <a:gd name="T1" fmla="*/ 0 h 232"/>
              <a:gd name="T2" fmla="*/ 380 w 497"/>
              <a:gd name="T3" fmla="*/ 0 h 232"/>
              <a:gd name="T4" fmla="*/ 266 w 497"/>
              <a:gd name="T5" fmla="*/ 115 h 232"/>
              <a:gd name="T6" fmla="*/ 283 w 497"/>
              <a:gd name="T7" fmla="*/ 186 h 232"/>
              <a:gd name="T8" fmla="*/ 203 w 497"/>
              <a:gd name="T9" fmla="*/ 186 h 232"/>
              <a:gd name="T10" fmla="*/ 230 w 497"/>
              <a:gd name="T11" fmla="*/ 115 h 232"/>
              <a:gd name="T12" fmla="*/ 114 w 497"/>
              <a:gd name="T13" fmla="*/ 0 h 232"/>
              <a:gd name="T14" fmla="*/ 0 w 497"/>
              <a:gd name="T15" fmla="*/ 115 h 232"/>
              <a:gd name="T16" fmla="*/ 114 w 497"/>
              <a:gd name="T17" fmla="*/ 231 h 232"/>
              <a:gd name="T18" fmla="*/ 380 w 497"/>
              <a:gd name="T19" fmla="*/ 231 h 232"/>
              <a:gd name="T20" fmla="*/ 496 w 497"/>
              <a:gd name="T21" fmla="*/ 115 h 232"/>
              <a:gd name="T22" fmla="*/ 380 w 497"/>
              <a:gd name="T23" fmla="*/ 0 h 232"/>
              <a:gd name="T24" fmla="*/ 53 w 497"/>
              <a:gd name="T25" fmla="*/ 115 h 232"/>
              <a:gd name="T26" fmla="*/ 53 w 497"/>
              <a:gd name="T27" fmla="*/ 115 h 232"/>
              <a:gd name="T28" fmla="*/ 114 w 497"/>
              <a:gd name="T29" fmla="*/ 53 h 232"/>
              <a:gd name="T30" fmla="*/ 177 w 497"/>
              <a:gd name="T31" fmla="*/ 115 h 232"/>
              <a:gd name="T32" fmla="*/ 114 w 497"/>
              <a:gd name="T33" fmla="*/ 186 h 232"/>
              <a:gd name="T34" fmla="*/ 53 w 497"/>
              <a:gd name="T35" fmla="*/ 115 h 232"/>
              <a:gd name="T36" fmla="*/ 380 w 497"/>
              <a:gd name="T37" fmla="*/ 186 h 232"/>
              <a:gd name="T38" fmla="*/ 380 w 497"/>
              <a:gd name="T39" fmla="*/ 186 h 232"/>
              <a:gd name="T40" fmla="*/ 319 w 497"/>
              <a:gd name="T41" fmla="*/ 115 h 232"/>
              <a:gd name="T42" fmla="*/ 380 w 497"/>
              <a:gd name="T43" fmla="*/ 53 h 232"/>
              <a:gd name="T44" fmla="*/ 442 w 497"/>
              <a:gd name="T45" fmla="*/ 115 h 232"/>
              <a:gd name="T46" fmla="*/ 380 w 497"/>
              <a:gd name="T47" fmla="*/ 18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32">
                <a:moveTo>
                  <a:pt x="380" y="0"/>
                </a:moveTo>
                <a:lnTo>
                  <a:pt x="380" y="0"/>
                </a:lnTo>
                <a:cubicBezTo>
                  <a:pt x="319" y="0"/>
                  <a:pt x="266" y="53"/>
                  <a:pt x="266" y="115"/>
                </a:cubicBezTo>
                <a:cubicBezTo>
                  <a:pt x="266" y="141"/>
                  <a:pt x="274" y="168"/>
                  <a:pt x="283" y="186"/>
                </a:cubicBezTo>
                <a:cubicBezTo>
                  <a:pt x="203" y="186"/>
                  <a:pt x="203" y="186"/>
                  <a:pt x="203" y="186"/>
                </a:cubicBezTo>
                <a:cubicBezTo>
                  <a:pt x="221" y="168"/>
                  <a:pt x="230" y="141"/>
                  <a:pt x="230" y="115"/>
                </a:cubicBezTo>
                <a:cubicBezTo>
                  <a:pt x="230" y="53"/>
                  <a:pt x="177" y="0"/>
                  <a:pt x="114" y="0"/>
                </a:cubicBezTo>
                <a:cubicBezTo>
                  <a:pt x="53" y="0"/>
                  <a:pt x="0" y="53"/>
                  <a:pt x="0" y="115"/>
                </a:cubicBezTo>
                <a:cubicBezTo>
                  <a:pt x="0" y="177"/>
                  <a:pt x="53" y="231"/>
                  <a:pt x="114" y="231"/>
                </a:cubicBezTo>
                <a:cubicBezTo>
                  <a:pt x="380" y="231"/>
                  <a:pt x="380" y="231"/>
                  <a:pt x="380" y="231"/>
                </a:cubicBezTo>
                <a:cubicBezTo>
                  <a:pt x="442" y="231"/>
                  <a:pt x="496" y="177"/>
                  <a:pt x="496" y="115"/>
                </a:cubicBezTo>
                <a:cubicBezTo>
                  <a:pt x="496" y="53"/>
                  <a:pt x="442" y="0"/>
                  <a:pt x="380" y="0"/>
                </a:cubicBezTo>
                <a:close/>
                <a:moveTo>
                  <a:pt x="53" y="115"/>
                </a:moveTo>
                <a:lnTo>
                  <a:pt x="53" y="115"/>
                </a:lnTo>
                <a:cubicBezTo>
                  <a:pt x="53" y="80"/>
                  <a:pt x="79" y="53"/>
                  <a:pt x="114" y="53"/>
                </a:cubicBezTo>
                <a:cubicBezTo>
                  <a:pt x="150" y="53"/>
                  <a:pt x="177" y="80"/>
                  <a:pt x="177" y="115"/>
                </a:cubicBezTo>
                <a:cubicBezTo>
                  <a:pt x="177" y="150"/>
                  <a:pt x="150" y="186"/>
                  <a:pt x="114" y="186"/>
                </a:cubicBezTo>
                <a:cubicBezTo>
                  <a:pt x="79" y="186"/>
                  <a:pt x="53" y="150"/>
                  <a:pt x="53" y="115"/>
                </a:cubicBezTo>
                <a:close/>
                <a:moveTo>
                  <a:pt x="380" y="186"/>
                </a:moveTo>
                <a:lnTo>
                  <a:pt x="380" y="186"/>
                </a:lnTo>
                <a:cubicBezTo>
                  <a:pt x="345" y="186"/>
                  <a:pt x="319" y="150"/>
                  <a:pt x="319" y="115"/>
                </a:cubicBezTo>
                <a:cubicBezTo>
                  <a:pt x="319" y="80"/>
                  <a:pt x="345" y="53"/>
                  <a:pt x="380" y="53"/>
                </a:cubicBezTo>
                <a:cubicBezTo>
                  <a:pt x="416" y="53"/>
                  <a:pt x="442" y="80"/>
                  <a:pt x="442" y="115"/>
                </a:cubicBezTo>
                <a:cubicBezTo>
                  <a:pt x="442" y="150"/>
                  <a:pt x="416" y="186"/>
                  <a:pt x="380" y="18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5" name="Freeform 159"/>
          <p:cNvSpPr>
            <a:spLocks noChangeArrowheads="1"/>
          </p:cNvSpPr>
          <p:nvPr userDrawn="1"/>
        </p:nvSpPr>
        <p:spPr bwMode="auto">
          <a:xfrm>
            <a:off x="8648450" y="5065547"/>
            <a:ext cx="232241" cy="160308"/>
          </a:xfrm>
          <a:custGeom>
            <a:avLst/>
            <a:gdLst>
              <a:gd name="T0" fmla="*/ 443 w 497"/>
              <a:gd name="T1" fmla="*/ 0 h 346"/>
              <a:gd name="T2" fmla="*/ 443 w 497"/>
              <a:gd name="T3" fmla="*/ 0 h 346"/>
              <a:gd name="T4" fmla="*/ 212 w 497"/>
              <a:gd name="T5" fmla="*/ 0 h 346"/>
              <a:gd name="T6" fmla="*/ 177 w 497"/>
              <a:gd name="T7" fmla="*/ 8 h 346"/>
              <a:gd name="T8" fmla="*/ 9 w 497"/>
              <a:gd name="T9" fmla="*/ 159 h 346"/>
              <a:gd name="T10" fmla="*/ 9 w 497"/>
              <a:gd name="T11" fmla="*/ 186 h 346"/>
              <a:gd name="T12" fmla="*/ 177 w 497"/>
              <a:gd name="T13" fmla="*/ 327 h 346"/>
              <a:gd name="T14" fmla="*/ 212 w 497"/>
              <a:gd name="T15" fmla="*/ 345 h 346"/>
              <a:gd name="T16" fmla="*/ 443 w 497"/>
              <a:gd name="T17" fmla="*/ 345 h 346"/>
              <a:gd name="T18" fmla="*/ 496 w 497"/>
              <a:gd name="T19" fmla="*/ 292 h 346"/>
              <a:gd name="T20" fmla="*/ 496 w 497"/>
              <a:gd name="T21" fmla="*/ 44 h 346"/>
              <a:gd name="T22" fmla="*/ 443 w 497"/>
              <a:gd name="T23" fmla="*/ 0 h 346"/>
              <a:gd name="T24" fmla="*/ 372 w 497"/>
              <a:gd name="T25" fmla="*/ 274 h 346"/>
              <a:gd name="T26" fmla="*/ 372 w 497"/>
              <a:gd name="T27" fmla="*/ 274 h 346"/>
              <a:gd name="T28" fmla="*/ 309 w 497"/>
              <a:gd name="T29" fmla="*/ 204 h 346"/>
              <a:gd name="T30" fmla="*/ 248 w 497"/>
              <a:gd name="T31" fmla="*/ 274 h 346"/>
              <a:gd name="T32" fmla="*/ 212 w 497"/>
              <a:gd name="T33" fmla="*/ 230 h 346"/>
              <a:gd name="T34" fmla="*/ 274 w 497"/>
              <a:gd name="T35" fmla="*/ 168 h 346"/>
              <a:gd name="T36" fmla="*/ 212 w 497"/>
              <a:gd name="T37" fmla="*/ 106 h 346"/>
              <a:gd name="T38" fmla="*/ 248 w 497"/>
              <a:gd name="T39" fmla="*/ 70 h 346"/>
              <a:gd name="T40" fmla="*/ 309 w 497"/>
              <a:gd name="T41" fmla="*/ 133 h 346"/>
              <a:gd name="T42" fmla="*/ 372 w 497"/>
              <a:gd name="T43" fmla="*/ 70 h 346"/>
              <a:gd name="T44" fmla="*/ 416 w 497"/>
              <a:gd name="T45" fmla="*/ 106 h 346"/>
              <a:gd name="T46" fmla="*/ 346 w 497"/>
              <a:gd name="T47" fmla="*/ 168 h 346"/>
              <a:gd name="T48" fmla="*/ 416 w 497"/>
              <a:gd name="T49" fmla="*/ 230 h 346"/>
              <a:gd name="T50" fmla="*/ 372 w 497"/>
              <a:gd name="T51" fmla="*/ 27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7" h="346">
                <a:moveTo>
                  <a:pt x="443" y="0"/>
                </a:moveTo>
                <a:lnTo>
                  <a:pt x="443" y="0"/>
                </a:lnTo>
                <a:cubicBezTo>
                  <a:pt x="212" y="0"/>
                  <a:pt x="212" y="0"/>
                  <a:pt x="212" y="0"/>
                </a:cubicBezTo>
                <a:cubicBezTo>
                  <a:pt x="195" y="0"/>
                  <a:pt x="186" y="0"/>
                  <a:pt x="177" y="8"/>
                </a:cubicBezTo>
                <a:cubicBezTo>
                  <a:pt x="9" y="159"/>
                  <a:pt x="9" y="159"/>
                  <a:pt x="9" y="159"/>
                </a:cubicBezTo>
                <a:cubicBezTo>
                  <a:pt x="0" y="168"/>
                  <a:pt x="0" y="177"/>
                  <a:pt x="9" y="186"/>
                </a:cubicBezTo>
                <a:cubicBezTo>
                  <a:pt x="177" y="327"/>
                  <a:pt x="177" y="327"/>
                  <a:pt x="177" y="327"/>
                </a:cubicBezTo>
                <a:cubicBezTo>
                  <a:pt x="186" y="336"/>
                  <a:pt x="195" y="345"/>
                  <a:pt x="212" y="345"/>
                </a:cubicBezTo>
                <a:cubicBezTo>
                  <a:pt x="443" y="345"/>
                  <a:pt x="443" y="345"/>
                  <a:pt x="443" y="345"/>
                </a:cubicBezTo>
                <a:cubicBezTo>
                  <a:pt x="469" y="345"/>
                  <a:pt x="496" y="319"/>
                  <a:pt x="496" y="292"/>
                </a:cubicBezTo>
                <a:cubicBezTo>
                  <a:pt x="496" y="44"/>
                  <a:pt x="496" y="44"/>
                  <a:pt x="496" y="44"/>
                </a:cubicBezTo>
                <a:cubicBezTo>
                  <a:pt x="496" y="17"/>
                  <a:pt x="469" y="0"/>
                  <a:pt x="443" y="0"/>
                </a:cubicBezTo>
                <a:close/>
                <a:moveTo>
                  <a:pt x="372" y="274"/>
                </a:moveTo>
                <a:lnTo>
                  <a:pt x="372" y="274"/>
                </a:lnTo>
                <a:cubicBezTo>
                  <a:pt x="309" y="204"/>
                  <a:pt x="309" y="204"/>
                  <a:pt x="309" y="204"/>
                </a:cubicBezTo>
                <a:cubicBezTo>
                  <a:pt x="248" y="274"/>
                  <a:pt x="248" y="274"/>
                  <a:pt x="248" y="274"/>
                </a:cubicBezTo>
                <a:cubicBezTo>
                  <a:pt x="212" y="230"/>
                  <a:pt x="212" y="230"/>
                  <a:pt x="212" y="230"/>
                </a:cubicBezTo>
                <a:cubicBezTo>
                  <a:pt x="274" y="168"/>
                  <a:pt x="274" y="168"/>
                  <a:pt x="274" y="168"/>
                </a:cubicBezTo>
                <a:cubicBezTo>
                  <a:pt x="212" y="106"/>
                  <a:pt x="212" y="106"/>
                  <a:pt x="212" y="106"/>
                </a:cubicBezTo>
                <a:cubicBezTo>
                  <a:pt x="248" y="70"/>
                  <a:pt x="248" y="70"/>
                  <a:pt x="248" y="70"/>
                </a:cubicBezTo>
                <a:cubicBezTo>
                  <a:pt x="309" y="133"/>
                  <a:pt x="309" y="133"/>
                  <a:pt x="309" y="133"/>
                </a:cubicBezTo>
                <a:cubicBezTo>
                  <a:pt x="372" y="70"/>
                  <a:pt x="372" y="70"/>
                  <a:pt x="372" y="70"/>
                </a:cubicBezTo>
                <a:cubicBezTo>
                  <a:pt x="416" y="106"/>
                  <a:pt x="416" y="106"/>
                  <a:pt x="416" y="106"/>
                </a:cubicBezTo>
                <a:cubicBezTo>
                  <a:pt x="346" y="168"/>
                  <a:pt x="346" y="168"/>
                  <a:pt x="346" y="168"/>
                </a:cubicBezTo>
                <a:cubicBezTo>
                  <a:pt x="416" y="230"/>
                  <a:pt x="416" y="230"/>
                  <a:pt x="416" y="230"/>
                </a:cubicBezTo>
                <a:lnTo>
                  <a:pt x="372" y="27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7" name="Freeform 161"/>
          <p:cNvSpPr>
            <a:spLocks noChangeArrowheads="1"/>
          </p:cNvSpPr>
          <p:nvPr userDrawn="1"/>
        </p:nvSpPr>
        <p:spPr bwMode="auto">
          <a:xfrm>
            <a:off x="4550724" y="4524035"/>
            <a:ext cx="224022" cy="195247"/>
          </a:xfrm>
          <a:custGeom>
            <a:avLst/>
            <a:gdLst>
              <a:gd name="T0" fmla="*/ 478 w 479"/>
              <a:gd name="T1" fmla="*/ 390 h 417"/>
              <a:gd name="T2" fmla="*/ 478 w 479"/>
              <a:gd name="T3" fmla="*/ 390 h 417"/>
              <a:gd name="T4" fmla="*/ 257 w 479"/>
              <a:gd name="T5" fmla="*/ 0 h 417"/>
              <a:gd name="T6" fmla="*/ 239 w 479"/>
              <a:gd name="T7" fmla="*/ 0 h 417"/>
              <a:gd name="T8" fmla="*/ 221 w 479"/>
              <a:gd name="T9" fmla="*/ 0 h 417"/>
              <a:gd name="T10" fmla="*/ 0 w 479"/>
              <a:gd name="T11" fmla="*/ 390 h 417"/>
              <a:gd name="T12" fmla="*/ 0 w 479"/>
              <a:gd name="T13" fmla="*/ 408 h 417"/>
              <a:gd name="T14" fmla="*/ 17 w 479"/>
              <a:gd name="T15" fmla="*/ 416 h 417"/>
              <a:gd name="T16" fmla="*/ 461 w 479"/>
              <a:gd name="T17" fmla="*/ 416 h 417"/>
              <a:gd name="T18" fmla="*/ 478 w 479"/>
              <a:gd name="T19" fmla="*/ 408 h 417"/>
              <a:gd name="T20" fmla="*/ 478 w 479"/>
              <a:gd name="T21" fmla="*/ 390 h 417"/>
              <a:gd name="T22" fmla="*/ 265 w 479"/>
              <a:gd name="T23" fmla="*/ 372 h 417"/>
              <a:gd name="T24" fmla="*/ 265 w 479"/>
              <a:gd name="T25" fmla="*/ 372 h 417"/>
              <a:gd name="T26" fmla="*/ 212 w 479"/>
              <a:gd name="T27" fmla="*/ 372 h 417"/>
              <a:gd name="T28" fmla="*/ 212 w 479"/>
              <a:gd name="T29" fmla="*/ 319 h 417"/>
              <a:gd name="T30" fmla="*/ 265 w 479"/>
              <a:gd name="T31" fmla="*/ 319 h 417"/>
              <a:gd name="T32" fmla="*/ 265 w 479"/>
              <a:gd name="T33" fmla="*/ 372 h 417"/>
              <a:gd name="T34" fmla="*/ 265 w 479"/>
              <a:gd name="T35" fmla="*/ 284 h 417"/>
              <a:gd name="T36" fmla="*/ 265 w 479"/>
              <a:gd name="T37" fmla="*/ 284 h 417"/>
              <a:gd name="T38" fmla="*/ 212 w 479"/>
              <a:gd name="T39" fmla="*/ 284 h 417"/>
              <a:gd name="T40" fmla="*/ 212 w 479"/>
              <a:gd name="T41" fmla="*/ 134 h 417"/>
              <a:gd name="T42" fmla="*/ 265 w 479"/>
              <a:gd name="T43" fmla="*/ 134 h 417"/>
              <a:gd name="T44" fmla="*/ 265 w 479"/>
              <a:gd name="T45" fmla="*/ 28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417">
                <a:moveTo>
                  <a:pt x="478" y="390"/>
                </a:moveTo>
                <a:lnTo>
                  <a:pt x="478" y="390"/>
                </a:lnTo>
                <a:cubicBezTo>
                  <a:pt x="257" y="0"/>
                  <a:pt x="257" y="0"/>
                  <a:pt x="257" y="0"/>
                </a:cubicBezTo>
                <a:cubicBezTo>
                  <a:pt x="248" y="0"/>
                  <a:pt x="248" y="0"/>
                  <a:pt x="239" y="0"/>
                </a:cubicBezTo>
                <a:cubicBezTo>
                  <a:pt x="230" y="0"/>
                  <a:pt x="230" y="0"/>
                  <a:pt x="221" y="0"/>
                </a:cubicBezTo>
                <a:cubicBezTo>
                  <a:pt x="0" y="390"/>
                  <a:pt x="0" y="390"/>
                  <a:pt x="0" y="390"/>
                </a:cubicBezTo>
                <a:cubicBezTo>
                  <a:pt x="0" y="399"/>
                  <a:pt x="0" y="408"/>
                  <a:pt x="0" y="408"/>
                </a:cubicBezTo>
                <a:cubicBezTo>
                  <a:pt x="8" y="416"/>
                  <a:pt x="8" y="416"/>
                  <a:pt x="17" y="416"/>
                </a:cubicBezTo>
                <a:cubicBezTo>
                  <a:pt x="461" y="416"/>
                  <a:pt x="461" y="416"/>
                  <a:pt x="461" y="416"/>
                </a:cubicBezTo>
                <a:cubicBezTo>
                  <a:pt x="470" y="416"/>
                  <a:pt x="470" y="416"/>
                  <a:pt x="478" y="408"/>
                </a:cubicBezTo>
                <a:cubicBezTo>
                  <a:pt x="478" y="408"/>
                  <a:pt x="478" y="399"/>
                  <a:pt x="478" y="390"/>
                </a:cubicBezTo>
                <a:close/>
                <a:moveTo>
                  <a:pt x="265" y="372"/>
                </a:moveTo>
                <a:lnTo>
                  <a:pt x="265" y="372"/>
                </a:lnTo>
                <a:cubicBezTo>
                  <a:pt x="212" y="372"/>
                  <a:pt x="212" y="372"/>
                  <a:pt x="212" y="372"/>
                </a:cubicBezTo>
                <a:cubicBezTo>
                  <a:pt x="212" y="319"/>
                  <a:pt x="212" y="319"/>
                  <a:pt x="212" y="319"/>
                </a:cubicBezTo>
                <a:cubicBezTo>
                  <a:pt x="265" y="319"/>
                  <a:pt x="265" y="319"/>
                  <a:pt x="265" y="319"/>
                </a:cubicBezTo>
                <a:lnTo>
                  <a:pt x="265" y="372"/>
                </a:lnTo>
                <a:close/>
                <a:moveTo>
                  <a:pt x="265" y="284"/>
                </a:moveTo>
                <a:lnTo>
                  <a:pt x="265" y="284"/>
                </a:lnTo>
                <a:cubicBezTo>
                  <a:pt x="212" y="284"/>
                  <a:pt x="212" y="284"/>
                  <a:pt x="212" y="284"/>
                </a:cubicBezTo>
                <a:cubicBezTo>
                  <a:pt x="212" y="134"/>
                  <a:pt x="212" y="134"/>
                  <a:pt x="212" y="134"/>
                </a:cubicBezTo>
                <a:cubicBezTo>
                  <a:pt x="265" y="134"/>
                  <a:pt x="265" y="134"/>
                  <a:pt x="265" y="134"/>
                </a:cubicBezTo>
                <a:lnTo>
                  <a:pt x="265" y="28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2" name="Freeform 170"/>
          <p:cNvSpPr>
            <a:spLocks noChangeArrowheads="1"/>
          </p:cNvSpPr>
          <p:nvPr userDrawn="1"/>
        </p:nvSpPr>
        <p:spPr bwMode="auto">
          <a:xfrm>
            <a:off x="829135" y="5017604"/>
            <a:ext cx="182916" cy="215801"/>
          </a:xfrm>
          <a:custGeom>
            <a:avLst/>
            <a:gdLst>
              <a:gd name="T0" fmla="*/ 283 w 391"/>
              <a:gd name="T1" fmla="*/ 178 h 463"/>
              <a:gd name="T2" fmla="*/ 283 w 391"/>
              <a:gd name="T3" fmla="*/ 178 h 463"/>
              <a:gd name="T4" fmla="*/ 319 w 391"/>
              <a:gd name="T5" fmla="*/ 18 h 463"/>
              <a:gd name="T6" fmla="*/ 204 w 391"/>
              <a:gd name="T7" fmla="*/ 134 h 463"/>
              <a:gd name="T8" fmla="*/ 98 w 391"/>
              <a:gd name="T9" fmla="*/ 231 h 463"/>
              <a:gd name="T10" fmla="*/ 98 w 391"/>
              <a:gd name="T11" fmla="*/ 400 h 463"/>
              <a:gd name="T12" fmla="*/ 310 w 391"/>
              <a:gd name="T13" fmla="*/ 462 h 463"/>
              <a:gd name="T14" fmla="*/ 390 w 391"/>
              <a:gd name="T15" fmla="*/ 222 h 463"/>
              <a:gd name="T16" fmla="*/ 283 w 391"/>
              <a:gd name="T17" fmla="*/ 178 h 463"/>
              <a:gd name="T18" fmla="*/ 71 w 391"/>
              <a:gd name="T19" fmla="*/ 178 h 463"/>
              <a:gd name="T20" fmla="*/ 71 w 391"/>
              <a:gd name="T21" fmla="*/ 178 h 463"/>
              <a:gd name="T22" fmla="*/ 0 w 391"/>
              <a:gd name="T23" fmla="*/ 257 h 463"/>
              <a:gd name="T24" fmla="*/ 0 w 391"/>
              <a:gd name="T25" fmla="*/ 372 h 463"/>
              <a:gd name="T26" fmla="*/ 71 w 391"/>
              <a:gd name="T27" fmla="*/ 453 h 463"/>
              <a:gd name="T28" fmla="*/ 44 w 391"/>
              <a:gd name="T29" fmla="*/ 400 h 463"/>
              <a:gd name="T30" fmla="*/ 44 w 391"/>
              <a:gd name="T31" fmla="*/ 240 h 463"/>
              <a:gd name="T32" fmla="*/ 71 w 391"/>
              <a:gd name="T33" fmla="*/ 1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3">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3" name="Freeform 171"/>
          <p:cNvSpPr>
            <a:spLocks noChangeArrowheads="1"/>
          </p:cNvSpPr>
          <p:nvPr userDrawn="1"/>
        </p:nvSpPr>
        <p:spPr bwMode="auto">
          <a:xfrm>
            <a:off x="1291563" y="5025825"/>
            <a:ext cx="182917" cy="215801"/>
          </a:xfrm>
          <a:custGeom>
            <a:avLst/>
            <a:gdLst>
              <a:gd name="T0" fmla="*/ 107 w 392"/>
              <a:gd name="T1" fmla="*/ 293 h 462"/>
              <a:gd name="T2" fmla="*/ 107 w 392"/>
              <a:gd name="T3" fmla="*/ 293 h 462"/>
              <a:gd name="T4" fmla="*/ 72 w 392"/>
              <a:gd name="T5" fmla="*/ 444 h 462"/>
              <a:gd name="T6" fmla="*/ 186 w 392"/>
              <a:gd name="T7" fmla="*/ 329 h 462"/>
              <a:gd name="T8" fmla="*/ 293 w 392"/>
              <a:gd name="T9" fmla="*/ 239 h 462"/>
              <a:gd name="T10" fmla="*/ 293 w 392"/>
              <a:gd name="T11" fmla="*/ 63 h 462"/>
              <a:gd name="T12" fmla="*/ 80 w 392"/>
              <a:gd name="T13" fmla="*/ 0 h 462"/>
              <a:gd name="T14" fmla="*/ 0 w 392"/>
              <a:gd name="T15" fmla="*/ 248 h 462"/>
              <a:gd name="T16" fmla="*/ 107 w 392"/>
              <a:gd name="T17" fmla="*/ 293 h 462"/>
              <a:gd name="T18" fmla="*/ 319 w 392"/>
              <a:gd name="T19" fmla="*/ 284 h 462"/>
              <a:gd name="T20" fmla="*/ 319 w 392"/>
              <a:gd name="T21" fmla="*/ 284 h 462"/>
              <a:gd name="T22" fmla="*/ 391 w 392"/>
              <a:gd name="T23" fmla="*/ 213 h 462"/>
              <a:gd name="T24" fmla="*/ 391 w 392"/>
              <a:gd name="T25" fmla="*/ 89 h 462"/>
              <a:gd name="T26" fmla="*/ 319 w 392"/>
              <a:gd name="T27" fmla="*/ 18 h 462"/>
              <a:gd name="T28" fmla="*/ 346 w 392"/>
              <a:gd name="T29" fmla="*/ 71 h 462"/>
              <a:gd name="T30" fmla="*/ 346 w 392"/>
              <a:gd name="T31" fmla="*/ 231 h 462"/>
              <a:gd name="T32" fmla="*/ 319 w 392"/>
              <a:gd name="T33" fmla="*/ 28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5" name="Freeform 73"/>
          <p:cNvSpPr>
            <a:spLocks noChangeArrowheads="1"/>
          </p:cNvSpPr>
          <p:nvPr userDrawn="1"/>
        </p:nvSpPr>
        <p:spPr bwMode="auto">
          <a:xfrm>
            <a:off x="6759089" y="2859182"/>
            <a:ext cx="199357" cy="135646"/>
          </a:xfrm>
          <a:custGeom>
            <a:avLst/>
            <a:gdLst>
              <a:gd name="T0" fmla="*/ 372 w 427"/>
              <a:gd name="T1" fmla="*/ 53 h 293"/>
              <a:gd name="T2" fmla="*/ 372 w 427"/>
              <a:gd name="T3" fmla="*/ 53 h 293"/>
              <a:gd name="T4" fmla="*/ 107 w 427"/>
              <a:gd name="T5" fmla="*/ 53 h 293"/>
              <a:gd name="T6" fmla="*/ 107 w 427"/>
              <a:gd name="T7" fmla="*/ 0 h 293"/>
              <a:gd name="T8" fmla="*/ 0 w 427"/>
              <a:gd name="T9" fmla="*/ 89 h 293"/>
              <a:gd name="T10" fmla="*/ 107 w 427"/>
              <a:gd name="T11" fmla="*/ 177 h 293"/>
              <a:gd name="T12" fmla="*/ 107 w 427"/>
              <a:gd name="T13" fmla="*/ 124 h 293"/>
              <a:gd name="T14" fmla="*/ 354 w 427"/>
              <a:gd name="T15" fmla="*/ 124 h 293"/>
              <a:gd name="T16" fmla="*/ 354 w 427"/>
              <a:gd name="T17" fmla="*/ 221 h 293"/>
              <a:gd name="T18" fmla="*/ 27 w 427"/>
              <a:gd name="T19" fmla="*/ 221 h 293"/>
              <a:gd name="T20" fmla="*/ 27 w 427"/>
              <a:gd name="T21" fmla="*/ 292 h 293"/>
              <a:gd name="T22" fmla="*/ 372 w 427"/>
              <a:gd name="T23" fmla="*/ 292 h 293"/>
              <a:gd name="T24" fmla="*/ 426 w 427"/>
              <a:gd name="T25" fmla="*/ 248 h 293"/>
              <a:gd name="T26" fmla="*/ 426 w 427"/>
              <a:gd name="T27" fmla="*/ 97 h 293"/>
              <a:gd name="T28" fmla="*/ 372 w 427"/>
              <a:gd name="T2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293">
                <a:moveTo>
                  <a:pt x="372" y="53"/>
                </a:moveTo>
                <a:lnTo>
                  <a:pt x="372" y="53"/>
                </a:lnTo>
                <a:cubicBezTo>
                  <a:pt x="107" y="53"/>
                  <a:pt x="107" y="53"/>
                  <a:pt x="107" y="53"/>
                </a:cubicBezTo>
                <a:cubicBezTo>
                  <a:pt x="107" y="0"/>
                  <a:pt x="107" y="0"/>
                  <a:pt x="107" y="0"/>
                </a:cubicBezTo>
                <a:cubicBezTo>
                  <a:pt x="0" y="89"/>
                  <a:pt x="0" y="89"/>
                  <a:pt x="0" y="89"/>
                </a:cubicBezTo>
                <a:cubicBezTo>
                  <a:pt x="107" y="177"/>
                  <a:pt x="107" y="177"/>
                  <a:pt x="107" y="177"/>
                </a:cubicBezTo>
                <a:cubicBezTo>
                  <a:pt x="107" y="124"/>
                  <a:pt x="107" y="124"/>
                  <a:pt x="107" y="124"/>
                </a:cubicBezTo>
                <a:cubicBezTo>
                  <a:pt x="354" y="124"/>
                  <a:pt x="354" y="124"/>
                  <a:pt x="354" y="124"/>
                </a:cubicBezTo>
                <a:cubicBezTo>
                  <a:pt x="354" y="221"/>
                  <a:pt x="354" y="221"/>
                  <a:pt x="354" y="221"/>
                </a:cubicBezTo>
                <a:cubicBezTo>
                  <a:pt x="27" y="221"/>
                  <a:pt x="27" y="221"/>
                  <a:pt x="27" y="221"/>
                </a:cubicBezTo>
                <a:cubicBezTo>
                  <a:pt x="27" y="292"/>
                  <a:pt x="27" y="292"/>
                  <a:pt x="27" y="292"/>
                </a:cubicBezTo>
                <a:cubicBezTo>
                  <a:pt x="372" y="292"/>
                  <a:pt x="372" y="292"/>
                  <a:pt x="372" y="292"/>
                </a:cubicBezTo>
                <a:cubicBezTo>
                  <a:pt x="399" y="292"/>
                  <a:pt x="426" y="274"/>
                  <a:pt x="426" y="248"/>
                </a:cubicBezTo>
                <a:cubicBezTo>
                  <a:pt x="426" y="97"/>
                  <a:pt x="426" y="97"/>
                  <a:pt x="426" y="97"/>
                </a:cubicBezTo>
                <a:cubicBezTo>
                  <a:pt x="426" y="71"/>
                  <a:pt x="399" y="53"/>
                  <a:pt x="372" y="5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6" name="Freeform 61"/>
          <p:cNvSpPr>
            <a:spLocks noChangeArrowheads="1"/>
          </p:cNvSpPr>
          <p:nvPr userDrawn="1"/>
        </p:nvSpPr>
        <p:spPr bwMode="auto">
          <a:xfrm>
            <a:off x="6834012" y="5038157"/>
            <a:ext cx="174696" cy="135646"/>
          </a:xfrm>
          <a:custGeom>
            <a:avLst/>
            <a:gdLst>
              <a:gd name="T0" fmla="*/ 54 w 374"/>
              <a:gd name="T1" fmla="*/ 221 h 293"/>
              <a:gd name="T2" fmla="*/ 54 w 374"/>
              <a:gd name="T3" fmla="*/ 221 h 293"/>
              <a:gd name="T4" fmla="*/ 248 w 374"/>
              <a:gd name="T5" fmla="*/ 221 h 293"/>
              <a:gd name="T6" fmla="*/ 248 w 374"/>
              <a:gd name="T7" fmla="*/ 292 h 293"/>
              <a:gd name="T8" fmla="*/ 373 w 374"/>
              <a:gd name="T9" fmla="*/ 186 h 293"/>
              <a:gd name="T10" fmla="*/ 248 w 374"/>
              <a:gd name="T11" fmla="*/ 71 h 293"/>
              <a:gd name="T12" fmla="*/ 248 w 374"/>
              <a:gd name="T13" fmla="*/ 150 h 293"/>
              <a:gd name="T14" fmla="*/ 71 w 374"/>
              <a:gd name="T15" fmla="*/ 150 h 293"/>
              <a:gd name="T16" fmla="*/ 71 w 374"/>
              <a:gd name="T17" fmla="*/ 0 h 293"/>
              <a:gd name="T18" fmla="*/ 0 w 374"/>
              <a:gd name="T19" fmla="*/ 0 h 293"/>
              <a:gd name="T20" fmla="*/ 0 w 374"/>
              <a:gd name="T21" fmla="*/ 168 h 293"/>
              <a:gd name="T22" fmla="*/ 54 w 374"/>
              <a:gd name="T23" fmla="*/ 22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293">
                <a:moveTo>
                  <a:pt x="54" y="221"/>
                </a:moveTo>
                <a:lnTo>
                  <a:pt x="54" y="221"/>
                </a:lnTo>
                <a:cubicBezTo>
                  <a:pt x="248" y="221"/>
                  <a:pt x="248" y="221"/>
                  <a:pt x="248" y="221"/>
                </a:cubicBezTo>
                <a:cubicBezTo>
                  <a:pt x="248" y="292"/>
                  <a:pt x="248" y="292"/>
                  <a:pt x="248" y="292"/>
                </a:cubicBezTo>
                <a:cubicBezTo>
                  <a:pt x="373" y="186"/>
                  <a:pt x="373" y="186"/>
                  <a:pt x="373" y="186"/>
                </a:cubicBezTo>
                <a:cubicBezTo>
                  <a:pt x="248" y="71"/>
                  <a:pt x="248" y="71"/>
                  <a:pt x="248" y="71"/>
                </a:cubicBezTo>
                <a:cubicBezTo>
                  <a:pt x="248" y="150"/>
                  <a:pt x="248" y="150"/>
                  <a:pt x="248" y="150"/>
                </a:cubicBezTo>
                <a:cubicBezTo>
                  <a:pt x="71" y="150"/>
                  <a:pt x="71" y="150"/>
                  <a:pt x="71" y="150"/>
                </a:cubicBezTo>
                <a:cubicBezTo>
                  <a:pt x="71" y="0"/>
                  <a:pt x="71" y="0"/>
                  <a:pt x="71" y="0"/>
                </a:cubicBezTo>
                <a:cubicBezTo>
                  <a:pt x="0" y="0"/>
                  <a:pt x="0" y="0"/>
                  <a:pt x="0" y="0"/>
                </a:cubicBezTo>
                <a:cubicBezTo>
                  <a:pt x="0" y="168"/>
                  <a:pt x="0" y="168"/>
                  <a:pt x="0" y="168"/>
                </a:cubicBezTo>
                <a:cubicBezTo>
                  <a:pt x="0" y="195"/>
                  <a:pt x="27" y="221"/>
                  <a:pt x="54" y="221"/>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7" name="Freeform 151"/>
          <p:cNvSpPr>
            <a:spLocks noChangeArrowheads="1"/>
          </p:cNvSpPr>
          <p:nvPr userDrawn="1"/>
        </p:nvSpPr>
        <p:spPr bwMode="auto">
          <a:xfrm>
            <a:off x="3663055" y="2529291"/>
            <a:ext cx="232241" cy="135646"/>
          </a:xfrm>
          <a:custGeom>
            <a:avLst/>
            <a:gdLst>
              <a:gd name="T0" fmla="*/ 124 w 497"/>
              <a:gd name="T1" fmla="*/ 221 h 293"/>
              <a:gd name="T2" fmla="*/ 124 w 497"/>
              <a:gd name="T3" fmla="*/ 221 h 293"/>
              <a:gd name="T4" fmla="*/ 124 w 497"/>
              <a:gd name="T5" fmla="*/ 97 h 293"/>
              <a:gd name="T6" fmla="*/ 177 w 497"/>
              <a:gd name="T7" fmla="*/ 97 h 293"/>
              <a:gd name="T8" fmla="*/ 88 w 497"/>
              <a:gd name="T9" fmla="*/ 0 h 293"/>
              <a:gd name="T10" fmla="*/ 0 w 497"/>
              <a:gd name="T11" fmla="*/ 97 h 293"/>
              <a:gd name="T12" fmla="*/ 53 w 497"/>
              <a:gd name="T13" fmla="*/ 97 h 293"/>
              <a:gd name="T14" fmla="*/ 53 w 497"/>
              <a:gd name="T15" fmla="*/ 248 h 293"/>
              <a:gd name="T16" fmla="*/ 97 w 497"/>
              <a:gd name="T17" fmla="*/ 292 h 293"/>
              <a:gd name="T18" fmla="*/ 319 w 497"/>
              <a:gd name="T19" fmla="*/ 292 h 293"/>
              <a:gd name="T20" fmla="*/ 256 w 497"/>
              <a:gd name="T21" fmla="*/ 221 h 293"/>
              <a:gd name="T22" fmla="*/ 124 w 497"/>
              <a:gd name="T23" fmla="*/ 221 h 293"/>
              <a:gd name="T24" fmla="*/ 443 w 497"/>
              <a:gd name="T25" fmla="*/ 195 h 293"/>
              <a:gd name="T26" fmla="*/ 443 w 497"/>
              <a:gd name="T27" fmla="*/ 195 h 293"/>
              <a:gd name="T28" fmla="*/ 443 w 497"/>
              <a:gd name="T29" fmla="*/ 44 h 293"/>
              <a:gd name="T30" fmla="*/ 399 w 497"/>
              <a:gd name="T31" fmla="*/ 0 h 293"/>
              <a:gd name="T32" fmla="*/ 177 w 497"/>
              <a:gd name="T33" fmla="*/ 0 h 293"/>
              <a:gd name="T34" fmla="*/ 239 w 497"/>
              <a:gd name="T35" fmla="*/ 61 h 293"/>
              <a:gd name="T36" fmla="*/ 372 w 497"/>
              <a:gd name="T37" fmla="*/ 61 h 293"/>
              <a:gd name="T38" fmla="*/ 372 w 497"/>
              <a:gd name="T39" fmla="*/ 195 h 293"/>
              <a:gd name="T40" fmla="*/ 319 w 497"/>
              <a:gd name="T41" fmla="*/ 195 h 293"/>
              <a:gd name="T42" fmla="*/ 407 w 497"/>
              <a:gd name="T43" fmla="*/ 292 h 293"/>
              <a:gd name="T44" fmla="*/ 496 w 497"/>
              <a:gd name="T45" fmla="*/ 195 h 293"/>
              <a:gd name="T46" fmla="*/ 443 w 497"/>
              <a:gd name="T47" fmla="*/ 19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93">
                <a:moveTo>
                  <a:pt x="124" y="221"/>
                </a:moveTo>
                <a:lnTo>
                  <a:pt x="124" y="221"/>
                </a:lnTo>
                <a:cubicBezTo>
                  <a:pt x="124" y="97"/>
                  <a:pt x="124" y="97"/>
                  <a:pt x="124" y="97"/>
                </a:cubicBezTo>
                <a:cubicBezTo>
                  <a:pt x="177" y="97"/>
                  <a:pt x="177" y="97"/>
                  <a:pt x="177" y="97"/>
                </a:cubicBezTo>
                <a:cubicBezTo>
                  <a:pt x="88" y="0"/>
                  <a:pt x="88" y="0"/>
                  <a:pt x="88" y="0"/>
                </a:cubicBezTo>
                <a:cubicBezTo>
                  <a:pt x="0" y="97"/>
                  <a:pt x="0" y="97"/>
                  <a:pt x="0" y="97"/>
                </a:cubicBezTo>
                <a:cubicBezTo>
                  <a:pt x="53" y="97"/>
                  <a:pt x="53" y="97"/>
                  <a:pt x="53" y="97"/>
                </a:cubicBezTo>
                <a:cubicBezTo>
                  <a:pt x="53" y="248"/>
                  <a:pt x="53" y="248"/>
                  <a:pt x="53" y="248"/>
                </a:cubicBezTo>
                <a:cubicBezTo>
                  <a:pt x="53" y="274"/>
                  <a:pt x="71" y="292"/>
                  <a:pt x="97" y="292"/>
                </a:cubicBezTo>
                <a:cubicBezTo>
                  <a:pt x="319" y="292"/>
                  <a:pt x="319" y="292"/>
                  <a:pt x="319" y="292"/>
                </a:cubicBezTo>
                <a:cubicBezTo>
                  <a:pt x="256" y="221"/>
                  <a:pt x="256" y="221"/>
                  <a:pt x="256" y="221"/>
                </a:cubicBezTo>
                <a:lnTo>
                  <a:pt x="124" y="221"/>
                </a:lnTo>
                <a:close/>
                <a:moveTo>
                  <a:pt x="443" y="195"/>
                </a:moveTo>
                <a:lnTo>
                  <a:pt x="443" y="195"/>
                </a:lnTo>
                <a:cubicBezTo>
                  <a:pt x="443" y="44"/>
                  <a:pt x="443" y="44"/>
                  <a:pt x="443" y="44"/>
                </a:cubicBezTo>
                <a:cubicBezTo>
                  <a:pt x="443" y="17"/>
                  <a:pt x="425" y="0"/>
                  <a:pt x="399" y="0"/>
                </a:cubicBezTo>
                <a:cubicBezTo>
                  <a:pt x="177" y="0"/>
                  <a:pt x="177" y="0"/>
                  <a:pt x="177" y="0"/>
                </a:cubicBezTo>
                <a:cubicBezTo>
                  <a:pt x="239" y="61"/>
                  <a:pt x="239" y="61"/>
                  <a:pt x="239" y="61"/>
                </a:cubicBezTo>
                <a:cubicBezTo>
                  <a:pt x="372" y="61"/>
                  <a:pt x="372" y="61"/>
                  <a:pt x="372" y="61"/>
                </a:cubicBezTo>
                <a:cubicBezTo>
                  <a:pt x="372" y="195"/>
                  <a:pt x="372" y="195"/>
                  <a:pt x="372" y="195"/>
                </a:cubicBezTo>
                <a:cubicBezTo>
                  <a:pt x="319" y="195"/>
                  <a:pt x="319" y="195"/>
                  <a:pt x="319" y="195"/>
                </a:cubicBezTo>
                <a:cubicBezTo>
                  <a:pt x="407" y="292"/>
                  <a:pt x="407" y="292"/>
                  <a:pt x="407" y="292"/>
                </a:cubicBezTo>
                <a:cubicBezTo>
                  <a:pt x="496" y="195"/>
                  <a:pt x="496" y="195"/>
                  <a:pt x="496" y="195"/>
                </a:cubicBezTo>
                <a:lnTo>
                  <a:pt x="443" y="195"/>
                </a:lnTo>
                <a:close/>
              </a:path>
            </a:pathLst>
          </a:custGeom>
          <a:solidFill>
            <a:schemeClr val="accent4"/>
          </a:solidFill>
          <a:ln>
            <a:noFill/>
          </a:ln>
          <a:effectLst/>
        </p:spPr>
        <p:txBody>
          <a:bodyPr wrap="none" anchor="ctr"/>
          <a:lstStyle/>
          <a:p>
            <a:endParaRPr lang="en-US" dirty="0">
              <a:latin typeface="Trebuchet MS" pitchFamily="34" charset="0"/>
            </a:endParaRPr>
          </a:p>
        </p:txBody>
      </p:sp>
    </p:spTree>
    <p:extLst>
      <p:ext uri="{BB962C8B-B14F-4D97-AF65-F5344CB8AC3E}">
        <p14:creationId xmlns:p14="http://schemas.microsoft.com/office/powerpoint/2010/main" val="423287887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4" name="Titelplatzhalter 3"/>
          <p:cNvSpPr>
            <a:spLocks noGrp="1"/>
          </p:cNvSpPr>
          <p:nvPr>
            <p:ph type="title" hasCustomPrompt="1"/>
          </p:nvPr>
        </p:nvSpPr>
        <p:spPr>
          <a:xfrm>
            <a:off x="-4761" y="149225"/>
            <a:ext cx="6565050"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
        <p:nvSpPr>
          <p:cNvPr id="37" name="Textplatzhalter 2"/>
          <p:cNvSpPr>
            <a:spLocks noGrp="1"/>
          </p:cNvSpPr>
          <p:nvPr>
            <p:ph type="body" sz="quarter" idx="11" hasCustomPrompt="1"/>
          </p:nvPr>
        </p:nvSpPr>
        <p:spPr>
          <a:xfrm>
            <a:off x="285601" y="132927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1 Title…</a:t>
            </a:r>
          </a:p>
        </p:txBody>
      </p:sp>
      <p:sp>
        <p:nvSpPr>
          <p:cNvPr id="38" name="Textplatzhalter 2"/>
          <p:cNvSpPr>
            <a:spLocks noGrp="1"/>
          </p:cNvSpPr>
          <p:nvPr>
            <p:ph type="body" sz="quarter" idx="12" hasCustomPrompt="1"/>
          </p:nvPr>
        </p:nvSpPr>
        <p:spPr>
          <a:xfrm>
            <a:off x="2479622" y="132927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2 Title…</a:t>
            </a:r>
          </a:p>
        </p:txBody>
      </p:sp>
      <p:sp>
        <p:nvSpPr>
          <p:cNvPr id="39" name="Textplatzhalter 2"/>
          <p:cNvSpPr>
            <a:spLocks noGrp="1"/>
          </p:cNvSpPr>
          <p:nvPr>
            <p:ph type="body" sz="quarter" idx="13" hasCustomPrompt="1"/>
          </p:nvPr>
        </p:nvSpPr>
        <p:spPr>
          <a:xfrm>
            <a:off x="4673643" y="132325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3 Title…</a:t>
            </a:r>
          </a:p>
        </p:txBody>
      </p:sp>
      <p:sp>
        <p:nvSpPr>
          <p:cNvPr id="40" name="Textplatzhalter 2"/>
          <p:cNvSpPr>
            <a:spLocks noGrp="1"/>
          </p:cNvSpPr>
          <p:nvPr>
            <p:ph type="body" sz="quarter" idx="14" hasCustomPrompt="1"/>
          </p:nvPr>
        </p:nvSpPr>
        <p:spPr>
          <a:xfrm>
            <a:off x="6867664" y="132325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4 Title…</a:t>
            </a:r>
          </a:p>
        </p:txBody>
      </p:sp>
      <p:sp>
        <p:nvSpPr>
          <p:cNvPr id="42" name="Textplatzhalter 2"/>
          <p:cNvSpPr>
            <a:spLocks noGrp="1"/>
          </p:cNvSpPr>
          <p:nvPr>
            <p:ph type="body" sz="quarter" idx="16" hasCustomPrompt="1"/>
          </p:nvPr>
        </p:nvSpPr>
        <p:spPr>
          <a:xfrm>
            <a:off x="2479622" y="346206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5 Title…</a:t>
            </a:r>
          </a:p>
        </p:txBody>
      </p:sp>
      <p:sp>
        <p:nvSpPr>
          <p:cNvPr id="43" name="Textplatzhalter 2"/>
          <p:cNvSpPr>
            <a:spLocks noGrp="1"/>
          </p:cNvSpPr>
          <p:nvPr>
            <p:ph type="body" sz="quarter" idx="17" hasCustomPrompt="1"/>
          </p:nvPr>
        </p:nvSpPr>
        <p:spPr>
          <a:xfrm>
            <a:off x="4673643" y="345604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6 Title…</a:t>
            </a:r>
          </a:p>
        </p:txBody>
      </p:sp>
      <p:sp>
        <p:nvSpPr>
          <p:cNvPr id="44" name="Textplatzhalter 2"/>
          <p:cNvSpPr>
            <a:spLocks noGrp="1"/>
          </p:cNvSpPr>
          <p:nvPr>
            <p:ph type="body" sz="quarter" idx="18" hasCustomPrompt="1"/>
          </p:nvPr>
        </p:nvSpPr>
        <p:spPr>
          <a:xfrm>
            <a:off x="6867664" y="345604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7 Title…</a:t>
            </a:r>
          </a:p>
        </p:txBody>
      </p:sp>
    </p:spTree>
    <p:extLst>
      <p:ext uri="{BB962C8B-B14F-4D97-AF65-F5344CB8AC3E}">
        <p14:creationId xmlns:p14="http://schemas.microsoft.com/office/powerpoint/2010/main" val="174941596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s Unspecific 2">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Icons</a:t>
            </a:r>
            <a:br>
              <a:rPr lang="en-GB" noProof="0" dirty="0"/>
            </a:br>
            <a:r>
              <a:rPr lang="en-GB" noProof="0" dirty="0"/>
              <a:t>Unspecific 2</a:t>
            </a:r>
          </a:p>
        </p:txBody>
      </p:sp>
      <p:sp>
        <p:nvSpPr>
          <p:cNvPr id="215" name="Freeform 21"/>
          <p:cNvSpPr>
            <a:spLocks noChangeArrowheads="1"/>
          </p:cNvSpPr>
          <p:nvPr userDrawn="1"/>
        </p:nvSpPr>
        <p:spPr bwMode="auto">
          <a:xfrm>
            <a:off x="2191758" y="1351597"/>
            <a:ext cx="232243" cy="129481"/>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6" name="Freeform 22"/>
          <p:cNvSpPr>
            <a:spLocks noChangeArrowheads="1"/>
          </p:cNvSpPr>
          <p:nvPr userDrawn="1"/>
        </p:nvSpPr>
        <p:spPr bwMode="auto">
          <a:xfrm>
            <a:off x="1737551" y="1306382"/>
            <a:ext cx="215799" cy="215801"/>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7" name="Freeform 23"/>
          <p:cNvSpPr>
            <a:spLocks noChangeArrowheads="1"/>
          </p:cNvSpPr>
          <p:nvPr userDrawn="1"/>
        </p:nvSpPr>
        <p:spPr bwMode="auto">
          <a:xfrm>
            <a:off x="820914" y="1318713"/>
            <a:ext cx="199357" cy="195248"/>
          </a:xfrm>
          <a:custGeom>
            <a:avLst/>
            <a:gdLst>
              <a:gd name="T0" fmla="*/ 416 w 427"/>
              <a:gd name="T1" fmla="*/ 53 h 417"/>
              <a:gd name="T2" fmla="*/ 416 w 427"/>
              <a:gd name="T3" fmla="*/ 53 h 417"/>
              <a:gd name="T4" fmla="*/ 354 w 427"/>
              <a:gd name="T5" fmla="*/ 9 h 417"/>
              <a:gd name="T6" fmla="*/ 328 w 427"/>
              <a:gd name="T7" fmla="*/ 0 h 417"/>
              <a:gd name="T8" fmla="*/ 89 w 427"/>
              <a:gd name="T9" fmla="*/ 0 h 417"/>
              <a:gd name="T10" fmla="*/ 62 w 427"/>
              <a:gd name="T11" fmla="*/ 9 h 417"/>
              <a:gd name="T12" fmla="*/ 9 w 427"/>
              <a:gd name="T13" fmla="*/ 53 h 417"/>
              <a:gd name="T14" fmla="*/ 0 w 427"/>
              <a:gd name="T15" fmla="*/ 80 h 417"/>
              <a:gd name="T16" fmla="*/ 44 w 427"/>
              <a:gd name="T17" fmla="*/ 399 h 417"/>
              <a:gd name="T18" fmla="*/ 72 w 427"/>
              <a:gd name="T19" fmla="*/ 416 h 417"/>
              <a:gd name="T20" fmla="*/ 354 w 427"/>
              <a:gd name="T21" fmla="*/ 416 h 417"/>
              <a:gd name="T22" fmla="*/ 381 w 427"/>
              <a:gd name="T23" fmla="*/ 399 h 417"/>
              <a:gd name="T24" fmla="*/ 426 w 427"/>
              <a:gd name="T25" fmla="*/ 80 h 417"/>
              <a:gd name="T26" fmla="*/ 416 w 427"/>
              <a:gd name="T27" fmla="*/ 53 h 417"/>
              <a:gd name="T28" fmla="*/ 213 w 427"/>
              <a:gd name="T29" fmla="*/ 266 h 417"/>
              <a:gd name="T30" fmla="*/ 213 w 427"/>
              <a:gd name="T31" fmla="*/ 266 h 417"/>
              <a:gd name="T32" fmla="*/ 107 w 427"/>
              <a:gd name="T33" fmla="*/ 124 h 417"/>
              <a:gd name="T34" fmla="*/ 160 w 427"/>
              <a:gd name="T35" fmla="*/ 124 h 417"/>
              <a:gd name="T36" fmla="*/ 213 w 427"/>
              <a:gd name="T37" fmla="*/ 222 h 417"/>
              <a:gd name="T38" fmla="*/ 266 w 427"/>
              <a:gd name="T39" fmla="*/ 124 h 417"/>
              <a:gd name="T40" fmla="*/ 310 w 427"/>
              <a:gd name="T41" fmla="*/ 124 h 417"/>
              <a:gd name="T42" fmla="*/ 213 w 427"/>
              <a:gd name="T43" fmla="*/ 266 h 417"/>
              <a:gd name="T44" fmla="*/ 36 w 427"/>
              <a:gd name="T45" fmla="*/ 80 h 417"/>
              <a:gd name="T46" fmla="*/ 36 w 427"/>
              <a:gd name="T47" fmla="*/ 80 h 417"/>
              <a:gd name="T48" fmla="*/ 89 w 427"/>
              <a:gd name="T49" fmla="*/ 27 h 417"/>
              <a:gd name="T50" fmla="*/ 328 w 427"/>
              <a:gd name="T51" fmla="*/ 27 h 417"/>
              <a:gd name="T52" fmla="*/ 391 w 427"/>
              <a:gd name="T53" fmla="*/ 80 h 417"/>
              <a:gd name="T54" fmla="*/ 36 w 427"/>
              <a:gd name="T55" fmla="*/ 8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7" h="417">
                <a:moveTo>
                  <a:pt x="416" y="53"/>
                </a:moveTo>
                <a:lnTo>
                  <a:pt x="416" y="53"/>
                </a:lnTo>
                <a:cubicBezTo>
                  <a:pt x="408" y="44"/>
                  <a:pt x="363" y="9"/>
                  <a:pt x="354" y="9"/>
                </a:cubicBezTo>
                <a:cubicBezTo>
                  <a:pt x="354" y="0"/>
                  <a:pt x="337" y="0"/>
                  <a:pt x="328" y="0"/>
                </a:cubicBezTo>
                <a:cubicBezTo>
                  <a:pt x="89" y="0"/>
                  <a:pt x="89" y="0"/>
                  <a:pt x="89" y="0"/>
                </a:cubicBezTo>
                <a:cubicBezTo>
                  <a:pt x="89" y="0"/>
                  <a:pt x="72" y="0"/>
                  <a:pt x="62" y="9"/>
                </a:cubicBezTo>
                <a:cubicBezTo>
                  <a:pt x="62" y="9"/>
                  <a:pt x="18" y="44"/>
                  <a:pt x="9" y="53"/>
                </a:cubicBezTo>
                <a:cubicBezTo>
                  <a:pt x="0" y="53"/>
                  <a:pt x="0" y="62"/>
                  <a:pt x="0" y="80"/>
                </a:cubicBezTo>
                <a:cubicBezTo>
                  <a:pt x="0" y="88"/>
                  <a:pt x="44" y="399"/>
                  <a:pt x="44" y="399"/>
                </a:cubicBezTo>
                <a:cubicBezTo>
                  <a:pt x="53" y="407"/>
                  <a:pt x="62" y="416"/>
                  <a:pt x="72" y="416"/>
                </a:cubicBezTo>
                <a:cubicBezTo>
                  <a:pt x="354" y="416"/>
                  <a:pt x="354" y="416"/>
                  <a:pt x="354" y="416"/>
                </a:cubicBezTo>
                <a:cubicBezTo>
                  <a:pt x="363" y="416"/>
                  <a:pt x="372" y="407"/>
                  <a:pt x="381" y="399"/>
                </a:cubicBezTo>
                <a:cubicBezTo>
                  <a:pt x="381" y="399"/>
                  <a:pt x="426" y="88"/>
                  <a:pt x="426" y="80"/>
                </a:cubicBezTo>
                <a:cubicBezTo>
                  <a:pt x="426" y="62"/>
                  <a:pt x="416" y="53"/>
                  <a:pt x="416" y="53"/>
                </a:cubicBezTo>
                <a:close/>
                <a:moveTo>
                  <a:pt x="213" y="266"/>
                </a:moveTo>
                <a:lnTo>
                  <a:pt x="213" y="266"/>
                </a:lnTo>
                <a:cubicBezTo>
                  <a:pt x="133" y="266"/>
                  <a:pt x="116" y="150"/>
                  <a:pt x="107" y="124"/>
                </a:cubicBezTo>
                <a:cubicBezTo>
                  <a:pt x="160" y="124"/>
                  <a:pt x="160" y="124"/>
                  <a:pt x="160" y="124"/>
                </a:cubicBezTo>
                <a:cubicBezTo>
                  <a:pt x="160" y="159"/>
                  <a:pt x="178" y="222"/>
                  <a:pt x="213" y="222"/>
                </a:cubicBezTo>
                <a:cubicBezTo>
                  <a:pt x="248" y="222"/>
                  <a:pt x="257" y="159"/>
                  <a:pt x="266" y="124"/>
                </a:cubicBezTo>
                <a:cubicBezTo>
                  <a:pt x="310" y="124"/>
                  <a:pt x="310" y="124"/>
                  <a:pt x="310" y="124"/>
                </a:cubicBezTo>
                <a:cubicBezTo>
                  <a:pt x="310" y="150"/>
                  <a:pt x="293" y="266"/>
                  <a:pt x="213" y="266"/>
                </a:cubicBezTo>
                <a:close/>
                <a:moveTo>
                  <a:pt x="36" y="80"/>
                </a:moveTo>
                <a:lnTo>
                  <a:pt x="36" y="80"/>
                </a:lnTo>
                <a:cubicBezTo>
                  <a:pt x="89" y="27"/>
                  <a:pt x="89" y="27"/>
                  <a:pt x="89" y="27"/>
                </a:cubicBezTo>
                <a:cubicBezTo>
                  <a:pt x="328" y="27"/>
                  <a:pt x="328" y="27"/>
                  <a:pt x="328" y="27"/>
                </a:cubicBezTo>
                <a:cubicBezTo>
                  <a:pt x="391" y="80"/>
                  <a:pt x="391" y="80"/>
                  <a:pt x="391" y="80"/>
                </a:cubicBezTo>
                <a:lnTo>
                  <a:pt x="36" y="8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4" name="Freeform 30"/>
          <p:cNvSpPr>
            <a:spLocks noChangeArrowheads="1"/>
          </p:cNvSpPr>
          <p:nvPr userDrawn="1"/>
        </p:nvSpPr>
        <p:spPr bwMode="auto">
          <a:xfrm>
            <a:off x="1266900" y="1306382"/>
            <a:ext cx="232243" cy="219911"/>
          </a:xfrm>
          <a:custGeom>
            <a:avLst/>
            <a:gdLst>
              <a:gd name="T0" fmla="*/ 133 w 498"/>
              <a:gd name="T1" fmla="*/ 469 h 470"/>
              <a:gd name="T2" fmla="*/ 133 w 498"/>
              <a:gd name="T3" fmla="*/ 469 h 470"/>
              <a:gd name="T4" fmla="*/ 186 w 498"/>
              <a:gd name="T5" fmla="*/ 469 h 470"/>
              <a:gd name="T6" fmla="*/ 293 w 498"/>
              <a:gd name="T7" fmla="*/ 265 h 470"/>
              <a:gd name="T8" fmla="*/ 426 w 498"/>
              <a:gd name="T9" fmla="*/ 265 h 470"/>
              <a:gd name="T10" fmla="*/ 497 w 498"/>
              <a:gd name="T11" fmla="*/ 230 h 470"/>
              <a:gd name="T12" fmla="*/ 426 w 498"/>
              <a:gd name="T13" fmla="*/ 195 h 470"/>
              <a:gd name="T14" fmla="*/ 293 w 498"/>
              <a:gd name="T15" fmla="*/ 195 h 470"/>
              <a:gd name="T16" fmla="*/ 186 w 498"/>
              <a:gd name="T17" fmla="*/ 0 h 470"/>
              <a:gd name="T18" fmla="*/ 133 w 498"/>
              <a:gd name="T19" fmla="*/ 0 h 470"/>
              <a:gd name="T20" fmla="*/ 195 w 498"/>
              <a:gd name="T21" fmla="*/ 195 h 470"/>
              <a:gd name="T22" fmla="*/ 107 w 498"/>
              <a:gd name="T23" fmla="*/ 195 h 470"/>
              <a:gd name="T24" fmla="*/ 53 w 498"/>
              <a:gd name="T25" fmla="*/ 150 h 470"/>
              <a:gd name="T26" fmla="*/ 0 w 498"/>
              <a:gd name="T27" fmla="*/ 150 h 470"/>
              <a:gd name="T28" fmla="*/ 36 w 498"/>
              <a:gd name="T29" fmla="*/ 230 h 470"/>
              <a:gd name="T30" fmla="*/ 0 w 498"/>
              <a:gd name="T31" fmla="*/ 319 h 470"/>
              <a:gd name="T32" fmla="*/ 53 w 498"/>
              <a:gd name="T33" fmla="*/ 319 h 470"/>
              <a:gd name="T34" fmla="*/ 107 w 498"/>
              <a:gd name="T35" fmla="*/ 265 h 470"/>
              <a:gd name="T36" fmla="*/ 195 w 498"/>
              <a:gd name="T37" fmla="*/ 265 h 470"/>
              <a:gd name="T38" fmla="*/ 133 w 498"/>
              <a:gd name="T39" fmla="*/ 4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5" name="Freeform 31"/>
          <p:cNvSpPr>
            <a:spLocks noChangeArrowheads="1"/>
          </p:cNvSpPr>
          <p:nvPr userDrawn="1"/>
        </p:nvSpPr>
        <p:spPr bwMode="auto">
          <a:xfrm>
            <a:off x="2662408" y="1310492"/>
            <a:ext cx="215799" cy="211691"/>
          </a:xfrm>
          <a:custGeom>
            <a:avLst/>
            <a:gdLst>
              <a:gd name="T0" fmla="*/ 231 w 462"/>
              <a:gd name="T1" fmla="*/ 0 h 453"/>
              <a:gd name="T2" fmla="*/ 231 w 462"/>
              <a:gd name="T3" fmla="*/ 0 h 453"/>
              <a:gd name="T4" fmla="*/ 0 w 462"/>
              <a:gd name="T5" fmla="*/ 222 h 453"/>
              <a:gd name="T6" fmla="*/ 231 w 462"/>
              <a:gd name="T7" fmla="*/ 452 h 453"/>
              <a:gd name="T8" fmla="*/ 461 w 462"/>
              <a:gd name="T9" fmla="*/ 222 h 453"/>
              <a:gd name="T10" fmla="*/ 231 w 462"/>
              <a:gd name="T11" fmla="*/ 0 h 453"/>
              <a:gd name="T12" fmla="*/ 231 w 462"/>
              <a:gd name="T13" fmla="*/ 399 h 453"/>
              <a:gd name="T14" fmla="*/ 231 w 462"/>
              <a:gd name="T15" fmla="*/ 399 h 453"/>
              <a:gd name="T16" fmla="*/ 53 w 462"/>
              <a:gd name="T17" fmla="*/ 222 h 453"/>
              <a:gd name="T18" fmla="*/ 231 w 462"/>
              <a:gd name="T19" fmla="*/ 45 h 453"/>
              <a:gd name="T20" fmla="*/ 408 w 462"/>
              <a:gd name="T21" fmla="*/ 222 h 453"/>
              <a:gd name="T22" fmla="*/ 231 w 462"/>
              <a:gd name="T23"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1" y="0"/>
                </a:moveTo>
                <a:lnTo>
                  <a:pt x="231" y="0"/>
                </a:lnTo>
                <a:cubicBezTo>
                  <a:pt x="106" y="0"/>
                  <a:pt x="0" y="98"/>
                  <a:pt x="0" y="222"/>
                </a:cubicBezTo>
                <a:cubicBezTo>
                  <a:pt x="0" y="346"/>
                  <a:pt x="106" y="452"/>
                  <a:pt x="231" y="452"/>
                </a:cubicBezTo>
                <a:cubicBezTo>
                  <a:pt x="355" y="452"/>
                  <a:pt x="461" y="346"/>
                  <a:pt x="461" y="222"/>
                </a:cubicBezTo>
                <a:cubicBezTo>
                  <a:pt x="461" y="98"/>
                  <a:pt x="355" y="0"/>
                  <a:pt x="231" y="0"/>
                </a:cubicBezTo>
                <a:close/>
                <a:moveTo>
                  <a:pt x="231" y="399"/>
                </a:moveTo>
                <a:lnTo>
                  <a:pt x="231" y="399"/>
                </a:lnTo>
                <a:cubicBezTo>
                  <a:pt x="133" y="399"/>
                  <a:pt x="53" y="319"/>
                  <a:pt x="53" y="222"/>
                </a:cubicBezTo>
                <a:cubicBezTo>
                  <a:pt x="53" y="124"/>
                  <a:pt x="133" y="45"/>
                  <a:pt x="231" y="45"/>
                </a:cubicBezTo>
                <a:cubicBezTo>
                  <a:pt x="328" y="45"/>
                  <a:pt x="408" y="124"/>
                  <a:pt x="408" y="222"/>
                </a:cubicBezTo>
                <a:cubicBezTo>
                  <a:pt x="408" y="319"/>
                  <a:pt x="328" y="399"/>
                  <a:pt x="231" y="39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6" name="Freeform 32"/>
          <p:cNvSpPr>
            <a:spLocks noChangeArrowheads="1"/>
          </p:cNvSpPr>
          <p:nvPr userDrawn="1"/>
        </p:nvSpPr>
        <p:spPr bwMode="auto">
          <a:xfrm>
            <a:off x="2761060" y="1355707"/>
            <a:ext cx="49326" cy="102762"/>
          </a:xfrm>
          <a:custGeom>
            <a:avLst/>
            <a:gdLst>
              <a:gd name="T0" fmla="*/ 36 w 107"/>
              <a:gd name="T1" fmla="*/ 0 h 222"/>
              <a:gd name="T2" fmla="*/ 0 w 107"/>
              <a:gd name="T3" fmla="*/ 0 h 222"/>
              <a:gd name="T4" fmla="*/ 0 w 107"/>
              <a:gd name="T5" fmla="*/ 133 h 222"/>
              <a:gd name="T6" fmla="*/ 89 w 107"/>
              <a:gd name="T7" fmla="*/ 221 h 222"/>
              <a:gd name="T8" fmla="*/ 106 w 107"/>
              <a:gd name="T9" fmla="*/ 195 h 222"/>
              <a:gd name="T10" fmla="*/ 36 w 107"/>
              <a:gd name="T11" fmla="*/ 114 h 222"/>
              <a:gd name="T12" fmla="*/ 36 w 107"/>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107" h="222">
                <a:moveTo>
                  <a:pt x="36" y="0"/>
                </a:moveTo>
                <a:lnTo>
                  <a:pt x="0" y="0"/>
                </a:lnTo>
                <a:lnTo>
                  <a:pt x="0" y="133"/>
                </a:lnTo>
                <a:lnTo>
                  <a:pt x="89" y="221"/>
                </a:lnTo>
                <a:lnTo>
                  <a:pt x="106" y="195"/>
                </a:lnTo>
                <a:lnTo>
                  <a:pt x="36" y="114"/>
                </a:lnTo>
                <a:lnTo>
                  <a:pt x="36"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7" name="Freeform 33"/>
          <p:cNvSpPr>
            <a:spLocks noChangeArrowheads="1"/>
          </p:cNvSpPr>
          <p:nvPr userDrawn="1"/>
        </p:nvSpPr>
        <p:spPr bwMode="auto">
          <a:xfrm>
            <a:off x="7771062" y="2260013"/>
            <a:ext cx="158253" cy="166475"/>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8" name="Freeform 34"/>
          <p:cNvSpPr>
            <a:spLocks noChangeArrowheads="1"/>
          </p:cNvSpPr>
          <p:nvPr userDrawn="1"/>
        </p:nvSpPr>
        <p:spPr bwMode="auto">
          <a:xfrm>
            <a:off x="6865373" y="1298160"/>
            <a:ext cx="131535" cy="232243"/>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0" name="Freeform 36"/>
          <p:cNvSpPr>
            <a:spLocks noChangeArrowheads="1"/>
          </p:cNvSpPr>
          <p:nvPr userDrawn="1"/>
        </p:nvSpPr>
        <p:spPr bwMode="auto">
          <a:xfrm>
            <a:off x="7275749" y="1772922"/>
            <a:ext cx="224022" cy="203468"/>
          </a:xfrm>
          <a:custGeom>
            <a:avLst/>
            <a:gdLst>
              <a:gd name="T0" fmla="*/ 239 w 480"/>
              <a:gd name="T1" fmla="*/ 328 h 436"/>
              <a:gd name="T2" fmla="*/ 239 w 480"/>
              <a:gd name="T3" fmla="*/ 328 h 436"/>
              <a:gd name="T4" fmla="*/ 186 w 480"/>
              <a:gd name="T5" fmla="*/ 382 h 436"/>
              <a:gd name="T6" fmla="*/ 239 w 480"/>
              <a:gd name="T7" fmla="*/ 435 h 436"/>
              <a:gd name="T8" fmla="*/ 292 w 480"/>
              <a:gd name="T9" fmla="*/ 382 h 436"/>
              <a:gd name="T10" fmla="*/ 239 w 480"/>
              <a:gd name="T11" fmla="*/ 328 h 436"/>
              <a:gd name="T12" fmla="*/ 133 w 480"/>
              <a:gd name="T13" fmla="*/ 275 h 436"/>
              <a:gd name="T14" fmla="*/ 133 w 480"/>
              <a:gd name="T15" fmla="*/ 275 h 436"/>
              <a:gd name="T16" fmla="*/ 168 w 480"/>
              <a:gd name="T17" fmla="*/ 311 h 436"/>
              <a:gd name="T18" fmla="*/ 310 w 480"/>
              <a:gd name="T19" fmla="*/ 311 h 436"/>
              <a:gd name="T20" fmla="*/ 345 w 480"/>
              <a:gd name="T21" fmla="*/ 275 h 436"/>
              <a:gd name="T22" fmla="*/ 133 w 480"/>
              <a:gd name="T23" fmla="*/ 275 h 436"/>
              <a:gd name="T24" fmla="*/ 62 w 480"/>
              <a:gd name="T25" fmla="*/ 204 h 436"/>
              <a:gd name="T26" fmla="*/ 62 w 480"/>
              <a:gd name="T27" fmla="*/ 204 h 436"/>
              <a:gd name="T28" fmla="*/ 98 w 480"/>
              <a:gd name="T29" fmla="*/ 240 h 436"/>
              <a:gd name="T30" fmla="*/ 381 w 480"/>
              <a:gd name="T31" fmla="*/ 240 h 436"/>
              <a:gd name="T32" fmla="*/ 417 w 480"/>
              <a:gd name="T33" fmla="*/ 204 h 436"/>
              <a:gd name="T34" fmla="*/ 62 w 480"/>
              <a:gd name="T35" fmla="*/ 204 h 436"/>
              <a:gd name="T36" fmla="*/ 0 w 480"/>
              <a:gd name="T37" fmla="*/ 134 h 436"/>
              <a:gd name="T38" fmla="*/ 0 w 480"/>
              <a:gd name="T39" fmla="*/ 134 h 436"/>
              <a:gd name="T40" fmla="*/ 26 w 480"/>
              <a:gd name="T41" fmla="*/ 169 h 436"/>
              <a:gd name="T42" fmla="*/ 443 w 480"/>
              <a:gd name="T43" fmla="*/ 169 h 436"/>
              <a:gd name="T44" fmla="*/ 479 w 480"/>
              <a:gd name="T45" fmla="*/ 134 h 436"/>
              <a:gd name="T46" fmla="*/ 0 w 480"/>
              <a:gd name="T47" fmla="*/ 13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36">
                <a:moveTo>
                  <a:pt x="239" y="328"/>
                </a:moveTo>
                <a:lnTo>
                  <a:pt x="239" y="328"/>
                </a:lnTo>
                <a:cubicBezTo>
                  <a:pt x="213" y="328"/>
                  <a:pt x="186" y="355"/>
                  <a:pt x="186" y="382"/>
                </a:cubicBezTo>
                <a:cubicBezTo>
                  <a:pt x="186" y="409"/>
                  <a:pt x="213" y="435"/>
                  <a:pt x="239" y="435"/>
                </a:cubicBezTo>
                <a:cubicBezTo>
                  <a:pt x="266" y="435"/>
                  <a:pt x="292" y="409"/>
                  <a:pt x="292" y="382"/>
                </a:cubicBezTo>
                <a:cubicBezTo>
                  <a:pt x="292" y="355"/>
                  <a:pt x="266" y="328"/>
                  <a:pt x="239" y="328"/>
                </a:cubicBezTo>
                <a:close/>
                <a:moveTo>
                  <a:pt x="133" y="275"/>
                </a:moveTo>
                <a:lnTo>
                  <a:pt x="133" y="275"/>
                </a:lnTo>
                <a:cubicBezTo>
                  <a:pt x="168" y="311"/>
                  <a:pt x="168" y="311"/>
                  <a:pt x="168" y="311"/>
                </a:cubicBezTo>
                <a:cubicBezTo>
                  <a:pt x="204" y="275"/>
                  <a:pt x="266" y="275"/>
                  <a:pt x="310" y="311"/>
                </a:cubicBezTo>
                <a:cubicBezTo>
                  <a:pt x="345" y="275"/>
                  <a:pt x="345" y="275"/>
                  <a:pt x="345" y="275"/>
                </a:cubicBezTo>
                <a:cubicBezTo>
                  <a:pt x="283" y="222"/>
                  <a:pt x="195" y="222"/>
                  <a:pt x="133" y="275"/>
                </a:cubicBezTo>
                <a:close/>
                <a:moveTo>
                  <a:pt x="62" y="204"/>
                </a:moveTo>
                <a:lnTo>
                  <a:pt x="62" y="204"/>
                </a:lnTo>
                <a:cubicBezTo>
                  <a:pt x="98" y="240"/>
                  <a:pt x="98" y="240"/>
                  <a:pt x="98" y="240"/>
                </a:cubicBezTo>
                <a:cubicBezTo>
                  <a:pt x="177" y="169"/>
                  <a:pt x="301" y="169"/>
                  <a:pt x="381" y="240"/>
                </a:cubicBezTo>
                <a:cubicBezTo>
                  <a:pt x="417" y="204"/>
                  <a:pt x="417" y="204"/>
                  <a:pt x="417" y="204"/>
                </a:cubicBezTo>
                <a:cubicBezTo>
                  <a:pt x="319" y="107"/>
                  <a:pt x="160" y="107"/>
                  <a:pt x="62" y="204"/>
                </a:cubicBezTo>
                <a:close/>
                <a:moveTo>
                  <a:pt x="0" y="134"/>
                </a:moveTo>
                <a:lnTo>
                  <a:pt x="0" y="134"/>
                </a:lnTo>
                <a:cubicBezTo>
                  <a:pt x="26" y="169"/>
                  <a:pt x="26" y="169"/>
                  <a:pt x="26" y="169"/>
                </a:cubicBezTo>
                <a:cubicBezTo>
                  <a:pt x="142" y="54"/>
                  <a:pt x="328" y="54"/>
                  <a:pt x="443" y="169"/>
                </a:cubicBezTo>
                <a:cubicBezTo>
                  <a:pt x="479" y="134"/>
                  <a:pt x="479" y="134"/>
                  <a:pt x="479" y="134"/>
                </a:cubicBezTo>
                <a:cubicBezTo>
                  <a:pt x="345" y="0"/>
                  <a:pt x="133" y="0"/>
                  <a:pt x="0" y="13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1" name="Freeform 37"/>
          <p:cNvSpPr>
            <a:spLocks noChangeArrowheads="1"/>
          </p:cNvSpPr>
          <p:nvPr userDrawn="1"/>
        </p:nvSpPr>
        <p:spPr bwMode="auto">
          <a:xfrm>
            <a:off x="8254042" y="2280566"/>
            <a:ext cx="110983" cy="125370"/>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2" name="Freeform 38"/>
          <p:cNvSpPr>
            <a:spLocks noChangeArrowheads="1"/>
          </p:cNvSpPr>
          <p:nvPr userDrawn="1"/>
        </p:nvSpPr>
        <p:spPr bwMode="auto">
          <a:xfrm>
            <a:off x="4107241" y="1310492"/>
            <a:ext cx="94541" cy="211691"/>
          </a:xfrm>
          <a:custGeom>
            <a:avLst/>
            <a:gdLst>
              <a:gd name="T0" fmla="*/ 26 w 205"/>
              <a:gd name="T1" fmla="*/ 443 h 453"/>
              <a:gd name="T2" fmla="*/ 26 w 205"/>
              <a:gd name="T3" fmla="*/ 443 h 453"/>
              <a:gd name="T4" fmla="*/ 106 w 205"/>
              <a:gd name="T5" fmla="*/ 266 h 453"/>
              <a:gd name="T6" fmla="*/ 8 w 205"/>
              <a:gd name="T7" fmla="*/ 212 h 453"/>
              <a:gd name="T8" fmla="*/ 186 w 205"/>
              <a:gd name="T9" fmla="*/ 0 h 453"/>
              <a:gd name="T10" fmla="*/ 106 w 205"/>
              <a:gd name="T11" fmla="*/ 187 h 453"/>
              <a:gd name="T12" fmla="*/ 204 w 205"/>
              <a:gd name="T13" fmla="*/ 240 h 453"/>
              <a:gd name="T14" fmla="*/ 26 w 205"/>
              <a:gd name="T15" fmla="*/ 44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453">
                <a:moveTo>
                  <a:pt x="26" y="443"/>
                </a:moveTo>
                <a:lnTo>
                  <a:pt x="26" y="443"/>
                </a:lnTo>
                <a:cubicBezTo>
                  <a:pt x="17" y="443"/>
                  <a:pt x="106" y="266"/>
                  <a:pt x="106" y="266"/>
                </a:cubicBezTo>
                <a:cubicBezTo>
                  <a:pt x="97" y="257"/>
                  <a:pt x="8" y="231"/>
                  <a:pt x="8" y="212"/>
                </a:cubicBezTo>
                <a:cubicBezTo>
                  <a:pt x="0" y="196"/>
                  <a:pt x="177" y="0"/>
                  <a:pt x="186" y="0"/>
                </a:cubicBezTo>
                <a:cubicBezTo>
                  <a:pt x="186" y="9"/>
                  <a:pt x="106" y="177"/>
                  <a:pt x="106" y="187"/>
                </a:cubicBezTo>
                <a:cubicBezTo>
                  <a:pt x="114" y="196"/>
                  <a:pt x="204" y="222"/>
                  <a:pt x="204" y="240"/>
                </a:cubicBezTo>
                <a:cubicBezTo>
                  <a:pt x="204" y="249"/>
                  <a:pt x="35" y="452"/>
                  <a:pt x="26" y="44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3" name="Freeform 39"/>
          <p:cNvSpPr>
            <a:spLocks noChangeArrowheads="1"/>
          </p:cNvSpPr>
          <p:nvPr userDrawn="1"/>
        </p:nvSpPr>
        <p:spPr bwMode="auto">
          <a:xfrm>
            <a:off x="3591376" y="1310492"/>
            <a:ext cx="207579" cy="207580"/>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4" name="Freeform 40"/>
          <p:cNvSpPr>
            <a:spLocks noChangeArrowheads="1"/>
          </p:cNvSpPr>
          <p:nvPr userDrawn="1"/>
        </p:nvSpPr>
        <p:spPr bwMode="auto">
          <a:xfrm>
            <a:off x="3157720" y="1384481"/>
            <a:ext cx="150033" cy="145922"/>
          </a:xfrm>
          <a:custGeom>
            <a:avLst/>
            <a:gdLst>
              <a:gd name="T0" fmla="*/ 311 w 320"/>
              <a:gd name="T1" fmla="*/ 0 h 312"/>
              <a:gd name="T2" fmla="*/ 311 w 320"/>
              <a:gd name="T3" fmla="*/ 0 h 312"/>
              <a:gd name="T4" fmla="*/ 293 w 320"/>
              <a:gd name="T5" fmla="*/ 0 h 312"/>
              <a:gd name="T6" fmla="*/ 284 w 320"/>
              <a:gd name="T7" fmla="*/ 9 h 312"/>
              <a:gd name="T8" fmla="*/ 284 w 320"/>
              <a:gd name="T9" fmla="*/ 72 h 312"/>
              <a:gd name="T10" fmla="*/ 160 w 320"/>
              <a:gd name="T11" fmla="*/ 160 h 312"/>
              <a:gd name="T12" fmla="*/ 36 w 320"/>
              <a:gd name="T13" fmla="*/ 72 h 312"/>
              <a:gd name="T14" fmla="*/ 36 w 320"/>
              <a:gd name="T15" fmla="*/ 9 h 312"/>
              <a:gd name="T16" fmla="*/ 28 w 320"/>
              <a:gd name="T17" fmla="*/ 0 h 312"/>
              <a:gd name="T18" fmla="*/ 9 w 320"/>
              <a:gd name="T19" fmla="*/ 0 h 312"/>
              <a:gd name="T20" fmla="*/ 0 w 320"/>
              <a:gd name="T21" fmla="*/ 9 h 312"/>
              <a:gd name="T22" fmla="*/ 0 w 320"/>
              <a:gd name="T23" fmla="*/ 72 h 312"/>
              <a:gd name="T24" fmla="*/ 134 w 320"/>
              <a:gd name="T25" fmla="*/ 196 h 312"/>
              <a:gd name="T26" fmla="*/ 134 w 320"/>
              <a:gd name="T27" fmla="*/ 266 h 312"/>
              <a:gd name="T28" fmla="*/ 72 w 320"/>
              <a:gd name="T29" fmla="*/ 266 h 312"/>
              <a:gd name="T30" fmla="*/ 63 w 320"/>
              <a:gd name="T31" fmla="*/ 275 h 312"/>
              <a:gd name="T32" fmla="*/ 63 w 320"/>
              <a:gd name="T33" fmla="*/ 302 h 312"/>
              <a:gd name="T34" fmla="*/ 72 w 320"/>
              <a:gd name="T35" fmla="*/ 311 h 312"/>
              <a:gd name="T36" fmla="*/ 249 w 320"/>
              <a:gd name="T37" fmla="*/ 311 h 312"/>
              <a:gd name="T38" fmla="*/ 257 w 320"/>
              <a:gd name="T39" fmla="*/ 302 h 312"/>
              <a:gd name="T40" fmla="*/ 257 w 320"/>
              <a:gd name="T41" fmla="*/ 275 h 312"/>
              <a:gd name="T42" fmla="*/ 249 w 320"/>
              <a:gd name="T43" fmla="*/ 266 h 312"/>
              <a:gd name="T44" fmla="*/ 187 w 320"/>
              <a:gd name="T45" fmla="*/ 266 h 312"/>
              <a:gd name="T46" fmla="*/ 187 w 320"/>
              <a:gd name="T47" fmla="*/ 196 h 312"/>
              <a:gd name="T48" fmla="*/ 319 w 320"/>
              <a:gd name="T49" fmla="*/ 72 h 312"/>
              <a:gd name="T50" fmla="*/ 319 w 320"/>
              <a:gd name="T51" fmla="*/ 9 h 312"/>
              <a:gd name="T52" fmla="*/ 311 w 320"/>
              <a:gd name="T53"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0" h="312">
                <a:moveTo>
                  <a:pt x="311" y="0"/>
                </a:moveTo>
                <a:lnTo>
                  <a:pt x="311" y="0"/>
                </a:lnTo>
                <a:cubicBezTo>
                  <a:pt x="293" y="0"/>
                  <a:pt x="293" y="0"/>
                  <a:pt x="293" y="0"/>
                </a:cubicBezTo>
                <a:cubicBezTo>
                  <a:pt x="284" y="0"/>
                  <a:pt x="284" y="0"/>
                  <a:pt x="284" y="9"/>
                </a:cubicBezTo>
                <a:cubicBezTo>
                  <a:pt x="284" y="72"/>
                  <a:pt x="284" y="72"/>
                  <a:pt x="284" y="72"/>
                </a:cubicBezTo>
                <a:cubicBezTo>
                  <a:pt x="284" y="107"/>
                  <a:pt x="257" y="160"/>
                  <a:pt x="160" y="160"/>
                </a:cubicBezTo>
                <a:cubicBezTo>
                  <a:pt x="63" y="160"/>
                  <a:pt x="36" y="107"/>
                  <a:pt x="36" y="72"/>
                </a:cubicBezTo>
                <a:cubicBezTo>
                  <a:pt x="36" y="9"/>
                  <a:pt x="36" y="9"/>
                  <a:pt x="36" y="9"/>
                </a:cubicBezTo>
                <a:cubicBezTo>
                  <a:pt x="36" y="0"/>
                  <a:pt x="28" y="0"/>
                  <a:pt x="28" y="0"/>
                </a:cubicBezTo>
                <a:cubicBezTo>
                  <a:pt x="9" y="0"/>
                  <a:pt x="9" y="0"/>
                  <a:pt x="9" y="0"/>
                </a:cubicBezTo>
                <a:cubicBezTo>
                  <a:pt x="9" y="0"/>
                  <a:pt x="0" y="0"/>
                  <a:pt x="0" y="9"/>
                </a:cubicBezTo>
                <a:cubicBezTo>
                  <a:pt x="0" y="72"/>
                  <a:pt x="0" y="72"/>
                  <a:pt x="0" y="72"/>
                </a:cubicBezTo>
                <a:cubicBezTo>
                  <a:pt x="0" y="134"/>
                  <a:pt x="44" y="187"/>
                  <a:pt x="134" y="196"/>
                </a:cubicBezTo>
                <a:cubicBezTo>
                  <a:pt x="134" y="266"/>
                  <a:pt x="134" y="266"/>
                  <a:pt x="134" y="266"/>
                </a:cubicBezTo>
                <a:cubicBezTo>
                  <a:pt x="72" y="266"/>
                  <a:pt x="72" y="266"/>
                  <a:pt x="72" y="266"/>
                </a:cubicBezTo>
                <a:cubicBezTo>
                  <a:pt x="63" y="266"/>
                  <a:pt x="63" y="266"/>
                  <a:pt x="63" y="275"/>
                </a:cubicBezTo>
                <a:cubicBezTo>
                  <a:pt x="63" y="302"/>
                  <a:pt x="63" y="302"/>
                  <a:pt x="63" y="302"/>
                </a:cubicBezTo>
                <a:cubicBezTo>
                  <a:pt x="63" y="311"/>
                  <a:pt x="63" y="311"/>
                  <a:pt x="72" y="311"/>
                </a:cubicBezTo>
                <a:cubicBezTo>
                  <a:pt x="249" y="311"/>
                  <a:pt x="249" y="311"/>
                  <a:pt x="249" y="311"/>
                </a:cubicBezTo>
                <a:cubicBezTo>
                  <a:pt x="257" y="311"/>
                  <a:pt x="257" y="311"/>
                  <a:pt x="257" y="302"/>
                </a:cubicBezTo>
                <a:cubicBezTo>
                  <a:pt x="257" y="275"/>
                  <a:pt x="257" y="275"/>
                  <a:pt x="257" y="275"/>
                </a:cubicBezTo>
                <a:cubicBezTo>
                  <a:pt x="257" y="266"/>
                  <a:pt x="257" y="266"/>
                  <a:pt x="249" y="266"/>
                </a:cubicBezTo>
                <a:cubicBezTo>
                  <a:pt x="187" y="266"/>
                  <a:pt x="187" y="266"/>
                  <a:pt x="187" y="266"/>
                </a:cubicBezTo>
                <a:cubicBezTo>
                  <a:pt x="187" y="196"/>
                  <a:pt x="187" y="196"/>
                  <a:pt x="187" y="196"/>
                </a:cubicBezTo>
                <a:cubicBezTo>
                  <a:pt x="275" y="187"/>
                  <a:pt x="319" y="134"/>
                  <a:pt x="319" y="72"/>
                </a:cubicBezTo>
                <a:cubicBezTo>
                  <a:pt x="319" y="9"/>
                  <a:pt x="319" y="9"/>
                  <a:pt x="319" y="9"/>
                </a:cubicBezTo>
                <a:cubicBezTo>
                  <a:pt x="319" y="0"/>
                  <a:pt x="311" y="0"/>
                  <a:pt x="311"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5" name="Freeform 41"/>
          <p:cNvSpPr>
            <a:spLocks noChangeArrowheads="1"/>
          </p:cNvSpPr>
          <p:nvPr userDrawn="1"/>
        </p:nvSpPr>
        <p:spPr bwMode="auto">
          <a:xfrm>
            <a:off x="3198825" y="1384481"/>
            <a:ext cx="65768" cy="55492"/>
          </a:xfrm>
          <a:custGeom>
            <a:avLst/>
            <a:gdLst>
              <a:gd name="T0" fmla="*/ 71 w 143"/>
              <a:gd name="T1" fmla="*/ 116 h 117"/>
              <a:gd name="T2" fmla="*/ 71 w 143"/>
              <a:gd name="T3" fmla="*/ 116 h 117"/>
              <a:gd name="T4" fmla="*/ 142 w 143"/>
              <a:gd name="T5" fmla="*/ 72 h 117"/>
              <a:gd name="T6" fmla="*/ 142 w 143"/>
              <a:gd name="T7" fmla="*/ 0 h 117"/>
              <a:gd name="T8" fmla="*/ 0 w 143"/>
              <a:gd name="T9" fmla="*/ 0 h 117"/>
              <a:gd name="T10" fmla="*/ 0 w 143"/>
              <a:gd name="T11" fmla="*/ 72 h 117"/>
              <a:gd name="T12" fmla="*/ 71 w 143"/>
              <a:gd name="T13" fmla="*/ 116 h 117"/>
            </a:gdLst>
            <a:ahLst/>
            <a:cxnLst>
              <a:cxn ang="0">
                <a:pos x="T0" y="T1"/>
              </a:cxn>
              <a:cxn ang="0">
                <a:pos x="T2" y="T3"/>
              </a:cxn>
              <a:cxn ang="0">
                <a:pos x="T4" y="T5"/>
              </a:cxn>
              <a:cxn ang="0">
                <a:pos x="T6" y="T7"/>
              </a:cxn>
              <a:cxn ang="0">
                <a:pos x="T8" y="T9"/>
              </a:cxn>
              <a:cxn ang="0">
                <a:pos x="T10" y="T11"/>
              </a:cxn>
              <a:cxn ang="0">
                <a:pos x="T12" y="T13"/>
              </a:cxn>
            </a:cxnLst>
            <a:rect l="0" t="0" r="r" b="b"/>
            <a:pathLst>
              <a:path w="143" h="117">
                <a:moveTo>
                  <a:pt x="71" y="116"/>
                </a:moveTo>
                <a:lnTo>
                  <a:pt x="71" y="116"/>
                </a:lnTo>
                <a:cubicBezTo>
                  <a:pt x="133" y="116"/>
                  <a:pt x="142" y="90"/>
                  <a:pt x="142" y="72"/>
                </a:cubicBezTo>
                <a:cubicBezTo>
                  <a:pt x="142" y="0"/>
                  <a:pt x="142" y="0"/>
                  <a:pt x="142" y="0"/>
                </a:cubicBezTo>
                <a:cubicBezTo>
                  <a:pt x="0" y="0"/>
                  <a:pt x="0" y="0"/>
                  <a:pt x="0" y="0"/>
                </a:cubicBezTo>
                <a:cubicBezTo>
                  <a:pt x="0" y="72"/>
                  <a:pt x="0" y="72"/>
                  <a:pt x="0" y="72"/>
                </a:cubicBezTo>
                <a:cubicBezTo>
                  <a:pt x="0" y="90"/>
                  <a:pt x="9" y="116"/>
                  <a:pt x="71" y="11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6" name="Freeform 42"/>
          <p:cNvSpPr>
            <a:spLocks noChangeArrowheads="1"/>
          </p:cNvSpPr>
          <p:nvPr userDrawn="1"/>
        </p:nvSpPr>
        <p:spPr bwMode="auto">
          <a:xfrm>
            <a:off x="3198825" y="1298160"/>
            <a:ext cx="65768" cy="69879"/>
          </a:xfrm>
          <a:custGeom>
            <a:avLst/>
            <a:gdLst>
              <a:gd name="T0" fmla="*/ 142 w 143"/>
              <a:gd name="T1" fmla="*/ 44 h 151"/>
              <a:gd name="T2" fmla="*/ 142 w 143"/>
              <a:gd name="T3" fmla="*/ 44 h 151"/>
              <a:gd name="T4" fmla="*/ 71 w 143"/>
              <a:gd name="T5" fmla="*/ 0 h 151"/>
              <a:gd name="T6" fmla="*/ 0 w 143"/>
              <a:gd name="T7" fmla="*/ 44 h 151"/>
              <a:gd name="T8" fmla="*/ 0 w 143"/>
              <a:gd name="T9" fmla="*/ 150 h 151"/>
              <a:gd name="T10" fmla="*/ 142 w 143"/>
              <a:gd name="T11" fmla="*/ 150 h 151"/>
              <a:gd name="T12" fmla="*/ 142 w 143"/>
              <a:gd name="T13" fmla="*/ 44 h 151"/>
            </a:gdLst>
            <a:ahLst/>
            <a:cxnLst>
              <a:cxn ang="0">
                <a:pos x="T0" y="T1"/>
              </a:cxn>
              <a:cxn ang="0">
                <a:pos x="T2" y="T3"/>
              </a:cxn>
              <a:cxn ang="0">
                <a:pos x="T4" y="T5"/>
              </a:cxn>
              <a:cxn ang="0">
                <a:pos x="T6" y="T7"/>
              </a:cxn>
              <a:cxn ang="0">
                <a:pos x="T8" y="T9"/>
              </a:cxn>
              <a:cxn ang="0">
                <a:pos x="T10" y="T11"/>
              </a:cxn>
              <a:cxn ang="0">
                <a:pos x="T12" y="T13"/>
              </a:cxn>
            </a:cxnLst>
            <a:rect l="0" t="0" r="r" b="b"/>
            <a:pathLst>
              <a:path w="143" h="151">
                <a:moveTo>
                  <a:pt x="142" y="44"/>
                </a:moveTo>
                <a:lnTo>
                  <a:pt x="142" y="44"/>
                </a:lnTo>
                <a:cubicBezTo>
                  <a:pt x="142" y="26"/>
                  <a:pt x="133" y="0"/>
                  <a:pt x="71" y="0"/>
                </a:cubicBezTo>
                <a:cubicBezTo>
                  <a:pt x="9" y="0"/>
                  <a:pt x="0" y="26"/>
                  <a:pt x="0" y="44"/>
                </a:cubicBezTo>
                <a:cubicBezTo>
                  <a:pt x="0" y="150"/>
                  <a:pt x="0" y="150"/>
                  <a:pt x="0" y="150"/>
                </a:cubicBezTo>
                <a:cubicBezTo>
                  <a:pt x="142" y="150"/>
                  <a:pt x="142" y="150"/>
                  <a:pt x="142" y="150"/>
                </a:cubicBezTo>
                <a:lnTo>
                  <a:pt x="142" y="44"/>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7" name="Freeform 79"/>
          <p:cNvSpPr>
            <a:spLocks noChangeArrowheads="1"/>
          </p:cNvSpPr>
          <p:nvPr userDrawn="1"/>
        </p:nvSpPr>
        <p:spPr bwMode="auto">
          <a:xfrm>
            <a:off x="6357729" y="1764701"/>
            <a:ext cx="224021" cy="224021"/>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8" name="Freeform 80"/>
          <p:cNvSpPr>
            <a:spLocks noChangeArrowheads="1"/>
          </p:cNvSpPr>
          <p:nvPr userDrawn="1"/>
        </p:nvSpPr>
        <p:spPr bwMode="auto">
          <a:xfrm>
            <a:off x="6816047" y="1805805"/>
            <a:ext cx="232243" cy="141810"/>
          </a:xfrm>
          <a:custGeom>
            <a:avLst/>
            <a:gdLst>
              <a:gd name="T0" fmla="*/ 462 w 498"/>
              <a:gd name="T1" fmla="*/ 0 h 303"/>
              <a:gd name="T2" fmla="*/ 0 w 498"/>
              <a:gd name="T3" fmla="*/ 36 h 303"/>
              <a:gd name="T4" fmla="*/ 36 w 498"/>
              <a:gd name="T5" fmla="*/ 302 h 303"/>
              <a:gd name="T6" fmla="*/ 497 w 498"/>
              <a:gd name="T7" fmla="*/ 266 h 303"/>
              <a:gd name="T8" fmla="*/ 462 w 498"/>
              <a:gd name="T9" fmla="*/ 0 h 303"/>
              <a:gd name="T10" fmla="*/ 275 w 498"/>
              <a:gd name="T11" fmla="*/ 54 h 303"/>
              <a:gd name="T12" fmla="*/ 319 w 498"/>
              <a:gd name="T13" fmla="*/ 107 h 303"/>
              <a:gd name="T14" fmla="*/ 275 w 498"/>
              <a:gd name="T15" fmla="*/ 54 h 303"/>
              <a:gd name="T16" fmla="*/ 346 w 498"/>
              <a:gd name="T17" fmla="*/ 125 h 303"/>
              <a:gd name="T18" fmla="*/ 302 w 498"/>
              <a:gd name="T19" fmla="*/ 178 h 303"/>
              <a:gd name="T20" fmla="*/ 346 w 498"/>
              <a:gd name="T21" fmla="*/ 125 h 303"/>
              <a:gd name="T22" fmla="*/ 195 w 498"/>
              <a:gd name="T23" fmla="*/ 54 h 303"/>
              <a:gd name="T24" fmla="*/ 249 w 498"/>
              <a:gd name="T25" fmla="*/ 107 h 303"/>
              <a:gd name="T26" fmla="*/ 195 w 498"/>
              <a:gd name="T27" fmla="*/ 54 h 303"/>
              <a:gd name="T28" fmla="*/ 275 w 498"/>
              <a:gd name="T29" fmla="*/ 125 h 303"/>
              <a:gd name="T30" fmla="*/ 222 w 498"/>
              <a:gd name="T31" fmla="*/ 178 h 303"/>
              <a:gd name="T32" fmla="*/ 275 w 498"/>
              <a:gd name="T33" fmla="*/ 125 h 303"/>
              <a:gd name="T34" fmla="*/ 124 w 498"/>
              <a:gd name="T35" fmla="*/ 54 h 303"/>
              <a:gd name="T36" fmla="*/ 178 w 498"/>
              <a:gd name="T37" fmla="*/ 107 h 303"/>
              <a:gd name="T38" fmla="*/ 124 w 498"/>
              <a:gd name="T39" fmla="*/ 54 h 303"/>
              <a:gd name="T40" fmla="*/ 195 w 498"/>
              <a:gd name="T41" fmla="*/ 125 h 303"/>
              <a:gd name="T42" fmla="*/ 151 w 498"/>
              <a:gd name="T43" fmla="*/ 178 h 303"/>
              <a:gd name="T44" fmla="*/ 195 w 498"/>
              <a:gd name="T45" fmla="*/ 125 h 303"/>
              <a:gd name="T46" fmla="*/ 54 w 498"/>
              <a:gd name="T47" fmla="*/ 54 h 303"/>
              <a:gd name="T48" fmla="*/ 98 w 498"/>
              <a:gd name="T49" fmla="*/ 107 h 303"/>
              <a:gd name="T50" fmla="*/ 54 w 498"/>
              <a:gd name="T51" fmla="*/ 54 h 303"/>
              <a:gd name="T52" fmla="*/ 124 w 498"/>
              <a:gd name="T53" fmla="*/ 125 h 303"/>
              <a:gd name="T54" fmla="*/ 71 w 498"/>
              <a:gd name="T55" fmla="*/ 178 h 303"/>
              <a:gd name="T56" fmla="*/ 124 w 498"/>
              <a:gd name="T57" fmla="*/ 125 h 303"/>
              <a:gd name="T58" fmla="*/ 98 w 498"/>
              <a:gd name="T59" fmla="*/ 249 h 303"/>
              <a:gd name="T60" fmla="*/ 54 w 498"/>
              <a:gd name="T61" fmla="*/ 204 h 303"/>
              <a:gd name="T62" fmla="*/ 98 w 498"/>
              <a:gd name="T63" fmla="*/ 249 h 303"/>
              <a:gd name="T64" fmla="*/ 372 w 498"/>
              <a:gd name="T65" fmla="*/ 249 h 303"/>
              <a:gd name="T66" fmla="*/ 124 w 498"/>
              <a:gd name="T67" fmla="*/ 204 h 303"/>
              <a:gd name="T68" fmla="*/ 372 w 498"/>
              <a:gd name="T69" fmla="*/ 249 h 303"/>
              <a:gd name="T70" fmla="*/ 443 w 498"/>
              <a:gd name="T71" fmla="*/ 249 h 303"/>
              <a:gd name="T72" fmla="*/ 399 w 498"/>
              <a:gd name="T73" fmla="*/ 204 h 303"/>
              <a:gd name="T74" fmla="*/ 443 w 498"/>
              <a:gd name="T75" fmla="*/ 249 h 303"/>
              <a:gd name="T76" fmla="*/ 372 w 498"/>
              <a:gd name="T77" fmla="*/ 178 h 303"/>
              <a:gd name="T78" fmla="*/ 425 w 498"/>
              <a:gd name="T79" fmla="*/ 125 h 303"/>
              <a:gd name="T80" fmla="*/ 372 w 498"/>
              <a:gd name="T81" fmla="*/ 178 h 303"/>
              <a:gd name="T82" fmla="*/ 443 w 498"/>
              <a:gd name="T83" fmla="*/ 107 h 303"/>
              <a:gd name="T84" fmla="*/ 346 w 498"/>
              <a:gd name="T85" fmla="*/ 54 h 303"/>
              <a:gd name="T86" fmla="*/ 443 w 498"/>
              <a:gd name="T87" fmla="*/ 10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8" h="303">
                <a:moveTo>
                  <a:pt x="462" y="0"/>
                </a:moveTo>
                <a:lnTo>
                  <a:pt x="462" y="0"/>
                </a:lnTo>
                <a:cubicBezTo>
                  <a:pt x="36" y="0"/>
                  <a:pt x="36" y="0"/>
                  <a:pt x="36" y="0"/>
                </a:cubicBezTo>
                <a:cubicBezTo>
                  <a:pt x="18" y="0"/>
                  <a:pt x="0" y="18"/>
                  <a:pt x="0" y="36"/>
                </a:cubicBezTo>
                <a:cubicBezTo>
                  <a:pt x="0" y="266"/>
                  <a:pt x="0" y="266"/>
                  <a:pt x="0" y="266"/>
                </a:cubicBezTo>
                <a:cubicBezTo>
                  <a:pt x="0" y="284"/>
                  <a:pt x="18" y="302"/>
                  <a:pt x="36" y="302"/>
                </a:cubicBezTo>
                <a:cubicBezTo>
                  <a:pt x="462" y="302"/>
                  <a:pt x="462" y="302"/>
                  <a:pt x="462" y="302"/>
                </a:cubicBezTo>
                <a:cubicBezTo>
                  <a:pt x="479" y="302"/>
                  <a:pt x="497" y="284"/>
                  <a:pt x="497" y="266"/>
                </a:cubicBezTo>
                <a:cubicBezTo>
                  <a:pt x="497" y="36"/>
                  <a:pt x="497" y="36"/>
                  <a:pt x="497" y="36"/>
                </a:cubicBezTo>
                <a:cubicBezTo>
                  <a:pt x="497" y="18"/>
                  <a:pt x="479" y="0"/>
                  <a:pt x="462" y="0"/>
                </a:cubicBezTo>
                <a:close/>
                <a:moveTo>
                  <a:pt x="275" y="54"/>
                </a:moveTo>
                <a:lnTo>
                  <a:pt x="275" y="54"/>
                </a:lnTo>
                <a:cubicBezTo>
                  <a:pt x="319" y="54"/>
                  <a:pt x="319" y="54"/>
                  <a:pt x="319" y="54"/>
                </a:cubicBezTo>
                <a:cubicBezTo>
                  <a:pt x="319" y="107"/>
                  <a:pt x="319" y="107"/>
                  <a:pt x="319" y="107"/>
                </a:cubicBezTo>
                <a:cubicBezTo>
                  <a:pt x="275" y="107"/>
                  <a:pt x="275" y="107"/>
                  <a:pt x="275" y="107"/>
                </a:cubicBezTo>
                <a:lnTo>
                  <a:pt x="275" y="54"/>
                </a:lnTo>
                <a:close/>
                <a:moveTo>
                  <a:pt x="346" y="125"/>
                </a:moveTo>
                <a:lnTo>
                  <a:pt x="346" y="125"/>
                </a:lnTo>
                <a:cubicBezTo>
                  <a:pt x="346" y="178"/>
                  <a:pt x="346" y="178"/>
                  <a:pt x="346" y="178"/>
                </a:cubicBezTo>
                <a:cubicBezTo>
                  <a:pt x="302" y="178"/>
                  <a:pt x="302" y="178"/>
                  <a:pt x="302" y="178"/>
                </a:cubicBezTo>
                <a:cubicBezTo>
                  <a:pt x="302" y="125"/>
                  <a:pt x="302" y="125"/>
                  <a:pt x="302" y="125"/>
                </a:cubicBezTo>
                <a:lnTo>
                  <a:pt x="346" y="125"/>
                </a:lnTo>
                <a:close/>
                <a:moveTo>
                  <a:pt x="195" y="54"/>
                </a:moveTo>
                <a:lnTo>
                  <a:pt x="195" y="54"/>
                </a:lnTo>
                <a:cubicBezTo>
                  <a:pt x="249" y="54"/>
                  <a:pt x="249" y="54"/>
                  <a:pt x="249" y="54"/>
                </a:cubicBezTo>
                <a:cubicBezTo>
                  <a:pt x="249" y="107"/>
                  <a:pt x="249" y="107"/>
                  <a:pt x="249" y="107"/>
                </a:cubicBezTo>
                <a:cubicBezTo>
                  <a:pt x="195" y="107"/>
                  <a:pt x="195" y="107"/>
                  <a:pt x="195" y="107"/>
                </a:cubicBezTo>
                <a:lnTo>
                  <a:pt x="195" y="54"/>
                </a:lnTo>
                <a:close/>
                <a:moveTo>
                  <a:pt x="275" y="125"/>
                </a:moveTo>
                <a:lnTo>
                  <a:pt x="275" y="125"/>
                </a:lnTo>
                <a:cubicBezTo>
                  <a:pt x="275" y="178"/>
                  <a:pt x="275" y="178"/>
                  <a:pt x="275" y="178"/>
                </a:cubicBezTo>
                <a:cubicBezTo>
                  <a:pt x="222" y="178"/>
                  <a:pt x="222" y="178"/>
                  <a:pt x="222" y="178"/>
                </a:cubicBezTo>
                <a:cubicBezTo>
                  <a:pt x="222" y="125"/>
                  <a:pt x="222" y="125"/>
                  <a:pt x="222" y="125"/>
                </a:cubicBezTo>
                <a:lnTo>
                  <a:pt x="275" y="125"/>
                </a:lnTo>
                <a:close/>
                <a:moveTo>
                  <a:pt x="124" y="54"/>
                </a:moveTo>
                <a:lnTo>
                  <a:pt x="124" y="54"/>
                </a:lnTo>
                <a:cubicBezTo>
                  <a:pt x="178" y="54"/>
                  <a:pt x="178" y="54"/>
                  <a:pt x="178" y="54"/>
                </a:cubicBezTo>
                <a:cubicBezTo>
                  <a:pt x="178" y="107"/>
                  <a:pt x="178" y="107"/>
                  <a:pt x="178" y="107"/>
                </a:cubicBezTo>
                <a:cubicBezTo>
                  <a:pt x="124" y="107"/>
                  <a:pt x="124" y="107"/>
                  <a:pt x="124" y="107"/>
                </a:cubicBezTo>
                <a:lnTo>
                  <a:pt x="124" y="54"/>
                </a:lnTo>
                <a:close/>
                <a:moveTo>
                  <a:pt x="195" y="125"/>
                </a:moveTo>
                <a:lnTo>
                  <a:pt x="195" y="125"/>
                </a:lnTo>
                <a:cubicBezTo>
                  <a:pt x="195" y="178"/>
                  <a:pt x="195" y="178"/>
                  <a:pt x="195" y="178"/>
                </a:cubicBezTo>
                <a:cubicBezTo>
                  <a:pt x="151" y="178"/>
                  <a:pt x="151" y="178"/>
                  <a:pt x="151" y="178"/>
                </a:cubicBezTo>
                <a:cubicBezTo>
                  <a:pt x="151" y="125"/>
                  <a:pt x="151" y="125"/>
                  <a:pt x="151" y="125"/>
                </a:cubicBezTo>
                <a:lnTo>
                  <a:pt x="195" y="125"/>
                </a:lnTo>
                <a:close/>
                <a:moveTo>
                  <a:pt x="54" y="54"/>
                </a:moveTo>
                <a:lnTo>
                  <a:pt x="54" y="54"/>
                </a:lnTo>
                <a:cubicBezTo>
                  <a:pt x="98" y="54"/>
                  <a:pt x="98" y="54"/>
                  <a:pt x="98" y="54"/>
                </a:cubicBezTo>
                <a:cubicBezTo>
                  <a:pt x="98" y="107"/>
                  <a:pt x="98" y="107"/>
                  <a:pt x="98" y="107"/>
                </a:cubicBezTo>
                <a:cubicBezTo>
                  <a:pt x="54" y="107"/>
                  <a:pt x="54" y="107"/>
                  <a:pt x="54" y="107"/>
                </a:cubicBezTo>
                <a:lnTo>
                  <a:pt x="54" y="54"/>
                </a:lnTo>
                <a:close/>
                <a:moveTo>
                  <a:pt x="124" y="125"/>
                </a:moveTo>
                <a:lnTo>
                  <a:pt x="124" y="125"/>
                </a:lnTo>
                <a:cubicBezTo>
                  <a:pt x="124" y="178"/>
                  <a:pt x="124" y="178"/>
                  <a:pt x="124" y="178"/>
                </a:cubicBezTo>
                <a:cubicBezTo>
                  <a:pt x="71" y="178"/>
                  <a:pt x="71" y="178"/>
                  <a:pt x="71" y="178"/>
                </a:cubicBezTo>
                <a:cubicBezTo>
                  <a:pt x="71" y="125"/>
                  <a:pt x="71" y="125"/>
                  <a:pt x="71" y="125"/>
                </a:cubicBezTo>
                <a:lnTo>
                  <a:pt x="124" y="125"/>
                </a:lnTo>
                <a:close/>
                <a:moveTo>
                  <a:pt x="98" y="249"/>
                </a:moveTo>
                <a:lnTo>
                  <a:pt x="98" y="249"/>
                </a:lnTo>
                <a:cubicBezTo>
                  <a:pt x="54" y="249"/>
                  <a:pt x="54" y="249"/>
                  <a:pt x="54" y="249"/>
                </a:cubicBezTo>
                <a:cubicBezTo>
                  <a:pt x="54" y="204"/>
                  <a:pt x="54" y="204"/>
                  <a:pt x="54" y="204"/>
                </a:cubicBezTo>
                <a:cubicBezTo>
                  <a:pt x="98" y="204"/>
                  <a:pt x="98" y="204"/>
                  <a:pt x="98" y="204"/>
                </a:cubicBezTo>
                <a:lnTo>
                  <a:pt x="98" y="249"/>
                </a:lnTo>
                <a:close/>
                <a:moveTo>
                  <a:pt x="372" y="249"/>
                </a:moveTo>
                <a:lnTo>
                  <a:pt x="372" y="249"/>
                </a:lnTo>
                <a:cubicBezTo>
                  <a:pt x="124" y="249"/>
                  <a:pt x="124" y="249"/>
                  <a:pt x="124" y="249"/>
                </a:cubicBezTo>
                <a:cubicBezTo>
                  <a:pt x="124" y="204"/>
                  <a:pt x="124" y="204"/>
                  <a:pt x="124" y="204"/>
                </a:cubicBezTo>
                <a:cubicBezTo>
                  <a:pt x="372" y="204"/>
                  <a:pt x="372" y="204"/>
                  <a:pt x="372" y="204"/>
                </a:cubicBezTo>
                <a:lnTo>
                  <a:pt x="372" y="249"/>
                </a:lnTo>
                <a:close/>
                <a:moveTo>
                  <a:pt x="443" y="249"/>
                </a:moveTo>
                <a:lnTo>
                  <a:pt x="443" y="249"/>
                </a:lnTo>
                <a:cubicBezTo>
                  <a:pt x="399" y="249"/>
                  <a:pt x="399" y="249"/>
                  <a:pt x="399" y="249"/>
                </a:cubicBezTo>
                <a:cubicBezTo>
                  <a:pt x="399" y="204"/>
                  <a:pt x="399" y="204"/>
                  <a:pt x="399" y="204"/>
                </a:cubicBezTo>
                <a:cubicBezTo>
                  <a:pt x="443" y="204"/>
                  <a:pt x="443" y="204"/>
                  <a:pt x="443" y="204"/>
                </a:cubicBezTo>
                <a:lnTo>
                  <a:pt x="443" y="249"/>
                </a:lnTo>
                <a:close/>
                <a:moveTo>
                  <a:pt x="372" y="178"/>
                </a:moveTo>
                <a:lnTo>
                  <a:pt x="372" y="178"/>
                </a:lnTo>
                <a:cubicBezTo>
                  <a:pt x="372" y="125"/>
                  <a:pt x="372" y="125"/>
                  <a:pt x="372" y="125"/>
                </a:cubicBezTo>
                <a:cubicBezTo>
                  <a:pt x="425" y="125"/>
                  <a:pt x="425" y="125"/>
                  <a:pt x="425" y="125"/>
                </a:cubicBezTo>
                <a:cubicBezTo>
                  <a:pt x="425" y="178"/>
                  <a:pt x="425" y="178"/>
                  <a:pt x="425" y="178"/>
                </a:cubicBezTo>
                <a:lnTo>
                  <a:pt x="372" y="178"/>
                </a:lnTo>
                <a:close/>
                <a:moveTo>
                  <a:pt x="443" y="107"/>
                </a:moveTo>
                <a:lnTo>
                  <a:pt x="443" y="107"/>
                </a:lnTo>
                <a:cubicBezTo>
                  <a:pt x="346" y="107"/>
                  <a:pt x="346" y="107"/>
                  <a:pt x="346" y="107"/>
                </a:cubicBezTo>
                <a:cubicBezTo>
                  <a:pt x="346" y="54"/>
                  <a:pt x="346" y="54"/>
                  <a:pt x="346" y="54"/>
                </a:cubicBezTo>
                <a:cubicBezTo>
                  <a:pt x="443" y="54"/>
                  <a:pt x="443" y="54"/>
                  <a:pt x="443" y="54"/>
                </a:cubicBezTo>
                <a:lnTo>
                  <a:pt x="443" y="10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9" name="Freeform 81"/>
          <p:cNvSpPr>
            <a:spLocks noChangeArrowheads="1"/>
          </p:cNvSpPr>
          <p:nvPr userDrawn="1"/>
        </p:nvSpPr>
        <p:spPr bwMode="auto">
          <a:xfrm>
            <a:off x="342042" y="2247681"/>
            <a:ext cx="232243" cy="187027"/>
          </a:xfrm>
          <a:custGeom>
            <a:avLst/>
            <a:gdLst>
              <a:gd name="T0" fmla="*/ 442 w 497"/>
              <a:gd name="T1" fmla="*/ 0 h 401"/>
              <a:gd name="T2" fmla="*/ 442 w 497"/>
              <a:gd name="T3" fmla="*/ 0 h 401"/>
              <a:gd name="T4" fmla="*/ 53 w 497"/>
              <a:gd name="T5" fmla="*/ 0 h 401"/>
              <a:gd name="T6" fmla="*/ 0 w 497"/>
              <a:gd name="T7" fmla="*/ 45 h 401"/>
              <a:gd name="T8" fmla="*/ 0 w 497"/>
              <a:gd name="T9" fmla="*/ 347 h 401"/>
              <a:gd name="T10" fmla="*/ 53 w 497"/>
              <a:gd name="T11" fmla="*/ 400 h 401"/>
              <a:gd name="T12" fmla="*/ 442 w 497"/>
              <a:gd name="T13" fmla="*/ 400 h 401"/>
              <a:gd name="T14" fmla="*/ 496 w 497"/>
              <a:gd name="T15" fmla="*/ 347 h 401"/>
              <a:gd name="T16" fmla="*/ 496 w 497"/>
              <a:gd name="T17" fmla="*/ 45 h 401"/>
              <a:gd name="T18" fmla="*/ 442 w 497"/>
              <a:gd name="T19" fmla="*/ 0 h 401"/>
              <a:gd name="T20" fmla="*/ 114 w 497"/>
              <a:gd name="T21" fmla="*/ 45 h 401"/>
              <a:gd name="T22" fmla="*/ 114 w 497"/>
              <a:gd name="T23" fmla="*/ 45 h 401"/>
              <a:gd name="T24" fmla="*/ 132 w 497"/>
              <a:gd name="T25" fmla="*/ 63 h 401"/>
              <a:gd name="T26" fmla="*/ 114 w 497"/>
              <a:gd name="T27" fmla="*/ 80 h 401"/>
              <a:gd name="T28" fmla="*/ 97 w 497"/>
              <a:gd name="T29" fmla="*/ 63 h 401"/>
              <a:gd name="T30" fmla="*/ 114 w 497"/>
              <a:gd name="T31" fmla="*/ 45 h 401"/>
              <a:gd name="T32" fmla="*/ 44 w 497"/>
              <a:gd name="T33" fmla="*/ 63 h 401"/>
              <a:gd name="T34" fmla="*/ 44 w 497"/>
              <a:gd name="T35" fmla="*/ 63 h 401"/>
              <a:gd name="T36" fmla="*/ 61 w 497"/>
              <a:gd name="T37" fmla="*/ 45 h 401"/>
              <a:gd name="T38" fmla="*/ 79 w 497"/>
              <a:gd name="T39" fmla="*/ 63 h 401"/>
              <a:gd name="T40" fmla="*/ 61 w 497"/>
              <a:gd name="T41" fmla="*/ 80 h 401"/>
              <a:gd name="T42" fmla="*/ 44 w 497"/>
              <a:gd name="T43" fmla="*/ 63 h 401"/>
              <a:gd name="T44" fmla="*/ 442 w 497"/>
              <a:gd name="T45" fmla="*/ 347 h 401"/>
              <a:gd name="T46" fmla="*/ 442 w 497"/>
              <a:gd name="T47" fmla="*/ 347 h 401"/>
              <a:gd name="T48" fmla="*/ 44 w 497"/>
              <a:gd name="T49" fmla="*/ 347 h 401"/>
              <a:gd name="T50" fmla="*/ 44 w 497"/>
              <a:gd name="T51" fmla="*/ 116 h 401"/>
              <a:gd name="T52" fmla="*/ 442 w 497"/>
              <a:gd name="T53" fmla="*/ 116 h 401"/>
              <a:gd name="T54" fmla="*/ 442 w 497"/>
              <a:gd name="T55" fmla="*/ 347 h 401"/>
              <a:gd name="T56" fmla="*/ 442 w 497"/>
              <a:gd name="T57" fmla="*/ 80 h 401"/>
              <a:gd name="T58" fmla="*/ 442 w 497"/>
              <a:gd name="T59" fmla="*/ 80 h 401"/>
              <a:gd name="T60" fmla="*/ 150 w 497"/>
              <a:gd name="T61" fmla="*/ 80 h 401"/>
              <a:gd name="T62" fmla="*/ 150 w 497"/>
              <a:gd name="T63" fmla="*/ 45 h 401"/>
              <a:gd name="T64" fmla="*/ 442 w 497"/>
              <a:gd name="T65" fmla="*/ 45 h 401"/>
              <a:gd name="T66" fmla="*/ 442 w 497"/>
              <a:gd name="T67" fmla="*/ 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01">
                <a:moveTo>
                  <a:pt x="442" y="0"/>
                </a:moveTo>
                <a:lnTo>
                  <a:pt x="442" y="0"/>
                </a:lnTo>
                <a:cubicBezTo>
                  <a:pt x="53" y="0"/>
                  <a:pt x="53" y="0"/>
                  <a:pt x="53" y="0"/>
                </a:cubicBezTo>
                <a:cubicBezTo>
                  <a:pt x="17" y="0"/>
                  <a:pt x="0" y="19"/>
                  <a:pt x="0" y="45"/>
                </a:cubicBezTo>
                <a:cubicBezTo>
                  <a:pt x="0" y="347"/>
                  <a:pt x="0" y="347"/>
                  <a:pt x="0" y="347"/>
                </a:cubicBezTo>
                <a:cubicBezTo>
                  <a:pt x="0" y="373"/>
                  <a:pt x="17" y="400"/>
                  <a:pt x="53" y="400"/>
                </a:cubicBezTo>
                <a:cubicBezTo>
                  <a:pt x="442" y="400"/>
                  <a:pt x="442" y="400"/>
                  <a:pt x="442" y="400"/>
                </a:cubicBezTo>
                <a:cubicBezTo>
                  <a:pt x="469" y="400"/>
                  <a:pt x="496" y="373"/>
                  <a:pt x="496" y="347"/>
                </a:cubicBezTo>
                <a:cubicBezTo>
                  <a:pt x="496" y="45"/>
                  <a:pt x="496" y="45"/>
                  <a:pt x="496" y="45"/>
                </a:cubicBezTo>
                <a:cubicBezTo>
                  <a:pt x="496" y="19"/>
                  <a:pt x="469" y="0"/>
                  <a:pt x="442" y="0"/>
                </a:cubicBezTo>
                <a:close/>
                <a:moveTo>
                  <a:pt x="114" y="45"/>
                </a:moveTo>
                <a:lnTo>
                  <a:pt x="114" y="45"/>
                </a:lnTo>
                <a:cubicBezTo>
                  <a:pt x="123" y="45"/>
                  <a:pt x="132" y="54"/>
                  <a:pt x="132" y="63"/>
                </a:cubicBezTo>
                <a:cubicBezTo>
                  <a:pt x="132" y="72"/>
                  <a:pt x="123" y="80"/>
                  <a:pt x="114" y="80"/>
                </a:cubicBezTo>
                <a:cubicBezTo>
                  <a:pt x="106" y="80"/>
                  <a:pt x="97" y="72"/>
                  <a:pt x="97" y="63"/>
                </a:cubicBezTo>
                <a:cubicBezTo>
                  <a:pt x="97" y="54"/>
                  <a:pt x="106" y="45"/>
                  <a:pt x="114" y="45"/>
                </a:cubicBezTo>
                <a:close/>
                <a:moveTo>
                  <a:pt x="44" y="63"/>
                </a:moveTo>
                <a:lnTo>
                  <a:pt x="44" y="63"/>
                </a:lnTo>
                <a:cubicBezTo>
                  <a:pt x="44" y="54"/>
                  <a:pt x="53" y="45"/>
                  <a:pt x="61" y="45"/>
                </a:cubicBezTo>
                <a:cubicBezTo>
                  <a:pt x="70" y="45"/>
                  <a:pt x="79" y="54"/>
                  <a:pt x="79" y="63"/>
                </a:cubicBezTo>
                <a:cubicBezTo>
                  <a:pt x="79" y="72"/>
                  <a:pt x="70" y="80"/>
                  <a:pt x="61" y="80"/>
                </a:cubicBezTo>
                <a:cubicBezTo>
                  <a:pt x="53" y="80"/>
                  <a:pt x="44" y="72"/>
                  <a:pt x="44" y="63"/>
                </a:cubicBezTo>
                <a:close/>
                <a:moveTo>
                  <a:pt x="442" y="347"/>
                </a:moveTo>
                <a:lnTo>
                  <a:pt x="442" y="347"/>
                </a:lnTo>
                <a:cubicBezTo>
                  <a:pt x="44" y="347"/>
                  <a:pt x="44" y="347"/>
                  <a:pt x="44" y="347"/>
                </a:cubicBezTo>
                <a:cubicBezTo>
                  <a:pt x="44" y="116"/>
                  <a:pt x="44" y="116"/>
                  <a:pt x="44" y="116"/>
                </a:cubicBezTo>
                <a:cubicBezTo>
                  <a:pt x="442" y="116"/>
                  <a:pt x="442" y="116"/>
                  <a:pt x="442" y="116"/>
                </a:cubicBezTo>
                <a:lnTo>
                  <a:pt x="442" y="347"/>
                </a:lnTo>
                <a:close/>
                <a:moveTo>
                  <a:pt x="442" y="80"/>
                </a:moveTo>
                <a:lnTo>
                  <a:pt x="442" y="80"/>
                </a:lnTo>
                <a:cubicBezTo>
                  <a:pt x="150" y="80"/>
                  <a:pt x="150" y="80"/>
                  <a:pt x="150" y="80"/>
                </a:cubicBezTo>
                <a:cubicBezTo>
                  <a:pt x="150" y="45"/>
                  <a:pt x="150" y="45"/>
                  <a:pt x="150" y="45"/>
                </a:cubicBezTo>
                <a:cubicBezTo>
                  <a:pt x="442" y="45"/>
                  <a:pt x="442" y="45"/>
                  <a:pt x="442" y="45"/>
                </a:cubicBezTo>
                <a:lnTo>
                  <a:pt x="442" y="8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0" name="Freeform 82"/>
          <p:cNvSpPr>
            <a:spLocks noChangeArrowheads="1"/>
          </p:cNvSpPr>
          <p:nvPr userDrawn="1"/>
        </p:nvSpPr>
        <p:spPr bwMode="auto">
          <a:xfrm>
            <a:off x="804472" y="2235350"/>
            <a:ext cx="232241" cy="207580"/>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1" name="Freeform 83"/>
          <p:cNvSpPr>
            <a:spLocks noChangeArrowheads="1"/>
          </p:cNvSpPr>
          <p:nvPr userDrawn="1"/>
        </p:nvSpPr>
        <p:spPr bwMode="auto">
          <a:xfrm>
            <a:off x="3149500" y="2260013"/>
            <a:ext cx="166475" cy="162364"/>
          </a:xfrm>
          <a:custGeom>
            <a:avLst/>
            <a:gdLst>
              <a:gd name="T0" fmla="*/ 177 w 356"/>
              <a:gd name="T1" fmla="*/ 89 h 347"/>
              <a:gd name="T2" fmla="*/ 177 w 356"/>
              <a:gd name="T3" fmla="*/ 89 h 347"/>
              <a:gd name="T4" fmla="*/ 98 w 356"/>
              <a:gd name="T5" fmla="*/ 169 h 347"/>
              <a:gd name="T6" fmla="*/ 177 w 356"/>
              <a:gd name="T7" fmla="*/ 248 h 347"/>
              <a:gd name="T8" fmla="*/ 257 w 356"/>
              <a:gd name="T9" fmla="*/ 169 h 347"/>
              <a:gd name="T10" fmla="*/ 177 w 356"/>
              <a:gd name="T11" fmla="*/ 89 h 347"/>
              <a:gd name="T12" fmla="*/ 177 w 356"/>
              <a:gd name="T13" fmla="*/ 222 h 347"/>
              <a:gd name="T14" fmla="*/ 177 w 356"/>
              <a:gd name="T15" fmla="*/ 222 h 347"/>
              <a:gd name="T16" fmla="*/ 124 w 356"/>
              <a:gd name="T17" fmla="*/ 169 h 347"/>
              <a:gd name="T18" fmla="*/ 177 w 356"/>
              <a:gd name="T19" fmla="*/ 124 h 347"/>
              <a:gd name="T20" fmla="*/ 230 w 356"/>
              <a:gd name="T21" fmla="*/ 169 h 347"/>
              <a:gd name="T22" fmla="*/ 177 w 356"/>
              <a:gd name="T23" fmla="*/ 222 h 347"/>
              <a:gd name="T24" fmla="*/ 26 w 356"/>
              <a:gd name="T25" fmla="*/ 151 h 347"/>
              <a:gd name="T26" fmla="*/ 26 w 356"/>
              <a:gd name="T27" fmla="*/ 151 h 347"/>
              <a:gd name="T28" fmla="*/ 0 w 356"/>
              <a:gd name="T29" fmla="*/ 169 h 347"/>
              <a:gd name="T30" fmla="*/ 26 w 356"/>
              <a:gd name="T31" fmla="*/ 195 h 347"/>
              <a:gd name="T32" fmla="*/ 53 w 356"/>
              <a:gd name="T33" fmla="*/ 169 h 347"/>
              <a:gd name="T34" fmla="*/ 26 w 356"/>
              <a:gd name="T35" fmla="*/ 151 h 347"/>
              <a:gd name="T36" fmla="*/ 301 w 356"/>
              <a:gd name="T37" fmla="*/ 53 h 347"/>
              <a:gd name="T38" fmla="*/ 301 w 356"/>
              <a:gd name="T39" fmla="*/ 53 h 347"/>
              <a:gd name="T40" fmla="*/ 266 w 356"/>
              <a:gd name="T41" fmla="*/ 53 h 347"/>
              <a:gd name="T42" fmla="*/ 266 w 356"/>
              <a:gd name="T43" fmla="*/ 89 h 347"/>
              <a:gd name="T44" fmla="*/ 292 w 356"/>
              <a:gd name="T45" fmla="*/ 80 h 347"/>
              <a:gd name="T46" fmla="*/ 301 w 356"/>
              <a:gd name="T47" fmla="*/ 53 h 347"/>
              <a:gd name="T48" fmla="*/ 328 w 356"/>
              <a:gd name="T49" fmla="*/ 151 h 347"/>
              <a:gd name="T50" fmla="*/ 328 w 356"/>
              <a:gd name="T51" fmla="*/ 151 h 347"/>
              <a:gd name="T52" fmla="*/ 301 w 356"/>
              <a:gd name="T53" fmla="*/ 169 h 347"/>
              <a:gd name="T54" fmla="*/ 328 w 356"/>
              <a:gd name="T55" fmla="*/ 195 h 347"/>
              <a:gd name="T56" fmla="*/ 355 w 356"/>
              <a:gd name="T57" fmla="*/ 169 h 347"/>
              <a:gd name="T58" fmla="*/ 328 w 356"/>
              <a:gd name="T59" fmla="*/ 151 h 347"/>
              <a:gd name="T60" fmla="*/ 177 w 356"/>
              <a:gd name="T61" fmla="*/ 292 h 347"/>
              <a:gd name="T62" fmla="*/ 177 w 356"/>
              <a:gd name="T63" fmla="*/ 292 h 347"/>
              <a:gd name="T64" fmla="*/ 159 w 356"/>
              <a:gd name="T65" fmla="*/ 320 h 347"/>
              <a:gd name="T66" fmla="*/ 177 w 356"/>
              <a:gd name="T67" fmla="*/ 346 h 347"/>
              <a:gd name="T68" fmla="*/ 195 w 356"/>
              <a:gd name="T69" fmla="*/ 320 h 347"/>
              <a:gd name="T70" fmla="*/ 177 w 356"/>
              <a:gd name="T71" fmla="*/ 292 h 347"/>
              <a:gd name="T72" fmla="*/ 61 w 356"/>
              <a:gd name="T73" fmla="*/ 266 h 347"/>
              <a:gd name="T74" fmla="*/ 61 w 356"/>
              <a:gd name="T75" fmla="*/ 266 h 347"/>
              <a:gd name="T76" fmla="*/ 53 w 356"/>
              <a:gd name="T77" fmla="*/ 292 h 347"/>
              <a:gd name="T78" fmla="*/ 89 w 356"/>
              <a:gd name="T79" fmla="*/ 292 h 347"/>
              <a:gd name="T80" fmla="*/ 89 w 356"/>
              <a:gd name="T81" fmla="*/ 257 h 347"/>
              <a:gd name="T82" fmla="*/ 61 w 356"/>
              <a:gd name="T83" fmla="*/ 266 h 347"/>
              <a:gd name="T84" fmla="*/ 53 w 356"/>
              <a:gd name="T85" fmla="*/ 53 h 347"/>
              <a:gd name="T86" fmla="*/ 53 w 356"/>
              <a:gd name="T87" fmla="*/ 53 h 347"/>
              <a:gd name="T88" fmla="*/ 53 w 356"/>
              <a:gd name="T89" fmla="*/ 80 h 347"/>
              <a:gd name="T90" fmla="*/ 89 w 356"/>
              <a:gd name="T91" fmla="*/ 89 h 347"/>
              <a:gd name="T92" fmla="*/ 89 w 356"/>
              <a:gd name="T93" fmla="*/ 53 h 347"/>
              <a:gd name="T94" fmla="*/ 53 w 356"/>
              <a:gd name="T95" fmla="*/ 53 h 347"/>
              <a:gd name="T96" fmla="*/ 266 w 356"/>
              <a:gd name="T97" fmla="*/ 292 h 347"/>
              <a:gd name="T98" fmla="*/ 266 w 356"/>
              <a:gd name="T99" fmla="*/ 292 h 347"/>
              <a:gd name="T100" fmla="*/ 301 w 356"/>
              <a:gd name="T101" fmla="*/ 292 h 347"/>
              <a:gd name="T102" fmla="*/ 292 w 356"/>
              <a:gd name="T103" fmla="*/ 266 h 347"/>
              <a:gd name="T104" fmla="*/ 266 w 356"/>
              <a:gd name="T105" fmla="*/ 257 h 347"/>
              <a:gd name="T106" fmla="*/ 266 w 356"/>
              <a:gd name="T107" fmla="*/ 292 h 347"/>
              <a:gd name="T108" fmla="*/ 177 w 356"/>
              <a:gd name="T109" fmla="*/ 45 h 347"/>
              <a:gd name="T110" fmla="*/ 177 w 356"/>
              <a:gd name="T111" fmla="*/ 45 h 347"/>
              <a:gd name="T112" fmla="*/ 195 w 356"/>
              <a:gd name="T113" fmla="*/ 18 h 347"/>
              <a:gd name="T114" fmla="*/ 177 w 356"/>
              <a:gd name="T115" fmla="*/ 0 h 347"/>
              <a:gd name="T116" fmla="*/ 159 w 356"/>
              <a:gd name="T117" fmla="*/ 18 h 347"/>
              <a:gd name="T118" fmla="*/ 177 w 356"/>
              <a:gd name="T119" fmla="*/ 4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6" h="347">
                <a:moveTo>
                  <a:pt x="177" y="89"/>
                </a:moveTo>
                <a:lnTo>
                  <a:pt x="177" y="89"/>
                </a:lnTo>
                <a:cubicBezTo>
                  <a:pt x="133" y="89"/>
                  <a:pt x="98" y="124"/>
                  <a:pt x="98" y="169"/>
                </a:cubicBezTo>
                <a:cubicBezTo>
                  <a:pt x="98" y="213"/>
                  <a:pt x="133" y="248"/>
                  <a:pt x="177" y="248"/>
                </a:cubicBezTo>
                <a:cubicBezTo>
                  <a:pt x="221" y="248"/>
                  <a:pt x="257" y="213"/>
                  <a:pt x="257" y="169"/>
                </a:cubicBezTo>
                <a:cubicBezTo>
                  <a:pt x="257" y="124"/>
                  <a:pt x="221" y="89"/>
                  <a:pt x="177" y="89"/>
                </a:cubicBezTo>
                <a:close/>
                <a:moveTo>
                  <a:pt x="177" y="222"/>
                </a:moveTo>
                <a:lnTo>
                  <a:pt x="177" y="222"/>
                </a:lnTo>
                <a:cubicBezTo>
                  <a:pt x="151" y="222"/>
                  <a:pt x="124" y="195"/>
                  <a:pt x="124" y="169"/>
                </a:cubicBezTo>
                <a:cubicBezTo>
                  <a:pt x="124" y="142"/>
                  <a:pt x="151" y="124"/>
                  <a:pt x="177" y="124"/>
                </a:cubicBezTo>
                <a:cubicBezTo>
                  <a:pt x="204" y="124"/>
                  <a:pt x="230" y="142"/>
                  <a:pt x="230" y="169"/>
                </a:cubicBezTo>
                <a:cubicBezTo>
                  <a:pt x="230" y="195"/>
                  <a:pt x="204" y="222"/>
                  <a:pt x="177" y="222"/>
                </a:cubicBezTo>
                <a:close/>
                <a:moveTo>
                  <a:pt x="26" y="151"/>
                </a:moveTo>
                <a:lnTo>
                  <a:pt x="26" y="151"/>
                </a:lnTo>
                <a:cubicBezTo>
                  <a:pt x="17" y="151"/>
                  <a:pt x="0" y="160"/>
                  <a:pt x="0" y="169"/>
                </a:cubicBezTo>
                <a:cubicBezTo>
                  <a:pt x="0" y="186"/>
                  <a:pt x="17" y="195"/>
                  <a:pt x="26" y="195"/>
                </a:cubicBezTo>
                <a:cubicBezTo>
                  <a:pt x="45" y="195"/>
                  <a:pt x="53" y="186"/>
                  <a:pt x="53" y="169"/>
                </a:cubicBezTo>
                <a:cubicBezTo>
                  <a:pt x="53" y="160"/>
                  <a:pt x="45" y="151"/>
                  <a:pt x="26" y="151"/>
                </a:cubicBezTo>
                <a:close/>
                <a:moveTo>
                  <a:pt x="301" y="53"/>
                </a:moveTo>
                <a:lnTo>
                  <a:pt x="301" y="53"/>
                </a:lnTo>
                <a:cubicBezTo>
                  <a:pt x="292" y="45"/>
                  <a:pt x="274" y="45"/>
                  <a:pt x="266" y="53"/>
                </a:cubicBezTo>
                <a:cubicBezTo>
                  <a:pt x="257" y="63"/>
                  <a:pt x="257" y="80"/>
                  <a:pt x="266" y="89"/>
                </a:cubicBezTo>
                <a:cubicBezTo>
                  <a:pt x="274" y="89"/>
                  <a:pt x="283" y="89"/>
                  <a:pt x="292" y="80"/>
                </a:cubicBezTo>
                <a:cubicBezTo>
                  <a:pt x="301" y="71"/>
                  <a:pt x="310" y="53"/>
                  <a:pt x="301" y="53"/>
                </a:cubicBezTo>
                <a:close/>
                <a:moveTo>
                  <a:pt x="328" y="151"/>
                </a:moveTo>
                <a:lnTo>
                  <a:pt x="328" y="151"/>
                </a:lnTo>
                <a:cubicBezTo>
                  <a:pt x="310" y="151"/>
                  <a:pt x="301" y="160"/>
                  <a:pt x="301" y="169"/>
                </a:cubicBezTo>
                <a:cubicBezTo>
                  <a:pt x="301" y="186"/>
                  <a:pt x="310" y="195"/>
                  <a:pt x="328" y="195"/>
                </a:cubicBezTo>
                <a:cubicBezTo>
                  <a:pt x="336" y="195"/>
                  <a:pt x="355" y="186"/>
                  <a:pt x="355" y="169"/>
                </a:cubicBezTo>
                <a:cubicBezTo>
                  <a:pt x="355" y="160"/>
                  <a:pt x="336" y="151"/>
                  <a:pt x="328" y="151"/>
                </a:cubicBezTo>
                <a:close/>
                <a:moveTo>
                  <a:pt x="177" y="292"/>
                </a:moveTo>
                <a:lnTo>
                  <a:pt x="177" y="292"/>
                </a:lnTo>
                <a:cubicBezTo>
                  <a:pt x="168" y="292"/>
                  <a:pt x="159" y="311"/>
                  <a:pt x="159" y="320"/>
                </a:cubicBezTo>
                <a:cubicBezTo>
                  <a:pt x="159" y="337"/>
                  <a:pt x="168" y="346"/>
                  <a:pt x="177" y="346"/>
                </a:cubicBezTo>
                <a:cubicBezTo>
                  <a:pt x="186" y="346"/>
                  <a:pt x="195" y="337"/>
                  <a:pt x="195" y="320"/>
                </a:cubicBezTo>
                <a:cubicBezTo>
                  <a:pt x="195" y="311"/>
                  <a:pt x="186" y="292"/>
                  <a:pt x="177" y="292"/>
                </a:cubicBezTo>
                <a:close/>
                <a:moveTo>
                  <a:pt x="61" y="266"/>
                </a:moveTo>
                <a:lnTo>
                  <a:pt x="61" y="266"/>
                </a:lnTo>
                <a:cubicBezTo>
                  <a:pt x="53" y="275"/>
                  <a:pt x="45" y="284"/>
                  <a:pt x="53" y="292"/>
                </a:cubicBezTo>
                <a:cubicBezTo>
                  <a:pt x="61" y="301"/>
                  <a:pt x="80" y="301"/>
                  <a:pt x="89" y="292"/>
                </a:cubicBezTo>
                <a:cubicBezTo>
                  <a:pt x="98" y="284"/>
                  <a:pt x="98" y="266"/>
                  <a:pt x="89" y="257"/>
                </a:cubicBezTo>
                <a:cubicBezTo>
                  <a:pt x="80" y="248"/>
                  <a:pt x="71" y="257"/>
                  <a:pt x="61" y="266"/>
                </a:cubicBezTo>
                <a:close/>
                <a:moveTo>
                  <a:pt x="53" y="53"/>
                </a:moveTo>
                <a:lnTo>
                  <a:pt x="53" y="53"/>
                </a:lnTo>
                <a:cubicBezTo>
                  <a:pt x="45" y="63"/>
                  <a:pt x="45" y="71"/>
                  <a:pt x="53" y="80"/>
                </a:cubicBezTo>
                <a:cubicBezTo>
                  <a:pt x="71" y="89"/>
                  <a:pt x="80" y="98"/>
                  <a:pt x="89" y="89"/>
                </a:cubicBezTo>
                <a:cubicBezTo>
                  <a:pt x="98" y="80"/>
                  <a:pt x="98" y="63"/>
                  <a:pt x="89" y="53"/>
                </a:cubicBezTo>
                <a:cubicBezTo>
                  <a:pt x="80" y="45"/>
                  <a:pt x="61" y="45"/>
                  <a:pt x="53" y="53"/>
                </a:cubicBezTo>
                <a:close/>
                <a:moveTo>
                  <a:pt x="266" y="292"/>
                </a:moveTo>
                <a:lnTo>
                  <a:pt x="266" y="292"/>
                </a:lnTo>
                <a:cubicBezTo>
                  <a:pt x="274" y="301"/>
                  <a:pt x="292" y="301"/>
                  <a:pt x="301" y="292"/>
                </a:cubicBezTo>
                <a:cubicBezTo>
                  <a:pt x="310" y="284"/>
                  <a:pt x="310" y="275"/>
                  <a:pt x="292" y="266"/>
                </a:cubicBezTo>
                <a:cubicBezTo>
                  <a:pt x="283" y="257"/>
                  <a:pt x="274" y="248"/>
                  <a:pt x="266" y="257"/>
                </a:cubicBezTo>
                <a:cubicBezTo>
                  <a:pt x="257" y="266"/>
                  <a:pt x="257" y="284"/>
                  <a:pt x="266" y="292"/>
                </a:cubicBezTo>
                <a:close/>
                <a:moveTo>
                  <a:pt x="177" y="45"/>
                </a:moveTo>
                <a:lnTo>
                  <a:pt x="177" y="45"/>
                </a:lnTo>
                <a:cubicBezTo>
                  <a:pt x="186" y="45"/>
                  <a:pt x="195" y="36"/>
                  <a:pt x="195" y="18"/>
                </a:cubicBezTo>
                <a:cubicBezTo>
                  <a:pt x="195" y="9"/>
                  <a:pt x="186" y="0"/>
                  <a:pt x="177" y="0"/>
                </a:cubicBezTo>
                <a:cubicBezTo>
                  <a:pt x="168" y="0"/>
                  <a:pt x="159" y="9"/>
                  <a:pt x="159" y="18"/>
                </a:cubicBezTo>
                <a:cubicBezTo>
                  <a:pt x="159" y="36"/>
                  <a:pt x="168" y="45"/>
                  <a:pt x="177" y="4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2" name="Freeform 84"/>
          <p:cNvSpPr>
            <a:spLocks noChangeArrowheads="1"/>
          </p:cNvSpPr>
          <p:nvPr userDrawn="1"/>
        </p:nvSpPr>
        <p:spPr bwMode="auto">
          <a:xfrm>
            <a:off x="3579045" y="2223019"/>
            <a:ext cx="232241" cy="232243"/>
          </a:xfrm>
          <a:custGeom>
            <a:avLst/>
            <a:gdLst>
              <a:gd name="T0" fmla="*/ 469 w 497"/>
              <a:gd name="T1" fmla="*/ 231 h 498"/>
              <a:gd name="T2" fmla="*/ 425 w 497"/>
              <a:gd name="T3" fmla="*/ 249 h 498"/>
              <a:gd name="T4" fmla="*/ 469 w 497"/>
              <a:gd name="T5" fmla="*/ 275 h 498"/>
              <a:gd name="T6" fmla="*/ 469 w 497"/>
              <a:gd name="T7" fmla="*/ 231 h 498"/>
              <a:gd name="T8" fmla="*/ 247 w 497"/>
              <a:gd name="T9" fmla="*/ 116 h 498"/>
              <a:gd name="T10" fmla="*/ 247 w 497"/>
              <a:gd name="T11" fmla="*/ 391 h 498"/>
              <a:gd name="T12" fmla="*/ 247 w 497"/>
              <a:gd name="T13" fmla="*/ 116 h 498"/>
              <a:gd name="T14" fmla="*/ 247 w 497"/>
              <a:gd name="T15" fmla="*/ 346 h 498"/>
              <a:gd name="T16" fmla="*/ 247 w 497"/>
              <a:gd name="T17" fmla="*/ 151 h 498"/>
              <a:gd name="T18" fmla="*/ 247 w 497"/>
              <a:gd name="T19" fmla="*/ 346 h 498"/>
              <a:gd name="T20" fmla="*/ 71 w 497"/>
              <a:gd name="T21" fmla="*/ 249 h 498"/>
              <a:gd name="T22" fmla="*/ 26 w 497"/>
              <a:gd name="T23" fmla="*/ 231 h 498"/>
              <a:gd name="T24" fmla="*/ 26 w 497"/>
              <a:gd name="T25" fmla="*/ 275 h 498"/>
              <a:gd name="T26" fmla="*/ 71 w 497"/>
              <a:gd name="T27" fmla="*/ 249 h 498"/>
              <a:gd name="T28" fmla="*/ 247 w 497"/>
              <a:gd name="T29" fmla="*/ 80 h 498"/>
              <a:gd name="T30" fmla="*/ 265 w 497"/>
              <a:gd name="T31" fmla="*/ 27 h 498"/>
              <a:gd name="T32" fmla="*/ 230 w 497"/>
              <a:gd name="T33" fmla="*/ 27 h 498"/>
              <a:gd name="T34" fmla="*/ 247 w 497"/>
              <a:gd name="T35" fmla="*/ 80 h 498"/>
              <a:gd name="T36" fmla="*/ 247 w 497"/>
              <a:gd name="T37" fmla="*/ 426 h 498"/>
              <a:gd name="T38" fmla="*/ 230 w 497"/>
              <a:gd name="T39" fmla="*/ 470 h 498"/>
              <a:gd name="T40" fmla="*/ 265 w 497"/>
              <a:gd name="T41" fmla="*/ 470 h 498"/>
              <a:gd name="T42" fmla="*/ 247 w 497"/>
              <a:gd name="T43" fmla="*/ 426 h 498"/>
              <a:gd name="T44" fmla="*/ 434 w 497"/>
              <a:gd name="T45" fmla="*/ 98 h 498"/>
              <a:gd name="T46" fmla="*/ 398 w 497"/>
              <a:gd name="T47" fmla="*/ 72 h 498"/>
              <a:gd name="T48" fmla="*/ 380 w 497"/>
              <a:gd name="T49" fmla="*/ 116 h 498"/>
              <a:gd name="T50" fmla="*/ 434 w 497"/>
              <a:gd name="T51" fmla="*/ 98 h 498"/>
              <a:gd name="T52" fmla="*/ 79 w 497"/>
              <a:gd name="T53" fmla="*/ 391 h 498"/>
              <a:gd name="T54" fmla="*/ 61 w 497"/>
              <a:gd name="T55" fmla="*/ 435 h 498"/>
              <a:gd name="T56" fmla="*/ 106 w 497"/>
              <a:gd name="T57" fmla="*/ 417 h 498"/>
              <a:gd name="T58" fmla="*/ 79 w 497"/>
              <a:gd name="T59" fmla="*/ 391 h 498"/>
              <a:gd name="T60" fmla="*/ 97 w 497"/>
              <a:gd name="T61" fmla="*/ 72 h 498"/>
              <a:gd name="T62" fmla="*/ 61 w 497"/>
              <a:gd name="T63" fmla="*/ 98 h 498"/>
              <a:gd name="T64" fmla="*/ 115 w 497"/>
              <a:gd name="T65" fmla="*/ 116 h 498"/>
              <a:gd name="T66" fmla="*/ 97 w 497"/>
              <a:gd name="T67" fmla="*/ 72 h 498"/>
              <a:gd name="T68" fmla="*/ 380 w 497"/>
              <a:gd name="T69" fmla="*/ 417 h 498"/>
              <a:gd name="T70" fmla="*/ 434 w 497"/>
              <a:gd name="T71" fmla="*/ 435 h 498"/>
              <a:gd name="T72" fmla="*/ 416 w 497"/>
              <a:gd name="T73" fmla="*/ 391 h 498"/>
              <a:gd name="T74" fmla="*/ 380 w 497"/>
              <a:gd name="T75" fmla="*/ 41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98">
                <a:moveTo>
                  <a:pt x="469" y="231"/>
                </a:moveTo>
                <a:lnTo>
                  <a:pt x="469" y="231"/>
                </a:lnTo>
                <a:cubicBezTo>
                  <a:pt x="469" y="231"/>
                  <a:pt x="451" y="231"/>
                  <a:pt x="443" y="231"/>
                </a:cubicBezTo>
                <a:cubicBezTo>
                  <a:pt x="434" y="231"/>
                  <a:pt x="425" y="240"/>
                  <a:pt x="425" y="249"/>
                </a:cubicBezTo>
                <a:cubicBezTo>
                  <a:pt x="425" y="266"/>
                  <a:pt x="434" y="275"/>
                  <a:pt x="443" y="275"/>
                </a:cubicBezTo>
                <a:cubicBezTo>
                  <a:pt x="451" y="275"/>
                  <a:pt x="469" y="275"/>
                  <a:pt x="469" y="275"/>
                </a:cubicBezTo>
                <a:cubicBezTo>
                  <a:pt x="487" y="275"/>
                  <a:pt x="496" y="266"/>
                  <a:pt x="496" y="249"/>
                </a:cubicBezTo>
                <a:cubicBezTo>
                  <a:pt x="496" y="240"/>
                  <a:pt x="487" y="231"/>
                  <a:pt x="469" y="231"/>
                </a:cubicBezTo>
                <a:close/>
                <a:moveTo>
                  <a:pt x="247" y="116"/>
                </a:moveTo>
                <a:lnTo>
                  <a:pt x="247" y="116"/>
                </a:lnTo>
                <a:cubicBezTo>
                  <a:pt x="168" y="116"/>
                  <a:pt x="115" y="178"/>
                  <a:pt x="115" y="249"/>
                </a:cubicBezTo>
                <a:cubicBezTo>
                  <a:pt x="115" y="328"/>
                  <a:pt x="168" y="391"/>
                  <a:pt x="247" y="391"/>
                </a:cubicBezTo>
                <a:cubicBezTo>
                  <a:pt x="327" y="391"/>
                  <a:pt x="380" y="328"/>
                  <a:pt x="380" y="249"/>
                </a:cubicBezTo>
                <a:cubicBezTo>
                  <a:pt x="380" y="178"/>
                  <a:pt x="327" y="116"/>
                  <a:pt x="247" y="116"/>
                </a:cubicBezTo>
                <a:close/>
                <a:moveTo>
                  <a:pt x="247" y="346"/>
                </a:moveTo>
                <a:lnTo>
                  <a:pt x="247" y="346"/>
                </a:lnTo>
                <a:cubicBezTo>
                  <a:pt x="194" y="346"/>
                  <a:pt x="150" y="302"/>
                  <a:pt x="150" y="249"/>
                </a:cubicBezTo>
                <a:cubicBezTo>
                  <a:pt x="150" y="196"/>
                  <a:pt x="194" y="151"/>
                  <a:pt x="247" y="151"/>
                </a:cubicBezTo>
                <a:cubicBezTo>
                  <a:pt x="300" y="151"/>
                  <a:pt x="345" y="196"/>
                  <a:pt x="345" y="249"/>
                </a:cubicBezTo>
                <a:cubicBezTo>
                  <a:pt x="345" y="302"/>
                  <a:pt x="300" y="346"/>
                  <a:pt x="247" y="346"/>
                </a:cubicBezTo>
                <a:close/>
                <a:moveTo>
                  <a:pt x="71" y="249"/>
                </a:moveTo>
                <a:lnTo>
                  <a:pt x="71" y="249"/>
                </a:lnTo>
                <a:cubicBezTo>
                  <a:pt x="71" y="240"/>
                  <a:pt x="61" y="231"/>
                  <a:pt x="53" y="231"/>
                </a:cubicBezTo>
                <a:cubicBezTo>
                  <a:pt x="44" y="231"/>
                  <a:pt x="26" y="231"/>
                  <a:pt x="26" y="231"/>
                </a:cubicBezTo>
                <a:cubicBezTo>
                  <a:pt x="8" y="231"/>
                  <a:pt x="0" y="240"/>
                  <a:pt x="0" y="249"/>
                </a:cubicBezTo>
                <a:cubicBezTo>
                  <a:pt x="0" y="266"/>
                  <a:pt x="8" y="275"/>
                  <a:pt x="26" y="275"/>
                </a:cubicBezTo>
                <a:cubicBezTo>
                  <a:pt x="26" y="275"/>
                  <a:pt x="44" y="275"/>
                  <a:pt x="53" y="275"/>
                </a:cubicBezTo>
                <a:cubicBezTo>
                  <a:pt x="61" y="275"/>
                  <a:pt x="71" y="266"/>
                  <a:pt x="71" y="249"/>
                </a:cubicBezTo>
                <a:close/>
                <a:moveTo>
                  <a:pt x="247" y="80"/>
                </a:moveTo>
                <a:lnTo>
                  <a:pt x="247" y="80"/>
                </a:lnTo>
                <a:cubicBezTo>
                  <a:pt x="256" y="80"/>
                  <a:pt x="265" y="62"/>
                  <a:pt x="265" y="53"/>
                </a:cubicBezTo>
                <a:cubicBezTo>
                  <a:pt x="265" y="45"/>
                  <a:pt x="265" y="36"/>
                  <a:pt x="265" y="27"/>
                </a:cubicBezTo>
                <a:cubicBezTo>
                  <a:pt x="265" y="18"/>
                  <a:pt x="256" y="0"/>
                  <a:pt x="247" y="0"/>
                </a:cubicBezTo>
                <a:cubicBezTo>
                  <a:pt x="239" y="0"/>
                  <a:pt x="230" y="18"/>
                  <a:pt x="230" y="27"/>
                </a:cubicBezTo>
                <a:cubicBezTo>
                  <a:pt x="230" y="36"/>
                  <a:pt x="230" y="45"/>
                  <a:pt x="230" y="53"/>
                </a:cubicBezTo>
                <a:cubicBezTo>
                  <a:pt x="230" y="62"/>
                  <a:pt x="239" y="80"/>
                  <a:pt x="247" y="80"/>
                </a:cubicBezTo>
                <a:close/>
                <a:moveTo>
                  <a:pt x="247" y="426"/>
                </a:moveTo>
                <a:lnTo>
                  <a:pt x="247" y="426"/>
                </a:lnTo>
                <a:cubicBezTo>
                  <a:pt x="239" y="426"/>
                  <a:pt x="230" y="435"/>
                  <a:pt x="230" y="453"/>
                </a:cubicBezTo>
                <a:lnTo>
                  <a:pt x="230" y="470"/>
                </a:lnTo>
                <a:cubicBezTo>
                  <a:pt x="230" y="488"/>
                  <a:pt x="239" y="497"/>
                  <a:pt x="247" y="497"/>
                </a:cubicBezTo>
                <a:cubicBezTo>
                  <a:pt x="256" y="497"/>
                  <a:pt x="265" y="488"/>
                  <a:pt x="265" y="470"/>
                </a:cubicBezTo>
                <a:lnTo>
                  <a:pt x="265" y="453"/>
                </a:lnTo>
                <a:cubicBezTo>
                  <a:pt x="265" y="435"/>
                  <a:pt x="256" y="426"/>
                  <a:pt x="247" y="426"/>
                </a:cubicBezTo>
                <a:close/>
                <a:moveTo>
                  <a:pt x="434" y="98"/>
                </a:moveTo>
                <a:lnTo>
                  <a:pt x="434" y="98"/>
                </a:lnTo>
                <a:cubicBezTo>
                  <a:pt x="443" y="89"/>
                  <a:pt x="443" y="72"/>
                  <a:pt x="434" y="62"/>
                </a:cubicBezTo>
                <a:cubicBezTo>
                  <a:pt x="425" y="53"/>
                  <a:pt x="416" y="62"/>
                  <a:pt x="398" y="72"/>
                </a:cubicBezTo>
                <a:cubicBezTo>
                  <a:pt x="398" y="72"/>
                  <a:pt x="390" y="80"/>
                  <a:pt x="380" y="89"/>
                </a:cubicBezTo>
                <a:cubicBezTo>
                  <a:pt x="372" y="98"/>
                  <a:pt x="372" y="107"/>
                  <a:pt x="380" y="116"/>
                </a:cubicBezTo>
                <a:cubicBezTo>
                  <a:pt x="390" y="125"/>
                  <a:pt x="407" y="125"/>
                  <a:pt x="416" y="116"/>
                </a:cubicBezTo>
                <a:cubicBezTo>
                  <a:pt x="416" y="107"/>
                  <a:pt x="425" y="98"/>
                  <a:pt x="434" y="98"/>
                </a:cubicBezTo>
                <a:close/>
                <a:moveTo>
                  <a:pt x="79" y="391"/>
                </a:moveTo>
                <a:lnTo>
                  <a:pt x="79" y="391"/>
                </a:lnTo>
                <a:cubicBezTo>
                  <a:pt x="79" y="391"/>
                  <a:pt x="71" y="400"/>
                  <a:pt x="61" y="408"/>
                </a:cubicBezTo>
                <a:cubicBezTo>
                  <a:pt x="53" y="417"/>
                  <a:pt x="53" y="426"/>
                  <a:pt x="61" y="435"/>
                </a:cubicBezTo>
                <a:cubicBezTo>
                  <a:pt x="71" y="444"/>
                  <a:pt x="79" y="444"/>
                  <a:pt x="97" y="435"/>
                </a:cubicBezTo>
                <a:lnTo>
                  <a:pt x="106" y="417"/>
                </a:lnTo>
                <a:cubicBezTo>
                  <a:pt x="124" y="408"/>
                  <a:pt x="124" y="391"/>
                  <a:pt x="115" y="381"/>
                </a:cubicBezTo>
                <a:cubicBezTo>
                  <a:pt x="106" y="381"/>
                  <a:pt x="88" y="381"/>
                  <a:pt x="79" y="391"/>
                </a:cubicBezTo>
                <a:close/>
                <a:moveTo>
                  <a:pt x="97" y="72"/>
                </a:moveTo>
                <a:lnTo>
                  <a:pt x="97" y="72"/>
                </a:lnTo>
                <a:cubicBezTo>
                  <a:pt x="79" y="62"/>
                  <a:pt x="71" y="53"/>
                  <a:pt x="61" y="62"/>
                </a:cubicBezTo>
                <a:cubicBezTo>
                  <a:pt x="53" y="72"/>
                  <a:pt x="53" y="89"/>
                  <a:pt x="61" y="98"/>
                </a:cubicBezTo>
                <a:cubicBezTo>
                  <a:pt x="71" y="98"/>
                  <a:pt x="79" y="107"/>
                  <a:pt x="79" y="116"/>
                </a:cubicBezTo>
                <a:cubicBezTo>
                  <a:pt x="88" y="125"/>
                  <a:pt x="106" y="125"/>
                  <a:pt x="115" y="116"/>
                </a:cubicBezTo>
                <a:cubicBezTo>
                  <a:pt x="124" y="107"/>
                  <a:pt x="124" y="98"/>
                  <a:pt x="106" y="89"/>
                </a:cubicBezTo>
                <a:cubicBezTo>
                  <a:pt x="106" y="80"/>
                  <a:pt x="97" y="72"/>
                  <a:pt x="97" y="72"/>
                </a:cubicBezTo>
                <a:close/>
                <a:moveTo>
                  <a:pt x="380" y="417"/>
                </a:moveTo>
                <a:lnTo>
                  <a:pt x="380" y="417"/>
                </a:lnTo>
                <a:cubicBezTo>
                  <a:pt x="390" y="417"/>
                  <a:pt x="398" y="435"/>
                  <a:pt x="398" y="435"/>
                </a:cubicBezTo>
                <a:cubicBezTo>
                  <a:pt x="416" y="444"/>
                  <a:pt x="425" y="444"/>
                  <a:pt x="434" y="435"/>
                </a:cubicBezTo>
                <a:cubicBezTo>
                  <a:pt x="443" y="426"/>
                  <a:pt x="443" y="417"/>
                  <a:pt x="434" y="408"/>
                </a:cubicBezTo>
                <a:cubicBezTo>
                  <a:pt x="425" y="400"/>
                  <a:pt x="416" y="391"/>
                  <a:pt x="416" y="391"/>
                </a:cubicBezTo>
                <a:cubicBezTo>
                  <a:pt x="407" y="381"/>
                  <a:pt x="390" y="381"/>
                  <a:pt x="380" y="381"/>
                </a:cubicBezTo>
                <a:cubicBezTo>
                  <a:pt x="372" y="391"/>
                  <a:pt x="372" y="408"/>
                  <a:pt x="380" y="41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6" name="Freeform 88"/>
          <p:cNvSpPr>
            <a:spLocks noChangeArrowheads="1"/>
          </p:cNvSpPr>
          <p:nvPr userDrawn="1"/>
        </p:nvSpPr>
        <p:spPr bwMode="auto">
          <a:xfrm>
            <a:off x="4503903" y="2268234"/>
            <a:ext cx="232241" cy="141812"/>
          </a:xfrm>
          <a:custGeom>
            <a:avLst/>
            <a:gdLst>
              <a:gd name="T0" fmla="*/ 186 w 498"/>
              <a:gd name="T1" fmla="*/ 9 h 303"/>
              <a:gd name="T2" fmla="*/ 186 w 498"/>
              <a:gd name="T3" fmla="*/ 9 h 303"/>
              <a:gd name="T4" fmla="*/ 160 w 498"/>
              <a:gd name="T5" fmla="*/ 9 h 303"/>
              <a:gd name="T6" fmla="*/ 0 w 498"/>
              <a:gd name="T7" fmla="*/ 151 h 303"/>
              <a:gd name="T8" fmla="*/ 160 w 498"/>
              <a:gd name="T9" fmla="*/ 293 h 303"/>
              <a:gd name="T10" fmla="*/ 186 w 498"/>
              <a:gd name="T11" fmla="*/ 293 h 303"/>
              <a:gd name="T12" fmla="*/ 186 w 498"/>
              <a:gd name="T13" fmla="*/ 266 h 303"/>
              <a:gd name="T14" fmla="*/ 62 w 498"/>
              <a:gd name="T15" fmla="*/ 151 h 303"/>
              <a:gd name="T16" fmla="*/ 186 w 498"/>
              <a:gd name="T17" fmla="*/ 45 h 303"/>
              <a:gd name="T18" fmla="*/ 186 w 498"/>
              <a:gd name="T19" fmla="*/ 9 h 303"/>
              <a:gd name="T20" fmla="*/ 337 w 498"/>
              <a:gd name="T21" fmla="*/ 9 h 303"/>
              <a:gd name="T22" fmla="*/ 337 w 498"/>
              <a:gd name="T23" fmla="*/ 9 h 303"/>
              <a:gd name="T24" fmla="*/ 311 w 498"/>
              <a:gd name="T25" fmla="*/ 9 h 303"/>
              <a:gd name="T26" fmla="*/ 311 w 498"/>
              <a:gd name="T27" fmla="*/ 45 h 303"/>
              <a:gd name="T28" fmla="*/ 434 w 498"/>
              <a:gd name="T29" fmla="*/ 151 h 303"/>
              <a:gd name="T30" fmla="*/ 311 w 498"/>
              <a:gd name="T31" fmla="*/ 266 h 303"/>
              <a:gd name="T32" fmla="*/ 311 w 498"/>
              <a:gd name="T33" fmla="*/ 293 h 303"/>
              <a:gd name="T34" fmla="*/ 337 w 498"/>
              <a:gd name="T35" fmla="*/ 293 h 303"/>
              <a:gd name="T36" fmla="*/ 497 w 498"/>
              <a:gd name="T37" fmla="*/ 151 h 303"/>
              <a:gd name="T38" fmla="*/ 337 w 498"/>
              <a:gd name="T39" fmla="*/ 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303">
                <a:moveTo>
                  <a:pt x="186" y="9"/>
                </a:moveTo>
                <a:lnTo>
                  <a:pt x="186" y="9"/>
                </a:lnTo>
                <a:cubicBezTo>
                  <a:pt x="178" y="0"/>
                  <a:pt x="168" y="0"/>
                  <a:pt x="160" y="9"/>
                </a:cubicBezTo>
                <a:cubicBezTo>
                  <a:pt x="0" y="151"/>
                  <a:pt x="0" y="151"/>
                  <a:pt x="0" y="151"/>
                </a:cubicBezTo>
                <a:cubicBezTo>
                  <a:pt x="160" y="293"/>
                  <a:pt x="160" y="293"/>
                  <a:pt x="160" y="293"/>
                </a:cubicBezTo>
                <a:cubicBezTo>
                  <a:pt x="168" y="302"/>
                  <a:pt x="178" y="302"/>
                  <a:pt x="186" y="293"/>
                </a:cubicBezTo>
                <a:cubicBezTo>
                  <a:pt x="195" y="283"/>
                  <a:pt x="195" y="274"/>
                  <a:pt x="186" y="266"/>
                </a:cubicBezTo>
                <a:cubicBezTo>
                  <a:pt x="62" y="151"/>
                  <a:pt x="62" y="151"/>
                  <a:pt x="62" y="151"/>
                </a:cubicBezTo>
                <a:cubicBezTo>
                  <a:pt x="186" y="45"/>
                  <a:pt x="186" y="45"/>
                  <a:pt x="186" y="45"/>
                </a:cubicBezTo>
                <a:cubicBezTo>
                  <a:pt x="195" y="35"/>
                  <a:pt x="195" y="18"/>
                  <a:pt x="186" y="9"/>
                </a:cubicBezTo>
                <a:close/>
                <a:moveTo>
                  <a:pt x="337" y="9"/>
                </a:moveTo>
                <a:lnTo>
                  <a:pt x="337" y="9"/>
                </a:lnTo>
                <a:cubicBezTo>
                  <a:pt x="328" y="0"/>
                  <a:pt x="319" y="0"/>
                  <a:pt x="311" y="9"/>
                </a:cubicBezTo>
                <a:cubicBezTo>
                  <a:pt x="302" y="18"/>
                  <a:pt x="302" y="35"/>
                  <a:pt x="311" y="45"/>
                </a:cubicBezTo>
                <a:cubicBezTo>
                  <a:pt x="434" y="151"/>
                  <a:pt x="434" y="151"/>
                  <a:pt x="434" y="151"/>
                </a:cubicBezTo>
                <a:cubicBezTo>
                  <a:pt x="311" y="266"/>
                  <a:pt x="311" y="266"/>
                  <a:pt x="311" y="266"/>
                </a:cubicBezTo>
                <a:cubicBezTo>
                  <a:pt x="302" y="274"/>
                  <a:pt x="302" y="283"/>
                  <a:pt x="311" y="293"/>
                </a:cubicBezTo>
                <a:cubicBezTo>
                  <a:pt x="319" y="302"/>
                  <a:pt x="328" y="302"/>
                  <a:pt x="337" y="293"/>
                </a:cubicBezTo>
                <a:cubicBezTo>
                  <a:pt x="497" y="151"/>
                  <a:pt x="497" y="151"/>
                  <a:pt x="497" y="151"/>
                </a:cubicBezTo>
                <a:lnTo>
                  <a:pt x="337" y="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7" name="Freeform 89"/>
          <p:cNvSpPr>
            <a:spLocks noChangeArrowheads="1"/>
          </p:cNvSpPr>
          <p:nvPr userDrawn="1"/>
        </p:nvSpPr>
        <p:spPr bwMode="auto">
          <a:xfrm>
            <a:off x="5436982" y="1310492"/>
            <a:ext cx="215799" cy="211691"/>
          </a:xfrm>
          <a:custGeom>
            <a:avLst/>
            <a:gdLst>
              <a:gd name="T0" fmla="*/ 230 w 462"/>
              <a:gd name="T1" fmla="*/ 0 h 453"/>
              <a:gd name="T2" fmla="*/ 230 w 462"/>
              <a:gd name="T3" fmla="*/ 0 h 453"/>
              <a:gd name="T4" fmla="*/ 0 w 462"/>
              <a:gd name="T5" fmla="*/ 222 h 453"/>
              <a:gd name="T6" fmla="*/ 230 w 462"/>
              <a:gd name="T7" fmla="*/ 452 h 453"/>
              <a:gd name="T8" fmla="*/ 461 w 462"/>
              <a:gd name="T9" fmla="*/ 222 h 453"/>
              <a:gd name="T10" fmla="*/ 230 w 462"/>
              <a:gd name="T11" fmla="*/ 0 h 453"/>
              <a:gd name="T12" fmla="*/ 230 w 462"/>
              <a:gd name="T13" fmla="*/ 302 h 453"/>
              <a:gd name="T14" fmla="*/ 230 w 462"/>
              <a:gd name="T15" fmla="*/ 302 h 453"/>
              <a:gd name="T16" fmla="*/ 159 w 462"/>
              <a:gd name="T17" fmla="*/ 222 h 453"/>
              <a:gd name="T18" fmla="*/ 230 w 462"/>
              <a:gd name="T19" fmla="*/ 151 h 453"/>
              <a:gd name="T20" fmla="*/ 301 w 462"/>
              <a:gd name="T21" fmla="*/ 222 h 453"/>
              <a:gd name="T22" fmla="*/ 230 w 462"/>
              <a:gd name="T23" fmla="*/ 30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0" y="0"/>
                </a:moveTo>
                <a:lnTo>
                  <a:pt x="230" y="0"/>
                </a:lnTo>
                <a:cubicBezTo>
                  <a:pt x="106" y="0"/>
                  <a:pt x="0" y="98"/>
                  <a:pt x="0" y="222"/>
                </a:cubicBezTo>
                <a:cubicBezTo>
                  <a:pt x="0" y="346"/>
                  <a:pt x="106" y="452"/>
                  <a:pt x="230" y="452"/>
                </a:cubicBezTo>
                <a:cubicBezTo>
                  <a:pt x="354" y="452"/>
                  <a:pt x="461" y="346"/>
                  <a:pt x="461" y="222"/>
                </a:cubicBezTo>
                <a:cubicBezTo>
                  <a:pt x="461" y="98"/>
                  <a:pt x="354" y="0"/>
                  <a:pt x="230" y="0"/>
                </a:cubicBezTo>
                <a:close/>
                <a:moveTo>
                  <a:pt x="230" y="302"/>
                </a:moveTo>
                <a:lnTo>
                  <a:pt x="230" y="302"/>
                </a:lnTo>
                <a:cubicBezTo>
                  <a:pt x="186" y="302"/>
                  <a:pt x="159" y="266"/>
                  <a:pt x="159" y="222"/>
                </a:cubicBezTo>
                <a:cubicBezTo>
                  <a:pt x="159" y="187"/>
                  <a:pt x="186" y="151"/>
                  <a:pt x="230" y="151"/>
                </a:cubicBezTo>
                <a:cubicBezTo>
                  <a:pt x="274" y="151"/>
                  <a:pt x="301" y="187"/>
                  <a:pt x="301" y="222"/>
                </a:cubicBezTo>
                <a:cubicBezTo>
                  <a:pt x="301" y="266"/>
                  <a:pt x="274" y="302"/>
                  <a:pt x="230" y="30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8" name="Freeform 90"/>
          <p:cNvSpPr>
            <a:spLocks noChangeArrowheads="1"/>
          </p:cNvSpPr>
          <p:nvPr userDrawn="1"/>
        </p:nvSpPr>
        <p:spPr bwMode="auto">
          <a:xfrm>
            <a:off x="1266900" y="2280565"/>
            <a:ext cx="232243" cy="115094"/>
          </a:xfrm>
          <a:custGeom>
            <a:avLst/>
            <a:gdLst>
              <a:gd name="T0" fmla="*/ 444 w 498"/>
              <a:gd name="T1" fmla="*/ 0 h 248"/>
              <a:gd name="T2" fmla="*/ 444 w 498"/>
              <a:gd name="T3" fmla="*/ 0 h 248"/>
              <a:gd name="T4" fmla="*/ 53 w 498"/>
              <a:gd name="T5" fmla="*/ 0 h 248"/>
              <a:gd name="T6" fmla="*/ 0 w 498"/>
              <a:gd name="T7" fmla="*/ 53 h 248"/>
              <a:gd name="T8" fmla="*/ 0 w 498"/>
              <a:gd name="T9" fmla="*/ 203 h 248"/>
              <a:gd name="T10" fmla="*/ 53 w 498"/>
              <a:gd name="T11" fmla="*/ 247 h 248"/>
              <a:gd name="T12" fmla="*/ 444 w 498"/>
              <a:gd name="T13" fmla="*/ 247 h 248"/>
              <a:gd name="T14" fmla="*/ 497 w 498"/>
              <a:gd name="T15" fmla="*/ 203 h 248"/>
              <a:gd name="T16" fmla="*/ 497 w 498"/>
              <a:gd name="T17" fmla="*/ 53 h 248"/>
              <a:gd name="T18" fmla="*/ 444 w 498"/>
              <a:gd name="T19" fmla="*/ 0 h 248"/>
              <a:gd name="T20" fmla="*/ 444 w 498"/>
              <a:gd name="T21" fmla="*/ 203 h 248"/>
              <a:gd name="T22" fmla="*/ 444 w 498"/>
              <a:gd name="T23" fmla="*/ 203 h 248"/>
              <a:gd name="T24" fmla="*/ 53 w 498"/>
              <a:gd name="T25" fmla="*/ 203 h 248"/>
              <a:gd name="T26" fmla="*/ 53 w 498"/>
              <a:gd name="T27" fmla="*/ 53 h 248"/>
              <a:gd name="T28" fmla="*/ 444 w 498"/>
              <a:gd name="T29" fmla="*/ 53 h 248"/>
              <a:gd name="T30" fmla="*/ 444 w 498"/>
              <a:gd name="T31" fmla="*/ 203 h 248"/>
              <a:gd name="T32" fmla="*/ 426 w 498"/>
              <a:gd name="T33" fmla="*/ 79 h 248"/>
              <a:gd name="T34" fmla="*/ 426 w 498"/>
              <a:gd name="T35" fmla="*/ 79 h 248"/>
              <a:gd name="T36" fmla="*/ 319 w 498"/>
              <a:gd name="T37" fmla="*/ 79 h 248"/>
              <a:gd name="T38" fmla="*/ 319 w 498"/>
              <a:gd name="T39" fmla="*/ 177 h 248"/>
              <a:gd name="T40" fmla="*/ 426 w 498"/>
              <a:gd name="T41" fmla="*/ 177 h 248"/>
              <a:gd name="T42" fmla="*/ 426 w 498"/>
              <a:gd name="T43" fmla="*/ 79 h 248"/>
              <a:gd name="T44" fmla="*/ 178 w 498"/>
              <a:gd name="T45" fmla="*/ 79 h 248"/>
              <a:gd name="T46" fmla="*/ 178 w 498"/>
              <a:gd name="T47" fmla="*/ 79 h 248"/>
              <a:gd name="T48" fmla="*/ 72 w 498"/>
              <a:gd name="T49" fmla="*/ 79 h 248"/>
              <a:gd name="T50" fmla="*/ 72 w 498"/>
              <a:gd name="T51" fmla="*/ 177 h 248"/>
              <a:gd name="T52" fmla="*/ 178 w 498"/>
              <a:gd name="T53" fmla="*/ 177 h 248"/>
              <a:gd name="T54" fmla="*/ 178 w 498"/>
              <a:gd name="T55" fmla="*/ 79 h 248"/>
              <a:gd name="T56" fmla="*/ 301 w 498"/>
              <a:gd name="T57" fmla="*/ 79 h 248"/>
              <a:gd name="T58" fmla="*/ 301 w 498"/>
              <a:gd name="T59" fmla="*/ 79 h 248"/>
              <a:gd name="T60" fmla="*/ 195 w 498"/>
              <a:gd name="T61" fmla="*/ 79 h 248"/>
              <a:gd name="T62" fmla="*/ 195 w 498"/>
              <a:gd name="T63" fmla="*/ 177 h 248"/>
              <a:gd name="T64" fmla="*/ 301 w 498"/>
              <a:gd name="T65" fmla="*/ 177 h 248"/>
              <a:gd name="T66" fmla="*/ 301 w 498"/>
              <a:gd name="T67"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8" h="248">
                <a:moveTo>
                  <a:pt x="444" y="0"/>
                </a:moveTo>
                <a:lnTo>
                  <a:pt x="444" y="0"/>
                </a:lnTo>
                <a:cubicBezTo>
                  <a:pt x="53" y="0"/>
                  <a:pt x="53" y="0"/>
                  <a:pt x="53" y="0"/>
                </a:cubicBezTo>
                <a:cubicBezTo>
                  <a:pt x="18" y="0"/>
                  <a:pt x="0" y="26"/>
                  <a:pt x="0" y="53"/>
                </a:cubicBezTo>
                <a:cubicBezTo>
                  <a:pt x="0" y="203"/>
                  <a:pt x="0" y="203"/>
                  <a:pt x="0" y="203"/>
                </a:cubicBezTo>
                <a:cubicBezTo>
                  <a:pt x="0" y="230"/>
                  <a:pt x="18" y="247"/>
                  <a:pt x="53" y="247"/>
                </a:cubicBezTo>
                <a:cubicBezTo>
                  <a:pt x="444" y="247"/>
                  <a:pt x="444" y="247"/>
                  <a:pt x="444" y="247"/>
                </a:cubicBezTo>
                <a:cubicBezTo>
                  <a:pt x="470" y="247"/>
                  <a:pt x="497" y="230"/>
                  <a:pt x="497" y="203"/>
                </a:cubicBezTo>
                <a:cubicBezTo>
                  <a:pt x="497" y="53"/>
                  <a:pt x="497" y="53"/>
                  <a:pt x="497" y="53"/>
                </a:cubicBezTo>
                <a:cubicBezTo>
                  <a:pt x="497" y="26"/>
                  <a:pt x="470" y="0"/>
                  <a:pt x="444" y="0"/>
                </a:cubicBezTo>
                <a:close/>
                <a:moveTo>
                  <a:pt x="444" y="203"/>
                </a:moveTo>
                <a:lnTo>
                  <a:pt x="444" y="203"/>
                </a:lnTo>
                <a:cubicBezTo>
                  <a:pt x="53" y="203"/>
                  <a:pt x="53" y="203"/>
                  <a:pt x="53" y="203"/>
                </a:cubicBezTo>
                <a:cubicBezTo>
                  <a:pt x="53" y="53"/>
                  <a:pt x="53" y="53"/>
                  <a:pt x="53" y="53"/>
                </a:cubicBezTo>
                <a:cubicBezTo>
                  <a:pt x="444" y="53"/>
                  <a:pt x="444" y="53"/>
                  <a:pt x="444" y="53"/>
                </a:cubicBezTo>
                <a:lnTo>
                  <a:pt x="444" y="203"/>
                </a:lnTo>
                <a:close/>
                <a:moveTo>
                  <a:pt x="426" y="79"/>
                </a:moveTo>
                <a:lnTo>
                  <a:pt x="426" y="79"/>
                </a:lnTo>
                <a:cubicBezTo>
                  <a:pt x="319" y="79"/>
                  <a:pt x="319" y="79"/>
                  <a:pt x="319" y="79"/>
                </a:cubicBezTo>
                <a:cubicBezTo>
                  <a:pt x="319" y="177"/>
                  <a:pt x="319" y="177"/>
                  <a:pt x="319" y="177"/>
                </a:cubicBezTo>
                <a:cubicBezTo>
                  <a:pt x="426" y="177"/>
                  <a:pt x="426" y="177"/>
                  <a:pt x="426" y="177"/>
                </a:cubicBezTo>
                <a:lnTo>
                  <a:pt x="426" y="79"/>
                </a:lnTo>
                <a:close/>
                <a:moveTo>
                  <a:pt x="178" y="79"/>
                </a:moveTo>
                <a:lnTo>
                  <a:pt x="178" y="79"/>
                </a:lnTo>
                <a:cubicBezTo>
                  <a:pt x="72" y="79"/>
                  <a:pt x="72" y="79"/>
                  <a:pt x="72" y="79"/>
                </a:cubicBezTo>
                <a:cubicBezTo>
                  <a:pt x="72" y="177"/>
                  <a:pt x="72" y="177"/>
                  <a:pt x="72" y="177"/>
                </a:cubicBezTo>
                <a:cubicBezTo>
                  <a:pt x="178" y="177"/>
                  <a:pt x="178" y="177"/>
                  <a:pt x="178" y="177"/>
                </a:cubicBezTo>
                <a:lnTo>
                  <a:pt x="178"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9" name="Freeform 91"/>
          <p:cNvSpPr>
            <a:spLocks noChangeArrowheads="1"/>
          </p:cNvSpPr>
          <p:nvPr userDrawn="1"/>
        </p:nvSpPr>
        <p:spPr bwMode="auto">
          <a:xfrm>
            <a:off x="1729330" y="2280565"/>
            <a:ext cx="232241" cy="115094"/>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 name="T44" fmla="*/ 301 w 497"/>
              <a:gd name="T45" fmla="*/ 79 h 248"/>
              <a:gd name="T46" fmla="*/ 301 w 497"/>
              <a:gd name="T47" fmla="*/ 79 h 248"/>
              <a:gd name="T48" fmla="*/ 195 w 497"/>
              <a:gd name="T49" fmla="*/ 79 h 248"/>
              <a:gd name="T50" fmla="*/ 195 w 497"/>
              <a:gd name="T51" fmla="*/ 177 h 248"/>
              <a:gd name="T52" fmla="*/ 301 w 497"/>
              <a:gd name="T53" fmla="*/ 177 h 248"/>
              <a:gd name="T54" fmla="*/ 301 w 497"/>
              <a:gd name="T55"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69" y="247"/>
                  <a:pt x="496" y="230"/>
                  <a:pt x="496" y="203"/>
                </a:cubicBezTo>
                <a:cubicBezTo>
                  <a:pt x="496" y="53"/>
                  <a:pt x="496" y="53"/>
                  <a:pt x="496" y="53"/>
                </a:cubicBezTo>
                <a:cubicBezTo>
                  <a:pt x="496" y="26"/>
                  <a:pt x="469"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0" name="Freeform 92"/>
          <p:cNvSpPr>
            <a:spLocks noChangeArrowheads="1"/>
          </p:cNvSpPr>
          <p:nvPr userDrawn="1"/>
        </p:nvSpPr>
        <p:spPr bwMode="auto">
          <a:xfrm>
            <a:off x="2191758" y="2280565"/>
            <a:ext cx="232243" cy="115094"/>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70" y="247"/>
                  <a:pt x="496" y="230"/>
                  <a:pt x="496" y="203"/>
                </a:cubicBezTo>
                <a:cubicBezTo>
                  <a:pt x="496" y="53"/>
                  <a:pt x="496" y="53"/>
                  <a:pt x="496" y="53"/>
                </a:cubicBezTo>
                <a:cubicBezTo>
                  <a:pt x="496" y="26"/>
                  <a:pt x="470"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1" name="Freeform 93"/>
          <p:cNvSpPr>
            <a:spLocks noChangeArrowheads="1"/>
          </p:cNvSpPr>
          <p:nvPr userDrawn="1"/>
        </p:nvSpPr>
        <p:spPr bwMode="auto">
          <a:xfrm>
            <a:off x="2654187" y="2280565"/>
            <a:ext cx="232241" cy="115094"/>
          </a:xfrm>
          <a:custGeom>
            <a:avLst/>
            <a:gdLst>
              <a:gd name="T0" fmla="*/ 442 w 497"/>
              <a:gd name="T1" fmla="*/ 0 h 248"/>
              <a:gd name="T2" fmla="*/ 442 w 497"/>
              <a:gd name="T3" fmla="*/ 0 h 248"/>
              <a:gd name="T4" fmla="*/ 53 w 497"/>
              <a:gd name="T5" fmla="*/ 0 h 248"/>
              <a:gd name="T6" fmla="*/ 0 w 497"/>
              <a:gd name="T7" fmla="*/ 53 h 248"/>
              <a:gd name="T8" fmla="*/ 0 w 497"/>
              <a:gd name="T9" fmla="*/ 203 h 248"/>
              <a:gd name="T10" fmla="*/ 53 w 497"/>
              <a:gd name="T11" fmla="*/ 247 h 248"/>
              <a:gd name="T12" fmla="*/ 442 w 497"/>
              <a:gd name="T13" fmla="*/ 247 h 248"/>
              <a:gd name="T14" fmla="*/ 496 w 497"/>
              <a:gd name="T15" fmla="*/ 203 h 248"/>
              <a:gd name="T16" fmla="*/ 496 w 497"/>
              <a:gd name="T17" fmla="*/ 53 h 248"/>
              <a:gd name="T18" fmla="*/ 442 w 497"/>
              <a:gd name="T19" fmla="*/ 0 h 248"/>
              <a:gd name="T20" fmla="*/ 442 w 497"/>
              <a:gd name="T21" fmla="*/ 203 h 248"/>
              <a:gd name="T22" fmla="*/ 442 w 497"/>
              <a:gd name="T23" fmla="*/ 203 h 248"/>
              <a:gd name="T24" fmla="*/ 53 w 497"/>
              <a:gd name="T25" fmla="*/ 203 h 248"/>
              <a:gd name="T26" fmla="*/ 53 w 497"/>
              <a:gd name="T27" fmla="*/ 53 h 248"/>
              <a:gd name="T28" fmla="*/ 442 w 497"/>
              <a:gd name="T29" fmla="*/ 53 h 248"/>
              <a:gd name="T30" fmla="*/ 442 w 497"/>
              <a:gd name="T31" fmla="*/ 20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248">
                <a:moveTo>
                  <a:pt x="442" y="0"/>
                </a:moveTo>
                <a:lnTo>
                  <a:pt x="442" y="0"/>
                </a:lnTo>
                <a:cubicBezTo>
                  <a:pt x="53" y="0"/>
                  <a:pt x="53" y="0"/>
                  <a:pt x="53" y="0"/>
                </a:cubicBezTo>
                <a:cubicBezTo>
                  <a:pt x="17" y="0"/>
                  <a:pt x="0" y="26"/>
                  <a:pt x="0" y="53"/>
                </a:cubicBezTo>
                <a:cubicBezTo>
                  <a:pt x="0" y="203"/>
                  <a:pt x="0" y="203"/>
                  <a:pt x="0" y="203"/>
                </a:cubicBezTo>
                <a:cubicBezTo>
                  <a:pt x="0" y="230"/>
                  <a:pt x="17" y="247"/>
                  <a:pt x="53" y="247"/>
                </a:cubicBezTo>
                <a:cubicBezTo>
                  <a:pt x="442" y="247"/>
                  <a:pt x="442" y="247"/>
                  <a:pt x="442" y="247"/>
                </a:cubicBezTo>
                <a:cubicBezTo>
                  <a:pt x="470" y="247"/>
                  <a:pt x="496" y="230"/>
                  <a:pt x="496" y="203"/>
                </a:cubicBezTo>
                <a:cubicBezTo>
                  <a:pt x="496" y="53"/>
                  <a:pt x="496" y="53"/>
                  <a:pt x="496" y="53"/>
                </a:cubicBezTo>
                <a:cubicBezTo>
                  <a:pt x="496" y="26"/>
                  <a:pt x="470" y="0"/>
                  <a:pt x="442" y="0"/>
                </a:cubicBezTo>
                <a:close/>
                <a:moveTo>
                  <a:pt x="442" y="203"/>
                </a:moveTo>
                <a:lnTo>
                  <a:pt x="442" y="203"/>
                </a:lnTo>
                <a:cubicBezTo>
                  <a:pt x="53" y="203"/>
                  <a:pt x="53" y="203"/>
                  <a:pt x="53" y="203"/>
                </a:cubicBezTo>
                <a:cubicBezTo>
                  <a:pt x="53" y="53"/>
                  <a:pt x="53" y="53"/>
                  <a:pt x="53" y="53"/>
                </a:cubicBezTo>
                <a:cubicBezTo>
                  <a:pt x="442" y="53"/>
                  <a:pt x="442" y="53"/>
                  <a:pt x="442" y="53"/>
                </a:cubicBezTo>
                <a:lnTo>
                  <a:pt x="442" y="203"/>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3" name="Freeform 96"/>
          <p:cNvSpPr>
            <a:spLocks noChangeArrowheads="1"/>
          </p:cNvSpPr>
          <p:nvPr userDrawn="1"/>
        </p:nvSpPr>
        <p:spPr bwMode="auto">
          <a:xfrm>
            <a:off x="4966331" y="2239460"/>
            <a:ext cx="232243" cy="203469"/>
          </a:xfrm>
          <a:custGeom>
            <a:avLst/>
            <a:gdLst>
              <a:gd name="T0" fmla="*/ 442 w 497"/>
              <a:gd name="T1" fmla="*/ 0 h 435"/>
              <a:gd name="T2" fmla="*/ 442 w 497"/>
              <a:gd name="T3" fmla="*/ 0 h 435"/>
              <a:gd name="T4" fmla="*/ 53 w 497"/>
              <a:gd name="T5" fmla="*/ 0 h 435"/>
              <a:gd name="T6" fmla="*/ 0 w 497"/>
              <a:gd name="T7" fmla="*/ 44 h 435"/>
              <a:gd name="T8" fmla="*/ 0 w 497"/>
              <a:gd name="T9" fmla="*/ 319 h 435"/>
              <a:gd name="T10" fmla="*/ 44 w 497"/>
              <a:gd name="T11" fmla="*/ 381 h 435"/>
              <a:gd name="T12" fmla="*/ 160 w 497"/>
              <a:gd name="T13" fmla="*/ 399 h 435"/>
              <a:gd name="T14" fmla="*/ 123 w 497"/>
              <a:gd name="T15" fmla="*/ 434 h 435"/>
              <a:gd name="T16" fmla="*/ 372 w 497"/>
              <a:gd name="T17" fmla="*/ 434 h 435"/>
              <a:gd name="T18" fmla="*/ 336 w 497"/>
              <a:gd name="T19" fmla="*/ 399 h 435"/>
              <a:gd name="T20" fmla="*/ 451 w 497"/>
              <a:gd name="T21" fmla="*/ 381 h 435"/>
              <a:gd name="T22" fmla="*/ 496 w 497"/>
              <a:gd name="T23" fmla="*/ 319 h 435"/>
              <a:gd name="T24" fmla="*/ 496 w 497"/>
              <a:gd name="T25" fmla="*/ 44 h 435"/>
              <a:gd name="T26" fmla="*/ 442 w 497"/>
              <a:gd name="T27" fmla="*/ 0 h 435"/>
              <a:gd name="T28" fmla="*/ 442 w 497"/>
              <a:gd name="T29" fmla="*/ 319 h 435"/>
              <a:gd name="T30" fmla="*/ 442 w 497"/>
              <a:gd name="T31" fmla="*/ 319 h 435"/>
              <a:gd name="T32" fmla="*/ 53 w 497"/>
              <a:gd name="T33" fmla="*/ 319 h 435"/>
              <a:gd name="T34" fmla="*/ 53 w 497"/>
              <a:gd name="T35" fmla="*/ 44 h 435"/>
              <a:gd name="T36" fmla="*/ 442 w 497"/>
              <a:gd name="T37" fmla="*/ 44 h 435"/>
              <a:gd name="T38" fmla="*/ 442 w 497"/>
              <a:gd name="T39" fmla="*/ 31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4" name="Freeform 97"/>
          <p:cNvSpPr>
            <a:spLocks noChangeArrowheads="1"/>
          </p:cNvSpPr>
          <p:nvPr userDrawn="1"/>
        </p:nvSpPr>
        <p:spPr bwMode="auto">
          <a:xfrm>
            <a:off x="5891190" y="1314602"/>
            <a:ext cx="232243" cy="199359"/>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5" name="Freeform 99"/>
          <p:cNvSpPr>
            <a:spLocks noChangeArrowheads="1"/>
          </p:cNvSpPr>
          <p:nvPr userDrawn="1"/>
        </p:nvSpPr>
        <p:spPr bwMode="auto">
          <a:xfrm>
            <a:off x="2191758" y="1805805"/>
            <a:ext cx="232243" cy="141810"/>
          </a:xfrm>
          <a:custGeom>
            <a:avLst/>
            <a:gdLst>
              <a:gd name="T0" fmla="*/ 381 w 497"/>
              <a:gd name="T1" fmla="*/ 151 h 303"/>
              <a:gd name="T2" fmla="*/ 381 w 497"/>
              <a:gd name="T3" fmla="*/ 151 h 303"/>
              <a:gd name="T4" fmla="*/ 434 w 497"/>
              <a:gd name="T5" fmla="*/ 45 h 303"/>
              <a:gd name="T6" fmla="*/ 470 w 497"/>
              <a:gd name="T7" fmla="*/ 45 h 303"/>
              <a:gd name="T8" fmla="*/ 381 w 497"/>
              <a:gd name="T9" fmla="*/ 0 h 303"/>
              <a:gd name="T10" fmla="*/ 133 w 497"/>
              <a:gd name="T11" fmla="*/ 0 h 303"/>
              <a:gd name="T12" fmla="*/ 0 w 497"/>
              <a:gd name="T13" fmla="*/ 151 h 303"/>
              <a:gd name="T14" fmla="*/ 133 w 497"/>
              <a:gd name="T15" fmla="*/ 302 h 303"/>
              <a:gd name="T16" fmla="*/ 381 w 497"/>
              <a:gd name="T17" fmla="*/ 302 h 303"/>
              <a:gd name="T18" fmla="*/ 470 w 497"/>
              <a:gd name="T19" fmla="*/ 257 h 303"/>
              <a:gd name="T20" fmla="*/ 434 w 497"/>
              <a:gd name="T21" fmla="*/ 257 h 303"/>
              <a:gd name="T22" fmla="*/ 381 w 497"/>
              <a:gd name="T23" fmla="*/ 151 h 303"/>
              <a:gd name="T24" fmla="*/ 310 w 497"/>
              <a:gd name="T25" fmla="*/ 196 h 303"/>
              <a:gd name="T26" fmla="*/ 310 w 497"/>
              <a:gd name="T27" fmla="*/ 196 h 303"/>
              <a:gd name="T28" fmla="*/ 302 w 497"/>
              <a:gd name="T29" fmla="*/ 196 h 303"/>
              <a:gd name="T30" fmla="*/ 221 w 497"/>
              <a:gd name="T31" fmla="*/ 169 h 303"/>
              <a:gd name="T32" fmla="*/ 212 w 497"/>
              <a:gd name="T33" fmla="*/ 196 h 303"/>
              <a:gd name="T34" fmla="*/ 186 w 497"/>
              <a:gd name="T35" fmla="*/ 204 h 303"/>
              <a:gd name="T36" fmla="*/ 98 w 497"/>
              <a:gd name="T37" fmla="*/ 125 h 303"/>
              <a:gd name="T38" fmla="*/ 89 w 497"/>
              <a:gd name="T39" fmla="*/ 107 h 303"/>
              <a:gd name="T40" fmla="*/ 106 w 497"/>
              <a:gd name="T41" fmla="*/ 107 h 303"/>
              <a:gd name="T42" fmla="*/ 177 w 497"/>
              <a:gd name="T43" fmla="*/ 143 h 303"/>
              <a:gd name="T44" fmla="*/ 195 w 497"/>
              <a:gd name="T45" fmla="*/ 116 h 303"/>
              <a:gd name="T46" fmla="*/ 221 w 497"/>
              <a:gd name="T47" fmla="*/ 107 h 303"/>
              <a:gd name="T48" fmla="*/ 310 w 497"/>
              <a:gd name="T49" fmla="*/ 187 h 303"/>
              <a:gd name="T50" fmla="*/ 310 w 497"/>
              <a:gd name="T51" fmla="*/ 196 h 303"/>
              <a:gd name="T52" fmla="*/ 470 w 497"/>
              <a:gd name="T53" fmla="*/ 98 h 303"/>
              <a:gd name="T54" fmla="*/ 470 w 497"/>
              <a:gd name="T55" fmla="*/ 98 h 303"/>
              <a:gd name="T56" fmla="*/ 452 w 497"/>
              <a:gd name="T57" fmla="*/ 98 h 303"/>
              <a:gd name="T58" fmla="*/ 425 w 497"/>
              <a:gd name="T59" fmla="*/ 151 h 303"/>
              <a:gd name="T60" fmla="*/ 452 w 497"/>
              <a:gd name="T61" fmla="*/ 204 h 303"/>
              <a:gd name="T62" fmla="*/ 470 w 497"/>
              <a:gd name="T63" fmla="*/ 204 h 303"/>
              <a:gd name="T64" fmla="*/ 496 w 497"/>
              <a:gd name="T65" fmla="*/ 151 h 303"/>
              <a:gd name="T66" fmla="*/ 470 w 497"/>
              <a:gd name="T67" fmla="*/ 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303">
                <a:moveTo>
                  <a:pt x="381" y="151"/>
                </a:moveTo>
                <a:lnTo>
                  <a:pt x="381" y="151"/>
                </a:lnTo>
                <a:cubicBezTo>
                  <a:pt x="381" y="90"/>
                  <a:pt x="417" y="45"/>
                  <a:pt x="434" y="45"/>
                </a:cubicBezTo>
                <a:cubicBezTo>
                  <a:pt x="443" y="45"/>
                  <a:pt x="470" y="45"/>
                  <a:pt x="470" y="45"/>
                </a:cubicBezTo>
                <a:cubicBezTo>
                  <a:pt x="452" y="18"/>
                  <a:pt x="443" y="0"/>
                  <a:pt x="381" y="0"/>
                </a:cubicBezTo>
                <a:cubicBezTo>
                  <a:pt x="133" y="0"/>
                  <a:pt x="133" y="0"/>
                  <a:pt x="133" y="0"/>
                </a:cubicBezTo>
                <a:cubicBezTo>
                  <a:pt x="36" y="0"/>
                  <a:pt x="0" y="90"/>
                  <a:pt x="0" y="151"/>
                </a:cubicBezTo>
                <a:cubicBezTo>
                  <a:pt x="0" y="213"/>
                  <a:pt x="36" y="302"/>
                  <a:pt x="133" y="302"/>
                </a:cubicBezTo>
                <a:cubicBezTo>
                  <a:pt x="381" y="302"/>
                  <a:pt x="381" y="302"/>
                  <a:pt x="381" y="302"/>
                </a:cubicBezTo>
                <a:cubicBezTo>
                  <a:pt x="443" y="302"/>
                  <a:pt x="452" y="284"/>
                  <a:pt x="470" y="257"/>
                </a:cubicBezTo>
                <a:cubicBezTo>
                  <a:pt x="470" y="257"/>
                  <a:pt x="461" y="257"/>
                  <a:pt x="434" y="257"/>
                </a:cubicBezTo>
                <a:cubicBezTo>
                  <a:pt x="417" y="257"/>
                  <a:pt x="381" y="222"/>
                  <a:pt x="381" y="151"/>
                </a:cubicBezTo>
                <a:close/>
                <a:moveTo>
                  <a:pt x="310" y="196"/>
                </a:moveTo>
                <a:lnTo>
                  <a:pt x="310" y="196"/>
                </a:lnTo>
                <a:cubicBezTo>
                  <a:pt x="310" y="204"/>
                  <a:pt x="302" y="196"/>
                  <a:pt x="302" y="196"/>
                </a:cubicBezTo>
                <a:cubicBezTo>
                  <a:pt x="221" y="169"/>
                  <a:pt x="221" y="169"/>
                  <a:pt x="221" y="169"/>
                </a:cubicBezTo>
                <a:cubicBezTo>
                  <a:pt x="221" y="169"/>
                  <a:pt x="221" y="178"/>
                  <a:pt x="212" y="196"/>
                </a:cubicBezTo>
                <a:cubicBezTo>
                  <a:pt x="204" y="204"/>
                  <a:pt x="204" y="222"/>
                  <a:pt x="186" y="204"/>
                </a:cubicBezTo>
                <a:cubicBezTo>
                  <a:pt x="159" y="187"/>
                  <a:pt x="98" y="125"/>
                  <a:pt x="98" y="125"/>
                </a:cubicBezTo>
                <a:cubicBezTo>
                  <a:pt x="98" y="125"/>
                  <a:pt x="89" y="116"/>
                  <a:pt x="89" y="107"/>
                </a:cubicBezTo>
                <a:cubicBezTo>
                  <a:pt x="98" y="107"/>
                  <a:pt x="106" y="107"/>
                  <a:pt x="106" y="107"/>
                </a:cubicBezTo>
                <a:cubicBezTo>
                  <a:pt x="177" y="143"/>
                  <a:pt x="177" y="143"/>
                  <a:pt x="177" y="143"/>
                </a:cubicBezTo>
                <a:cubicBezTo>
                  <a:pt x="177" y="143"/>
                  <a:pt x="186" y="125"/>
                  <a:pt x="195" y="116"/>
                </a:cubicBezTo>
                <a:cubicBezTo>
                  <a:pt x="195" y="98"/>
                  <a:pt x="204" y="90"/>
                  <a:pt x="221" y="107"/>
                </a:cubicBezTo>
                <a:cubicBezTo>
                  <a:pt x="239" y="116"/>
                  <a:pt x="310" y="187"/>
                  <a:pt x="310" y="187"/>
                </a:cubicBezTo>
                <a:cubicBezTo>
                  <a:pt x="310" y="187"/>
                  <a:pt x="319" y="196"/>
                  <a:pt x="310" y="196"/>
                </a:cubicBezTo>
                <a:close/>
                <a:moveTo>
                  <a:pt x="470" y="98"/>
                </a:moveTo>
                <a:lnTo>
                  <a:pt x="470" y="98"/>
                </a:lnTo>
                <a:cubicBezTo>
                  <a:pt x="452" y="98"/>
                  <a:pt x="452" y="98"/>
                  <a:pt x="452" y="98"/>
                </a:cubicBezTo>
                <a:cubicBezTo>
                  <a:pt x="434" y="98"/>
                  <a:pt x="425" y="125"/>
                  <a:pt x="425" y="151"/>
                </a:cubicBezTo>
                <a:cubicBezTo>
                  <a:pt x="425" y="178"/>
                  <a:pt x="434" y="204"/>
                  <a:pt x="452" y="204"/>
                </a:cubicBezTo>
                <a:cubicBezTo>
                  <a:pt x="470" y="204"/>
                  <a:pt x="470" y="204"/>
                  <a:pt x="470" y="204"/>
                </a:cubicBezTo>
                <a:cubicBezTo>
                  <a:pt x="478" y="204"/>
                  <a:pt x="496" y="178"/>
                  <a:pt x="496" y="151"/>
                </a:cubicBezTo>
                <a:cubicBezTo>
                  <a:pt x="496" y="125"/>
                  <a:pt x="478" y="98"/>
                  <a:pt x="470" y="9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6" name="Freeform 100"/>
          <p:cNvSpPr>
            <a:spLocks noChangeArrowheads="1"/>
          </p:cNvSpPr>
          <p:nvPr userDrawn="1"/>
        </p:nvSpPr>
        <p:spPr bwMode="auto">
          <a:xfrm>
            <a:off x="4503903" y="1339266"/>
            <a:ext cx="232241" cy="150033"/>
          </a:xfrm>
          <a:custGeom>
            <a:avLst/>
            <a:gdLst>
              <a:gd name="T0" fmla="*/ 381 w 498"/>
              <a:gd name="T1" fmla="*/ 89 h 320"/>
              <a:gd name="T2" fmla="*/ 381 w 498"/>
              <a:gd name="T3" fmla="*/ 89 h 320"/>
              <a:gd name="T4" fmla="*/ 355 w 498"/>
              <a:gd name="T5" fmla="*/ 89 h 320"/>
              <a:gd name="T6" fmla="*/ 231 w 498"/>
              <a:gd name="T7" fmla="*/ 0 h 320"/>
              <a:gd name="T8" fmla="*/ 98 w 498"/>
              <a:gd name="T9" fmla="*/ 134 h 320"/>
              <a:gd name="T10" fmla="*/ 98 w 498"/>
              <a:gd name="T11" fmla="*/ 150 h 320"/>
              <a:gd name="T12" fmla="*/ 89 w 498"/>
              <a:gd name="T13" fmla="*/ 150 h 320"/>
              <a:gd name="T14" fmla="*/ 0 w 498"/>
              <a:gd name="T15" fmla="*/ 240 h 320"/>
              <a:gd name="T16" fmla="*/ 89 w 498"/>
              <a:gd name="T17" fmla="*/ 319 h 320"/>
              <a:gd name="T18" fmla="*/ 381 w 498"/>
              <a:gd name="T19" fmla="*/ 319 h 320"/>
              <a:gd name="T20" fmla="*/ 497 w 498"/>
              <a:gd name="T21" fmla="*/ 204 h 320"/>
              <a:gd name="T22" fmla="*/ 381 w 498"/>
              <a:gd name="T23" fmla="*/ 89 h 320"/>
              <a:gd name="T24" fmla="*/ 284 w 498"/>
              <a:gd name="T25" fmla="*/ 195 h 320"/>
              <a:gd name="T26" fmla="*/ 284 w 498"/>
              <a:gd name="T27" fmla="*/ 195 h 320"/>
              <a:gd name="T28" fmla="*/ 213 w 498"/>
              <a:gd name="T29" fmla="*/ 275 h 320"/>
              <a:gd name="T30" fmla="*/ 195 w 498"/>
              <a:gd name="T31" fmla="*/ 275 h 320"/>
              <a:gd name="T32" fmla="*/ 195 w 498"/>
              <a:gd name="T33" fmla="*/ 266 h 320"/>
              <a:gd name="T34" fmla="*/ 195 w 498"/>
              <a:gd name="T35" fmla="*/ 257 h 320"/>
              <a:gd name="T36" fmla="*/ 222 w 498"/>
              <a:gd name="T37" fmla="*/ 204 h 320"/>
              <a:gd name="T38" fmla="*/ 204 w 498"/>
              <a:gd name="T39" fmla="*/ 195 h 320"/>
              <a:gd name="T40" fmla="*/ 204 w 498"/>
              <a:gd name="T41" fmla="*/ 195 h 320"/>
              <a:gd name="T42" fmla="*/ 186 w 498"/>
              <a:gd name="T43" fmla="*/ 178 h 320"/>
              <a:gd name="T44" fmla="*/ 195 w 498"/>
              <a:gd name="T45" fmla="*/ 160 h 320"/>
              <a:gd name="T46" fmla="*/ 258 w 498"/>
              <a:gd name="T47" fmla="*/ 89 h 320"/>
              <a:gd name="T48" fmla="*/ 275 w 498"/>
              <a:gd name="T49" fmla="*/ 80 h 320"/>
              <a:gd name="T50" fmla="*/ 284 w 498"/>
              <a:gd name="T51" fmla="*/ 89 h 320"/>
              <a:gd name="T52" fmla="*/ 275 w 498"/>
              <a:gd name="T53" fmla="*/ 106 h 320"/>
              <a:gd name="T54" fmla="*/ 249 w 498"/>
              <a:gd name="T55" fmla="*/ 160 h 320"/>
              <a:gd name="T56" fmla="*/ 275 w 498"/>
              <a:gd name="T57" fmla="*/ 169 h 320"/>
              <a:gd name="T58" fmla="*/ 275 w 498"/>
              <a:gd name="T59" fmla="*/ 169 h 320"/>
              <a:gd name="T60" fmla="*/ 293 w 498"/>
              <a:gd name="T61" fmla="*/ 187 h 320"/>
              <a:gd name="T62" fmla="*/ 284 w 498"/>
              <a:gd name="T63" fmla="*/ 19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0" name="Freeform 104"/>
          <p:cNvSpPr>
            <a:spLocks noChangeArrowheads="1"/>
          </p:cNvSpPr>
          <p:nvPr userDrawn="1"/>
        </p:nvSpPr>
        <p:spPr bwMode="auto">
          <a:xfrm>
            <a:off x="342042" y="1797585"/>
            <a:ext cx="232243" cy="156198"/>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1" name="Freeform 105"/>
          <p:cNvSpPr>
            <a:spLocks noChangeArrowheads="1"/>
          </p:cNvSpPr>
          <p:nvPr userDrawn="1"/>
        </p:nvSpPr>
        <p:spPr bwMode="auto">
          <a:xfrm>
            <a:off x="804472" y="1789364"/>
            <a:ext cx="236352" cy="178805"/>
          </a:xfrm>
          <a:custGeom>
            <a:avLst/>
            <a:gdLst>
              <a:gd name="T0" fmla="*/ 488 w 506"/>
              <a:gd name="T1" fmla="*/ 213 h 382"/>
              <a:gd name="T2" fmla="*/ 363 w 506"/>
              <a:gd name="T3" fmla="*/ 142 h 382"/>
              <a:gd name="T4" fmla="*/ 451 w 506"/>
              <a:gd name="T5" fmla="*/ 80 h 382"/>
              <a:gd name="T6" fmla="*/ 451 w 506"/>
              <a:gd name="T7" fmla="*/ 44 h 382"/>
              <a:gd name="T8" fmla="*/ 363 w 506"/>
              <a:gd name="T9" fmla="*/ 53 h 382"/>
              <a:gd name="T10" fmla="*/ 363 w 506"/>
              <a:gd name="T11" fmla="*/ 0 h 382"/>
              <a:gd name="T12" fmla="*/ 328 w 506"/>
              <a:gd name="T13" fmla="*/ 0 h 382"/>
              <a:gd name="T14" fmla="*/ 257 w 506"/>
              <a:gd name="T15" fmla="*/ 71 h 382"/>
              <a:gd name="T16" fmla="*/ 257 w 506"/>
              <a:gd name="T17" fmla="*/ 106 h 382"/>
              <a:gd name="T18" fmla="*/ 336 w 506"/>
              <a:gd name="T19" fmla="*/ 97 h 382"/>
              <a:gd name="T20" fmla="*/ 275 w 506"/>
              <a:gd name="T21" fmla="*/ 178 h 382"/>
              <a:gd name="T22" fmla="*/ 310 w 506"/>
              <a:gd name="T23" fmla="*/ 319 h 382"/>
              <a:gd name="T24" fmla="*/ 398 w 506"/>
              <a:gd name="T25" fmla="*/ 354 h 382"/>
              <a:gd name="T26" fmla="*/ 407 w 506"/>
              <a:gd name="T27" fmla="*/ 372 h 382"/>
              <a:gd name="T28" fmla="*/ 488 w 506"/>
              <a:gd name="T29" fmla="*/ 213 h 382"/>
              <a:gd name="T30" fmla="*/ 310 w 506"/>
              <a:gd name="T31" fmla="*/ 292 h 382"/>
              <a:gd name="T32" fmla="*/ 301 w 506"/>
              <a:gd name="T33" fmla="*/ 204 h 382"/>
              <a:gd name="T34" fmla="*/ 336 w 506"/>
              <a:gd name="T35" fmla="*/ 284 h 382"/>
              <a:gd name="T36" fmla="*/ 363 w 506"/>
              <a:gd name="T37" fmla="*/ 275 h 382"/>
              <a:gd name="T38" fmla="*/ 363 w 506"/>
              <a:gd name="T39" fmla="*/ 178 h 382"/>
              <a:gd name="T40" fmla="*/ 416 w 506"/>
              <a:gd name="T41" fmla="*/ 186 h 382"/>
              <a:gd name="T42" fmla="*/ 142 w 506"/>
              <a:gd name="T43" fmla="*/ 89 h 382"/>
              <a:gd name="T44" fmla="*/ 142 w 506"/>
              <a:gd name="T45" fmla="*/ 80 h 382"/>
              <a:gd name="T46" fmla="*/ 88 w 506"/>
              <a:gd name="T47" fmla="*/ 89 h 382"/>
              <a:gd name="T48" fmla="*/ 0 w 506"/>
              <a:gd name="T49" fmla="*/ 363 h 382"/>
              <a:gd name="T50" fmla="*/ 44 w 506"/>
              <a:gd name="T51" fmla="*/ 363 h 382"/>
              <a:gd name="T52" fmla="*/ 160 w 506"/>
              <a:gd name="T53" fmla="*/ 275 h 382"/>
              <a:gd name="T54" fmla="*/ 186 w 506"/>
              <a:gd name="T55" fmla="*/ 363 h 382"/>
              <a:gd name="T56" fmla="*/ 230 w 506"/>
              <a:gd name="T57" fmla="*/ 363 h 382"/>
              <a:gd name="T58" fmla="*/ 79 w 506"/>
              <a:gd name="T59" fmla="*/ 239 h 382"/>
              <a:gd name="T60" fmla="*/ 116 w 506"/>
              <a:gd name="T61" fmla="*/ 116 h 382"/>
              <a:gd name="T62" fmla="*/ 79 w 506"/>
              <a:gd name="T63" fmla="*/ 23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6" h="382">
                <a:moveTo>
                  <a:pt x="488" y="213"/>
                </a:moveTo>
                <a:lnTo>
                  <a:pt x="488" y="213"/>
                </a:lnTo>
                <a:cubicBezTo>
                  <a:pt x="470" y="169"/>
                  <a:pt x="434" y="142"/>
                  <a:pt x="372" y="142"/>
                </a:cubicBezTo>
                <a:cubicBezTo>
                  <a:pt x="372" y="142"/>
                  <a:pt x="372" y="142"/>
                  <a:pt x="363" y="142"/>
                </a:cubicBezTo>
                <a:cubicBezTo>
                  <a:pt x="363" y="89"/>
                  <a:pt x="363" y="89"/>
                  <a:pt x="363" y="89"/>
                </a:cubicBezTo>
                <a:lnTo>
                  <a:pt x="451" y="80"/>
                </a:lnTo>
                <a:cubicBezTo>
                  <a:pt x="461" y="80"/>
                  <a:pt x="461" y="71"/>
                  <a:pt x="461" y="71"/>
                </a:cubicBezTo>
                <a:cubicBezTo>
                  <a:pt x="461" y="71"/>
                  <a:pt x="451" y="53"/>
                  <a:pt x="451" y="44"/>
                </a:cubicBezTo>
                <a:cubicBezTo>
                  <a:pt x="451" y="44"/>
                  <a:pt x="451" y="44"/>
                  <a:pt x="443" y="44"/>
                </a:cubicBezTo>
                <a:lnTo>
                  <a:pt x="363" y="53"/>
                </a:lnTo>
                <a:cubicBezTo>
                  <a:pt x="363" y="53"/>
                  <a:pt x="363" y="9"/>
                  <a:pt x="363" y="0"/>
                </a:cubicBezTo>
                <a:lnTo>
                  <a:pt x="363" y="0"/>
                </a:lnTo>
                <a:cubicBezTo>
                  <a:pt x="354" y="0"/>
                  <a:pt x="336" y="0"/>
                  <a:pt x="336" y="0"/>
                </a:cubicBezTo>
                <a:lnTo>
                  <a:pt x="328" y="0"/>
                </a:lnTo>
                <a:cubicBezTo>
                  <a:pt x="328" y="9"/>
                  <a:pt x="336" y="62"/>
                  <a:pt x="336" y="62"/>
                </a:cubicBezTo>
                <a:lnTo>
                  <a:pt x="257" y="71"/>
                </a:lnTo>
                <a:lnTo>
                  <a:pt x="248" y="80"/>
                </a:lnTo>
                <a:lnTo>
                  <a:pt x="257" y="106"/>
                </a:lnTo>
                <a:lnTo>
                  <a:pt x="257" y="106"/>
                </a:lnTo>
                <a:cubicBezTo>
                  <a:pt x="266" y="106"/>
                  <a:pt x="336" y="97"/>
                  <a:pt x="336" y="97"/>
                </a:cubicBezTo>
                <a:cubicBezTo>
                  <a:pt x="336" y="151"/>
                  <a:pt x="336" y="151"/>
                  <a:pt x="336" y="151"/>
                </a:cubicBezTo>
                <a:cubicBezTo>
                  <a:pt x="310" y="151"/>
                  <a:pt x="292" y="169"/>
                  <a:pt x="275" y="178"/>
                </a:cubicBezTo>
                <a:cubicBezTo>
                  <a:pt x="257" y="204"/>
                  <a:pt x="248" y="231"/>
                  <a:pt x="248" y="257"/>
                </a:cubicBezTo>
                <a:cubicBezTo>
                  <a:pt x="248" y="292"/>
                  <a:pt x="275" y="319"/>
                  <a:pt x="310" y="319"/>
                </a:cubicBezTo>
                <a:cubicBezTo>
                  <a:pt x="381" y="328"/>
                  <a:pt x="434" y="248"/>
                  <a:pt x="451" y="204"/>
                </a:cubicBezTo>
                <a:cubicBezTo>
                  <a:pt x="479" y="239"/>
                  <a:pt x="451" y="310"/>
                  <a:pt x="398" y="354"/>
                </a:cubicBezTo>
                <a:lnTo>
                  <a:pt x="398" y="354"/>
                </a:lnTo>
                <a:lnTo>
                  <a:pt x="407" y="372"/>
                </a:lnTo>
                <a:cubicBezTo>
                  <a:pt x="416" y="381"/>
                  <a:pt x="416" y="381"/>
                  <a:pt x="416" y="372"/>
                </a:cubicBezTo>
                <a:cubicBezTo>
                  <a:pt x="479" y="337"/>
                  <a:pt x="505" y="266"/>
                  <a:pt x="488" y="213"/>
                </a:cubicBezTo>
                <a:close/>
                <a:moveTo>
                  <a:pt x="310" y="292"/>
                </a:moveTo>
                <a:lnTo>
                  <a:pt x="310" y="292"/>
                </a:lnTo>
                <a:cubicBezTo>
                  <a:pt x="283" y="284"/>
                  <a:pt x="283" y="266"/>
                  <a:pt x="283" y="257"/>
                </a:cubicBezTo>
                <a:cubicBezTo>
                  <a:pt x="283" y="231"/>
                  <a:pt x="292" y="213"/>
                  <a:pt x="301" y="204"/>
                </a:cubicBezTo>
                <a:cubicBezTo>
                  <a:pt x="310" y="195"/>
                  <a:pt x="319" y="186"/>
                  <a:pt x="336" y="178"/>
                </a:cubicBezTo>
                <a:cubicBezTo>
                  <a:pt x="336" y="284"/>
                  <a:pt x="336" y="284"/>
                  <a:pt x="336" y="284"/>
                </a:cubicBezTo>
                <a:cubicBezTo>
                  <a:pt x="328" y="292"/>
                  <a:pt x="319" y="292"/>
                  <a:pt x="310" y="292"/>
                </a:cubicBezTo>
                <a:close/>
                <a:moveTo>
                  <a:pt x="363" y="275"/>
                </a:moveTo>
                <a:lnTo>
                  <a:pt x="363" y="275"/>
                </a:lnTo>
                <a:cubicBezTo>
                  <a:pt x="363" y="178"/>
                  <a:pt x="363" y="178"/>
                  <a:pt x="363" y="178"/>
                </a:cubicBezTo>
                <a:cubicBezTo>
                  <a:pt x="372" y="178"/>
                  <a:pt x="372" y="178"/>
                  <a:pt x="372" y="178"/>
                </a:cubicBezTo>
                <a:cubicBezTo>
                  <a:pt x="389" y="178"/>
                  <a:pt x="407" y="178"/>
                  <a:pt x="416" y="186"/>
                </a:cubicBezTo>
                <a:cubicBezTo>
                  <a:pt x="434" y="186"/>
                  <a:pt x="398" y="248"/>
                  <a:pt x="363" y="275"/>
                </a:cubicBezTo>
                <a:close/>
                <a:moveTo>
                  <a:pt x="142" y="89"/>
                </a:moveTo>
                <a:lnTo>
                  <a:pt x="142" y="89"/>
                </a:lnTo>
                <a:cubicBezTo>
                  <a:pt x="142" y="80"/>
                  <a:pt x="142" y="80"/>
                  <a:pt x="142" y="80"/>
                </a:cubicBezTo>
                <a:cubicBezTo>
                  <a:pt x="88" y="80"/>
                  <a:pt x="88" y="80"/>
                  <a:pt x="88" y="80"/>
                </a:cubicBezTo>
                <a:cubicBezTo>
                  <a:pt x="88" y="80"/>
                  <a:pt x="88" y="80"/>
                  <a:pt x="88" y="89"/>
                </a:cubicBezTo>
                <a:cubicBezTo>
                  <a:pt x="79" y="116"/>
                  <a:pt x="0" y="354"/>
                  <a:pt x="0" y="363"/>
                </a:cubicBezTo>
                <a:lnTo>
                  <a:pt x="0" y="363"/>
                </a:lnTo>
                <a:cubicBezTo>
                  <a:pt x="44" y="363"/>
                  <a:pt x="44" y="363"/>
                  <a:pt x="44" y="363"/>
                </a:cubicBezTo>
                <a:lnTo>
                  <a:pt x="44" y="363"/>
                </a:lnTo>
                <a:cubicBezTo>
                  <a:pt x="44" y="354"/>
                  <a:pt x="71" y="275"/>
                  <a:pt x="71" y="275"/>
                </a:cubicBezTo>
                <a:cubicBezTo>
                  <a:pt x="160" y="275"/>
                  <a:pt x="160" y="275"/>
                  <a:pt x="160" y="275"/>
                </a:cubicBezTo>
                <a:cubicBezTo>
                  <a:pt x="160" y="275"/>
                  <a:pt x="186" y="354"/>
                  <a:pt x="186" y="363"/>
                </a:cubicBezTo>
                <a:lnTo>
                  <a:pt x="186" y="363"/>
                </a:lnTo>
                <a:cubicBezTo>
                  <a:pt x="230" y="363"/>
                  <a:pt x="230" y="363"/>
                  <a:pt x="230" y="363"/>
                </a:cubicBezTo>
                <a:lnTo>
                  <a:pt x="230" y="363"/>
                </a:lnTo>
                <a:cubicBezTo>
                  <a:pt x="230" y="354"/>
                  <a:pt x="151" y="116"/>
                  <a:pt x="142" y="89"/>
                </a:cubicBezTo>
                <a:close/>
                <a:moveTo>
                  <a:pt x="79" y="239"/>
                </a:moveTo>
                <a:lnTo>
                  <a:pt x="79" y="239"/>
                </a:lnTo>
                <a:cubicBezTo>
                  <a:pt x="116" y="116"/>
                  <a:pt x="116" y="116"/>
                  <a:pt x="116" y="116"/>
                </a:cubicBezTo>
                <a:cubicBezTo>
                  <a:pt x="151" y="239"/>
                  <a:pt x="151" y="239"/>
                  <a:pt x="151" y="239"/>
                </a:cubicBezTo>
                <a:lnTo>
                  <a:pt x="79" y="23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3" name="Freeform 107"/>
          <p:cNvSpPr>
            <a:spLocks noChangeArrowheads="1"/>
          </p:cNvSpPr>
          <p:nvPr userDrawn="1"/>
        </p:nvSpPr>
        <p:spPr bwMode="auto">
          <a:xfrm>
            <a:off x="5428761" y="2288786"/>
            <a:ext cx="232241" cy="102762"/>
          </a:xfrm>
          <a:custGeom>
            <a:avLst/>
            <a:gdLst>
              <a:gd name="T0" fmla="*/ 399 w 497"/>
              <a:gd name="T1" fmla="*/ 0 h 222"/>
              <a:gd name="T2" fmla="*/ 399 w 497"/>
              <a:gd name="T3" fmla="*/ 0 h 222"/>
              <a:gd name="T4" fmla="*/ 248 w 497"/>
              <a:gd name="T5" fmla="*/ 70 h 222"/>
              <a:gd name="T6" fmla="*/ 97 w 497"/>
              <a:gd name="T7" fmla="*/ 0 h 222"/>
              <a:gd name="T8" fmla="*/ 0 w 497"/>
              <a:gd name="T9" fmla="*/ 106 h 222"/>
              <a:gd name="T10" fmla="*/ 97 w 497"/>
              <a:gd name="T11" fmla="*/ 221 h 222"/>
              <a:gd name="T12" fmla="*/ 97 w 497"/>
              <a:gd name="T13" fmla="*/ 221 h 222"/>
              <a:gd name="T14" fmla="*/ 248 w 497"/>
              <a:gd name="T15" fmla="*/ 141 h 222"/>
              <a:gd name="T16" fmla="*/ 399 w 497"/>
              <a:gd name="T17" fmla="*/ 221 h 222"/>
              <a:gd name="T18" fmla="*/ 496 w 497"/>
              <a:gd name="T19" fmla="*/ 106 h 222"/>
              <a:gd name="T20" fmla="*/ 399 w 497"/>
              <a:gd name="T21" fmla="*/ 0 h 222"/>
              <a:gd name="T22" fmla="*/ 97 w 497"/>
              <a:gd name="T23" fmla="*/ 176 h 222"/>
              <a:gd name="T24" fmla="*/ 97 w 497"/>
              <a:gd name="T25" fmla="*/ 176 h 222"/>
              <a:gd name="T26" fmla="*/ 44 w 497"/>
              <a:gd name="T27" fmla="*/ 106 h 222"/>
              <a:gd name="T28" fmla="*/ 97 w 497"/>
              <a:gd name="T29" fmla="*/ 44 h 222"/>
              <a:gd name="T30" fmla="*/ 222 w 497"/>
              <a:gd name="T31" fmla="*/ 106 h 222"/>
              <a:gd name="T32" fmla="*/ 97 w 497"/>
              <a:gd name="T33" fmla="*/ 176 h 222"/>
              <a:gd name="T34" fmla="*/ 399 w 497"/>
              <a:gd name="T35" fmla="*/ 176 h 222"/>
              <a:gd name="T36" fmla="*/ 399 w 497"/>
              <a:gd name="T37" fmla="*/ 176 h 222"/>
              <a:gd name="T38" fmla="*/ 275 w 497"/>
              <a:gd name="T39" fmla="*/ 106 h 222"/>
              <a:gd name="T40" fmla="*/ 399 w 497"/>
              <a:gd name="T41" fmla="*/ 44 h 222"/>
              <a:gd name="T42" fmla="*/ 452 w 497"/>
              <a:gd name="T43" fmla="*/ 106 h 222"/>
              <a:gd name="T44" fmla="*/ 399 w 497"/>
              <a:gd name="T45" fmla="*/ 17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7" h="222">
                <a:moveTo>
                  <a:pt x="399" y="0"/>
                </a:moveTo>
                <a:lnTo>
                  <a:pt x="399" y="0"/>
                </a:lnTo>
                <a:cubicBezTo>
                  <a:pt x="345" y="0"/>
                  <a:pt x="284" y="26"/>
                  <a:pt x="248" y="70"/>
                </a:cubicBezTo>
                <a:cubicBezTo>
                  <a:pt x="213" y="26"/>
                  <a:pt x="151" y="0"/>
                  <a:pt x="97" y="0"/>
                </a:cubicBezTo>
                <a:cubicBezTo>
                  <a:pt x="53" y="0"/>
                  <a:pt x="0" y="26"/>
                  <a:pt x="0" y="106"/>
                </a:cubicBezTo>
                <a:cubicBezTo>
                  <a:pt x="0" y="185"/>
                  <a:pt x="53" y="221"/>
                  <a:pt x="97" y="221"/>
                </a:cubicBezTo>
                <a:lnTo>
                  <a:pt x="97" y="221"/>
                </a:lnTo>
                <a:cubicBezTo>
                  <a:pt x="151" y="221"/>
                  <a:pt x="213" y="185"/>
                  <a:pt x="248" y="141"/>
                </a:cubicBezTo>
                <a:cubicBezTo>
                  <a:pt x="284" y="185"/>
                  <a:pt x="345" y="221"/>
                  <a:pt x="399" y="221"/>
                </a:cubicBezTo>
                <a:cubicBezTo>
                  <a:pt x="443" y="221"/>
                  <a:pt x="496" y="185"/>
                  <a:pt x="496" y="106"/>
                </a:cubicBezTo>
                <a:cubicBezTo>
                  <a:pt x="496" y="26"/>
                  <a:pt x="443" y="0"/>
                  <a:pt x="399" y="0"/>
                </a:cubicBezTo>
                <a:close/>
                <a:moveTo>
                  <a:pt x="97" y="176"/>
                </a:moveTo>
                <a:lnTo>
                  <a:pt x="97" y="176"/>
                </a:lnTo>
                <a:cubicBezTo>
                  <a:pt x="62" y="176"/>
                  <a:pt x="44" y="150"/>
                  <a:pt x="44" y="106"/>
                </a:cubicBezTo>
                <a:cubicBezTo>
                  <a:pt x="44" y="61"/>
                  <a:pt x="62" y="44"/>
                  <a:pt x="97" y="44"/>
                </a:cubicBezTo>
                <a:cubicBezTo>
                  <a:pt x="142" y="44"/>
                  <a:pt x="195" y="70"/>
                  <a:pt x="222" y="106"/>
                </a:cubicBezTo>
                <a:cubicBezTo>
                  <a:pt x="195" y="150"/>
                  <a:pt x="142" y="176"/>
                  <a:pt x="97" y="176"/>
                </a:cubicBezTo>
                <a:close/>
                <a:moveTo>
                  <a:pt x="399" y="176"/>
                </a:moveTo>
                <a:lnTo>
                  <a:pt x="399" y="176"/>
                </a:lnTo>
                <a:cubicBezTo>
                  <a:pt x="354" y="176"/>
                  <a:pt x="301" y="150"/>
                  <a:pt x="275" y="106"/>
                </a:cubicBezTo>
                <a:cubicBezTo>
                  <a:pt x="301" y="70"/>
                  <a:pt x="354" y="44"/>
                  <a:pt x="399" y="44"/>
                </a:cubicBezTo>
                <a:cubicBezTo>
                  <a:pt x="435" y="44"/>
                  <a:pt x="452" y="61"/>
                  <a:pt x="452" y="106"/>
                </a:cubicBezTo>
                <a:cubicBezTo>
                  <a:pt x="452" y="150"/>
                  <a:pt x="435" y="176"/>
                  <a:pt x="399" y="17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4" name="Freeform 108"/>
          <p:cNvSpPr>
            <a:spLocks noChangeArrowheads="1"/>
          </p:cNvSpPr>
          <p:nvPr userDrawn="1"/>
        </p:nvSpPr>
        <p:spPr bwMode="auto">
          <a:xfrm>
            <a:off x="4041473" y="2223019"/>
            <a:ext cx="232243" cy="232243"/>
          </a:xfrm>
          <a:custGeom>
            <a:avLst/>
            <a:gdLst>
              <a:gd name="T0" fmla="*/ 469 w 497"/>
              <a:gd name="T1" fmla="*/ 231 h 498"/>
              <a:gd name="T2" fmla="*/ 425 w 497"/>
              <a:gd name="T3" fmla="*/ 249 h 498"/>
              <a:gd name="T4" fmla="*/ 469 w 497"/>
              <a:gd name="T5" fmla="*/ 275 h 498"/>
              <a:gd name="T6" fmla="*/ 469 w 497"/>
              <a:gd name="T7" fmla="*/ 231 h 498"/>
              <a:gd name="T8" fmla="*/ 248 w 497"/>
              <a:gd name="T9" fmla="*/ 116 h 498"/>
              <a:gd name="T10" fmla="*/ 248 w 497"/>
              <a:gd name="T11" fmla="*/ 391 h 498"/>
              <a:gd name="T12" fmla="*/ 248 w 497"/>
              <a:gd name="T13" fmla="*/ 116 h 498"/>
              <a:gd name="T14" fmla="*/ 248 w 497"/>
              <a:gd name="T15" fmla="*/ 346 h 498"/>
              <a:gd name="T16" fmla="*/ 248 w 497"/>
              <a:gd name="T17" fmla="*/ 151 h 498"/>
              <a:gd name="T18" fmla="*/ 71 w 497"/>
              <a:gd name="T19" fmla="*/ 249 h 498"/>
              <a:gd name="T20" fmla="*/ 53 w 497"/>
              <a:gd name="T21" fmla="*/ 231 h 498"/>
              <a:gd name="T22" fmla="*/ 0 w 497"/>
              <a:gd name="T23" fmla="*/ 249 h 498"/>
              <a:gd name="T24" fmla="*/ 53 w 497"/>
              <a:gd name="T25" fmla="*/ 275 h 498"/>
              <a:gd name="T26" fmla="*/ 248 w 497"/>
              <a:gd name="T27" fmla="*/ 80 h 498"/>
              <a:gd name="T28" fmla="*/ 265 w 497"/>
              <a:gd name="T29" fmla="*/ 53 h 498"/>
              <a:gd name="T30" fmla="*/ 248 w 497"/>
              <a:gd name="T31" fmla="*/ 0 h 498"/>
              <a:gd name="T32" fmla="*/ 230 w 497"/>
              <a:gd name="T33" fmla="*/ 53 h 498"/>
              <a:gd name="T34" fmla="*/ 248 w 497"/>
              <a:gd name="T35" fmla="*/ 426 h 498"/>
              <a:gd name="T36" fmla="*/ 230 w 497"/>
              <a:gd name="T37" fmla="*/ 453 h 498"/>
              <a:gd name="T38" fmla="*/ 248 w 497"/>
              <a:gd name="T39" fmla="*/ 497 h 498"/>
              <a:gd name="T40" fmla="*/ 265 w 497"/>
              <a:gd name="T41" fmla="*/ 453 h 498"/>
              <a:gd name="T42" fmla="*/ 434 w 497"/>
              <a:gd name="T43" fmla="*/ 98 h 498"/>
              <a:gd name="T44" fmla="*/ 434 w 497"/>
              <a:gd name="T45" fmla="*/ 62 h 498"/>
              <a:gd name="T46" fmla="*/ 381 w 497"/>
              <a:gd name="T47" fmla="*/ 89 h 498"/>
              <a:gd name="T48" fmla="*/ 416 w 497"/>
              <a:gd name="T49" fmla="*/ 116 h 498"/>
              <a:gd name="T50" fmla="*/ 80 w 497"/>
              <a:gd name="T51" fmla="*/ 391 h 498"/>
              <a:gd name="T52" fmla="*/ 62 w 497"/>
              <a:gd name="T53" fmla="*/ 408 h 498"/>
              <a:gd name="T54" fmla="*/ 97 w 497"/>
              <a:gd name="T55" fmla="*/ 435 h 498"/>
              <a:gd name="T56" fmla="*/ 115 w 497"/>
              <a:gd name="T57" fmla="*/ 381 h 498"/>
              <a:gd name="T58" fmla="*/ 97 w 497"/>
              <a:gd name="T59" fmla="*/ 72 h 498"/>
              <a:gd name="T60" fmla="*/ 62 w 497"/>
              <a:gd name="T61" fmla="*/ 62 h 498"/>
              <a:gd name="T62" fmla="*/ 80 w 497"/>
              <a:gd name="T63" fmla="*/ 116 h 498"/>
              <a:gd name="T64" fmla="*/ 106 w 497"/>
              <a:gd name="T65" fmla="*/ 89 h 498"/>
              <a:gd name="T66" fmla="*/ 381 w 497"/>
              <a:gd name="T67" fmla="*/ 417 h 498"/>
              <a:gd name="T68" fmla="*/ 399 w 497"/>
              <a:gd name="T69" fmla="*/ 435 h 498"/>
              <a:gd name="T70" fmla="*/ 434 w 497"/>
              <a:gd name="T71" fmla="*/ 408 h 498"/>
              <a:gd name="T72" fmla="*/ 381 w 497"/>
              <a:gd name="T73" fmla="*/ 38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98">
                <a:moveTo>
                  <a:pt x="469" y="231"/>
                </a:moveTo>
                <a:lnTo>
                  <a:pt x="469" y="231"/>
                </a:lnTo>
                <a:cubicBezTo>
                  <a:pt x="469" y="231"/>
                  <a:pt x="452" y="231"/>
                  <a:pt x="443" y="231"/>
                </a:cubicBezTo>
                <a:cubicBezTo>
                  <a:pt x="434" y="231"/>
                  <a:pt x="425" y="240"/>
                  <a:pt x="425" y="249"/>
                </a:cubicBezTo>
                <a:cubicBezTo>
                  <a:pt x="425" y="266"/>
                  <a:pt x="434" y="275"/>
                  <a:pt x="443" y="275"/>
                </a:cubicBezTo>
                <a:cubicBezTo>
                  <a:pt x="452" y="275"/>
                  <a:pt x="469" y="275"/>
                  <a:pt x="469" y="275"/>
                </a:cubicBezTo>
                <a:cubicBezTo>
                  <a:pt x="487" y="275"/>
                  <a:pt x="496" y="266"/>
                  <a:pt x="496" y="249"/>
                </a:cubicBezTo>
                <a:cubicBezTo>
                  <a:pt x="496" y="240"/>
                  <a:pt x="487" y="231"/>
                  <a:pt x="469" y="231"/>
                </a:cubicBezTo>
                <a:close/>
                <a:moveTo>
                  <a:pt x="248" y="116"/>
                </a:moveTo>
                <a:lnTo>
                  <a:pt x="248" y="116"/>
                </a:lnTo>
                <a:cubicBezTo>
                  <a:pt x="168" y="116"/>
                  <a:pt x="115" y="178"/>
                  <a:pt x="115" y="249"/>
                </a:cubicBezTo>
                <a:cubicBezTo>
                  <a:pt x="115" y="328"/>
                  <a:pt x="168" y="391"/>
                  <a:pt x="248" y="391"/>
                </a:cubicBezTo>
                <a:cubicBezTo>
                  <a:pt x="328" y="391"/>
                  <a:pt x="381" y="328"/>
                  <a:pt x="381" y="249"/>
                </a:cubicBezTo>
                <a:cubicBezTo>
                  <a:pt x="381" y="178"/>
                  <a:pt x="328" y="116"/>
                  <a:pt x="248" y="116"/>
                </a:cubicBezTo>
                <a:close/>
                <a:moveTo>
                  <a:pt x="248" y="346"/>
                </a:moveTo>
                <a:lnTo>
                  <a:pt x="248" y="346"/>
                </a:lnTo>
                <a:cubicBezTo>
                  <a:pt x="195" y="346"/>
                  <a:pt x="150" y="302"/>
                  <a:pt x="150" y="249"/>
                </a:cubicBezTo>
                <a:cubicBezTo>
                  <a:pt x="150" y="196"/>
                  <a:pt x="195" y="151"/>
                  <a:pt x="248" y="151"/>
                </a:cubicBezTo>
                <a:lnTo>
                  <a:pt x="248" y="346"/>
                </a:lnTo>
                <a:close/>
                <a:moveTo>
                  <a:pt x="71" y="249"/>
                </a:moveTo>
                <a:lnTo>
                  <a:pt x="71" y="249"/>
                </a:lnTo>
                <a:cubicBezTo>
                  <a:pt x="71" y="240"/>
                  <a:pt x="62" y="231"/>
                  <a:pt x="53" y="231"/>
                </a:cubicBezTo>
                <a:cubicBezTo>
                  <a:pt x="44" y="231"/>
                  <a:pt x="27" y="231"/>
                  <a:pt x="27" y="231"/>
                </a:cubicBezTo>
                <a:cubicBezTo>
                  <a:pt x="9" y="231"/>
                  <a:pt x="0" y="240"/>
                  <a:pt x="0" y="249"/>
                </a:cubicBezTo>
                <a:cubicBezTo>
                  <a:pt x="0" y="266"/>
                  <a:pt x="9" y="275"/>
                  <a:pt x="27" y="275"/>
                </a:cubicBezTo>
                <a:cubicBezTo>
                  <a:pt x="27" y="275"/>
                  <a:pt x="44" y="275"/>
                  <a:pt x="53" y="275"/>
                </a:cubicBezTo>
                <a:cubicBezTo>
                  <a:pt x="62" y="275"/>
                  <a:pt x="71" y="266"/>
                  <a:pt x="71" y="249"/>
                </a:cubicBezTo>
                <a:close/>
                <a:moveTo>
                  <a:pt x="248" y="80"/>
                </a:moveTo>
                <a:lnTo>
                  <a:pt x="248" y="80"/>
                </a:lnTo>
                <a:cubicBezTo>
                  <a:pt x="256" y="80"/>
                  <a:pt x="265" y="62"/>
                  <a:pt x="265" y="53"/>
                </a:cubicBezTo>
                <a:cubicBezTo>
                  <a:pt x="265" y="45"/>
                  <a:pt x="265" y="36"/>
                  <a:pt x="265" y="27"/>
                </a:cubicBezTo>
                <a:cubicBezTo>
                  <a:pt x="265" y="18"/>
                  <a:pt x="256" y="0"/>
                  <a:pt x="248" y="0"/>
                </a:cubicBezTo>
                <a:cubicBezTo>
                  <a:pt x="239" y="0"/>
                  <a:pt x="230" y="18"/>
                  <a:pt x="230" y="27"/>
                </a:cubicBezTo>
                <a:cubicBezTo>
                  <a:pt x="230" y="36"/>
                  <a:pt x="230" y="45"/>
                  <a:pt x="230" y="53"/>
                </a:cubicBezTo>
                <a:cubicBezTo>
                  <a:pt x="230" y="62"/>
                  <a:pt x="239" y="80"/>
                  <a:pt x="248" y="80"/>
                </a:cubicBezTo>
                <a:close/>
                <a:moveTo>
                  <a:pt x="248" y="426"/>
                </a:moveTo>
                <a:lnTo>
                  <a:pt x="248" y="426"/>
                </a:lnTo>
                <a:cubicBezTo>
                  <a:pt x="239" y="426"/>
                  <a:pt x="230" y="435"/>
                  <a:pt x="230" y="453"/>
                </a:cubicBezTo>
                <a:lnTo>
                  <a:pt x="230" y="470"/>
                </a:lnTo>
                <a:cubicBezTo>
                  <a:pt x="230" y="488"/>
                  <a:pt x="239" y="497"/>
                  <a:pt x="248" y="497"/>
                </a:cubicBezTo>
                <a:cubicBezTo>
                  <a:pt x="256" y="497"/>
                  <a:pt x="265" y="488"/>
                  <a:pt x="265" y="470"/>
                </a:cubicBezTo>
                <a:lnTo>
                  <a:pt x="265" y="453"/>
                </a:lnTo>
                <a:cubicBezTo>
                  <a:pt x="265" y="435"/>
                  <a:pt x="256" y="426"/>
                  <a:pt x="248" y="426"/>
                </a:cubicBezTo>
                <a:close/>
                <a:moveTo>
                  <a:pt x="434" y="98"/>
                </a:moveTo>
                <a:lnTo>
                  <a:pt x="434" y="98"/>
                </a:lnTo>
                <a:cubicBezTo>
                  <a:pt x="443" y="89"/>
                  <a:pt x="443" y="72"/>
                  <a:pt x="434" y="62"/>
                </a:cubicBezTo>
                <a:cubicBezTo>
                  <a:pt x="425" y="53"/>
                  <a:pt x="416" y="62"/>
                  <a:pt x="399" y="72"/>
                </a:cubicBezTo>
                <a:cubicBezTo>
                  <a:pt x="399" y="72"/>
                  <a:pt x="390" y="80"/>
                  <a:pt x="381" y="89"/>
                </a:cubicBezTo>
                <a:cubicBezTo>
                  <a:pt x="372" y="98"/>
                  <a:pt x="372" y="107"/>
                  <a:pt x="381" y="116"/>
                </a:cubicBezTo>
                <a:cubicBezTo>
                  <a:pt x="390" y="125"/>
                  <a:pt x="408" y="125"/>
                  <a:pt x="416" y="116"/>
                </a:cubicBezTo>
                <a:cubicBezTo>
                  <a:pt x="416" y="107"/>
                  <a:pt x="425" y="98"/>
                  <a:pt x="434" y="98"/>
                </a:cubicBezTo>
                <a:close/>
                <a:moveTo>
                  <a:pt x="80" y="391"/>
                </a:moveTo>
                <a:lnTo>
                  <a:pt x="80" y="391"/>
                </a:lnTo>
                <a:cubicBezTo>
                  <a:pt x="80" y="391"/>
                  <a:pt x="71" y="400"/>
                  <a:pt x="62" y="408"/>
                </a:cubicBezTo>
                <a:cubicBezTo>
                  <a:pt x="53" y="417"/>
                  <a:pt x="53" y="426"/>
                  <a:pt x="62" y="435"/>
                </a:cubicBezTo>
                <a:cubicBezTo>
                  <a:pt x="71" y="444"/>
                  <a:pt x="80" y="444"/>
                  <a:pt x="97" y="435"/>
                </a:cubicBezTo>
                <a:lnTo>
                  <a:pt x="106" y="417"/>
                </a:lnTo>
                <a:cubicBezTo>
                  <a:pt x="124" y="408"/>
                  <a:pt x="124" y="391"/>
                  <a:pt x="115" y="381"/>
                </a:cubicBezTo>
                <a:cubicBezTo>
                  <a:pt x="106" y="381"/>
                  <a:pt x="89" y="381"/>
                  <a:pt x="80" y="391"/>
                </a:cubicBezTo>
                <a:close/>
                <a:moveTo>
                  <a:pt x="97" y="72"/>
                </a:moveTo>
                <a:lnTo>
                  <a:pt x="97" y="72"/>
                </a:lnTo>
                <a:cubicBezTo>
                  <a:pt x="80" y="62"/>
                  <a:pt x="71" y="53"/>
                  <a:pt x="62" y="62"/>
                </a:cubicBezTo>
                <a:cubicBezTo>
                  <a:pt x="53" y="72"/>
                  <a:pt x="53" y="89"/>
                  <a:pt x="62" y="98"/>
                </a:cubicBezTo>
                <a:cubicBezTo>
                  <a:pt x="71" y="98"/>
                  <a:pt x="80" y="107"/>
                  <a:pt x="80" y="116"/>
                </a:cubicBezTo>
                <a:cubicBezTo>
                  <a:pt x="89" y="125"/>
                  <a:pt x="106" y="125"/>
                  <a:pt x="115" y="116"/>
                </a:cubicBezTo>
                <a:cubicBezTo>
                  <a:pt x="124" y="107"/>
                  <a:pt x="124" y="98"/>
                  <a:pt x="106" y="89"/>
                </a:cubicBezTo>
                <a:cubicBezTo>
                  <a:pt x="106" y="80"/>
                  <a:pt x="97" y="72"/>
                  <a:pt x="97" y="72"/>
                </a:cubicBezTo>
                <a:close/>
                <a:moveTo>
                  <a:pt x="381" y="417"/>
                </a:moveTo>
                <a:lnTo>
                  <a:pt x="381" y="417"/>
                </a:lnTo>
                <a:cubicBezTo>
                  <a:pt x="390" y="417"/>
                  <a:pt x="399" y="435"/>
                  <a:pt x="399" y="435"/>
                </a:cubicBezTo>
                <a:cubicBezTo>
                  <a:pt x="416" y="444"/>
                  <a:pt x="425" y="444"/>
                  <a:pt x="434" y="435"/>
                </a:cubicBezTo>
                <a:cubicBezTo>
                  <a:pt x="443" y="426"/>
                  <a:pt x="443" y="417"/>
                  <a:pt x="434" y="408"/>
                </a:cubicBezTo>
                <a:cubicBezTo>
                  <a:pt x="425" y="400"/>
                  <a:pt x="416" y="391"/>
                  <a:pt x="416" y="391"/>
                </a:cubicBezTo>
                <a:cubicBezTo>
                  <a:pt x="408" y="381"/>
                  <a:pt x="390" y="381"/>
                  <a:pt x="381" y="381"/>
                </a:cubicBezTo>
                <a:cubicBezTo>
                  <a:pt x="372" y="391"/>
                  <a:pt x="372" y="408"/>
                  <a:pt x="381" y="41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5" name="Freeform 109"/>
          <p:cNvSpPr>
            <a:spLocks noChangeArrowheads="1"/>
          </p:cNvSpPr>
          <p:nvPr userDrawn="1"/>
        </p:nvSpPr>
        <p:spPr bwMode="auto">
          <a:xfrm>
            <a:off x="6353619" y="2260013"/>
            <a:ext cx="232241" cy="162364"/>
          </a:xfrm>
          <a:custGeom>
            <a:avLst/>
            <a:gdLst>
              <a:gd name="T0" fmla="*/ 443 w 497"/>
              <a:gd name="T1" fmla="*/ 0 h 347"/>
              <a:gd name="T2" fmla="*/ 0 w 497"/>
              <a:gd name="T3" fmla="*/ 45 h 347"/>
              <a:gd name="T4" fmla="*/ 53 w 497"/>
              <a:gd name="T5" fmla="*/ 346 h 347"/>
              <a:gd name="T6" fmla="*/ 496 w 497"/>
              <a:gd name="T7" fmla="*/ 292 h 347"/>
              <a:gd name="T8" fmla="*/ 443 w 497"/>
              <a:gd name="T9" fmla="*/ 0 h 347"/>
              <a:gd name="T10" fmla="*/ 443 w 497"/>
              <a:gd name="T11" fmla="*/ 292 h 347"/>
              <a:gd name="T12" fmla="*/ 53 w 497"/>
              <a:gd name="T13" fmla="*/ 142 h 347"/>
              <a:gd name="T14" fmla="*/ 443 w 497"/>
              <a:gd name="T15" fmla="*/ 292 h 347"/>
              <a:gd name="T16" fmla="*/ 443 w 497"/>
              <a:gd name="T17" fmla="*/ 71 h 347"/>
              <a:gd name="T18" fmla="*/ 53 w 497"/>
              <a:gd name="T19" fmla="*/ 45 h 347"/>
              <a:gd name="T20" fmla="*/ 443 w 497"/>
              <a:gd name="T21" fmla="*/ 71 h 347"/>
              <a:gd name="T22" fmla="*/ 97 w 497"/>
              <a:gd name="T23" fmla="*/ 195 h 347"/>
              <a:gd name="T24" fmla="*/ 115 w 497"/>
              <a:gd name="T25" fmla="*/ 213 h 347"/>
              <a:gd name="T26" fmla="*/ 97 w 497"/>
              <a:gd name="T27" fmla="*/ 195 h 347"/>
              <a:gd name="T28" fmla="*/ 186 w 497"/>
              <a:gd name="T29" fmla="*/ 231 h 347"/>
              <a:gd name="T30" fmla="*/ 221 w 497"/>
              <a:gd name="T31" fmla="*/ 239 h 347"/>
              <a:gd name="T32" fmla="*/ 230 w 497"/>
              <a:gd name="T33" fmla="*/ 231 h 347"/>
              <a:gd name="T34" fmla="*/ 248 w 497"/>
              <a:gd name="T35" fmla="*/ 213 h 347"/>
              <a:gd name="T36" fmla="*/ 221 w 497"/>
              <a:gd name="T37" fmla="*/ 195 h 347"/>
              <a:gd name="T38" fmla="*/ 203 w 497"/>
              <a:gd name="T39" fmla="*/ 213 h 347"/>
              <a:gd name="T40" fmla="*/ 186 w 497"/>
              <a:gd name="T41" fmla="*/ 231 h 347"/>
              <a:gd name="T42" fmla="*/ 248 w 497"/>
              <a:gd name="T43" fmla="*/ 239 h 347"/>
              <a:gd name="T44" fmla="*/ 230 w 497"/>
              <a:gd name="T45" fmla="*/ 231 h 347"/>
              <a:gd name="T46" fmla="*/ 248 w 497"/>
              <a:gd name="T47" fmla="*/ 239 h 347"/>
              <a:gd name="T48" fmla="*/ 177 w 497"/>
              <a:gd name="T49" fmla="*/ 239 h 347"/>
              <a:gd name="T50" fmla="*/ 142 w 497"/>
              <a:gd name="T51" fmla="*/ 231 h 347"/>
              <a:gd name="T52" fmla="*/ 177 w 497"/>
              <a:gd name="T53" fmla="*/ 239 h 347"/>
              <a:gd name="T54" fmla="*/ 186 w 497"/>
              <a:gd name="T55" fmla="*/ 213 h 347"/>
              <a:gd name="T56" fmla="*/ 203 w 497"/>
              <a:gd name="T57" fmla="*/ 195 h 347"/>
              <a:gd name="T58" fmla="*/ 177 w 497"/>
              <a:gd name="T59" fmla="*/ 231 h 347"/>
              <a:gd name="T60" fmla="*/ 186 w 497"/>
              <a:gd name="T61" fmla="*/ 213 h 347"/>
              <a:gd name="T62" fmla="*/ 133 w 497"/>
              <a:gd name="T63" fmla="*/ 231 h 347"/>
              <a:gd name="T64" fmla="*/ 142 w 497"/>
              <a:gd name="T65" fmla="*/ 213 h 347"/>
              <a:gd name="T66" fmla="*/ 159 w 497"/>
              <a:gd name="T67" fmla="*/ 195 h 347"/>
              <a:gd name="T68" fmla="*/ 133 w 497"/>
              <a:gd name="T69" fmla="*/ 213 h 347"/>
              <a:gd name="T70" fmla="*/ 115 w 497"/>
              <a:gd name="T71" fmla="*/ 231 h 347"/>
              <a:gd name="T72" fmla="*/ 97 w 497"/>
              <a:gd name="T73" fmla="*/ 239 h 347"/>
              <a:gd name="T74" fmla="*/ 133 w 497"/>
              <a:gd name="T75" fmla="*/ 23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347">
                <a:moveTo>
                  <a:pt x="443" y="0"/>
                </a:moveTo>
                <a:lnTo>
                  <a:pt x="443" y="0"/>
                </a:lnTo>
                <a:cubicBezTo>
                  <a:pt x="53" y="0"/>
                  <a:pt x="53" y="0"/>
                  <a:pt x="53" y="0"/>
                </a:cubicBezTo>
                <a:cubicBezTo>
                  <a:pt x="27" y="0"/>
                  <a:pt x="0" y="18"/>
                  <a:pt x="0" y="45"/>
                </a:cubicBezTo>
                <a:cubicBezTo>
                  <a:pt x="0" y="292"/>
                  <a:pt x="0" y="292"/>
                  <a:pt x="0" y="292"/>
                </a:cubicBezTo>
                <a:cubicBezTo>
                  <a:pt x="0" y="320"/>
                  <a:pt x="27" y="346"/>
                  <a:pt x="53" y="346"/>
                </a:cubicBezTo>
                <a:cubicBezTo>
                  <a:pt x="443" y="346"/>
                  <a:pt x="443" y="346"/>
                  <a:pt x="443" y="346"/>
                </a:cubicBezTo>
                <a:cubicBezTo>
                  <a:pt x="478" y="346"/>
                  <a:pt x="496" y="320"/>
                  <a:pt x="496" y="292"/>
                </a:cubicBezTo>
                <a:cubicBezTo>
                  <a:pt x="496" y="45"/>
                  <a:pt x="496" y="45"/>
                  <a:pt x="496" y="45"/>
                </a:cubicBezTo>
                <a:cubicBezTo>
                  <a:pt x="496" y="18"/>
                  <a:pt x="478" y="0"/>
                  <a:pt x="443" y="0"/>
                </a:cubicBezTo>
                <a:close/>
                <a:moveTo>
                  <a:pt x="443" y="292"/>
                </a:moveTo>
                <a:lnTo>
                  <a:pt x="443" y="292"/>
                </a:lnTo>
                <a:cubicBezTo>
                  <a:pt x="53" y="292"/>
                  <a:pt x="53" y="292"/>
                  <a:pt x="53" y="292"/>
                </a:cubicBezTo>
                <a:cubicBezTo>
                  <a:pt x="53" y="142"/>
                  <a:pt x="53" y="142"/>
                  <a:pt x="53" y="142"/>
                </a:cubicBezTo>
                <a:cubicBezTo>
                  <a:pt x="443" y="142"/>
                  <a:pt x="443" y="142"/>
                  <a:pt x="443" y="142"/>
                </a:cubicBezTo>
                <a:lnTo>
                  <a:pt x="443" y="292"/>
                </a:lnTo>
                <a:close/>
                <a:moveTo>
                  <a:pt x="443" y="71"/>
                </a:moveTo>
                <a:lnTo>
                  <a:pt x="443" y="71"/>
                </a:lnTo>
                <a:cubicBezTo>
                  <a:pt x="53" y="71"/>
                  <a:pt x="53" y="71"/>
                  <a:pt x="53" y="71"/>
                </a:cubicBezTo>
                <a:cubicBezTo>
                  <a:pt x="53" y="45"/>
                  <a:pt x="53" y="45"/>
                  <a:pt x="53" y="45"/>
                </a:cubicBezTo>
                <a:cubicBezTo>
                  <a:pt x="443" y="45"/>
                  <a:pt x="443" y="45"/>
                  <a:pt x="443" y="45"/>
                </a:cubicBezTo>
                <a:lnTo>
                  <a:pt x="443" y="71"/>
                </a:lnTo>
                <a:close/>
                <a:moveTo>
                  <a:pt x="97" y="195"/>
                </a:moveTo>
                <a:lnTo>
                  <a:pt x="97" y="195"/>
                </a:lnTo>
                <a:cubicBezTo>
                  <a:pt x="97" y="213"/>
                  <a:pt x="97" y="213"/>
                  <a:pt x="97" y="213"/>
                </a:cubicBezTo>
                <a:cubicBezTo>
                  <a:pt x="115" y="213"/>
                  <a:pt x="115" y="213"/>
                  <a:pt x="115" y="213"/>
                </a:cubicBezTo>
                <a:cubicBezTo>
                  <a:pt x="115" y="195"/>
                  <a:pt x="115" y="195"/>
                  <a:pt x="115" y="195"/>
                </a:cubicBezTo>
                <a:lnTo>
                  <a:pt x="97" y="195"/>
                </a:lnTo>
                <a:close/>
                <a:moveTo>
                  <a:pt x="186" y="231"/>
                </a:moveTo>
                <a:lnTo>
                  <a:pt x="186" y="231"/>
                </a:lnTo>
                <a:cubicBezTo>
                  <a:pt x="186" y="239"/>
                  <a:pt x="186" y="239"/>
                  <a:pt x="186" y="239"/>
                </a:cubicBezTo>
                <a:cubicBezTo>
                  <a:pt x="221" y="239"/>
                  <a:pt x="221" y="239"/>
                  <a:pt x="221" y="239"/>
                </a:cubicBezTo>
                <a:cubicBezTo>
                  <a:pt x="221" y="231"/>
                  <a:pt x="221" y="231"/>
                  <a:pt x="221" y="231"/>
                </a:cubicBezTo>
                <a:cubicBezTo>
                  <a:pt x="230" y="231"/>
                  <a:pt x="230" y="231"/>
                  <a:pt x="230" y="231"/>
                </a:cubicBezTo>
                <a:cubicBezTo>
                  <a:pt x="230" y="213"/>
                  <a:pt x="230" y="213"/>
                  <a:pt x="230" y="213"/>
                </a:cubicBezTo>
                <a:cubicBezTo>
                  <a:pt x="248" y="213"/>
                  <a:pt x="248" y="213"/>
                  <a:pt x="248" y="213"/>
                </a:cubicBezTo>
                <a:cubicBezTo>
                  <a:pt x="248" y="195"/>
                  <a:pt x="248" y="195"/>
                  <a:pt x="248" y="195"/>
                </a:cubicBezTo>
                <a:cubicBezTo>
                  <a:pt x="221" y="195"/>
                  <a:pt x="221" y="195"/>
                  <a:pt x="221" y="195"/>
                </a:cubicBezTo>
                <a:cubicBezTo>
                  <a:pt x="221" y="213"/>
                  <a:pt x="221" y="213"/>
                  <a:pt x="221" y="213"/>
                </a:cubicBezTo>
                <a:cubicBezTo>
                  <a:pt x="203" y="213"/>
                  <a:pt x="203" y="213"/>
                  <a:pt x="203" y="213"/>
                </a:cubicBezTo>
                <a:cubicBezTo>
                  <a:pt x="203" y="231"/>
                  <a:pt x="203" y="231"/>
                  <a:pt x="203" y="231"/>
                </a:cubicBezTo>
                <a:lnTo>
                  <a:pt x="186" y="231"/>
                </a:lnTo>
                <a:close/>
                <a:moveTo>
                  <a:pt x="248" y="239"/>
                </a:moveTo>
                <a:lnTo>
                  <a:pt x="248" y="239"/>
                </a:lnTo>
                <a:cubicBezTo>
                  <a:pt x="248" y="231"/>
                  <a:pt x="248" y="231"/>
                  <a:pt x="248" y="231"/>
                </a:cubicBezTo>
                <a:cubicBezTo>
                  <a:pt x="230" y="231"/>
                  <a:pt x="230" y="231"/>
                  <a:pt x="230" y="231"/>
                </a:cubicBezTo>
                <a:cubicBezTo>
                  <a:pt x="230" y="239"/>
                  <a:pt x="230" y="239"/>
                  <a:pt x="230" y="239"/>
                </a:cubicBezTo>
                <a:lnTo>
                  <a:pt x="248" y="239"/>
                </a:lnTo>
                <a:close/>
                <a:moveTo>
                  <a:pt x="177" y="239"/>
                </a:moveTo>
                <a:lnTo>
                  <a:pt x="177" y="239"/>
                </a:lnTo>
                <a:cubicBezTo>
                  <a:pt x="177" y="231"/>
                  <a:pt x="177" y="231"/>
                  <a:pt x="177" y="231"/>
                </a:cubicBezTo>
                <a:cubicBezTo>
                  <a:pt x="142" y="231"/>
                  <a:pt x="142" y="231"/>
                  <a:pt x="142" y="231"/>
                </a:cubicBezTo>
                <a:cubicBezTo>
                  <a:pt x="142" y="239"/>
                  <a:pt x="142" y="239"/>
                  <a:pt x="142" y="239"/>
                </a:cubicBezTo>
                <a:lnTo>
                  <a:pt x="177" y="239"/>
                </a:lnTo>
                <a:close/>
                <a:moveTo>
                  <a:pt x="186" y="213"/>
                </a:moveTo>
                <a:lnTo>
                  <a:pt x="186" y="213"/>
                </a:lnTo>
                <a:cubicBezTo>
                  <a:pt x="203" y="213"/>
                  <a:pt x="203" y="213"/>
                  <a:pt x="203" y="213"/>
                </a:cubicBezTo>
                <a:cubicBezTo>
                  <a:pt x="203" y="195"/>
                  <a:pt x="203" y="195"/>
                  <a:pt x="203" y="195"/>
                </a:cubicBezTo>
                <a:cubicBezTo>
                  <a:pt x="177" y="195"/>
                  <a:pt x="177" y="195"/>
                  <a:pt x="177" y="195"/>
                </a:cubicBezTo>
                <a:cubicBezTo>
                  <a:pt x="177" y="231"/>
                  <a:pt x="177" y="231"/>
                  <a:pt x="177" y="231"/>
                </a:cubicBezTo>
                <a:cubicBezTo>
                  <a:pt x="186" y="231"/>
                  <a:pt x="186" y="231"/>
                  <a:pt x="186" y="231"/>
                </a:cubicBezTo>
                <a:lnTo>
                  <a:pt x="186" y="213"/>
                </a:lnTo>
                <a:close/>
                <a:moveTo>
                  <a:pt x="133" y="231"/>
                </a:moveTo>
                <a:lnTo>
                  <a:pt x="133" y="231"/>
                </a:lnTo>
                <a:cubicBezTo>
                  <a:pt x="142" y="231"/>
                  <a:pt x="142" y="231"/>
                  <a:pt x="142" y="231"/>
                </a:cubicBezTo>
                <a:cubicBezTo>
                  <a:pt x="142" y="213"/>
                  <a:pt x="142" y="213"/>
                  <a:pt x="142" y="213"/>
                </a:cubicBezTo>
                <a:cubicBezTo>
                  <a:pt x="159" y="213"/>
                  <a:pt x="159" y="213"/>
                  <a:pt x="159" y="213"/>
                </a:cubicBezTo>
                <a:cubicBezTo>
                  <a:pt x="159" y="195"/>
                  <a:pt x="159" y="195"/>
                  <a:pt x="159" y="195"/>
                </a:cubicBezTo>
                <a:cubicBezTo>
                  <a:pt x="133" y="195"/>
                  <a:pt x="133" y="195"/>
                  <a:pt x="133" y="195"/>
                </a:cubicBezTo>
                <a:cubicBezTo>
                  <a:pt x="133" y="213"/>
                  <a:pt x="133" y="213"/>
                  <a:pt x="133" y="213"/>
                </a:cubicBezTo>
                <a:cubicBezTo>
                  <a:pt x="115" y="213"/>
                  <a:pt x="115" y="213"/>
                  <a:pt x="115" y="213"/>
                </a:cubicBezTo>
                <a:cubicBezTo>
                  <a:pt x="115" y="231"/>
                  <a:pt x="115" y="231"/>
                  <a:pt x="115" y="231"/>
                </a:cubicBezTo>
                <a:cubicBezTo>
                  <a:pt x="97" y="231"/>
                  <a:pt x="97" y="231"/>
                  <a:pt x="97" y="231"/>
                </a:cubicBezTo>
                <a:cubicBezTo>
                  <a:pt x="97" y="239"/>
                  <a:pt x="97" y="239"/>
                  <a:pt x="97" y="239"/>
                </a:cubicBezTo>
                <a:cubicBezTo>
                  <a:pt x="133" y="239"/>
                  <a:pt x="133" y="239"/>
                  <a:pt x="133" y="239"/>
                </a:cubicBezTo>
                <a:lnTo>
                  <a:pt x="133" y="23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8" name="Freeform 112"/>
          <p:cNvSpPr>
            <a:spLocks noChangeArrowheads="1"/>
          </p:cNvSpPr>
          <p:nvPr userDrawn="1"/>
        </p:nvSpPr>
        <p:spPr bwMode="auto">
          <a:xfrm>
            <a:off x="366704" y="1310492"/>
            <a:ext cx="180861" cy="207580"/>
          </a:xfrm>
          <a:custGeom>
            <a:avLst/>
            <a:gdLst>
              <a:gd name="T0" fmla="*/ 345 w 390"/>
              <a:gd name="T1" fmla="*/ 0 h 444"/>
              <a:gd name="T2" fmla="*/ 0 w 390"/>
              <a:gd name="T3" fmla="*/ 53 h 444"/>
              <a:gd name="T4" fmla="*/ 44 w 390"/>
              <a:gd name="T5" fmla="*/ 443 h 444"/>
              <a:gd name="T6" fmla="*/ 389 w 390"/>
              <a:gd name="T7" fmla="*/ 399 h 444"/>
              <a:gd name="T8" fmla="*/ 345 w 390"/>
              <a:gd name="T9" fmla="*/ 0 h 444"/>
              <a:gd name="T10" fmla="*/ 345 w 390"/>
              <a:gd name="T11" fmla="*/ 399 h 444"/>
              <a:gd name="T12" fmla="*/ 44 w 390"/>
              <a:gd name="T13" fmla="*/ 53 h 444"/>
              <a:gd name="T14" fmla="*/ 345 w 390"/>
              <a:gd name="T15" fmla="*/ 399 h 444"/>
              <a:gd name="T16" fmla="*/ 221 w 390"/>
              <a:gd name="T17" fmla="*/ 275 h 444"/>
              <a:gd name="T18" fmla="*/ 97 w 390"/>
              <a:gd name="T19" fmla="*/ 302 h 444"/>
              <a:gd name="T20" fmla="*/ 221 w 390"/>
              <a:gd name="T21" fmla="*/ 275 h 444"/>
              <a:gd name="T22" fmla="*/ 292 w 390"/>
              <a:gd name="T23" fmla="*/ 177 h 444"/>
              <a:gd name="T24" fmla="*/ 195 w 390"/>
              <a:gd name="T25" fmla="*/ 196 h 444"/>
              <a:gd name="T26" fmla="*/ 292 w 390"/>
              <a:gd name="T27" fmla="*/ 177 h 444"/>
              <a:gd name="T28" fmla="*/ 195 w 390"/>
              <a:gd name="T29" fmla="*/ 151 h 444"/>
              <a:gd name="T30" fmla="*/ 292 w 390"/>
              <a:gd name="T31" fmla="*/ 98 h 444"/>
              <a:gd name="T32" fmla="*/ 195 w 390"/>
              <a:gd name="T33" fmla="*/ 151 h 444"/>
              <a:gd name="T34" fmla="*/ 168 w 390"/>
              <a:gd name="T35" fmla="*/ 98 h 444"/>
              <a:gd name="T36" fmla="*/ 97 w 390"/>
              <a:gd name="T37" fmla="*/ 196 h 444"/>
              <a:gd name="T38" fmla="*/ 168 w 390"/>
              <a:gd name="T39" fmla="*/ 98 h 444"/>
              <a:gd name="T40" fmla="*/ 141 w 390"/>
              <a:gd name="T41" fmla="*/ 222 h 444"/>
              <a:gd name="T42" fmla="*/ 97 w 390"/>
              <a:gd name="T43" fmla="*/ 249 h 444"/>
              <a:gd name="T44" fmla="*/ 141 w 390"/>
              <a:gd name="T45" fmla="*/ 222 h 444"/>
              <a:gd name="T46" fmla="*/ 168 w 390"/>
              <a:gd name="T47" fmla="*/ 249 h 444"/>
              <a:gd name="T48" fmla="*/ 292 w 390"/>
              <a:gd name="T49" fmla="*/ 222 h 444"/>
              <a:gd name="T50" fmla="*/ 168 w 390"/>
              <a:gd name="T51" fmla="*/ 249 h 444"/>
              <a:gd name="T52" fmla="*/ 292 w 390"/>
              <a:gd name="T53" fmla="*/ 319 h 444"/>
              <a:gd name="T54" fmla="*/ 97 w 390"/>
              <a:gd name="T55" fmla="*/ 346 h 444"/>
              <a:gd name="T56" fmla="*/ 292 w 390"/>
              <a:gd name="T57" fmla="*/ 319 h 444"/>
              <a:gd name="T58" fmla="*/ 248 w 390"/>
              <a:gd name="T59" fmla="*/ 302 h 444"/>
              <a:gd name="T60" fmla="*/ 292 w 390"/>
              <a:gd name="T61" fmla="*/ 275 h 444"/>
              <a:gd name="T62" fmla="*/ 248 w 390"/>
              <a:gd name="T63" fmla="*/ 30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0" h="444">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0" name="Freeform 115"/>
          <p:cNvSpPr>
            <a:spLocks noChangeArrowheads="1"/>
          </p:cNvSpPr>
          <p:nvPr userDrawn="1"/>
        </p:nvSpPr>
        <p:spPr bwMode="auto">
          <a:xfrm>
            <a:off x="1753993" y="1760590"/>
            <a:ext cx="187026" cy="232241"/>
          </a:xfrm>
          <a:custGeom>
            <a:avLst/>
            <a:gdLst>
              <a:gd name="T0" fmla="*/ 381 w 400"/>
              <a:gd name="T1" fmla="*/ 124 h 498"/>
              <a:gd name="T2" fmla="*/ 381 w 400"/>
              <a:gd name="T3" fmla="*/ 124 h 498"/>
              <a:gd name="T4" fmla="*/ 231 w 400"/>
              <a:gd name="T5" fmla="*/ 9 h 498"/>
              <a:gd name="T6" fmla="*/ 115 w 400"/>
              <a:gd name="T7" fmla="*/ 151 h 498"/>
              <a:gd name="T8" fmla="*/ 133 w 400"/>
              <a:gd name="T9" fmla="*/ 213 h 498"/>
              <a:gd name="T10" fmla="*/ 9 w 400"/>
              <a:gd name="T11" fmla="*/ 407 h 498"/>
              <a:gd name="T12" fmla="*/ 0 w 400"/>
              <a:gd name="T13" fmla="*/ 434 h 498"/>
              <a:gd name="T14" fmla="*/ 9 w 400"/>
              <a:gd name="T15" fmla="*/ 478 h 498"/>
              <a:gd name="T16" fmla="*/ 27 w 400"/>
              <a:gd name="T17" fmla="*/ 497 h 498"/>
              <a:gd name="T18" fmla="*/ 62 w 400"/>
              <a:gd name="T19" fmla="*/ 487 h 498"/>
              <a:gd name="T20" fmla="*/ 89 w 400"/>
              <a:gd name="T21" fmla="*/ 470 h 498"/>
              <a:gd name="T22" fmla="*/ 142 w 400"/>
              <a:gd name="T23" fmla="*/ 390 h 498"/>
              <a:gd name="T24" fmla="*/ 142 w 400"/>
              <a:gd name="T25" fmla="*/ 390 h 498"/>
              <a:gd name="T26" fmla="*/ 177 w 400"/>
              <a:gd name="T27" fmla="*/ 381 h 498"/>
              <a:gd name="T28" fmla="*/ 231 w 400"/>
              <a:gd name="T29" fmla="*/ 284 h 498"/>
              <a:gd name="T30" fmla="*/ 293 w 400"/>
              <a:gd name="T31" fmla="*/ 284 h 498"/>
              <a:gd name="T32" fmla="*/ 381 w 400"/>
              <a:gd name="T33" fmla="*/ 124 h 498"/>
              <a:gd name="T34" fmla="*/ 319 w 400"/>
              <a:gd name="T35" fmla="*/ 159 h 498"/>
              <a:gd name="T36" fmla="*/ 319 w 400"/>
              <a:gd name="T37" fmla="*/ 159 h 498"/>
              <a:gd name="T38" fmla="*/ 256 w 400"/>
              <a:gd name="T39" fmla="*/ 142 h 498"/>
              <a:gd name="T40" fmla="*/ 221 w 400"/>
              <a:gd name="T41" fmla="*/ 80 h 498"/>
              <a:gd name="T42" fmla="*/ 310 w 400"/>
              <a:gd name="T43" fmla="*/ 71 h 498"/>
              <a:gd name="T44" fmla="*/ 319 w 400"/>
              <a:gd name="T45" fmla="*/ 15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2" name="Freeform 117"/>
          <p:cNvSpPr>
            <a:spLocks noChangeArrowheads="1"/>
          </p:cNvSpPr>
          <p:nvPr userDrawn="1"/>
        </p:nvSpPr>
        <p:spPr bwMode="auto">
          <a:xfrm>
            <a:off x="2662408" y="1777032"/>
            <a:ext cx="215799" cy="199357"/>
          </a:xfrm>
          <a:custGeom>
            <a:avLst/>
            <a:gdLst>
              <a:gd name="T0" fmla="*/ 266 w 462"/>
              <a:gd name="T1" fmla="*/ 0 h 427"/>
              <a:gd name="T2" fmla="*/ 266 w 462"/>
              <a:gd name="T3" fmla="*/ 0 h 427"/>
              <a:gd name="T4" fmla="*/ 266 w 462"/>
              <a:gd name="T5" fmla="*/ 0 h 427"/>
              <a:gd name="T6" fmla="*/ 71 w 462"/>
              <a:gd name="T7" fmla="*/ 80 h 427"/>
              <a:gd name="T8" fmla="*/ 80 w 462"/>
              <a:gd name="T9" fmla="*/ 143 h 427"/>
              <a:gd name="T10" fmla="*/ 0 w 462"/>
              <a:gd name="T11" fmla="*/ 240 h 427"/>
              <a:gd name="T12" fmla="*/ 115 w 462"/>
              <a:gd name="T13" fmla="*/ 319 h 427"/>
              <a:gd name="T14" fmla="*/ 231 w 462"/>
              <a:gd name="T15" fmla="*/ 266 h 427"/>
              <a:gd name="T16" fmla="*/ 231 w 462"/>
              <a:gd name="T17" fmla="*/ 249 h 427"/>
              <a:gd name="T18" fmla="*/ 266 w 462"/>
              <a:gd name="T19" fmla="*/ 213 h 427"/>
              <a:gd name="T20" fmla="*/ 302 w 462"/>
              <a:gd name="T21" fmla="*/ 249 h 427"/>
              <a:gd name="T22" fmla="*/ 266 w 462"/>
              <a:gd name="T23" fmla="*/ 284 h 427"/>
              <a:gd name="T24" fmla="*/ 115 w 462"/>
              <a:gd name="T25" fmla="*/ 355 h 427"/>
              <a:gd name="T26" fmla="*/ 115 w 462"/>
              <a:gd name="T27" fmla="*/ 372 h 427"/>
              <a:gd name="T28" fmla="*/ 266 w 462"/>
              <a:gd name="T29" fmla="*/ 426 h 427"/>
              <a:gd name="T30" fmla="*/ 266 w 462"/>
              <a:gd name="T31" fmla="*/ 426 h 427"/>
              <a:gd name="T32" fmla="*/ 408 w 462"/>
              <a:gd name="T33" fmla="*/ 372 h 427"/>
              <a:gd name="T34" fmla="*/ 453 w 462"/>
              <a:gd name="T35" fmla="*/ 80 h 427"/>
              <a:gd name="T36" fmla="*/ 266 w 462"/>
              <a:gd name="T37" fmla="*/ 0 h 427"/>
              <a:gd name="T38" fmla="*/ 36 w 462"/>
              <a:gd name="T39" fmla="*/ 231 h 427"/>
              <a:gd name="T40" fmla="*/ 36 w 462"/>
              <a:gd name="T41" fmla="*/ 231 h 427"/>
              <a:gd name="T42" fmla="*/ 89 w 462"/>
              <a:gd name="T43" fmla="*/ 178 h 427"/>
              <a:gd name="T44" fmla="*/ 106 w 462"/>
              <a:gd name="T45" fmla="*/ 284 h 427"/>
              <a:gd name="T46" fmla="*/ 36 w 462"/>
              <a:gd name="T47" fmla="*/ 231 h 427"/>
              <a:gd name="T48" fmla="*/ 266 w 462"/>
              <a:gd name="T49" fmla="*/ 133 h 427"/>
              <a:gd name="T50" fmla="*/ 266 w 462"/>
              <a:gd name="T51" fmla="*/ 133 h 427"/>
              <a:gd name="T52" fmla="*/ 106 w 462"/>
              <a:gd name="T53" fmla="*/ 80 h 427"/>
              <a:gd name="T54" fmla="*/ 266 w 462"/>
              <a:gd name="T55" fmla="*/ 36 h 427"/>
              <a:gd name="T56" fmla="*/ 416 w 462"/>
              <a:gd name="T57" fmla="*/ 80 h 427"/>
              <a:gd name="T58" fmla="*/ 266 w 462"/>
              <a:gd name="T59" fmla="*/ 13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2" h="427">
                <a:moveTo>
                  <a:pt x="266" y="0"/>
                </a:moveTo>
                <a:lnTo>
                  <a:pt x="266" y="0"/>
                </a:lnTo>
                <a:lnTo>
                  <a:pt x="266" y="0"/>
                </a:lnTo>
                <a:cubicBezTo>
                  <a:pt x="142" y="0"/>
                  <a:pt x="62" y="45"/>
                  <a:pt x="71" y="80"/>
                </a:cubicBezTo>
                <a:cubicBezTo>
                  <a:pt x="71" y="89"/>
                  <a:pt x="71" y="116"/>
                  <a:pt x="80" y="143"/>
                </a:cubicBezTo>
                <a:cubicBezTo>
                  <a:pt x="18" y="169"/>
                  <a:pt x="0" y="205"/>
                  <a:pt x="0" y="240"/>
                </a:cubicBezTo>
                <a:cubicBezTo>
                  <a:pt x="9" y="275"/>
                  <a:pt x="36" y="311"/>
                  <a:pt x="115" y="319"/>
                </a:cubicBezTo>
                <a:cubicBezTo>
                  <a:pt x="151" y="319"/>
                  <a:pt x="204" y="302"/>
                  <a:pt x="231" y="266"/>
                </a:cubicBezTo>
                <a:cubicBezTo>
                  <a:pt x="231" y="258"/>
                  <a:pt x="231" y="249"/>
                  <a:pt x="231" y="249"/>
                </a:cubicBezTo>
                <a:cubicBezTo>
                  <a:pt x="231" y="222"/>
                  <a:pt x="249" y="213"/>
                  <a:pt x="266" y="213"/>
                </a:cubicBezTo>
                <a:cubicBezTo>
                  <a:pt x="284" y="213"/>
                  <a:pt x="302" y="222"/>
                  <a:pt x="302" y="249"/>
                </a:cubicBezTo>
                <a:cubicBezTo>
                  <a:pt x="302" y="266"/>
                  <a:pt x="284" y="284"/>
                  <a:pt x="266" y="284"/>
                </a:cubicBezTo>
                <a:cubicBezTo>
                  <a:pt x="222" y="328"/>
                  <a:pt x="169" y="355"/>
                  <a:pt x="115" y="355"/>
                </a:cubicBezTo>
                <a:cubicBezTo>
                  <a:pt x="115" y="364"/>
                  <a:pt x="115" y="364"/>
                  <a:pt x="115" y="372"/>
                </a:cubicBezTo>
                <a:cubicBezTo>
                  <a:pt x="115" y="381"/>
                  <a:pt x="178" y="426"/>
                  <a:pt x="266" y="426"/>
                </a:cubicBezTo>
                <a:lnTo>
                  <a:pt x="266" y="426"/>
                </a:lnTo>
                <a:cubicBezTo>
                  <a:pt x="355" y="426"/>
                  <a:pt x="408" y="381"/>
                  <a:pt x="408" y="372"/>
                </a:cubicBezTo>
                <a:cubicBezTo>
                  <a:pt x="416" y="355"/>
                  <a:pt x="453" y="116"/>
                  <a:pt x="453" y="80"/>
                </a:cubicBezTo>
                <a:cubicBezTo>
                  <a:pt x="461" y="45"/>
                  <a:pt x="381" y="0"/>
                  <a:pt x="266" y="0"/>
                </a:cubicBezTo>
                <a:close/>
                <a:moveTo>
                  <a:pt x="36" y="231"/>
                </a:moveTo>
                <a:lnTo>
                  <a:pt x="36" y="231"/>
                </a:lnTo>
                <a:cubicBezTo>
                  <a:pt x="36" y="222"/>
                  <a:pt x="53" y="196"/>
                  <a:pt x="89" y="178"/>
                </a:cubicBezTo>
                <a:cubicBezTo>
                  <a:pt x="89" y="213"/>
                  <a:pt x="98" y="249"/>
                  <a:pt x="106" y="284"/>
                </a:cubicBezTo>
                <a:cubicBezTo>
                  <a:pt x="62" y="275"/>
                  <a:pt x="44" y="258"/>
                  <a:pt x="36" y="231"/>
                </a:cubicBezTo>
                <a:close/>
                <a:moveTo>
                  <a:pt x="266" y="133"/>
                </a:moveTo>
                <a:lnTo>
                  <a:pt x="266" y="133"/>
                </a:lnTo>
                <a:cubicBezTo>
                  <a:pt x="178" y="133"/>
                  <a:pt x="106" y="98"/>
                  <a:pt x="106" y="80"/>
                </a:cubicBezTo>
                <a:cubicBezTo>
                  <a:pt x="106" y="71"/>
                  <a:pt x="178" y="36"/>
                  <a:pt x="266" y="36"/>
                </a:cubicBezTo>
                <a:cubicBezTo>
                  <a:pt x="355" y="36"/>
                  <a:pt x="416" y="71"/>
                  <a:pt x="416" y="80"/>
                </a:cubicBezTo>
                <a:cubicBezTo>
                  <a:pt x="416" y="98"/>
                  <a:pt x="355" y="133"/>
                  <a:pt x="266" y="13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3" name="Freeform 118"/>
          <p:cNvSpPr>
            <a:spLocks noChangeArrowheads="1"/>
          </p:cNvSpPr>
          <p:nvPr userDrawn="1"/>
        </p:nvSpPr>
        <p:spPr bwMode="auto">
          <a:xfrm>
            <a:off x="3137168" y="1777032"/>
            <a:ext cx="191138" cy="203468"/>
          </a:xfrm>
          <a:custGeom>
            <a:avLst/>
            <a:gdLst>
              <a:gd name="T0" fmla="*/ 257 w 409"/>
              <a:gd name="T1" fmla="*/ 408 h 436"/>
              <a:gd name="T2" fmla="*/ 257 w 409"/>
              <a:gd name="T3" fmla="*/ 408 h 436"/>
              <a:gd name="T4" fmla="*/ 275 w 409"/>
              <a:gd name="T5" fmla="*/ 426 h 436"/>
              <a:gd name="T6" fmla="*/ 372 w 409"/>
              <a:gd name="T7" fmla="*/ 435 h 436"/>
              <a:gd name="T8" fmla="*/ 391 w 409"/>
              <a:gd name="T9" fmla="*/ 417 h 436"/>
              <a:gd name="T10" fmla="*/ 391 w 409"/>
              <a:gd name="T11" fmla="*/ 337 h 436"/>
              <a:gd name="T12" fmla="*/ 266 w 409"/>
              <a:gd name="T13" fmla="*/ 328 h 436"/>
              <a:gd name="T14" fmla="*/ 257 w 409"/>
              <a:gd name="T15" fmla="*/ 408 h 436"/>
              <a:gd name="T16" fmla="*/ 18 w 409"/>
              <a:gd name="T17" fmla="*/ 337 h 436"/>
              <a:gd name="T18" fmla="*/ 18 w 409"/>
              <a:gd name="T19" fmla="*/ 337 h 436"/>
              <a:gd name="T20" fmla="*/ 18 w 409"/>
              <a:gd name="T21" fmla="*/ 417 h 436"/>
              <a:gd name="T22" fmla="*/ 35 w 409"/>
              <a:gd name="T23" fmla="*/ 435 h 436"/>
              <a:gd name="T24" fmla="*/ 133 w 409"/>
              <a:gd name="T25" fmla="*/ 426 h 436"/>
              <a:gd name="T26" fmla="*/ 151 w 409"/>
              <a:gd name="T27" fmla="*/ 408 h 436"/>
              <a:gd name="T28" fmla="*/ 142 w 409"/>
              <a:gd name="T29" fmla="*/ 328 h 436"/>
              <a:gd name="T30" fmla="*/ 18 w 409"/>
              <a:gd name="T31" fmla="*/ 337 h 436"/>
              <a:gd name="T32" fmla="*/ 0 w 409"/>
              <a:gd name="T33" fmla="*/ 205 h 436"/>
              <a:gd name="T34" fmla="*/ 0 w 409"/>
              <a:gd name="T35" fmla="*/ 205 h 436"/>
              <a:gd name="T36" fmla="*/ 9 w 409"/>
              <a:gd name="T37" fmla="*/ 293 h 436"/>
              <a:gd name="T38" fmla="*/ 133 w 409"/>
              <a:gd name="T39" fmla="*/ 275 h 436"/>
              <a:gd name="T40" fmla="*/ 133 w 409"/>
              <a:gd name="T41" fmla="*/ 196 h 436"/>
              <a:gd name="T42" fmla="*/ 133 w 409"/>
              <a:gd name="T43" fmla="*/ 187 h 436"/>
              <a:gd name="T44" fmla="*/ 204 w 409"/>
              <a:gd name="T45" fmla="*/ 116 h 436"/>
              <a:gd name="T46" fmla="*/ 275 w 409"/>
              <a:gd name="T47" fmla="*/ 187 h 436"/>
              <a:gd name="T48" fmla="*/ 275 w 409"/>
              <a:gd name="T49" fmla="*/ 196 h 436"/>
              <a:gd name="T50" fmla="*/ 266 w 409"/>
              <a:gd name="T51" fmla="*/ 275 h 436"/>
              <a:gd name="T52" fmla="*/ 399 w 409"/>
              <a:gd name="T53" fmla="*/ 293 h 436"/>
              <a:gd name="T54" fmla="*/ 408 w 409"/>
              <a:gd name="T55" fmla="*/ 205 h 436"/>
              <a:gd name="T56" fmla="*/ 408 w 409"/>
              <a:gd name="T57" fmla="*/ 187 h 436"/>
              <a:gd name="T58" fmla="*/ 204 w 409"/>
              <a:gd name="T59" fmla="*/ 0 h 436"/>
              <a:gd name="T60" fmla="*/ 0 w 409"/>
              <a:gd name="T61" fmla="*/ 187 h 436"/>
              <a:gd name="T62" fmla="*/ 0 w 409"/>
              <a:gd name="T63" fmla="*/ 20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9" h="436">
                <a:moveTo>
                  <a:pt x="257" y="408"/>
                </a:moveTo>
                <a:lnTo>
                  <a:pt x="257" y="408"/>
                </a:lnTo>
                <a:cubicBezTo>
                  <a:pt x="257" y="417"/>
                  <a:pt x="266" y="426"/>
                  <a:pt x="275" y="426"/>
                </a:cubicBezTo>
                <a:cubicBezTo>
                  <a:pt x="372" y="435"/>
                  <a:pt x="372" y="435"/>
                  <a:pt x="372" y="435"/>
                </a:cubicBezTo>
                <a:cubicBezTo>
                  <a:pt x="382" y="435"/>
                  <a:pt x="382" y="426"/>
                  <a:pt x="391" y="417"/>
                </a:cubicBezTo>
                <a:cubicBezTo>
                  <a:pt x="391" y="337"/>
                  <a:pt x="391" y="337"/>
                  <a:pt x="391" y="337"/>
                </a:cubicBezTo>
                <a:cubicBezTo>
                  <a:pt x="266" y="328"/>
                  <a:pt x="266" y="328"/>
                  <a:pt x="266" y="328"/>
                </a:cubicBezTo>
                <a:lnTo>
                  <a:pt x="257" y="408"/>
                </a:lnTo>
                <a:close/>
                <a:moveTo>
                  <a:pt x="18" y="337"/>
                </a:moveTo>
                <a:lnTo>
                  <a:pt x="18" y="337"/>
                </a:lnTo>
                <a:cubicBezTo>
                  <a:pt x="18" y="417"/>
                  <a:pt x="18" y="417"/>
                  <a:pt x="18" y="417"/>
                </a:cubicBezTo>
                <a:cubicBezTo>
                  <a:pt x="18" y="426"/>
                  <a:pt x="27" y="435"/>
                  <a:pt x="35" y="435"/>
                </a:cubicBezTo>
                <a:cubicBezTo>
                  <a:pt x="133" y="426"/>
                  <a:pt x="133" y="426"/>
                  <a:pt x="133" y="426"/>
                </a:cubicBezTo>
                <a:cubicBezTo>
                  <a:pt x="142" y="426"/>
                  <a:pt x="151" y="417"/>
                  <a:pt x="151" y="408"/>
                </a:cubicBezTo>
                <a:cubicBezTo>
                  <a:pt x="142" y="328"/>
                  <a:pt x="142" y="328"/>
                  <a:pt x="142" y="328"/>
                </a:cubicBezTo>
                <a:lnTo>
                  <a:pt x="18" y="337"/>
                </a:lnTo>
                <a:close/>
                <a:moveTo>
                  <a:pt x="0" y="205"/>
                </a:moveTo>
                <a:lnTo>
                  <a:pt x="0" y="205"/>
                </a:lnTo>
                <a:cubicBezTo>
                  <a:pt x="9" y="293"/>
                  <a:pt x="9" y="293"/>
                  <a:pt x="9" y="293"/>
                </a:cubicBezTo>
                <a:cubicBezTo>
                  <a:pt x="133" y="275"/>
                  <a:pt x="133" y="275"/>
                  <a:pt x="133" y="275"/>
                </a:cubicBezTo>
                <a:cubicBezTo>
                  <a:pt x="133" y="196"/>
                  <a:pt x="133" y="196"/>
                  <a:pt x="133" y="196"/>
                </a:cubicBezTo>
                <a:lnTo>
                  <a:pt x="133" y="187"/>
                </a:lnTo>
                <a:cubicBezTo>
                  <a:pt x="133" y="152"/>
                  <a:pt x="160" y="116"/>
                  <a:pt x="204" y="116"/>
                </a:cubicBezTo>
                <a:cubicBezTo>
                  <a:pt x="248" y="116"/>
                  <a:pt x="275" y="152"/>
                  <a:pt x="275" y="187"/>
                </a:cubicBezTo>
                <a:lnTo>
                  <a:pt x="275" y="196"/>
                </a:lnTo>
                <a:cubicBezTo>
                  <a:pt x="266" y="275"/>
                  <a:pt x="266" y="275"/>
                  <a:pt x="266" y="275"/>
                </a:cubicBezTo>
                <a:cubicBezTo>
                  <a:pt x="399" y="293"/>
                  <a:pt x="399" y="293"/>
                  <a:pt x="399" y="293"/>
                </a:cubicBezTo>
                <a:cubicBezTo>
                  <a:pt x="408" y="205"/>
                  <a:pt x="408" y="205"/>
                  <a:pt x="408" y="205"/>
                </a:cubicBezTo>
                <a:cubicBezTo>
                  <a:pt x="408" y="196"/>
                  <a:pt x="408" y="196"/>
                  <a:pt x="408" y="187"/>
                </a:cubicBezTo>
                <a:cubicBezTo>
                  <a:pt x="408" y="80"/>
                  <a:pt x="319" y="0"/>
                  <a:pt x="204" y="0"/>
                </a:cubicBezTo>
                <a:cubicBezTo>
                  <a:pt x="88" y="0"/>
                  <a:pt x="0" y="80"/>
                  <a:pt x="0" y="187"/>
                </a:cubicBezTo>
                <a:cubicBezTo>
                  <a:pt x="0" y="196"/>
                  <a:pt x="0" y="196"/>
                  <a:pt x="0" y="20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4" name="Freeform 119"/>
          <p:cNvSpPr>
            <a:spLocks noChangeArrowheads="1"/>
          </p:cNvSpPr>
          <p:nvPr userDrawn="1"/>
        </p:nvSpPr>
        <p:spPr bwMode="auto">
          <a:xfrm>
            <a:off x="5428761" y="1772922"/>
            <a:ext cx="232241" cy="207579"/>
          </a:xfrm>
          <a:custGeom>
            <a:avLst/>
            <a:gdLst>
              <a:gd name="T0" fmla="*/ 443 w 497"/>
              <a:gd name="T1" fmla="*/ 70 h 444"/>
              <a:gd name="T2" fmla="*/ 443 w 497"/>
              <a:gd name="T3" fmla="*/ 70 h 444"/>
              <a:gd name="T4" fmla="*/ 426 w 497"/>
              <a:gd name="T5" fmla="*/ 70 h 444"/>
              <a:gd name="T6" fmla="*/ 426 w 497"/>
              <a:gd name="T7" fmla="*/ 443 h 444"/>
              <a:gd name="T8" fmla="*/ 443 w 497"/>
              <a:gd name="T9" fmla="*/ 443 h 444"/>
              <a:gd name="T10" fmla="*/ 496 w 497"/>
              <a:gd name="T11" fmla="*/ 398 h 444"/>
              <a:gd name="T12" fmla="*/ 496 w 497"/>
              <a:gd name="T13" fmla="*/ 124 h 444"/>
              <a:gd name="T14" fmla="*/ 443 w 497"/>
              <a:gd name="T15" fmla="*/ 70 h 444"/>
              <a:gd name="T16" fmla="*/ 0 w 497"/>
              <a:gd name="T17" fmla="*/ 124 h 444"/>
              <a:gd name="T18" fmla="*/ 0 w 497"/>
              <a:gd name="T19" fmla="*/ 124 h 444"/>
              <a:gd name="T20" fmla="*/ 0 w 497"/>
              <a:gd name="T21" fmla="*/ 398 h 444"/>
              <a:gd name="T22" fmla="*/ 53 w 497"/>
              <a:gd name="T23" fmla="*/ 443 h 444"/>
              <a:gd name="T24" fmla="*/ 71 w 497"/>
              <a:gd name="T25" fmla="*/ 443 h 444"/>
              <a:gd name="T26" fmla="*/ 71 w 497"/>
              <a:gd name="T27" fmla="*/ 70 h 444"/>
              <a:gd name="T28" fmla="*/ 53 w 497"/>
              <a:gd name="T29" fmla="*/ 70 h 444"/>
              <a:gd name="T30" fmla="*/ 0 w 497"/>
              <a:gd name="T31" fmla="*/ 124 h 444"/>
              <a:gd name="T32" fmla="*/ 337 w 497"/>
              <a:gd name="T33" fmla="*/ 26 h 444"/>
              <a:gd name="T34" fmla="*/ 337 w 497"/>
              <a:gd name="T35" fmla="*/ 26 h 444"/>
              <a:gd name="T36" fmla="*/ 248 w 497"/>
              <a:gd name="T37" fmla="*/ 0 h 444"/>
              <a:gd name="T38" fmla="*/ 160 w 497"/>
              <a:gd name="T39" fmla="*/ 26 h 444"/>
              <a:gd name="T40" fmla="*/ 160 w 497"/>
              <a:gd name="T41" fmla="*/ 70 h 444"/>
              <a:gd name="T42" fmla="*/ 107 w 497"/>
              <a:gd name="T43" fmla="*/ 70 h 444"/>
              <a:gd name="T44" fmla="*/ 107 w 497"/>
              <a:gd name="T45" fmla="*/ 443 h 444"/>
              <a:gd name="T46" fmla="*/ 390 w 497"/>
              <a:gd name="T47" fmla="*/ 443 h 444"/>
              <a:gd name="T48" fmla="*/ 390 w 497"/>
              <a:gd name="T49" fmla="*/ 70 h 444"/>
              <a:gd name="T50" fmla="*/ 337 w 497"/>
              <a:gd name="T51" fmla="*/ 70 h 444"/>
              <a:gd name="T52" fmla="*/ 337 w 497"/>
              <a:gd name="T53" fmla="*/ 26 h 444"/>
              <a:gd name="T54" fmla="*/ 301 w 497"/>
              <a:gd name="T55" fmla="*/ 70 h 444"/>
              <a:gd name="T56" fmla="*/ 301 w 497"/>
              <a:gd name="T57" fmla="*/ 70 h 444"/>
              <a:gd name="T58" fmla="*/ 195 w 497"/>
              <a:gd name="T59" fmla="*/ 70 h 444"/>
              <a:gd name="T60" fmla="*/ 195 w 497"/>
              <a:gd name="T61" fmla="*/ 44 h 444"/>
              <a:gd name="T62" fmla="*/ 248 w 497"/>
              <a:gd name="T63" fmla="*/ 26 h 444"/>
              <a:gd name="T64" fmla="*/ 301 w 497"/>
              <a:gd name="T65" fmla="*/ 44 h 444"/>
              <a:gd name="T66" fmla="*/ 301 w 497"/>
              <a:gd name="T67" fmla="*/ 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5" name="Freeform 120"/>
          <p:cNvSpPr>
            <a:spLocks noChangeArrowheads="1"/>
          </p:cNvSpPr>
          <p:nvPr userDrawn="1"/>
        </p:nvSpPr>
        <p:spPr bwMode="auto">
          <a:xfrm>
            <a:off x="5015657" y="1302271"/>
            <a:ext cx="131535" cy="224022"/>
          </a:xfrm>
          <a:custGeom>
            <a:avLst/>
            <a:gdLst>
              <a:gd name="T0" fmla="*/ 150 w 283"/>
              <a:gd name="T1" fmla="*/ 9 h 479"/>
              <a:gd name="T2" fmla="*/ 150 w 283"/>
              <a:gd name="T3" fmla="*/ 9 h 479"/>
              <a:gd name="T4" fmla="*/ 132 w 283"/>
              <a:gd name="T5" fmla="*/ 9 h 479"/>
              <a:gd name="T6" fmla="*/ 0 w 283"/>
              <a:gd name="T7" fmla="*/ 345 h 479"/>
              <a:gd name="T8" fmla="*/ 141 w 283"/>
              <a:gd name="T9" fmla="*/ 478 h 479"/>
              <a:gd name="T10" fmla="*/ 282 w 283"/>
              <a:gd name="T11" fmla="*/ 345 h 479"/>
              <a:gd name="T12" fmla="*/ 150 w 283"/>
              <a:gd name="T13" fmla="*/ 9 h 479"/>
              <a:gd name="T14" fmla="*/ 123 w 283"/>
              <a:gd name="T15" fmla="*/ 204 h 479"/>
              <a:gd name="T16" fmla="*/ 123 w 283"/>
              <a:gd name="T17" fmla="*/ 204 h 479"/>
              <a:gd name="T18" fmla="*/ 123 w 283"/>
              <a:gd name="T19" fmla="*/ 221 h 479"/>
              <a:gd name="T20" fmla="*/ 97 w 283"/>
              <a:gd name="T21" fmla="*/ 336 h 479"/>
              <a:gd name="T22" fmla="*/ 70 w 283"/>
              <a:gd name="T23" fmla="*/ 372 h 479"/>
              <a:gd name="T24" fmla="*/ 44 w 283"/>
              <a:gd name="T25" fmla="*/ 345 h 479"/>
              <a:gd name="T26" fmla="*/ 88 w 283"/>
              <a:gd name="T27" fmla="*/ 221 h 479"/>
              <a:gd name="T28" fmla="*/ 114 w 283"/>
              <a:gd name="T29" fmla="*/ 194 h 479"/>
              <a:gd name="T30" fmla="*/ 123 w 283"/>
              <a:gd name="T31" fmla="*/ 194 h 479"/>
              <a:gd name="T32" fmla="*/ 123 w 283"/>
              <a:gd name="T33" fmla="*/ 20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479">
                <a:moveTo>
                  <a:pt x="150" y="9"/>
                </a:moveTo>
                <a:lnTo>
                  <a:pt x="150" y="9"/>
                </a:lnTo>
                <a:cubicBezTo>
                  <a:pt x="150" y="0"/>
                  <a:pt x="141" y="0"/>
                  <a:pt x="132" y="9"/>
                </a:cubicBezTo>
                <a:cubicBezTo>
                  <a:pt x="114" y="185"/>
                  <a:pt x="0" y="221"/>
                  <a:pt x="0" y="345"/>
                </a:cubicBezTo>
                <a:cubicBezTo>
                  <a:pt x="0" y="416"/>
                  <a:pt x="70" y="478"/>
                  <a:pt x="141" y="478"/>
                </a:cubicBezTo>
                <a:cubicBezTo>
                  <a:pt x="220" y="478"/>
                  <a:pt x="282" y="416"/>
                  <a:pt x="282" y="345"/>
                </a:cubicBezTo>
                <a:cubicBezTo>
                  <a:pt x="282" y="221"/>
                  <a:pt x="167" y="185"/>
                  <a:pt x="150" y="9"/>
                </a:cubicBezTo>
                <a:close/>
                <a:moveTo>
                  <a:pt x="123" y="204"/>
                </a:moveTo>
                <a:lnTo>
                  <a:pt x="123" y="204"/>
                </a:lnTo>
                <a:cubicBezTo>
                  <a:pt x="123" y="204"/>
                  <a:pt x="123" y="213"/>
                  <a:pt x="123" y="221"/>
                </a:cubicBezTo>
                <a:cubicBezTo>
                  <a:pt x="114" y="257"/>
                  <a:pt x="97" y="292"/>
                  <a:pt x="97" y="336"/>
                </a:cubicBezTo>
                <a:cubicBezTo>
                  <a:pt x="97" y="363"/>
                  <a:pt x="88" y="372"/>
                  <a:pt x="70" y="372"/>
                </a:cubicBezTo>
                <a:cubicBezTo>
                  <a:pt x="53" y="372"/>
                  <a:pt x="44" y="363"/>
                  <a:pt x="44" y="345"/>
                </a:cubicBezTo>
                <a:cubicBezTo>
                  <a:pt x="44" y="292"/>
                  <a:pt x="70" y="257"/>
                  <a:pt x="88" y="221"/>
                </a:cubicBezTo>
                <a:cubicBezTo>
                  <a:pt x="97" y="213"/>
                  <a:pt x="106" y="204"/>
                  <a:pt x="114" y="194"/>
                </a:cubicBezTo>
                <a:lnTo>
                  <a:pt x="123" y="194"/>
                </a:lnTo>
                <a:lnTo>
                  <a:pt x="123" y="20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6" name="Freeform 122"/>
          <p:cNvSpPr>
            <a:spLocks noChangeArrowheads="1"/>
          </p:cNvSpPr>
          <p:nvPr userDrawn="1"/>
        </p:nvSpPr>
        <p:spPr bwMode="auto">
          <a:xfrm>
            <a:off x="3591376" y="1789364"/>
            <a:ext cx="207579" cy="174695"/>
          </a:xfrm>
          <a:custGeom>
            <a:avLst/>
            <a:gdLst>
              <a:gd name="T0" fmla="*/ 434 w 444"/>
              <a:gd name="T1" fmla="*/ 213 h 373"/>
              <a:gd name="T2" fmla="*/ 434 w 444"/>
              <a:gd name="T3" fmla="*/ 213 h 373"/>
              <a:gd name="T4" fmla="*/ 354 w 444"/>
              <a:gd name="T5" fmla="*/ 27 h 373"/>
              <a:gd name="T6" fmla="*/ 319 w 444"/>
              <a:gd name="T7" fmla="*/ 0 h 373"/>
              <a:gd name="T8" fmla="*/ 124 w 444"/>
              <a:gd name="T9" fmla="*/ 0 h 373"/>
              <a:gd name="T10" fmla="*/ 80 w 444"/>
              <a:gd name="T11" fmla="*/ 27 h 373"/>
              <a:gd name="T12" fmla="*/ 9 w 444"/>
              <a:gd name="T13" fmla="*/ 213 h 373"/>
              <a:gd name="T14" fmla="*/ 0 w 444"/>
              <a:gd name="T15" fmla="*/ 257 h 373"/>
              <a:gd name="T16" fmla="*/ 18 w 444"/>
              <a:gd name="T17" fmla="*/ 345 h 373"/>
              <a:gd name="T18" fmla="*/ 45 w 444"/>
              <a:gd name="T19" fmla="*/ 372 h 373"/>
              <a:gd name="T20" fmla="*/ 399 w 444"/>
              <a:gd name="T21" fmla="*/ 372 h 373"/>
              <a:gd name="T22" fmla="*/ 425 w 444"/>
              <a:gd name="T23" fmla="*/ 345 h 373"/>
              <a:gd name="T24" fmla="*/ 443 w 444"/>
              <a:gd name="T25" fmla="*/ 257 h 373"/>
              <a:gd name="T26" fmla="*/ 434 w 444"/>
              <a:gd name="T27" fmla="*/ 213 h 373"/>
              <a:gd name="T28" fmla="*/ 399 w 444"/>
              <a:gd name="T29" fmla="*/ 275 h 373"/>
              <a:gd name="T30" fmla="*/ 399 w 444"/>
              <a:gd name="T31" fmla="*/ 275 h 373"/>
              <a:gd name="T32" fmla="*/ 399 w 444"/>
              <a:gd name="T33" fmla="*/ 310 h 373"/>
              <a:gd name="T34" fmla="*/ 372 w 444"/>
              <a:gd name="T35" fmla="*/ 337 h 373"/>
              <a:gd name="T36" fmla="*/ 71 w 444"/>
              <a:gd name="T37" fmla="*/ 337 h 373"/>
              <a:gd name="T38" fmla="*/ 45 w 444"/>
              <a:gd name="T39" fmla="*/ 310 h 373"/>
              <a:gd name="T40" fmla="*/ 35 w 444"/>
              <a:gd name="T41" fmla="*/ 275 h 373"/>
              <a:gd name="T42" fmla="*/ 62 w 444"/>
              <a:gd name="T43" fmla="*/ 248 h 373"/>
              <a:gd name="T44" fmla="*/ 381 w 444"/>
              <a:gd name="T45" fmla="*/ 248 h 373"/>
              <a:gd name="T46" fmla="*/ 399 w 444"/>
              <a:gd name="T47" fmla="*/ 27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4" h="37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7" name="Freeform 123"/>
          <p:cNvSpPr>
            <a:spLocks noChangeArrowheads="1"/>
          </p:cNvSpPr>
          <p:nvPr userDrawn="1"/>
        </p:nvSpPr>
        <p:spPr bwMode="auto">
          <a:xfrm>
            <a:off x="4516234" y="1764701"/>
            <a:ext cx="211689" cy="215799"/>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8" name="Freeform 124"/>
          <p:cNvSpPr>
            <a:spLocks noChangeArrowheads="1"/>
          </p:cNvSpPr>
          <p:nvPr userDrawn="1"/>
        </p:nvSpPr>
        <p:spPr bwMode="auto">
          <a:xfrm>
            <a:off x="4962221" y="1760590"/>
            <a:ext cx="240463" cy="232241"/>
          </a:xfrm>
          <a:custGeom>
            <a:avLst/>
            <a:gdLst>
              <a:gd name="T0" fmla="*/ 79 w 515"/>
              <a:gd name="T1" fmla="*/ 337 h 498"/>
              <a:gd name="T2" fmla="*/ 79 w 515"/>
              <a:gd name="T3" fmla="*/ 337 h 498"/>
              <a:gd name="T4" fmla="*/ 18 w 515"/>
              <a:gd name="T5" fmla="*/ 470 h 498"/>
              <a:gd name="T6" fmla="*/ 169 w 515"/>
              <a:gd name="T7" fmla="*/ 434 h 498"/>
              <a:gd name="T8" fmla="*/ 160 w 515"/>
              <a:gd name="T9" fmla="*/ 346 h 498"/>
              <a:gd name="T10" fmla="*/ 79 w 515"/>
              <a:gd name="T11" fmla="*/ 337 h 498"/>
              <a:gd name="T12" fmla="*/ 496 w 515"/>
              <a:gd name="T13" fmla="*/ 18 h 498"/>
              <a:gd name="T14" fmla="*/ 496 w 515"/>
              <a:gd name="T15" fmla="*/ 18 h 498"/>
              <a:gd name="T16" fmla="*/ 195 w 515"/>
              <a:gd name="T17" fmla="*/ 231 h 498"/>
              <a:gd name="T18" fmla="*/ 141 w 515"/>
              <a:gd name="T19" fmla="*/ 293 h 498"/>
              <a:gd name="T20" fmla="*/ 150 w 515"/>
              <a:gd name="T21" fmla="*/ 301 h 498"/>
              <a:gd name="T22" fmla="*/ 186 w 515"/>
              <a:gd name="T23" fmla="*/ 328 h 498"/>
              <a:gd name="T24" fmla="*/ 204 w 515"/>
              <a:gd name="T25" fmla="*/ 354 h 498"/>
              <a:gd name="T26" fmla="*/ 213 w 515"/>
              <a:gd name="T27" fmla="*/ 363 h 498"/>
              <a:gd name="T28" fmla="*/ 275 w 515"/>
              <a:gd name="T29" fmla="*/ 310 h 498"/>
              <a:gd name="T30" fmla="*/ 496 w 515"/>
              <a:gd name="T31" fmla="*/ 1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9" name="Freeform 126"/>
          <p:cNvSpPr>
            <a:spLocks noChangeArrowheads="1"/>
          </p:cNvSpPr>
          <p:nvPr userDrawn="1"/>
        </p:nvSpPr>
        <p:spPr bwMode="auto">
          <a:xfrm>
            <a:off x="5891190" y="1772922"/>
            <a:ext cx="232243" cy="211689"/>
          </a:xfrm>
          <a:custGeom>
            <a:avLst/>
            <a:gdLst>
              <a:gd name="T0" fmla="*/ 247 w 497"/>
              <a:gd name="T1" fmla="*/ 274 h 452"/>
              <a:gd name="T2" fmla="*/ 247 w 497"/>
              <a:gd name="T3" fmla="*/ 274 h 452"/>
              <a:gd name="T4" fmla="*/ 363 w 497"/>
              <a:gd name="T5" fmla="*/ 230 h 452"/>
              <a:gd name="T6" fmla="*/ 337 w 497"/>
              <a:gd name="T7" fmla="*/ 151 h 452"/>
              <a:gd name="T8" fmla="*/ 247 w 497"/>
              <a:gd name="T9" fmla="*/ 186 h 452"/>
              <a:gd name="T10" fmla="*/ 168 w 497"/>
              <a:gd name="T11" fmla="*/ 151 h 452"/>
              <a:gd name="T12" fmla="*/ 133 w 497"/>
              <a:gd name="T13" fmla="*/ 230 h 452"/>
              <a:gd name="T14" fmla="*/ 247 w 497"/>
              <a:gd name="T15" fmla="*/ 274 h 452"/>
              <a:gd name="T16" fmla="*/ 247 w 497"/>
              <a:gd name="T17" fmla="*/ 106 h 452"/>
              <a:gd name="T18" fmla="*/ 247 w 497"/>
              <a:gd name="T19" fmla="*/ 106 h 452"/>
              <a:gd name="T20" fmla="*/ 309 w 497"/>
              <a:gd name="T21" fmla="*/ 88 h 452"/>
              <a:gd name="T22" fmla="*/ 284 w 497"/>
              <a:gd name="T23" fmla="*/ 17 h 452"/>
              <a:gd name="T24" fmla="*/ 247 w 497"/>
              <a:gd name="T25" fmla="*/ 0 h 452"/>
              <a:gd name="T26" fmla="*/ 212 w 497"/>
              <a:gd name="T27" fmla="*/ 17 h 452"/>
              <a:gd name="T28" fmla="*/ 186 w 497"/>
              <a:gd name="T29" fmla="*/ 88 h 452"/>
              <a:gd name="T30" fmla="*/ 247 w 497"/>
              <a:gd name="T31" fmla="*/ 106 h 452"/>
              <a:gd name="T32" fmla="*/ 469 w 497"/>
              <a:gd name="T33" fmla="*/ 301 h 452"/>
              <a:gd name="T34" fmla="*/ 469 w 497"/>
              <a:gd name="T35" fmla="*/ 301 h 452"/>
              <a:gd name="T36" fmla="*/ 372 w 497"/>
              <a:gd name="T37" fmla="*/ 266 h 452"/>
              <a:gd name="T38" fmla="*/ 381 w 497"/>
              <a:gd name="T39" fmla="*/ 292 h 452"/>
              <a:gd name="T40" fmla="*/ 247 w 497"/>
              <a:gd name="T41" fmla="*/ 345 h 452"/>
              <a:gd name="T42" fmla="*/ 115 w 497"/>
              <a:gd name="T43" fmla="*/ 292 h 452"/>
              <a:gd name="T44" fmla="*/ 124 w 497"/>
              <a:gd name="T45" fmla="*/ 266 h 452"/>
              <a:gd name="T46" fmla="*/ 26 w 497"/>
              <a:gd name="T47" fmla="*/ 301 h 452"/>
              <a:gd name="T48" fmla="*/ 26 w 497"/>
              <a:gd name="T49" fmla="*/ 345 h 452"/>
              <a:gd name="T50" fmla="*/ 203 w 497"/>
              <a:gd name="T51" fmla="*/ 434 h 452"/>
              <a:gd name="T52" fmla="*/ 292 w 497"/>
              <a:gd name="T53" fmla="*/ 434 h 452"/>
              <a:gd name="T54" fmla="*/ 469 w 497"/>
              <a:gd name="T55" fmla="*/ 345 h 452"/>
              <a:gd name="T56" fmla="*/ 469 w 497"/>
              <a:gd name="T57" fmla="*/ 30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7" h="452">
                <a:moveTo>
                  <a:pt x="247" y="274"/>
                </a:moveTo>
                <a:lnTo>
                  <a:pt x="247" y="274"/>
                </a:lnTo>
                <a:cubicBezTo>
                  <a:pt x="309" y="274"/>
                  <a:pt x="354" y="257"/>
                  <a:pt x="363" y="230"/>
                </a:cubicBezTo>
                <a:cubicBezTo>
                  <a:pt x="354" y="204"/>
                  <a:pt x="345" y="177"/>
                  <a:pt x="337" y="151"/>
                </a:cubicBezTo>
                <a:cubicBezTo>
                  <a:pt x="328" y="168"/>
                  <a:pt x="292" y="186"/>
                  <a:pt x="247" y="186"/>
                </a:cubicBezTo>
                <a:cubicBezTo>
                  <a:pt x="203" y="186"/>
                  <a:pt x="168" y="168"/>
                  <a:pt x="168" y="151"/>
                </a:cubicBezTo>
                <a:cubicBezTo>
                  <a:pt x="150" y="177"/>
                  <a:pt x="141" y="204"/>
                  <a:pt x="133" y="230"/>
                </a:cubicBezTo>
                <a:cubicBezTo>
                  <a:pt x="141" y="257"/>
                  <a:pt x="186" y="274"/>
                  <a:pt x="247" y="274"/>
                </a:cubicBezTo>
                <a:close/>
                <a:moveTo>
                  <a:pt x="247" y="106"/>
                </a:moveTo>
                <a:lnTo>
                  <a:pt x="247" y="106"/>
                </a:lnTo>
                <a:cubicBezTo>
                  <a:pt x="274" y="106"/>
                  <a:pt x="300" y="97"/>
                  <a:pt x="309" y="88"/>
                </a:cubicBezTo>
                <a:cubicBezTo>
                  <a:pt x="300" y="62"/>
                  <a:pt x="292" y="35"/>
                  <a:pt x="284" y="17"/>
                </a:cubicBezTo>
                <a:cubicBezTo>
                  <a:pt x="284" y="8"/>
                  <a:pt x="265" y="0"/>
                  <a:pt x="247" y="0"/>
                </a:cubicBezTo>
                <a:cubicBezTo>
                  <a:pt x="230" y="0"/>
                  <a:pt x="212" y="8"/>
                  <a:pt x="212" y="17"/>
                </a:cubicBezTo>
                <a:cubicBezTo>
                  <a:pt x="203" y="35"/>
                  <a:pt x="194" y="62"/>
                  <a:pt x="186" y="88"/>
                </a:cubicBezTo>
                <a:cubicBezTo>
                  <a:pt x="194" y="97"/>
                  <a:pt x="221" y="106"/>
                  <a:pt x="247" y="106"/>
                </a:cubicBezTo>
                <a:close/>
                <a:moveTo>
                  <a:pt x="469" y="301"/>
                </a:moveTo>
                <a:lnTo>
                  <a:pt x="469" y="301"/>
                </a:lnTo>
                <a:cubicBezTo>
                  <a:pt x="372" y="266"/>
                  <a:pt x="372" y="266"/>
                  <a:pt x="372" y="266"/>
                </a:cubicBezTo>
                <a:cubicBezTo>
                  <a:pt x="381" y="292"/>
                  <a:pt x="381" y="292"/>
                  <a:pt x="381" y="292"/>
                </a:cubicBezTo>
                <a:cubicBezTo>
                  <a:pt x="381" y="327"/>
                  <a:pt x="319" y="345"/>
                  <a:pt x="247" y="345"/>
                </a:cubicBezTo>
                <a:cubicBezTo>
                  <a:pt x="177" y="345"/>
                  <a:pt x="115" y="327"/>
                  <a:pt x="115" y="292"/>
                </a:cubicBezTo>
                <a:cubicBezTo>
                  <a:pt x="124" y="266"/>
                  <a:pt x="124" y="266"/>
                  <a:pt x="124" y="266"/>
                </a:cubicBezTo>
                <a:cubicBezTo>
                  <a:pt x="26" y="301"/>
                  <a:pt x="26" y="301"/>
                  <a:pt x="26" y="301"/>
                </a:cubicBezTo>
                <a:cubicBezTo>
                  <a:pt x="0" y="310"/>
                  <a:pt x="0" y="327"/>
                  <a:pt x="26" y="345"/>
                </a:cubicBezTo>
                <a:cubicBezTo>
                  <a:pt x="203" y="434"/>
                  <a:pt x="203" y="434"/>
                  <a:pt x="203" y="434"/>
                </a:cubicBezTo>
                <a:cubicBezTo>
                  <a:pt x="230" y="451"/>
                  <a:pt x="265" y="451"/>
                  <a:pt x="292" y="434"/>
                </a:cubicBezTo>
                <a:cubicBezTo>
                  <a:pt x="469" y="345"/>
                  <a:pt x="469" y="345"/>
                  <a:pt x="469" y="345"/>
                </a:cubicBezTo>
                <a:cubicBezTo>
                  <a:pt x="496" y="327"/>
                  <a:pt x="496" y="310"/>
                  <a:pt x="469" y="301"/>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1" name="Freeform 129"/>
          <p:cNvSpPr>
            <a:spLocks noChangeArrowheads="1"/>
          </p:cNvSpPr>
          <p:nvPr userDrawn="1"/>
        </p:nvSpPr>
        <p:spPr bwMode="auto">
          <a:xfrm>
            <a:off x="4078468" y="1781143"/>
            <a:ext cx="156198" cy="191137"/>
          </a:xfrm>
          <a:custGeom>
            <a:avLst/>
            <a:gdLst>
              <a:gd name="T0" fmla="*/ 168 w 337"/>
              <a:gd name="T1" fmla="*/ 0 h 409"/>
              <a:gd name="T2" fmla="*/ 168 w 337"/>
              <a:gd name="T3" fmla="*/ 0 h 409"/>
              <a:gd name="T4" fmla="*/ 0 w 337"/>
              <a:gd name="T5" fmla="*/ 62 h 409"/>
              <a:gd name="T6" fmla="*/ 35 w 337"/>
              <a:gd name="T7" fmla="*/ 363 h 409"/>
              <a:gd name="T8" fmla="*/ 168 w 337"/>
              <a:gd name="T9" fmla="*/ 408 h 409"/>
              <a:gd name="T10" fmla="*/ 301 w 337"/>
              <a:gd name="T11" fmla="*/ 363 h 409"/>
              <a:gd name="T12" fmla="*/ 336 w 337"/>
              <a:gd name="T13" fmla="*/ 62 h 409"/>
              <a:gd name="T14" fmla="*/ 168 w 337"/>
              <a:gd name="T15" fmla="*/ 0 h 409"/>
              <a:gd name="T16" fmla="*/ 168 w 337"/>
              <a:gd name="T17" fmla="*/ 107 h 409"/>
              <a:gd name="T18" fmla="*/ 168 w 337"/>
              <a:gd name="T19" fmla="*/ 107 h 409"/>
              <a:gd name="T20" fmla="*/ 35 w 337"/>
              <a:gd name="T21" fmla="*/ 71 h 409"/>
              <a:gd name="T22" fmla="*/ 168 w 337"/>
              <a:gd name="T23" fmla="*/ 36 h 409"/>
              <a:gd name="T24" fmla="*/ 301 w 337"/>
              <a:gd name="T25" fmla="*/ 71 h 409"/>
              <a:gd name="T26" fmla="*/ 168 w 337"/>
              <a:gd name="T27" fmla="*/ 10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7" h="409">
                <a:moveTo>
                  <a:pt x="168" y="0"/>
                </a:moveTo>
                <a:lnTo>
                  <a:pt x="168" y="0"/>
                </a:lnTo>
                <a:cubicBezTo>
                  <a:pt x="62" y="0"/>
                  <a:pt x="0" y="36"/>
                  <a:pt x="0" y="62"/>
                </a:cubicBezTo>
                <a:cubicBezTo>
                  <a:pt x="35" y="363"/>
                  <a:pt x="35" y="363"/>
                  <a:pt x="35" y="363"/>
                </a:cubicBezTo>
                <a:cubicBezTo>
                  <a:pt x="35" y="372"/>
                  <a:pt x="88" y="408"/>
                  <a:pt x="168" y="408"/>
                </a:cubicBezTo>
                <a:cubicBezTo>
                  <a:pt x="248" y="408"/>
                  <a:pt x="301" y="372"/>
                  <a:pt x="301" y="363"/>
                </a:cubicBezTo>
                <a:cubicBezTo>
                  <a:pt x="336" y="62"/>
                  <a:pt x="336" y="62"/>
                  <a:pt x="336" y="62"/>
                </a:cubicBezTo>
                <a:cubicBezTo>
                  <a:pt x="336" y="36"/>
                  <a:pt x="274" y="0"/>
                  <a:pt x="168" y="0"/>
                </a:cubicBezTo>
                <a:close/>
                <a:moveTo>
                  <a:pt x="168" y="107"/>
                </a:moveTo>
                <a:lnTo>
                  <a:pt x="168" y="107"/>
                </a:lnTo>
                <a:cubicBezTo>
                  <a:pt x="88" y="107"/>
                  <a:pt x="35" y="80"/>
                  <a:pt x="35" y="71"/>
                </a:cubicBezTo>
                <a:cubicBezTo>
                  <a:pt x="35" y="62"/>
                  <a:pt x="88" y="36"/>
                  <a:pt x="168" y="36"/>
                </a:cubicBezTo>
                <a:cubicBezTo>
                  <a:pt x="248" y="36"/>
                  <a:pt x="301" y="62"/>
                  <a:pt x="301" y="71"/>
                </a:cubicBezTo>
                <a:cubicBezTo>
                  <a:pt x="301" y="80"/>
                  <a:pt x="248" y="107"/>
                  <a:pt x="168" y="10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2" name="Freeform 133"/>
          <p:cNvSpPr>
            <a:spLocks noChangeArrowheads="1"/>
          </p:cNvSpPr>
          <p:nvPr userDrawn="1"/>
        </p:nvSpPr>
        <p:spPr bwMode="auto">
          <a:xfrm>
            <a:off x="8648450" y="1317330"/>
            <a:ext cx="232241" cy="224021"/>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3" name="Freeform 135"/>
          <p:cNvSpPr>
            <a:spLocks noChangeArrowheads="1"/>
          </p:cNvSpPr>
          <p:nvPr userDrawn="1"/>
        </p:nvSpPr>
        <p:spPr bwMode="auto">
          <a:xfrm>
            <a:off x="7294046" y="1325550"/>
            <a:ext cx="166475" cy="211689"/>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302 w 356"/>
              <a:gd name="T21" fmla="*/ 399 h 453"/>
              <a:gd name="T22" fmla="*/ 302 w 356"/>
              <a:gd name="T23" fmla="*/ 399 h 453"/>
              <a:gd name="T24" fmla="*/ 53 w 356"/>
              <a:gd name="T25" fmla="*/ 399 h 453"/>
              <a:gd name="T26" fmla="*/ 53 w 356"/>
              <a:gd name="T27" fmla="*/ 54 h 453"/>
              <a:gd name="T28" fmla="*/ 302 w 356"/>
              <a:gd name="T29" fmla="*/ 54 h 453"/>
              <a:gd name="T30" fmla="*/ 302 w 356"/>
              <a:gd name="T31"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302" y="399"/>
                </a:moveTo>
                <a:lnTo>
                  <a:pt x="302" y="399"/>
                </a:lnTo>
                <a:cubicBezTo>
                  <a:pt x="53" y="399"/>
                  <a:pt x="53" y="399"/>
                  <a:pt x="53" y="399"/>
                </a:cubicBezTo>
                <a:cubicBezTo>
                  <a:pt x="53" y="54"/>
                  <a:pt x="53" y="54"/>
                  <a:pt x="53" y="54"/>
                </a:cubicBezTo>
                <a:cubicBezTo>
                  <a:pt x="302" y="54"/>
                  <a:pt x="302" y="54"/>
                  <a:pt x="302" y="54"/>
                </a:cubicBezTo>
                <a:lnTo>
                  <a:pt x="302" y="39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4" name="Freeform 136"/>
          <p:cNvSpPr>
            <a:spLocks noChangeArrowheads="1"/>
          </p:cNvSpPr>
          <p:nvPr userDrawn="1"/>
        </p:nvSpPr>
        <p:spPr bwMode="auto">
          <a:xfrm>
            <a:off x="8186019" y="1350214"/>
            <a:ext cx="232243" cy="160308"/>
          </a:xfrm>
          <a:custGeom>
            <a:avLst/>
            <a:gdLst>
              <a:gd name="T0" fmla="*/ 0 w 498"/>
              <a:gd name="T1" fmla="*/ 44 h 346"/>
              <a:gd name="T2" fmla="*/ 0 w 498"/>
              <a:gd name="T3" fmla="*/ 44 h 346"/>
              <a:gd name="T4" fmla="*/ 0 w 498"/>
              <a:gd name="T5" fmla="*/ 292 h 346"/>
              <a:gd name="T6" fmla="*/ 53 w 498"/>
              <a:gd name="T7" fmla="*/ 345 h 346"/>
              <a:gd name="T8" fmla="*/ 444 w 498"/>
              <a:gd name="T9" fmla="*/ 345 h 346"/>
              <a:gd name="T10" fmla="*/ 497 w 498"/>
              <a:gd name="T11" fmla="*/ 292 h 346"/>
              <a:gd name="T12" fmla="*/ 497 w 498"/>
              <a:gd name="T13" fmla="*/ 44 h 346"/>
              <a:gd name="T14" fmla="*/ 444 w 498"/>
              <a:gd name="T15" fmla="*/ 0 h 346"/>
              <a:gd name="T16" fmla="*/ 53 w 498"/>
              <a:gd name="T17" fmla="*/ 0 h 346"/>
              <a:gd name="T18" fmla="*/ 0 w 498"/>
              <a:gd name="T19" fmla="*/ 44 h 346"/>
              <a:gd name="T20" fmla="*/ 444 w 498"/>
              <a:gd name="T21" fmla="*/ 44 h 346"/>
              <a:gd name="T22" fmla="*/ 444 w 498"/>
              <a:gd name="T23" fmla="*/ 44 h 346"/>
              <a:gd name="T24" fmla="*/ 444 w 498"/>
              <a:gd name="T25" fmla="*/ 292 h 346"/>
              <a:gd name="T26" fmla="*/ 53 w 498"/>
              <a:gd name="T27" fmla="*/ 292 h 346"/>
              <a:gd name="T28" fmla="*/ 53 w 498"/>
              <a:gd name="T29" fmla="*/ 44 h 346"/>
              <a:gd name="T30" fmla="*/ 444 w 498"/>
              <a:gd name="T31" fmla="*/ 4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346">
                <a:moveTo>
                  <a:pt x="0" y="44"/>
                </a:moveTo>
                <a:lnTo>
                  <a:pt x="0" y="44"/>
                </a:lnTo>
                <a:cubicBezTo>
                  <a:pt x="0" y="292"/>
                  <a:pt x="0" y="292"/>
                  <a:pt x="0" y="292"/>
                </a:cubicBezTo>
                <a:cubicBezTo>
                  <a:pt x="0" y="319"/>
                  <a:pt x="18" y="345"/>
                  <a:pt x="53" y="345"/>
                </a:cubicBezTo>
                <a:cubicBezTo>
                  <a:pt x="444" y="345"/>
                  <a:pt x="444" y="345"/>
                  <a:pt x="444" y="345"/>
                </a:cubicBezTo>
                <a:cubicBezTo>
                  <a:pt x="470" y="345"/>
                  <a:pt x="497" y="319"/>
                  <a:pt x="497" y="292"/>
                </a:cubicBezTo>
                <a:cubicBezTo>
                  <a:pt x="497" y="44"/>
                  <a:pt x="497" y="44"/>
                  <a:pt x="497" y="44"/>
                </a:cubicBezTo>
                <a:cubicBezTo>
                  <a:pt x="497" y="17"/>
                  <a:pt x="470" y="0"/>
                  <a:pt x="444" y="0"/>
                </a:cubicBezTo>
                <a:cubicBezTo>
                  <a:pt x="53" y="0"/>
                  <a:pt x="53" y="0"/>
                  <a:pt x="53" y="0"/>
                </a:cubicBezTo>
                <a:cubicBezTo>
                  <a:pt x="18" y="0"/>
                  <a:pt x="0" y="17"/>
                  <a:pt x="0" y="44"/>
                </a:cubicBezTo>
                <a:close/>
                <a:moveTo>
                  <a:pt x="444" y="44"/>
                </a:moveTo>
                <a:lnTo>
                  <a:pt x="444" y="44"/>
                </a:lnTo>
                <a:cubicBezTo>
                  <a:pt x="444" y="292"/>
                  <a:pt x="444" y="292"/>
                  <a:pt x="444" y="292"/>
                </a:cubicBezTo>
                <a:cubicBezTo>
                  <a:pt x="53" y="292"/>
                  <a:pt x="53" y="292"/>
                  <a:pt x="53" y="292"/>
                </a:cubicBezTo>
                <a:cubicBezTo>
                  <a:pt x="53" y="44"/>
                  <a:pt x="53" y="44"/>
                  <a:pt x="53" y="44"/>
                </a:cubicBezTo>
                <a:lnTo>
                  <a:pt x="444" y="4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5" name="Freeform 141"/>
          <p:cNvSpPr>
            <a:spLocks noChangeArrowheads="1"/>
          </p:cNvSpPr>
          <p:nvPr userDrawn="1"/>
        </p:nvSpPr>
        <p:spPr bwMode="auto">
          <a:xfrm>
            <a:off x="7723591" y="1313220"/>
            <a:ext cx="232241" cy="236352"/>
          </a:xfrm>
          <a:custGeom>
            <a:avLst/>
            <a:gdLst>
              <a:gd name="T0" fmla="*/ 479 w 497"/>
              <a:gd name="T1" fmla="*/ 186 h 506"/>
              <a:gd name="T2" fmla="*/ 479 w 497"/>
              <a:gd name="T3" fmla="*/ 186 h 506"/>
              <a:gd name="T4" fmla="*/ 292 w 497"/>
              <a:gd name="T5" fmla="*/ 142 h 506"/>
              <a:gd name="T6" fmla="*/ 266 w 497"/>
              <a:gd name="T7" fmla="*/ 17 h 506"/>
              <a:gd name="T8" fmla="*/ 239 w 497"/>
              <a:gd name="T9" fmla="*/ 0 h 506"/>
              <a:gd name="T10" fmla="*/ 17 w 497"/>
              <a:gd name="T11" fmla="*/ 61 h 506"/>
              <a:gd name="T12" fmla="*/ 0 w 497"/>
              <a:gd name="T13" fmla="*/ 89 h 506"/>
              <a:gd name="T14" fmla="*/ 79 w 497"/>
              <a:gd name="T15" fmla="*/ 390 h 506"/>
              <a:gd name="T16" fmla="*/ 107 w 497"/>
              <a:gd name="T17" fmla="*/ 399 h 506"/>
              <a:gd name="T18" fmla="*/ 195 w 497"/>
              <a:gd name="T19" fmla="*/ 372 h 506"/>
              <a:gd name="T20" fmla="*/ 177 w 497"/>
              <a:gd name="T21" fmla="*/ 425 h 506"/>
              <a:gd name="T22" fmla="*/ 195 w 497"/>
              <a:gd name="T23" fmla="*/ 443 h 506"/>
              <a:gd name="T24" fmla="*/ 398 w 497"/>
              <a:gd name="T25" fmla="*/ 496 h 506"/>
              <a:gd name="T26" fmla="*/ 426 w 497"/>
              <a:gd name="T27" fmla="*/ 487 h 506"/>
              <a:gd name="T28" fmla="*/ 496 w 497"/>
              <a:gd name="T29" fmla="*/ 212 h 506"/>
              <a:gd name="T30" fmla="*/ 479 w 497"/>
              <a:gd name="T31" fmla="*/ 186 h 506"/>
              <a:gd name="T32" fmla="*/ 35 w 497"/>
              <a:gd name="T33" fmla="*/ 97 h 506"/>
              <a:gd name="T34" fmla="*/ 35 w 497"/>
              <a:gd name="T35" fmla="*/ 97 h 506"/>
              <a:gd name="T36" fmla="*/ 230 w 497"/>
              <a:gd name="T37" fmla="*/ 44 h 506"/>
              <a:gd name="T38" fmla="*/ 310 w 497"/>
              <a:gd name="T39" fmla="*/ 310 h 506"/>
              <a:gd name="T40" fmla="*/ 116 w 497"/>
              <a:gd name="T41" fmla="*/ 364 h 506"/>
              <a:gd name="T42" fmla="*/ 35 w 497"/>
              <a:gd name="T43" fmla="*/ 97 h 506"/>
              <a:gd name="T44" fmla="*/ 389 w 497"/>
              <a:gd name="T45" fmla="*/ 461 h 506"/>
              <a:gd name="T46" fmla="*/ 389 w 497"/>
              <a:gd name="T47" fmla="*/ 461 h 506"/>
              <a:gd name="T48" fmla="*/ 222 w 497"/>
              <a:gd name="T49" fmla="*/ 417 h 506"/>
              <a:gd name="T50" fmla="*/ 230 w 497"/>
              <a:gd name="T51" fmla="*/ 364 h 506"/>
              <a:gd name="T52" fmla="*/ 328 w 497"/>
              <a:gd name="T53" fmla="*/ 336 h 506"/>
              <a:gd name="T54" fmla="*/ 345 w 497"/>
              <a:gd name="T55" fmla="*/ 319 h 506"/>
              <a:gd name="T56" fmla="*/ 310 w 497"/>
              <a:gd name="T57" fmla="*/ 177 h 506"/>
              <a:gd name="T58" fmla="*/ 451 w 497"/>
              <a:gd name="T59" fmla="*/ 212 h 506"/>
              <a:gd name="T60" fmla="*/ 389 w 497"/>
              <a:gd name="T61" fmla="*/ 46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2" name="Freeform 155"/>
          <p:cNvSpPr>
            <a:spLocks noChangeArrowheads="1"/>
          </p:cNvSpPr>
          <p:nvPr userDrawn="1"/>
        </p:nvSpPr>
        <p:spPr bwMode="auto">
          <a:xfrm>
            <a:off x="8204717" y="1764701"/>
            <a:ext cx="215801" cy="232241"/>
          </a:xfrm>
          <a:custGeom>
            <a:avLst/>
            <a:gdLst>
              <a:gd name="T0" fmla="*/ 79 w 461"/>
              <a:gd name="T1" fmla="*/ 9 h 497"/>
              <a:gd name="T2" fmla="*/ 79 w 461"/>
              <a:gd name="T3" fmla="*/ 9 h 497"/>
              <a:gd name="T4" fmla="*/ 71 w 461"/>
              <a:gd name="T5" fmla="*/ 9 h 497"/>
              <a:gd name="T6" fmla="*/ 0 w 461"/>
              <a:gd name="T7" fmla="*/ 195 h 497"/>
              <a:gd name="T8" fmla="*/ 79 w 461"/>
              <a:gd name="T9" fmla="*/ 274 h 497"/>
              <a:gd name="T10" fmla="*/ 159 w 461"/>
              <a:gd name="T11" fmla="*/ 195 h 497"/>
              <a:gd name="T12" fmla="*/ 79 w 461"/>
              <a:gd name="T13" fmla="*/ 9 h 497"/>
              <a:gd name="T14" fmla="*/ 390 w 461"/>
              <a:gd name="T15" fmla="*/ 9 h 497"/>
              <a:gd name="T16" fmla="*/ 390 w 461"/>
              <a:gd name="T17" fmla="*/ 9 h 497"/>
              <a:gd name="T18" fmla="*/ 381 w 461"/>
              <a:gd name="T19" fmla="*/ 9 h 497"/>
              <a:gd name="T20" fmla="*/ 301 w 461"/>
              <a:gd name="T21" fmla="*/ 195 h 497"/>
              <a:gd name="T22" fmla="*/ 381 w 461"/>
              <a:gd name="T23" fmla="*/ 274 h 497"/>
              <a:gd name="T24" fmla="*/ 460 w 461"/>
              <a:gd name="T25" fmla="*/ 195 h 497"/>
              <a:gd name="T26" fmla="*/ 390 w 461"/>
              <a:gd name="T27" fmla="*/ 9 h 497"/>
              <a:gd name="T28" fmla="*/ 230 w 461"/>
              <a:gd name="T29" fmla="*/ 221 h 497"/>
              <a:gd name="T30" fmla="*/ 230 w 461"/>
              <a:gd name="T31" fmla="*/ 221 h 497"/>
              <a:gd name="T32" fmla="*/ 150 w 461"/>
              <a:gd name="T33" fmla="*/ 417 h 497"/>
              <a:gd name="T34" fmla="*/ 230 w 461"/>
              <a:gd name="T35" fmla="*/ 496 h 497"/>
              <a:gd name="T36" fmla="*/ 310 w 461"/>
              <a:gd name="T37" fmla="*/ 417 h 497"/>
              <a:gd name="T38" fmla="*/ 230 w 461"/>
              <a:gd name="T39" fmla="*/ 22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97">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3" name="Freeform 156"/>
          <p:cNvSpPr>
            <a:spLocks noChangeArrowheads="1"/>
          </p:cNvSpPr>
          <p:nvPr userDrawn="1"/>
        </p:nvSpPr>
        <p:spPr bwMode="auto">
          <a:xfrm>
            <a:off x="7787504" y="1764701"/>
            <a:ext cx="123314" cy="232241"/>
          </a:xfrm>
          <a:custGeom>
            <a:avLst/>
            <a:gdLst>
              <a:gd name="T0" fmla="*/ 194 w 266"/>
              <a:gd name="T1" fmla="*/ 248 h 497"/>
              <a:gd name="T2" fmla="*/ 194 w 266"/>
              <a:gd name="T3" fmla="*/ 248 h 497"/>
              <a:gd name="T4" fmla="*/ 194 w 266"/>
              <a:gd name="T5" fmla="*/ 26 h 497"/>
              <a:gd name="T6" fmla="*/ 168 w 266"/>
              <a:gd name="T7" fmla="*/ 0 h 497"/>
              <a:gd name="T8" fmla="*/ 88 w 266"/>
              <a:gd name="T9" fmla="*/ 0 h 497"/>
              <a:gd name="T10" fmla="*/ 71 w 266"/>
              <a:gd name="T11" fmla="*/ 26 h 497"/>
              <a:gd name="T12" fmla="*/ 71 w 266"/>
              <a:gd name="T13" fmla="*/ 248 h 497"/>
              <a:gd name="T14" fmla="*/ 0 w 266"/>
              <a:gd name="T15" fmla="*/ 364 h 497"/>
              <a:gd name="T16" fmla="*/ 132 w 266"/>
              <a:gd name="T17" fmla="*/ 496 h 497"/>
              <a:gd name="T18" fmla="*/ 265 w 266"/>
              <a:gd name="T19" fmla="*/ 364 h 497"/>
              <a:gd name="T20" fmla="*/ 194 w 266"/>
              <a:gd name="T21" fmla="*/ 248 h 497"/>
              <a:gd name="T22" fmla="*/ 132 w 266"/>
              <a:gd name="T23" fmla="*/ 452 h 497"/>
              <a:gd name="T24" fmla="*/ 132 w 266"/>
              <a:gd name="T25" fmla="*/ 452 h 497"/>
              <a:gd name="T26" fmla="*/ 44 w 266"/>
              <a:gd name="T27" fmla="*/ 364 h 497"/>
              <a:gd name="T28" fmla="*/ 106 w 266"/>
              <a:gd name="T29" fmla="*/ 283 h 497"/>
              <a:gd name="T30" fmla="*/ 106 w 266"/>
              <a:gd name="T31" fmla="*/ 98 h 497"/>
              <a:gd name="T32" fmla="*/ 159 w 266"/>
              <a:gd name="T33" fmla="*/ 98 h 497"/>
              <a:gd name="T34" fmla="*/ 159 w 266"/>
              <a:gd name="T35" fmla="*/ 283 h 497"/>
              <a:gd name="T36" fmla="*/ 212 w 266"/>
              <a:gd name="T37" fmla="*/ 364 h 497"/>
              <a:gd name="T38" fmla="*/ 132 w 266"/>
              <a:gd name="T39" fmla="*/ 45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6" h="497">
                <a:moveTo>
                  <a:pt x="194" y="248"/>
                </a:moveTo>
                <a:lnTo>
                  <a:pt x="194" y="248"/>
                </a:lnTo>
                <a:cubicBezTo>
                  <a:pt x="194" y="26"/>
                  <a:pt x="194" y="26"/>
                  <a:pt x="194" y="26"/>
                </a:cubicBezTo>
                <a:cubicBezTo>
                  <a:pt x="194" y="17"/>
                  <a:pt x="185" y="0"/>
                  <a:pt x="168" y="0"/>
                </a:cubicBezTo>
                <a:cubicBezTo>
                  <a:pt x="88" y="0"/>
                  <a:pt x="88" y="0"/>
                  <a:pt x="88" y="0"/>
                </a:cubicBezTo>
                <a:cubicBezTo>
                  <a:pt x="71" y="0"/>
                  <a:pt x="71" y="17"/>
                  <a:pt x="71" y="26"/>
                </a:cubicBezTo>
                <a:cubicBezTo>
                  <a:pt x="71" y="248"/>
                  <a:pt x="71" y="248"/>
                  <a:pt x="71" y="248"/>
                </a:cubicBezTo>
                <a:cubicBezTo>
                  <a:pt x="26" y="266"/>
                  <a:pt x="0" y="310"/>
                  <a:pt x="0" y="364"/>
                </a:cubicBezTo>
                <a:cubicBezTo>
                  <a:pt x="0" y="443"/>
                  <a:pt x="62" y="496"/>
                  <a:pt x="132" y="496"/>
                </a:cubicBezTo>
                <a:cubicBezTo>
                  <a:pt x="204" y="496"/>
                  <a:pt x="265" y="443"/>
                  <a:pt x="265" y="364"/>
                </a:cubicBezTo>
                <a:cubicBezTo>
                  <a:pt x="265" y="310"/>
                  <a:pt x="239" y="266"/>
                  <a:pt x="194" y="248"/>
                </a:cubicBezTo>
                <a:close/>
                <a:moveTo>
                  <a:pt x="132" y="452"/>
                </a:moveTo>
                <a:lnTo>
                  <a:pt x="132" y="452"/>
                </a:lnTo>
                <a:cubicBezTo>
                  <a:pt x="88" y="452"/>
                  <a:pt x="44" y="408"/>
                  <a:pt x="44" y="364"/>
                </a:cubicBezTo>
                <a:cubicBezTo>
                  <a:pt x="44" y="328"/>
                  <a:pt x="71" y="292"/>
                  <a:pt x="106" y="283"/>
                </a:cubicBezTo>
                <a:cubicBezTo>
                  <a:pt x="106" y="98"/>
                  <a:pt x="106" y="98"/>
                  <a:pt x="106" y="98"/>
                </a:cubicBezTo>
                <a:cubicBezTo>
                  <a:pt x="159" y="98"/>
                  <a:pt x="159" y="98"/>
                  <a:pt x="159" y="98"/>
                </a:cubicBezTo>
                <a:cubicBezTo>
                  <a:pt x="159" y="283"/>
                  <a:pt x="159" y="283"/>
                  <a:pt x="159" y="283"/>
                </a:cubicBezTo>
                <a:cubicBezTo>
                  <a:pt x="194" y="292"/>
                  <a:pt x="212" y="328"/>
                  <a:pt x="212" y="364"/>
                </a:cubicBezTo>
                <a:cubicBezTo>
                  <a:pt x="212" y="408"/>
                  <a:pt x="177" y="452"/>
                  <a:pt x="132" y="45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6" name="Freeform 160"/>
          <p:cNvSpPr>
            <a:spLocks noChangeArrowheads="1"/>
          </p:cNvSpPr>
          <p:nvPr userDrawn="1"/>
        </p:nvSpPr>
        <p:spPr bwMode="auto">
          <a:xfrm>
            <a:off x="6361840" y="1314602"/>
            <a:ext cx="215799" cy="187027"/>
          </a:xfrm>
          <a:custGeom>
            <a:avLst/>
            <a:gdLst>
              <a:gd name="T0" fmla="*/ 44 w 461"/>
              <a:gd name="T1" fmla="*/ 124 h 400"/>
              <a:gd name="T2" fmla="*/ 44 w 461"/>
              <a:gd name="T3" fmla="*/ 124 h 400"/>
              <a:gd name="T4" fmla="*/ 221 w 461"/>
              <a:gd name="T5" fmla="*/ 106 h 400"/>
              <a:gd name="T6" fmla="*/ 328 w 461"/>
              <a:gd name="T7" fmla="*/ 142 h 400"/>
              <a:gd name="T8" fmla="*/ 443 w 461"/>
              <a:gd name="T9" fmla="*/ 89 h 400"/>
              <a:gd name="T10" fmla="*/ 451 w 461"/>
              <a:gd name="T11" fmla="*/ 53 h 400"/>
              <a:gd name="T12" fmla="*/ 416 w 461"/>
              <a:gd name="T13" fmla="*/ 53 h 400"/>
              <a:gd name="T14" fmla="*/ 239 w 461"/>
              <a:gd name="T15" fmla="*/ 62 h 400"/>
              <a:gd name="T16" fmla="*/ 18 w 461"/>
              <a:gd name="T17" fmla="*/ 89 h 400"/>
              <a:gd name="T18" fmla="*/ 9 w 461"/>
              <a:gd name="T19" fmla="*/ 124 h 400"/>
              <a:gd name="T20" fmla="*/ 44 w 461"/>
              <a:gd name="T21" fmla="*/ 124 h 400"/>
              <a:gd name="T22" fmla="*/ 416 w 461"/>
              <a:gd name="T23" fmla="*/ 178 h 400"/>
              <a:gd name="T24" fmla="*/ 416 w 461"/>
              <a:gd name="T25" fmla="*/ 178 h 400"/>
              <a:gd name="T26" fmla="*/ 239 w 461"/>
              <a:gd name="T27" fmla="*/ 195 h 400"/>
              <a:gd name="T28" fmla="*/ 18 w 461"/>
              <a:gd name="T29" fmla="*/ 213 h 400"/>
              <a:gd name="T30" fmla="*/ 9 w 461"/>
              <a:gd name="T31" fmla="*/ 248 h 400"/>
              <a:gd name="T32" fmla="*/ 44 w 461"/>
              <a:gd name="T33" fmla="*/ 248 h 400"/>
              <a:gd name="T34" fmla="*/ 221 w 461"/>
              <a:gd name="T35" fmla="*/ 240 h 400"/>
              <a:gd name="T36" fmla="*/ 328 w 461"/>
              <a:gd name="T37" fmla="*/ 275 h 400"/>
              <a:gd name="T38" fmla="*/ 443 w 461"/>
              <a:gd name="T39" fmla="*/ 222 h 400"/>
              <a:gd name="T40" fmla="*/ 451 w 461"/>
              <a:gd name="T41" fmla="*/ 187 h 400"/>
              <a:gd name="T42" fmla="*/ 416 w 461"/>
              <a:gd name="T43" fmla="*/ 178 h 400"/>
              <a:gd name="T44" fmla="*/ 416 w 461"/>
              <a:gd name="T45" fmla="*/ 302 h 400"/>
              <a:gd name="T46" fmla="*/ 416 w 461"/>
              <a:gd name="T47" fmla="*/ 302 h 400"/>
              <a:gd name="T48" fmla="*/ 239 w 461"/>
              <a:gd name="T49" fmla="*/ 319 h 400"/>
              <a:gd name="T50" fmla="*/ 18 w 461"/>
              <a:gd name="T51" fmla="*/ 337 h 400"/>
              <a:gd name="T52" fmla="*/ 9 w 461"/>
              <a:gd name="T53" fmla="*/ 372 h 400"/>
              <a:gd name="T54" fmla="*/ 44 w 461"/>
              <a:gd name="T55" fmla="*/ 381 h 400"/>
              <a:gd name="T56" fmla="*/ 221 w 461"/>
              <a:gd name="T57" fmla="*/ 363 h 400"/>
              <a:gd name="T58" fmla="*/ 328 w 461"/>
              <a:gd name="T59" fmla="*/ 399 h 400"/>
              <a:gd name="T60" fmla="*/ 443 w 461"/>
              <a:gd name="T61" fmla="*/ 346 h 400"/>
              <a:gd name="T62" fmla="*/ 451 w 461"/>
              <a:gd name="T63" fmla="*/ 310 h 400"/>
              <a:gd name="T64" fmla="*/ 416 w 461"/>
              <a:gd name="T65" fmla="*/ 30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00">
                <a:moveTo>
                  <a:pt x="44" y="124"/>
                </a:moveTo>
                <a:lnTo>
                  <a:pt x="44" y="124"/>
                </a:lnTo>
                <a:cubicBezTo>
                  <a:pt x="88" y="89"/>
                  <a:pt x="124" y="62"/>
                  <a:pt x="221" y="106"/>
                </a:cubicBezTo>
                <a:cubicBezTo>
                  <a:pt x="266" y="133"/>
                  <a:pt x="301" y="142"/>
                  <a:pt x="328" y="142"/>
                </a:cubicBezTo>
                <a:cubicBezTo>
                  <a:pt x="381" y="142"/>
                  <a:pt x="416" y="115"/>
                  <a:pt x="443" y="89"/>
                </a:cubicBezTo>
                <a:cubicBezTo>
                  <a:pt x="451" y="80"/>
                  <a:pt x="460" y="62"/>
                  <a:pt x="451" y="53"/>
                </a:cubicBezTo>
                <a:cubicBezTo>
                  <a:pt x="443" y="44"/>
                  <a:pt x="425" y="44"/>
                  <a:pt x="416" y="53"/>
                </a:cubicBezTo>
                <a:cubicBezTo>
                  <a:pt x="372" y="89"/>
                  <a:pt x="337" y="115"/>
                  <a:pt x="239" y="62"/>
                </a:cubicBezTo>
                <a:cubicBezTo>
                  <a:pt x="124" y="0"/>
                  <a:pt x="62" y="44"/>
                  <a:pt x="18" y="89"/>
                </a:cubicBezTo>
                <a:cubicBezTo>
                  <a:pt x="9" y="97"/>
                  <a:pt x="0" y="115"/>
                  <a:pt x="9" y="124"/>
                </a:cubicBezTo>
                <a:cubicBezTo>
                  <a:pt x="18" y="133"/>
                  <a:pt x="35" y="133"/>
                  <a:pt x="44" y="124"/>
                </a:cubicBezTo>
                <a:close/>
                <a:moveTo>
                  <a:pt x="416" y="178"/>
                </a:moveTo>
                <a:lnTo>
                  <a:pt x="416" y="178"/>
                </a:lnTo>
                <a:cubicBezTo>
                  <a:pt x="372" y="213"/>
                  <a:pt x="337" y="248"/>
                  <a:pt x="239" y="195"/>
                </a:cubicBezTo>
                <a:cubicBezTo>
                  <a:pt x="124" y="124"/>
                  <a:pt x="62" y="178"/>
                  <a:pt x="18" y="213"/>
                </a:cubicBezTo>
                <a:cubicBezTo>
                  <a:pt x="9" y="222"/>
                  <a:pt x="0" y="240"/>
                  <a:pt x="9" y="248"/>
                </a:cubicBezTo>
                <a:cubicBezTo>
                  <a:pt x="18" y="257"/>
                  <a:pt x="35" y="257"/>
                  <a:pt x="44" y="248"/>
                </a:cubicBezTo>
                <a:cubicBezTo>
                  <a:pt x="88" y="213"/>
                  <a:pt x="124" y="187"/>
                  <a:pt x="221" y="240"/>
                </a:cubicBezTo>
                <a:cubicBezTo>
                  <a:pt x="266" y="266"/>
                  <a:pt x="301" y="275"/>
                  <a:pt x="328" y="275"/>
                </a:cubicBezTo>
                <a:cubicBezTo>
                  <a:pt x="381" y="275"/>
                  <a:pt x="416" y="240"/>
                  <a:pt x="443" y="222"/>
                </a:cubicBezTo>
                <a:cubicBezTo>
                  <a:pt x="451" y="213"/>
                  <a:pt x="460" y="195"/>
                  <a:pt x="451" y="187"/>
                </a:cubicBezTo>
                <a:cubicBezTo>
                  <a:pt x="443" y="168"/>
                  <a:pt x="425" y="168"/>
                  <a:pt x="416" y="178"/>
                </a:cubicBezTo>
                <a:close/>
                <a:moveTo>
                  <a:pt x="416" y="302"/>
                </a:moveTo>
                <a:lnTo>
                  <a:pt x="416" y="302"/>
                </a:lnTo>
                <a:cubicBezTo>
                  <a:pt x="372" y="346"/>
                  <a:pt x="337" y="372"/>
                  <a:pt x="239" y="319"/>
                </a:cubicBezTo>
                <a:cubicBezTo>
                  <a:pt x="124" y="248"/>
                  <a:pt x="62" y="302"/>
                  <a:pt x="18" y="337"/>
                </a:cubicBezTo>
                <a:cubicBezTo>
                  <a:pt x="9" y="346"/>
                  <a:pt x="0" y="363"/>
                  <a:pt x="9" y="372"/>
                </a:cubicBezTo>
                <a:cubicBezTo>
                  <a:pt x="18" y="390"/>
                  <a:pt x="35" y="390"/>
                  <a:pt x="44" y="381"/>
                </a:cubicBezTo>
                <a:cubicBezTo>
                  <a:pt x="88" y="337"/>
                  <a:pt x="124" y="310"/>
                  <a:pt x="221" y="363"/>
                </a:cubicBezTo>
                <a:cubicBezTo>
                  <a:pt x="266" y="390"/>
                  <a:pt x="301" y="399"/>
                  <a:pt x="328" y="399"/>
                </a:cubicBezTo>
                <a:cubicBezTo>
                  <a:pt x="381" y="399"/>
                  <a:pt x="416" y="372"/>
                  <a:pt x="443" y="346"/>
                </a:cubicBezTo>
                <a:cubicBezTo>
                  <a:pt x="451" y="337"/>
                  <a:pt x="460" y="319"/>
                  <a:pt x="451" y="310"/>
                </a:cubicBezTo>
                <a:cubicBezTo>
                  <a:pt x="443" y="302"/>
                  <a:pt x="425" y="293"/>
                  <a:pt x="416" y="30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9" name="Freeform 167"/>
          <p:cNvSpPr>
            <a:spLocks noChangeArrowheads="1"/>
          </p:cNvSpPr>
          <p:nvPr userDrawn="1"/>
        </p:nvSpPr>
        <p:spPr bwMode="auto">
          <a:xfrm>
            <a:off x="7304523" y="2270212"/>
            <a:ext cx="195247" cy="195247"/>
          </a:xfrm>
          <a:custGeom>
            <a:avLst/>
            <a:gdLst>
              <a:gd name="T0" fmla="*/ 177 w 418"/>
              <a:gd name="T1" fmla="*/ 0 h 417"/>
              <a:gd name="T2" fmla="*/ 177 w 418"/>
              <a:gd name="T3" fmla="*/ 0 h 417"/>
              <a:gd name="T4" fmla="*/ 0 w 418"/>
              <a:gd name="T5" fmla="*/ 176 h 417"/>
              <a:gd name="T6" fmla="*/ 177 w 418"/>
              <a:gd name="T7" fmla="*/ 176 h 417"/>
              <a:gd name="T8" fmla="*/ 177 w 418"/>
              <a:gd name="T9" fmla="*/ 0 h 417"/>
              <a:gd name="T10" fmla="*/ 230 w 418"/>
              <a:gd name="T11" fmla="*/ 0 h 417"/>
              <a:gd name="T12" fmla="*/ 230 w 418"/>
              <a:gd name="T13" fmla="*/ 0 h 417"/>
              <a:gd name="T14" fmla="*/ 230 w 418"/>
              <a:gd name="T15" fmla="*/ 203 h 417"/>
              <a:gd name="T16" fmla="*/ 204 w 418"/>
              <a:gd name="T17" fmla="*/ 229 h 417"/>
              <a:gd name="T18" fmla="*/ 0 w 418"/>
              <a:gd name="T19" fmla="*/ 229 h 417"/>
              <a:gd name="T20" fmla="*/ 204 w 418"/>
              <a:gd name="T21" fmla="*/ 416 h 417"/>
              <a:gd name="T22" fmla="*/ 417 w 418"/>
              <a:gd name="T23" fmla="*/ 203 h 417"/>
              <a:gd name="T24" fmla="*/ 230 w 418"/>
              <a:gd name="T25"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0" name="Freeform 168"/>
          <p:cNvSpPr>
            <a:spLocks noChangeArrowheads="1"/>
          </p:cNvSpPr>
          <p:nvPr userDrawn="1"/>
        </p:nvSpPr>
        <p:spPr bwMode="auto">
          <a:xfrm>
            <a:off x="8615564" y="1797585"/>
            <a:ext cx="232243" cy="199357"/>
          </a:xfrm>
          <a:custGeom>
            <a:avLst/>
            <a:gdLst>
              <a:gd name="T0" fmla="*/ 17 w 497"/>
              <a:gd name="T1" fmla="*/ 247 h 426"/>
              <a:gd name="T2" fmla="*/ 17 w 497"/>
              <a:gd name="T3" fmla="*/ 247 h 426"/>
              <a:gd name="T4" fmla="*/ 53 w 497"/>
              <a:gd name="T5" fmla="*/ 256 h 426"/>
              <a:gd name="T6" fmla="*/ 80 w 497"/>
              <a:gd name="T7" fmla="*/ 212 h 426"/>
              <a:gd name="T8" fmla="*/ 26 w 497"/>
              <a:gd name="T9" fmla="*/ 203 h 426"/>
              <a:gd name="T10" fmla="*/ 0 w 497"/>
              <a:gd name="T11" fmla="*/ 221 h 426"/>
              <a:gd name="T12" fmla="*/ 17 w 497"/>
              <a:gd name="T13" fmla="*/ 247 h 426"/>
              <a:gd name="T14" fmla="*/ 460 w 497"/>
              <a:gd name="T15" fmla="*/ 256 h 426"/>
              <a:gd name="T16" fmla="*/ 460 w 497"/>
              <a:gd name="T17" fmla="*/ 256 h 426"/>
              <a:gd name="T18" fmla="*/ 345 w 497"/>
              <a:gd name="T19" fmla="*/ 354 h 426"/>
              <a:gd name="T20" fmla="*/ 221 w 497"/>
              <a:gd name="T21" fmla="*/ 256 h 426"/>
              <a:gd name="T22" fmla="*/ 212 w 497"/>
              <a:gd name="T23" fmla="*/ 247 h 426"/>
              <a:gd name="T24" fmla="*/ 194 w 497"/>
              <a:gd name="T25" fmla="*/ 247 h 426"/>
              <a:gd name="T26" fmla="*/ 168 w 497"/>
              <a:gd name="T27" fmla="*/ 283 h 426"/>
              <a:gd name="T28" fmla="*/ 194 w 497"/>
              <a:gd name="T29" fmla="*/ 292 h 426"/>
              <a:gd name="T30" fmla="*/ 337 w 497"/>
              <a:gd name="T31" fmla="*/ 398 h 426"/>
              <a:gd name="T32" fmla="*/ 345 w 497"/>
              <a:gd name="T33" fmla="*/ 407 h 426"/>
              <a:gd name="T34" fmla="*/ 363 w 497"/>
              <a:gd name="T35" fmla="*/ 398 h 426"/>
              <a:gd name="T36" fmla="*/ 487 w 497"/>
              <a:gd name="T37" fmla="*/ 292 h 426"/>
              <a:gd name="T38" fmla="*/ 487 w 497"/>
              <a:gd name="T39" fmla="*/ 256 h 426"/>
              <a:gd name="T40" fmla="*/ 460 w 497"/>
              <a:gd name="T41" fmla="*/ 256 h 426"/>
              <a:gd name="T42" fmla="*/ 212 w 497"/>
              <a:gd name="T43" fmla="*/ 141 h 426"/>
              <a:gd name="T44" fmla="*/ 212 w 497"/>
              <a:gd name="T45" fmla="*/ 141 h 426"/>
              <a:gd name="T46" fmla="*/ 337 w 497"/>
              <a:gd name="T47" fmla="*/ 221 h 426"/>
              <a:gd name="T48" fmla="*/ 372 w 497"/>
              <a:gd name="T49" fmla="*/ 212 h 426"/>
              <a:gd name="T50" fmla="*/ 496 w 497"/>
              <a:gd name="T51" fmla="*/ 35 h 426"/>
              <a:gd name="T52" fmla="*/ 487 w 497"/>
              <a:gd name="T53" fmla="*/ 9 h 426"/>
              <a:gd name="T54" fmla="*/ 452 w 497"/>
              <a:gd name="T55" fmla="*/ 9 h 426"/>
              <a:gd name="T56" fmla="*/ 345 w 497"/>
              <a:gd name="T57" fmla="*/ 177 h 426"/>
              <a:gd name="T58" fmla="*/ 221 w 497"/>
              <a:gd name="T59" fmla="*/ 97 h 426"/>
              <a:gd name="T60" fmla="*/ 203 w 497"/>
              <a:gd name="T61" fmla="*/ 88 h 426"/>
              <a:gd name="T62" fmla="*/ 186 w 497"/>
              <a:gd name="T63" fmla="*/ 106 h 426"/>
              <a:gd name="T64" fmla="*/ 0 w 497"/>
              <a:gd name="T65" fmla="*/ 390 h 426"/>
              <a:gd name="T66" fmla="*/ 9 w 497"/>
              <a:gd name="T67" fmla="*/ 425 h 426"/>
              <a:gd name="T68" fmla="*/ 26 w 497"/>
              <a:gd name="T69" fmla="*/ 425 h 426"/>
              <a:gd name="T70" fmla="*/ 44 w 497"/>
              <a:gd name="T71" fmla="*/ 416 h 426"/>
              <a:gd name="T72" fmla="*/ 212 w 497"/>
              <a:gd name="T73" fmla="*/ 14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26">
                <a:moveTo>
                  <a:pt x="17" y="247"/>
                </a:moveTo>
                <a:lnTo>
                  <a:pt x="17" y="247"/>
                </a:lnTo>
                <a:cubicBezTo>
                  <a:pt x="53" y="256"/>
                  <a:pt x="53" y="256"/>
                  <a:pt x="53" y="256"/>
                </a:cubicBezTo>
                <a:cubicBezTo>
                  <a:pt x="80" y="212"/>
                  <a:pt x="80" y="212"/>
                  <a:pt x="80" y="212"/>
                </a:cubicBezTo>
                <a:cubicBezTo>
                  <a:pt x="26" y="203"/>
                  <a:pt x="26" y="203"/>
                  <a:pt x="26" y="203"/>
                </a:cubicBezTo>
                <a:cubicBezTo>
                  <a:pt x="17" y="203"/>
                  <a:pt x="0" y="212"/>
                  <a:pt x="0" y="221"/>
                </a:cubicBezTo>
                <a:cubicBezTo>
                  <a:pt x="0" y="230"/>
                  <a:pt x="9" y="247"/>
                  <a:pt x="17" y="247"/>
                </a:cubicBezTo>
                <a:close/>
                <a:moveTo>
                  <a:pt x="460" y="256"/>
                </a:moveTo>
                <a:lnTo>
                  <a:pt x="460" y="256"/>
                </a:lnTo>
                <a:cubicBezTo>
                  <a:pt x="345" y="354"/>
                  <a:pt x="345" y="354"/>
                  <a:pt x="345" y="354"/>
                </a:cubicBezTo>
                <a:cubicBezTo>
                  <a:pt x="221" y="256"/>
                  <a:pt x="221" y="256"/>
                  <a:pt x="221" y="256"/>
                </a:cubicBezTo>
                <a:cubicBezTo>
                  <a:pt x="212" y="247"/>
                  <a:pt x="212" y="247"/>
                  <a:pt x="212" y="247"/>
                </a:cubicBezTo>
                <a:cubicBezTo>
                  <a:pt x="194" y="247"/>
                  <a:pt x="194" y="247"/>
                  <a:pt x="194" y="247"/>
                </a:cubicBezTo>
                <a:cubicBezTo>
                  <a:pt x="168" y="283"/>
                  <a:pt x="168" y="283"/>
                  <a:pt x="168" y="283"/>
                </a:cubicBezTo>
                <a:cubicBezTo>
                  <a:pt x="194" y="292"/>
                  <a:pt x="194" y="292"/>
                  <a:pt x="194" y="292"/>
                </a:cubicBezTo>
                <a:cubicBezTo>
                  <a:pt x="337" y="398"/>
                  <a:pt x="337" y="398"/>
                  <a:pt x="337" y="398"/>
                </a:cubicBezTo>
                <a:cubicBezTo>
                  <a:pt x="337" y="407"/>
                  <a:pt x="345" y="407"/>
                  <a:pt x="345" y="407"/>
                </a:cubicBezTo>
                <a:cubicBezTo>
                  <a:pt x="354" y="407"/>
                  <a:pt x="363" y="407"/>
                  <a:pt x="363" y="398"/>
                </a:cubicBezTo>
                <a:cubicBezTo>
                  <a:pt x="487" y="292"/>
                  <a:pt x="487" y="292"/>
                  <a:pt x="487" y="292"/>
                </a:cubicBezTo>
                <a:cubicBezTo>
                  <a:pt x="496" y="283"/>
                  <a:pt x="496" y="265"/>
                  <a:pt x="487" y="256"/>
                </a:cubicBezTo>
                <a:cubicBezTo>
                  <a:pt x="478" y="247"/>
                  <a:pt x="469" y="247"/>
                  <a:pt x="460" y="256"/>
                </a:cubicBezTo>
                <a:close/>
                <a:moveTo>
                  <a:pt x="212" y="141"/>
                </a:moveTo>
                <a:lnTo>
                  <a:pt x="212" y="141"/>
                </a:lnTo>
                <a:cubicBezTo>
                  <a:pt x="337" y="221"/>
                  <a:pt x="337" y="221"/>
                  <a:pt x="337" y="221"/>
                </a:cubicBezTo>
                <a:cubicBezTo>
                  <a:pt x="345" y="230"/>
                  <a:pt x="363" y="230"/>
                  <a:pt x="372" y="212"/>
                </a:cubicBezTo>
                <a:cubicBezTo>
                  <a:pt x="496" y="35"/>
                  <a:pt x="496" y="35"/>
                  <a:pt x="496" y="35"/>
                </a:cubicBezTo>
                <a:cubicBezTo>
                  <a:pt x="496" y="26"/>
                  <a:pt x="496" y="9"/>
                  <a:pt x="487" y="9"/>
                </a:cubicBezTo>
                <a:cubicBezTo>
                  <a:pt x="478" y="0"/>
                  <a:pt x="460" y="0"/>
                  <a:pt x="452" y="9"/>
                </a:cubicBezTo>
                <a:cubicBezTo>
                  <a:pt x="345" y="177"/>
                  <a:pt x="345" y="177"/>
                  <a:pt x="345" y="177"/>
                </a:cubicBezTo>
                <a:cubicBezTo>
                  <a:pt x="221" y="97"/>
                  <a:pt x="221" y="97"/>
                  <a:pt x="221" y="97"/>
                </a:cubicBezTo>
                <a:cubicBezTo>
                  <a:pt x="212" y="88"/>
                  <a:pt x="212" y="88"/>
                  <a:pt x="203" y="88"/>
                </a:cubicBezTo>
                <a:cubicBezTo>
                  <a:pt x="194" y="97"/>
                  <a:pt x="194" y="97"/>
                  <a:pt x="186" y="106"/>
                </a:cubicBezTo>
                <a:cubicBezTo>
                  <a:pt x="0" y="390"/>
                  <a:pt x="0" y="390"/>
                  <a:pt x="0" y="390"/>
                </a:cubicBezTo>
                <a:cubicBezTo>
                  <a:pt x="0" y="407"/>
                  <a:pt x="0" y="416"/>
                  <a:pt x="9" y="425"/>
                </a:cubicBezTo>
                <a:cubicBezTo>
                  <a:pt x="17" y="425"/>
                  <a:pt x="17" y="425"/>
                  <a:pt x="26" y="425"/>
                </a:cubicBezTo>
                <a:cubicBezTo>
                  <a:pt x="26" y="425"/>
                  <a:pt x="35" y="425"/>
                  <a:pt x="44" y="416"/>
                </a:cubicBezTo>
                <a:lnTo>
                  <a:pt x="212" y="14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4" name="Freeform 1"/>
          <p:cNvSpPr>
            <a:spLocks noChangeArrowheads="1"/>
          </p:cNvSpPr>
          <p:nvPr userDrawn="1"/>
        </p:nvSpPr>
        <p:spPr bwMode="auto">
          <a:xfrm>
            <a:off x="5106753" y="3188049"/>
            <a:ext cx="178021" cy="173833"/>
          </a:xfrm>
          <a:custGeom>
            <a:avLst/>
            <a:gdLst>
              <a:gd name="T0" fmla="*/ 372 w 373"/>
              <a:gd name="T1" fmla="*/ 177 h 364"/>
              <a:gd name="T2" fmla="*/ 283 w 373"/>
              <a:gd name="T3" fmla="*/ 177 h 364"/>
              <a:gd name="T4" fmla="*/ 283 w 373"/>
              <a:gd name="T5" fmla="*/ 0 h 364"/>
              <a:gd name="T6" fmla="*/ 89 w 373"/>
              <a:gd name="T7" fmla="*/ 0 h 364"/>
              <a:gd name="T8" fmla="*/ 89 w 373"/>
              <a:gd name="T9" fmla="*/ 177 h 364"/>
              <a:gd name="T10" fmla="*/ 0 w 373"/>
              <a:gd name="T11" fmla="*/ 177 h 364"/>
              <a:gd name="T12" fmla="*/ 186 w 373"/>
              <a:gd name="T13" fmla="*/ 363 h 364"/>
              <a:gd name="T14" fmla="*/ 372 w 373"/>
              <a:gd name="T15" fmla="*/ 17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364">
                <a:moveTo>
                  <a:pt x="372" y="177"/>
                </a:moveTo>
                <a:lnTo>
                  <a:pt x="283" y="177"/>
                </a:lnTo>
                <a:lnTo>
                  <a:pt x="283" y="0"/>
                </a:lnTo>
                <a:lnTo>
                  <a:pt x="89" y="0"/>
                </a:lnTo>
                <a:lnTo>
                  <a:pt x="89" y="177"/>
                </a:lnTo>
                <a:lnTo>
                  <a:pt x="0" y="177"/>
                </a:lnTo>
                <a:lnTo>
                  <a:pt x="186" y="363"/>
                </a:lnTo>
                <a:lnTo>
                  <a:pt x="372" y="177"/>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5" name="Freeform 2"/>
          <p:cNvSpPr>
            <a:spLocks noChangeArrowheads="1"/>
          </p:cNvSpPr>
          <p:nvPr userDrawn="1"/>
        </p:nvSpPr>
        <p:spPr bwMode="auto">
          <a:xfrm>
            <a:off x="6053413" y="3183860"/>
            <a:ext cx="169644" cy="182210"/>
          </a:xfrm>
          <a:custGeom>
            <a:avLst/>
            <a:gdLst>
              <a:gd name="T0" fmla="*/ 168 w 355"/>
              <a:gd name="T1" fmla="*/ 0 h 382"/>
              <a:gd name="T2" fmla="*/ 168 w 355"/>
              <a:gd name="T3" fmla="*/ 97 h 382"/>
              <a:gd name="T4" fmla="*/ 0 w 355"/>
              <a:gd name="T5" fmla="*/ 97 h 382"/>
              <a:gd name="T6" fmla="*/ 0 w 355"/>
              <a:gd name="T7" fmla="*/ 283 h 382"/>
              <a:gd name="T8" fmla="*/ 168 w 355"/>
              <a:gd name="T9" fmla="*/ 283 h 382"/>
              <a:gd name="T10" fmla="*/ 168 w 355"/>
              <a:gd name="T11" fmla="*/ 381 h 382"/>
              <a:gd name="T12" fmla="*/ 354 w 355"/>
              <a:gd name="T13" fmla="*/ 186 h 382"/>
              <a:gd name="T14" fmla="*/ 168 w 355"/>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82">
                <a:moveTo>
                  <a:pt x="168" y="0"/>
                </a:moveTo>
                <a:lnTo>
                  <a:pt x="168" y="97"/>
                </a:lnTo>
                <a:lnTo>
                  <a:pt x="0" y="97"/>
                </a:lnTo>
                <a:lnTo>
                  <a:pt x="0" y="283"/>
                </a:lnTo>
                <a:lnTo>
                  <a:pt x="168" y="283"/>
                </a:lnTo>
                <a:lnTo>
                  <a:pt x="168" y="381"/>
                </a:lnTo>
                <a:lnTo>
                  <a:pt x="354" y="186"/>
                </a:lnTo>
                <a:lnTo>
                  <a:pt x="168"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6" name="Freeform 3"/>
          <p:cNvSpPr>
            <a:spLocks noChangeArrowheads="1"/>
          </p:cNvSpPr>
          <p:nvPr userDrawn="1"/>
        </p:nvSpPr>
        <p:spPr bwMode="auto">
          <a:xfrm>
            <a:off x="4639707" y="3183860"/>
            <a:ext cx="169646" cy="182210"/>
          </a:xfrm>
          <a:custGeom>
            <a:avLst/>
            <a:gdLst>
              <a:gd name="T0" fmla="*/ 187 w 355"/>
              <a:gd name="T1" fmla="*/ 0 h 382"/>
              <a:gd name="T2" fmla="*/ 187 w 355"/>
              <a:gd name="T3" fmla="*/ 97 h 382"/>
              <a:gd name="T4" fmla="*/ 354 w 355"/>
              <a:gd name="T5" fmla="*/ 97 h 382"/>
              <a:gd name="T6" fmla="*/ 354 w 355"/>
              <a:gd name="T7" fmla="*/ 283 h 382"/>
              <a:gd name="T8" fmla="*/ 187 w 355"/>
              <a:gd name="T9" fmla="*/ 283 h 382"/>
              <a:gd name="T10" fmla="*/ 187 w 355"/>
              <a:gd name="T11" fmla="*/ 381 h 382"/>
              <a:gd name="T12" fmla="*/ 0 w 355"/>
              <a:gd name="T13" fmla="*/ 186 h 382"/>
              <a:gd name="T14" fmla="*/ 187 w 355"/>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82">
                <a:moveTo>
                  <a:pt x="187" y="0"/>
                </a:moveTo>
                <a:lnTo>
                  <a:pt x="187" y="97"/>
                </a:lnTo>
                <a:lnTo>
                  <a:pt x="354" y="97"/>
                </a:lnTo>
                <a:lnTo>
                  <a:pt x="354" y="283"/>
                </a:lnTo>
                <a:lnTo>
                  <a:pt x="187" y="283"/>
                </a:lnTo>
                <a:lnTo>
                  <a:pt x="187" y="381"/>
                </a:lnTo>
                <a:lnTo>
                  <a:pt x="0" y="186"/>
                </a:lnTo>
                <a:lnTo>
                  <a:pt x="187"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7" name="Freeform 4"/>
          <p:cNvSpPr>
            <a:spLocks noChangeArrowheads="1"/>
          </p:cNvSpPr>
          <p:nvPr userDrawn="1"/>
        </p:nvSpPr>
        <p:spPr bwMode="auto">
          <a:xfrm>
            <a:off x="5577988" y="3188049"/>
            <a:ext cx="178023" cy="173833"/>
          </a:xfrm>
          <a:custGeom>
            <a:avLst/>
            <a:gdLst>
              <a:gd name="T0" fmla="*/ 373 w 374"/>
              <a:gd name="T1" fmla="*/ 186 h 364"/>
              <a:gd name="T2" fmla="*/ 283 w 374"/>
              <a:gd name="T3" fmla="*/ 186 h 364"/>
              <a:gd name="T4" fmla="*/ 283 w 374"/>
              <a:gd name="T5" fmla="*/ 363 h 364"/>
              <a:gd name="T6" fmla="*/ 89 w 374"/>
              <a:gd name="T7" fmla="*/ 363 h 364"/>
              <a:gd name="T8" fmla="*/ 89 w 374"/>
              <a:gd name="T9" fmla="*/ 186 h 364"/>
              <a:gd name="T10" fmla="*/ 0 w 374"/>
              <a:gd name="T11" fmla="*/ 186 h 364"/>
              <a:gd name="T12" fmla="*/ 186 w 374"/>
              <a:gd name="T13" fmla="*/ 0 h 364"/>
              <a:gd name="T14" fmla="*/ 373 w 374"/>
              <a:gd name="T15" fmla="*/ 186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364">
                <a:moveTo>
                  <a:pt x="373" y="186"/>
                </a:moveTo>
                <a:lnTo>
                  <a:pt x="283" y="186"/>
                </a:lnTo>
                <a:lnTo>
                  <a:pt x="283" y="363"/>
                </a:lnTo>
                <a:lnTo>
                  <a:pt x="89" y="363"/>
                </a:lnTo>
                <a:lnTo>
                  <a:pt x="89" y="186"/>
                </a:lnTo>
                <a:lnTo>
                  <a:pt x="0" y="186"/>
                </a:lnTo>
                <a:lnTo>
                  <a:pt x="186" y="0"/>
                </a:lnTo>
                <a:lnTo>
                  <a:pt x="373" y="186"/>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8" name="Freeform 5"/>
          <p:cNvSpPr>
            <a:spLocks noChangeArrowheads="1"/>
          </p:cNvSpPr>
          <p:nvPr userDrawn="1"/>
        </p:nvSpPr>
        <p:spPr bwMode="auto">
          <a:xfrm>
            <a:off x="7004260" y="3188049"/>
            <a:ext cx="157078" cy="173833"/>
          </a:xfrm>
          <a:custGeom>
            <a:avLst/>
            <a:gdLst>
              <a:gd name="T0" fmla="*/ 328 w 329"/>
              <a:gd name="T1" fmla="*/ 177 h 364"/>
              <a:gd name="T2" fmla="*/ 230 w 329"/>
              <a:gd name="T3" fmla="*/ 177 h 364"/>
              <a:gd name="T4" fmla="*/ 230 w 329"/>
              <a:gd name="T5" fmla="*/ 0 h 364"/>
              <a:gd name="T6" fmla="*/ 89 w 329"/>
              <a:gd name="T7" fmla="*/ 0 h 364"/>
              <a:gd name="T8" fmla="*/ 89 w 329"/>
              <a:gd name="T9" fmla="*/ 177 h 364"/>
              <a:gd name="T10" fmla="*/ 0 w 329"/>
              <a:gd name="T11" fmla="*/ 177 h 364"/>
              <a:gd name="T12" fmla="*/ 160 w 329"/>
              <a:gd name="T13" fmla="*/ 363 h 364"/>
              <a:gd name="T14" fmla="*/ 328 w 329"/>
              <a:gd name="T15" fmla="*/ 17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64">
                <a:moveTo>
                  <a:pt x="328" y="177"/>
                </a:moveTo>
                <a:lnTo>
                  <a:pt x="230" y="177"/>
                </a:lnTo>
                <a:lnTo>
                  <a:pt x="230" y="0"/>
                </a:lnTo>
                <a:lnTo>
                  <a:pt x="89" y="0"/>
                </a:lnTo>
                <a:lnTo>
                  <a:pt x="89" y="177"/>
                </a:lnTo>
                <a:lnTo>
                  <a:pt x="0" y="177"/>
                </a:lnTo>
                <a:lnTo>
                  <a:pt x="160" y="363"/>
                </a:lnTo>
                <a:lnTo>
                  <a:pt x="328" y="177"/>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9" name="Freeform 6"/>
          <p:cNvSpPr>
            <a:spLocks noChangeArrowheads="1"/>
          </p:cNvSpPr>
          <p:nvPr userDrawn="1"/>
        </p:nvSpPr>
        <p:spPr bwMode="auto">
          <a:xfrm>
            <a:off x="6524647" y="3196426"/>
            <a:ext cx="169646" cy="157078"/>
          </a:xfrm>
          <a:custGeom>
            <a:avLst/>
            <a:gdLst>
              <a:gd name="T0" fmla="*/ 186 w 355"/>
              <a:gd name="T1" fmla="*/ 328 h 329"/>
              <a:gd name="T2" fmla="*/ 186 w 355"/>
              <a:gd name="T3" fmla="*/ 231 h 329"/>
              <a:gd name="T4" fmla="*/ 354 w 355"/>
              <a:gd name="T5" fmla="*/ 231 h 329"/>
              <a:gd name="T6" fmla="*/ 354 w 355"/>
              <a:gd name="T7" fmla="*/ 97 h 329"/>
              <a:gd name="T8" fmla="*/ 186 w 355"/>
              <a:gd name="T9" fmla="*/ 97 h 329"/>
              <a:gd name="T10" fmla="*/ 186 w 355"/>
              <a:gd name="T11" fmla="*/ 0 h 329"/>
              <a:gd name="T12" fmla="*/ 0 w 355"/>
              <a:gd name="T13" fmla="*/ 160 h 329"/>
              <a:gd name="T14" fmla="*/ 186 w 355"/>
              <a:gd name="T15" fmla="*/ 328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29">
                <a:moveTo>
                  <a:pt x="186" y="328"/>
                </a:moveTo>
                <a:lnTo>
                  <a:pt x="186" y="231"/>
                </a:lnTo>
                <a:lnTo>
                  <a:pt x="354" y="231"/>
                </a:lnTo>
                <a:lnTo>
                  <a:pt x="354" y="97"/>
                </a:lnTo>
                <a:lnTo>
                  <a:pt x="186" y="97"/>
                </a:lnTo>
                <a:lnTo>
                  <a:pt x="186" y="0"/>
                </a:lnTo>
                <a:lnTo>
                  <a:pt x="0" y="160"/>
                </a:lnTo>
                <a:lnTo>
                  <a:pt x="186" y="328"/>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0" name="Freeform 8"/>
          <p:cNvSpPr>
            <a:spLocks noChangeArrowheads="1"/>
          </p:cNvSpPr>
          <p:nvPr userDrawn="1"/>
        </p:nvSpPr>
        <p:spPr bwMode="auto">
          <a:xfrm>
            <a:off x="863543" y="3667660"/>
            <a:ext cx="173833" cy="154984"/>
          </a:xfrm>
          <a:custGeom>
            <a:avLst/>
            <a:gdLst>
              <a:gd name="T0" fmla="*/ 177 w 365"/>
              <a:gd name="T1" fmla="*/ 0 h 328"/>
              <a:gd name="T2" fmla="*/ 177 w 365"/>
              <a:gd name="T3" fmla="*/ 98 h 328"/>
              <a:gd name="T4" fmla="*/ 0 w 365"/>
              <a:gd name="T5" fmla="*/ 98 h 328"/>
              <a:gd name="T6" fmla="*/ 0 w 365"/>
              <a:gd name="T7" fmla="*/ 230 h 328"/>
              <a:gd name="T8" fmla="*/ 177 w 365"/>
              <a:gd name="T9" fmla="*/ 230 h 328"/>
              <a:gd name="T10" fmla="*/ 177 w 365"/>
              <a:gd name="T11" fmla="*/ 327 h 328"/>
              <a:gd name="T12" fmla="*/ 364 w 365"/>
              <a:gd name="T13" fmla="*/ 159 h 328"/>
              <a:gd name="T14" fmla="*/ 177 w 365"/>
              <a:gd name="T15" fmla="*/ 0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328">
                <a:moveTo>
                  <a:pt x="177" y="0"/>
                </a:moveTo>
                <a:lnTo>
                  <a:pt x="177" y="98"/>
                </a:lnTo>
                <a:lnTo>
                  <a:pt x="0" y="98"/>
                </a:lnTo>
                <a:lnTo>
                  <a:pt x="0" y="230"/>
                </a:lnTo>
                <a:lnTo>
                  <a:pt x="177" y="230"/>
                </a:lnTo>
                <a:lnTo>
                  <a:pt x="177" y="327"/>
                </a:lnTo>
                <a:lnTo>
                  <a:pt x="364" y="159"/>
                </a:lnTo>
                <a:lnTo>
                  <a:pt x="177"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1" name="Freeform 9"/>
          <p:cNvSpPr>
            <a:spLocks noChangeArrowheads="1"/>
          </p:cNvSpPr>
          <p:nvPr userDrawn="1"/>
        </p:nvSpPr>
        <p:spPr bwMode="auto">
          <a:xfrm>
            <a:off x="400684" y="3659283"/>
            <a:ext cx="157079" cy="173834"/>
          </a:xfrm>
          <a:custGeom>
            <a:avLst/>
            <a:gdLst>
              <a:gd name="T0" fmla="*/ 328 w 329"/>
              <a:gd name="T1" fmla="*/ 186 h 364"/>
              <a:gd name="T2" fmla="*/ 240 w 329"/>
              <a:gd name="T3" fmla="*/ 186 h 364"/>
              <a:gd name="T4" fmla="*/ 240 w 329"/>
              <a:gd name="T5" fmla="*/ 363 h 364"/>
              <a:gd name="T6" fmla="*/ 98 w 329"/>
              <a:gd name="T7" fmla="*/ 363 h 364"/>
              <a:gd name="T8" fmla="*/ 98 w 329"/>
              <a:gd name="T9" fmla="*/ 186 h 364"/>
              <a:gd name="T10" fmla="*/ 0 w 329"/>
              <a:gd name="T11" fmla="*/ 186 h 364"/>
              <a:gd name="T12" fmla="*/ 169 w 329"/>
              <a:gd name="T13" fmla="*/ 0 h 364"/>
              <a:gd name="T14" fmla="*/ 328 w 329"/>
              <a:gd name="T15" fmla="*/ 186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64">
                <a:moveTo>
                  <a:pt x="328" y="186"/>
                </a:moveTo>
                <a:lnTo>
                  <a:pt x="240" y="186"/>
                </a:lnTo>
                <a:lnTo>
                  <a:pt x="240" y="363"/>
                </a:lnTo>
                <a:lnTo>
                  <a:pt x="98" y="363"/>
                </a:lnTo>
                <a:lnTo>
                  <a:pt x="98" y="186"/>
                </a:lnTo>
                <a:lnTo>
                  <a:pt x="0" y="186"/>
                </a:lnTo>
                <a:lnTo>
                  <a:pt x="169" y="0"/>
                </a:lnTo>
                <a:lnTo>
                  <a:pt x="328" y="186"/>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2" name="Freeform 10"/>
          <p:cNvSpPr>
            <a:spLocks noChangeArrowheads="1"/>
          </p:cNvSpPr>
          <p:nvPr userDrawn="1"/>
        </p:nvSpPr>
        <p:spPr bwMode="auto">
          <a:xfrm>
            <a:off x="1313833" y="3638339"/>
            <a:ext cx="219910" cy="215722"/>
          </a:xfrm>
          <a:custGeom>
            <a:avLst/>
            <a:gdLst>
              <a:gd name="T0" fmla="*/ 461 w 462"/>
              <a:gd name="T1" fmla="*/ 221 h 452"/>
              <a:gd name="T2" fmla="*/ 461 w 462"/>
              <a:gd name="T3" fmla="*/ 221 h 452"/>
              <a:gd name="T4" fmla="*/ 230 w 462"/>
              <a:gd name="T5" fmla="*/ 0 h 452"/>
              <a:gd name="T6" fmla="*/ 0 w 462"/>
              <a:gd name="T7" fmla="*/ 221 h 452"/>
              <a:gd name="T8" fmla="*/ 230 w 462"/>
              <a:gd name="T9" fmla="*/ 451 h 452"/>
              <a:gd name="T10" fmla="*/ 461 w 462"/>
              <a:gd name="T11" fmla="*/ 221 h 452"/>
              <a:gd name="T12" fmla="*/ 54 w 462"/>
              <a:gd name="T13" fmla="*/ 221 h 452"/>
              <a:gd name="T14" fmla="*/ 54 w 462"/>
              <a:gd name="T15" fmla="*/ 221 h 452"/>
              <a:gd name="T16" fmla="*/ 230 w 462"/>
              <a:gd name="T17" fmla="*/ 44 h 452"/>
              <a:gd name="T18" fmla="*/ 408 w 462"/>
              <a:gd name="T19" fmla="*/ 221 h 452"/>
              <a:gd name="T20" fmla="*/ 230 w 462"/>
              <a:gd name="T21" fmla="*/ 407 h 452"/>
              <a:gd name="T22" fmla="*/ 54 w 462"/>
              <a:gd name="T23" fmla="*/ 221 h 452"/>
              <a:gd name="T24" fmla="*/ 328 w 462"/>
              <a:gd name="T25" fmla="*/ 266 h 452"/>
              <a:gd name="T26" fmla="*/ 328 w 462"/>
              <a:gd name="T27" fmla="*/ 266 h 452"/>
              <a:gd name="T28" fmla="*/ 328 w 462"/>
              <a:gd name="T29" fmla="*/ 176 h 452"/>
              <a:gd name="T30" fmla="*/ 221 w 462"/>
              <a:gd name="T31" fmla="*/ 176 h 452"/>
              <a:gd name="T32" fmla="*/ 221 w 462"/>
              <a:gd name="T33" fmla="*/ 123 h 452"/>
              <a:gd name="T34" fmla="*/ 133 w 462"/>
              <a:gd name="T35" fmla="*/ 221 h 452"/>
              <a:gd name="T36" fmla="*/ 221 w 462"/>
              <a:gd name="T37" fmla="*/ 327 h 452"/>
              <a:gd name="T38" fmla="*/ 221 w 462"/>
              <a:gd name="T39" fmla="*/ 266 h 452"/>
              <a:gd name="T40" fmla="*/ 328 w 462"/>
              <a:gd name="T41" fmla="*/ 26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452">
                <a:moveTo>
                  <a:pt x="461" y="221"/>
                </a:moveTo>
                <a:lnTo>
                  <a:pt x="461" y="221"/>
                </a:lnTo>
                <a:cubicBezTo>
                  <a:pt x="461" y="97"/>
                  <a:pt x="354" y="0"/>
                  <a:pt x="230" y="0"/>
                </a:cubicBezTo>
                <a:cubicBezTo>
                  <a:pt x="107" y="0"/>
                  <a:pt x="0" y="97"/>
                  <a:pt x="0" y="221"/>
                </a:cubicBezTo>
                <a:cubicBezTo>
                  <a:pt x="0" y="354"/>
                  <a:pt x="107" y="451"/>
                  <a:pt x="230" y="451"/>
                </a:cubicBezTo>
                <a:cubicBezTo>
                  <a:pt x="354" y="451"/>
                  <a:pt x="461" y="354"/>
                  <a:pt x="461" y="221"/>
                </a:cubicBezTo>
                <a:close/>
                <a:moveTo>
                  <a:pt x="54" y="221"/>
                </a:moveTo>
                <a:lnTo>
                  <a:pt x="54" y="221"/>
                </a:lnTo>
                <a:cubicBezTo>
                  <a:pt x="54" y="123"/>
                  <a:pt x="133" y="44"/>
                  <a:pt x="230" y="44"/>
                </a:cubicBezTo>
                <a:cubicBezTo>
                  <a:pt x="328" y="44"/>
                  <a:pt x="408" y="123"/>
                  <a:pt x="408" y="221"/>
                </a:cubicBezTo>
                <a:cubicBezTo>
                  <a:pt x="408" y="327"/>
                  <a:pt x="328" y="407"/>
                  <a:pt x="230" y="407"/>
                </a:cubicBezTo>
                <a:cubicBezTo>
                  <a:pt x="133" y="407"/>
                  <a:pt x="54" y="327"/>
                  <a:pt x="54" y="221"/>
                </a:cubicBezTo>
                <a:close/>
                <a:moveTo>
                  <a:pt x="328" y="266"/>
                </a:moveTo>
                <a:lnTo>
                  <a:pt x="328" y="266"/>
                </a:lnTo>
                <a:cubicBezTo>
                  <a:pt x="328" y="176"/>
                  <a:pt x="328" y="176"/>
                  <a:pt x="328" y="176"/>
                </a:cubicBezTo>
                <a:cubicBezTo>
                  <a:pt x="221" y="176"/>
                  <a:pt x="221" y="176"/>
                  <a:pt x="221" y="176"/>
                </a:cubicBezTo>
                <a:cubicBezTo>
                  <a:pt x="221" y="123"/>
                  <a:pt x="221" y="123"/>
                  <a:pt x="221" y="123"/>
                </a:cubicBezTo>
                <a:cubicBezTo>
                  <a:pt x="133" y="221"/>
                  <a:pt x="133" y="221"/>
                  <a:pt x="133" y="221"/>
                </a:cubicBezTo>
                <a:cubicBezTo>
                  <a:pt x="221" y="327"/>
                  <a:pt x="221" y="327"/>
                  <a:pt x="221" y="327"/>
                </a:cubicBezTo>
                <a:cubicBezTo>
                  <a:pt x="221" y="266"/>
                  <a:pt x="221" y="266"/>
                  <a:pt x="221" y="266"/>
                </a:cubicBezTo>
                <a:lnTo>
                  <a:pt x="328" y="266"/>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3" name="Freeform 11"/>
          <p:cNvSpPr>
            <a:spLocks noChangeArrowheads="1"/>
          </p:cNvSpPr>
          <p:nvPr userDrawn="1"/>
        </p:nvSpPr>
        <p:spPr bwMode="auto">
          <a:xfrm>
            <a:off x="1785069" y="3638339"/>
            <a:ext cx="219909" cy="215722"/>
          </a:xfrm>
          <a:custGeom>
            <a:avLst/>
            <a:gdLst>
              <a:gd name="T0" fmla="*/ 230 w 461"/>
              <a:gd name="T1" fmla="*/ 0 h 452"/>
              <a:gd name="T2" fmla="*/ 230 w 461"/>
              <a:gd name="T3" fmla="*/ 0 h 452"/>
              <a:gd name="T4" fmla="*/ 0 w 461"/>
              <a:gd name="T5" fmla="*/ 221 h 452"/>
              <a:gd name="T6" fmla="*/ 230 w 461"/>
              <a:gd name="T7" fmla="*/ 451 h 452"/>
              <a:gd name="T8" fmla="*/ 460 w 461"/>
              <a:gd name="T9" fmla="*/ 221 h 452"/>
              <a:gd name="T10" fmla="*/ 230 w 461"/>
              <a:gd name="T11" fmla="*/ 0 h 452"/>
              <a:gd name="T12" fmla="*/ 230 w 461"/>
              <a:gd name="T13" fmla="*/ 407 h 452"/>
              <a:gd name="T14" fmla="*/ 230 w 461"/>
              <a:gd name="T15" fmla="*/ 407 h 452"/>
              <a:gd name="T16" fmla="*/ 53 w 461"/>
              <a:gd name="T17" fmla="*/ 221 h 452"/>
              <a:gd name="T18" fmla="*/ 230 w 461"/>
              <a:gd name="T19" fmla="*/ 44 h 452"/>
              <a:gd name="T20" fmla="*/ 407 w 461"/>
              <a:gd name="T21" fmla="*/ 221 h 452"/>
              <a:gd name="T22" fmla="*/ 230 w 461"/>
              <a:gd name="T23" fmla="*/ 407 h 452"/>
              <a:gd name="T24" fmla="*/ 275 w 461"/>
              <a:gd name="T25" fmla="*/ 132 h 452"/>
              <a:gd name="T26" fmla="*/ 275 w 461"/>
              <a:gd name="T27" fmla="*/ 132 h 452"/>
              <a:gd name="T28" fmla="*/ 185 w 461"/>
              <a:gd name="T29" fmla="*/ 132 h 452"/>
              <a:gd name="T30" fmla="*/ 185 w 461"/>
              <a:gd name="T31" fmla="*/ 230 h 452"/>
              <a:gd name="T32" fmla="*/ 132 w 461"/>
              <a:gd name="T33" fmla="*/ 230 h 452"/>
              <a:gd name="T34" fmla="*/ 230 w 461"/>
              <a:gd name="T35" fmla="*/ 327 h 452"/>
              <a:gd name="T36" fmla="*/ 328 w 461"/>
              <a:gd name="T37" fmla="*/ 230 h 452"/>
              <a:gd name="T38" fmla="*/ 275 w 461"/>
              <a:gd name="T39" fmla="*/ 230 h 452"/>
              <a:gd name="T40" fmla="*/ 275 w 461"/>
              <a:gd name="T41" fmla="*/ 1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 h="452">
                <a:moveTo>
                  <a:pt x="230" y="0"/>
                </a:moveTo>
                <a:lnTo>
                  <a:pt x="230" y="0"/>
                </a:lnTo>
                <a:cubicBezTo>
                  <a:pt x="106" y="0"/>
                  <a:pt x="0" y="97"/>
                  <a:pt x="0" y="221"/>
                </a:cubicBezTo>
                <a:cubicBezTo>
                  <a:pt x="0" y="354"/>
                  <a:pt x="106" y="451"/>
                  <a:pt x="230" y="451"/>
                </a:cubicBezTo>
                <a:cubicBezTo>
                  <a:pt x="354" y="451"/>
                  <a:pt x="460" y="354"/>
                  <a:pt x="460" y="221"/>
                </a:cubicBezTo>
                <a:cubicBezTo>
                  <a:pt x="460" y="97"/>
                  <a:pt x="354" y="0"/>
                  <a:pt x="230" y="0"/>
                </a:cubicBezTo>
                <a:close/>
                <a:moveTo>
                  <a:pt x="230" y="407"/>
                </a:moveTo>
                <a:lnTo>
                  <a:pt x="230" y="407"/>
                </a:lnTo>
                <a:cubicBezTo>
                  <a:pt x="132" y="407"/>
                  <a:pt x="53" y="327"/>
                  <a:pt x="53" y="221"/>
                </a:cubicBezTo>
                <a:cubicBezTo>
                  <a:pt x="53" y="123"/>
                  <a:pt x="132" y="44"/>
                  <a:pt x="230" y="44"/>
                </a:cubicBezTo>
                <a:cubicBezTo>
                  <a:pt x="328" y="44"/>
                  <a:pt x="407" y="123"/>
                  <a:pt x="407" y="221"/>
                </a:cubicBezTo>
                <a:cubicBezTo>
                  <a:pt x="407" y="327"/>
                  <a:pt x="328" y="407"/>
                  <a:pt x="230" y="407"/>
                </a:cubicBezTo>
                <a:close/>
                <a:moveTo>
                  <a:pt x="275" y="132"/>
                </a:moveTo>
                <a:lnTo>
                  <a:pt x="275" y="132"/>
                </a:lnTo>
                <a:cubicBezTo>
                  <a:pt x="185" y="132"/>
                  <a:pt x="185" y="132"/>
                  <a:pt x="185" y="132"/>
                </a:cubicBezTo>
                <a:cubicBezTo>
                  <a:pt x="185" y="230"/>
                  <a:pt x="185" y="230"/>
                  <a:pt x="185" y="230"/>
                </a:cubicBezTo>
                <a:cubicBezTo>
                  <a:pt x="132" y="230"/>
                  <a:pt x="132" y="230"/>
                  <a:pt x="132" y="230"/>
                </a:cubicBezTo>
                <a:cubicBezTo>
                  <a:pt x="230" y="327"/>
                  <a:pt x="230" y="327"/>
                  <a:pt x="230" y="327"/>
                </a:cubicBezTo>
                <a:cubicBezTo>
                  <a:pt x="328" y="230"/>
                  <a:pt x="328" y="230"/>
                  <a:pt x="328" y="230"/>
                </a:cubicBezTo>
                <a:cubicBezTo>
                  <a:pt x="275" y="230"/>
                  <a:pt x="275" y="230"/>
                  <a:pt x="275" y="230"/>
                </a:cubicBezTo>
                <a:lnTo>
                  <a:pt x="275" y="13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4" name="Freeform 12"/>
          <p:cNvSpPr>
            <a:spLocks noChangeArrowheads="1"/>
          </p:cNvSpPr>
          <p:nvPr userDrawn="1"/>
        </p:nvSpPr>
        <p:spPr bwMode="auto">
          <a:xfrm>
            <a:off x="2256304" y="3638339"/>
            <a:ext cx="219910" cy="215722"/>
          </a:xfrm>
          <a:custGeom>
            <a:avLst/>
            <a:gdLst>
              <a:gd name="T0" fmla="*/ 231 w 461"/>
              <a:gd name="T1" fmla="*/ 451 h 452"/>
              <a:gd name="T2" fmla="*/ 231 w 461"/>
              <a:gd name="T3" fmla="*/ 451 h 452"/>
              <a:gd name="T4" fmla="*/ 460 w 461"/>
              <a:gd name="T5" fmla="*/ 221 h 452"/>
              <a:gd name="T6" fmla="*/ 231 w 461"/>
              <a:gd name="T7" fmla="*/ 0 h 452"/>
              <a:gd name="T8" fmla="*/ 0 w 461"/>
              <a:gd name="T9" fmla="*/ 221 h 452"/>
              <a:gd name="T10" fmla="*/ 231 w 461"/>
              <a:gd name="T11" fmla="*/ 451 h 452"/>
              <a:gd name="T12" fmla="*/ 231 w 461"/>
              <a:gd name="T13" fmla="*/ 44 h 452"/>
              <a:gd name="T14" fmla="*/ 231 w 461"/>
              <a:gd name="T15" fmla="*/ 44 h 452"/>
              <a:gd name="T16" fmla="*/ 407 w 461"/>
              <a:gd name="T17" fmla="*/ 221 h 452"/>
              <a:gd name="T18" fmla="*/ 231 w 461"/>
              <a:gd name="T19" fmla="*/ 407 h 452"/>
              <a:gd name="T20" fmla="*/ 53 w 461"/>
              <a:gd name="T21" fmla="*/ 221 h 452"/>
              <a:gd name="T22" fmla="*/ 231 w 461"/>
              <a:gd name="T23" fmla="*/ 44 h 452"/>
              <a:gd name="T24" fmla="*/ 186 w 461"/>
              <a:gd name="T25" fmla="*/ 319 h 452"/>
              <a:gd name="T26" fmla="*/ 186 w 461"/>
              <a:gd name="T27" fmla="*/ 319 h 452"/>
              <a:gd name="T28" fmla="*/ 275 w 461"/>
              <a:gd name="T29" fmla="*/ 319 h 452"/>
              <a:gd name="T30" fmla="*/ 275 w 461"/>
              <a:gd name="T31" fmla="*/ 221 h 452"/>
              <a:gd name="T32" fmla="*/ 328 w 461"/>
              <a:gd name="T33" fmla="*/ 221 h 452"/>
              <a:gd name="T34" fmla="*/ 231 w 461"/>
              <a:gd name="T35" fmla="*/ 123 h 452"/>
              <a:gd name="T36" fmla="*/ 133 w 461"/>
              <a:gd name="T37" fmla="*/ 221 h 452"/>
              <a:gd name="T38" fmla="*/ 186 w 461"/>
              <a:gd name="T39" fmla="*/ 221 h 452"/>
              <a:gd name="T40" fmla="*/ 186 w 461"/>
              <a:gd name="T41" fmla="*/ 319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 h="452">
                <a:moveTo>
                  <a:pt x="231" y="451"/>
                </a:moveTo>
                <a:lnTo>
                  <a:pt x="231" y="451"/>
                </a:lnTo>
                <a:cubicBezTo>
                  <a:pt x="354" y="451"/>
                  <a:pt x="460" y="354"/>
                  <a:pt x="460" y="221"/>
                </a:cubicBezTo>
                <a:cubicBezTo>
                  <a:pt x="460" y="97"/>
                  <a:pt x="354" y="0"/>
                  <a:pt x="231" y="0"/>
                </a:cubicBezTo>
                <a:cubicBezTo>
                  <a:pt x="106" y="0"/>
                  <a:pt x="0" y="97"/>
                  <a:pt x="0" y="221"/>
                </a:cubicBezTo>
                <a:cubicBezTo>
                  <a:pt x="0" y="354"/>
                  <a:pt x="106" y="451"/>
                  <a:pt x="231" y="451"/>
                </a:cubicBezTo>
                <a:close/>
                <a:moveTo>
                  <a:pt x="231" y="44"/>
                </a:moveTo>
                <a:lnTo>
                  <a:pt x="231" y="44"/>
                </a:lnTo>
                <a:cubicBezTo>
                  <a:pt x="328" y="44"/>
                  <a:pt x="407" y="123"/>
                  <a:pt x="407" y="221"/>
                </a:cubicBezTo>
                <a:cubicBezTo>
                  <a:pt x="407" y="327"/>
                  <a:pt x="328" y="407"/>
                  <a:pt x="231" y="407"/>
                </a:cubicBezTo>
                <a:cubicBezTo>
                  <a:pt x="133" y="407"/>
                  <a:pt x="53" y="327"/>
                  <a:pt x="53" y="221"/>
                </a:cubicBezTo>
                <a:cubicBezTo>
                  <a:pt x="53" y="123"/>
                  <a:pt x="133" y="44"/>
                  <a:pt x="231" y="44"/>
                </a:cubicBezTo>
                <a:close/>
                <a:moveTo>
                  <a:pt x="186" y="319"/>
                </a:moveTo>
                <a:lnTo>
                  <a:pt x="186" y="319"/>
                </a:lnTo>
                <a:cubicBezTo>
                  <a:pt x="275" y="319"/>
                  <a:pt x="275" y="319"/>
                  <a:pt x="275" y="319"/>
                </a:cubicBezTo>
                <a:cubicBezTo>
                  <a:pt x="275" y="221"/>
                  <a:pt x="275" y="221"/>
                  <a:pt x="275" y="221"/>
                </a:cubicBezTo>
                <a:cubicBezTo>
                  <a:pt x="328" y="221"/>
                  <a:pt x="328" y="221"/>
                  <a:pt x="328" y="221"/>
                </a:cubicBezTo>
                <a:cubicBezTo>
                  <a:pt x="231" y="123"/>
                  <a:pt x="231" y="123"/>
                  <a:pt x="231" y="123"/>
                </a:cubicBezTo>
                <a:cubicBezTo>
                  <a:pt x="133" y="221"/>
                  <a:pt x="133" y="221"/>
                  <a:pt x="133" y="221"/>
                </a:cubicBezTo>
                <a:cubicBezTo>
                  <a:pt x="186" y="221"/>
                  <a:pt x="186" y="221"/>
                  <a:pt x="186" y="221"/>
                </a:cubicBezTo>
                <a:lnTo>
                  <a:pt x="186" y="31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5" name="Freeform 13"/>
          <p:cNvSpPr>
            <a:spLocks noChangeArrowheads="1"/>
          </p:cNvSpPr>
          <p:nvPr userDrawn="1"/>
        </p:nvSpPr>
        <p:spPr bwMode="auto">
          <a:xfrm>
            <a:off x="2727540" y="3638339"/>
            <a:ext cx="219909" cy="215722"/>
          </a:xfrm>
          <a:custGeom>
            <a:avLst/>
            <a:gdLst>
              <a:gd name="T0" fmla="*/ 0 w 462"/>
              <a:gd name="T1" fmla="*/ 221 h 452"/>
              <a:gd name="T2" fmla="*/ 0 w 462"/>
              <a:gd name="T3" fmla="*/ 221 h 452"/>
              <a:gd name="T4" fmla="*/ 231 w 462"/>
              <a:gd name="T5" fmla="*/ 451 h 452"/>
              <a:gd name="T6" fmla="*/ 461 w 462"/>
              <a:gd name="T7" fmla="*/ 221 h 452"/>
              <a:gd name="T8" fmla="*/ 231 w 462"/>
              <a:gd name="T9" fmla="*/ 0 h 452"/>
              <a:gd name="T10" fmla="*/ 0 w 462"/>
              <a:gd name="T11" fmla="*/ 221 h 452"/>
              <a:gd name="T12" fmla="*/ 408 w 462"/>
              <a:gd name="T13" fmla="*/ 221 h 452"/>
              <a:gd name="T14" fmla="*/ 408 w 462"/>
              <a:gd name="T15" fmla="*/ 221 h 452"/>
              <a:gd name="T16" fmla="*/ 231 w 462"/>
              <a:gd name="T17" fmla="*/ 407 h 452"/>
              <a:gd name="T18" fmla="*/ 53 w 462"/>
              <a:gd name="T19" fmla="*/ 221 h 452"/>
              <a:gd name="T20" fmla="*/ 231 w 462"/>
              <a:gd name="T21" fmla="*/ 44 h 452"/>
              <a:gd name="T22" fmla="*/ 408 w 462"/>
              <a:gd name="T23" fmla="*/ 221 h 452"/>
              <a:gd name="T24" fmla="*/ 133 w 462"/>
              <a:gd name="T25" fmla="*/ 176 h 452"/>
              <a:gd name="T26" fmla="*/ 133 w 462"/>
              <a:gd name="T27" fmla="*/ 176 h 452"/>
              <a:gd name="T28" fmla="*/ 133 w 462"/>
              <a:gd name="T29" fmla="*/ 266 h 452"/>
              <a:gd name="T30" fmla="*/ 240 w 462"/>
              <a:gd name="T31" fmla="*/ 266 h 452"/>
              <a:gd name="T32" fmla="*/ 240 w 462"/>
              <a:gd name="T33" fmla="*/ 327 h 452"/>
              <a:gd name="T34" fmla="*/ 328 w 462"/>
              <a:gd name="T35" fmla="*/ 221 h 452"/>
              <a:gd name="T36" fmla="*/ 240 w 462"/>
              <a:gd name="T37" fmla="*/ 123 h 452"/>
              <a:gd name="T38" fmla="*/ 240 w 462"/>
              <a:gd name="T39" fmla="*/ 176 h 452"/>
              <a:gd name="T40" fmla="*/ 133 w 462"/>
              <a:gd name="T41" fmla="*/ 17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452">
                <a:moveTo>
                  <a:pt x="0" y="221"/>
                </a:moveTo>
                <a:lnTo>
                  <a:pt x="0" y="221"/>
                </a:lnTo>
                <a:cubicBezTo>
                  <a:pt x="0" y="354"/>
                  <a:pt x="106" y="451"/>
                  <a:pt x="231" y="451"/>
                </a:cubicBezTo>
                <a:cubicBezTo>
                  <a:pt x="355" y="451"/>
                  <a:pt x="461" y="354"/>
                  <a:pt x="461" y="221"/>
                </a:cubicBezTo>
                <a:cubicBezTo>
                  <a:pt x="461" y="97"/>
                  <a:pt x="355" y="0"/>
                  <a:pt x="231" y="0"/>
                </a:cubicBezTo>
                <a:cubicBezTo>
                  <a:pt x="106" y="0"/>
                  <a:pt x="0" y="97"/>
                  <a:pt x="0" y="221"/>
                </a:cubicBezTo>
                <a:close/>
                <a:moveTo>
                  <a:pt x="408" y="221"/>
                </a:moveTo>
                <a:lnTo>
                  <a:pt x="408" y="221"/>
                </a:lnTo>
                <a:cubicBezTo>
                  <a:pt x="408" y="327"/>
                  <a:pt x="328" y="407"/>
                  <a:pt x="231" y="407"/>
                </a:cubicBezTo>
                <a:cubicBezTo>
                  <a:pt x="133" y="407"/>
                  <a:pt x="53" y="327"/>
                  <a:pt x="53" y="221"/>
                </a:cubicBezTo>
                <a:cubicBezTo>
                  <a:pt x="53" y="123"/>
                  <a:pt x="133" y="44"/>
                  <a:pt x="231" y="44"/>
                </a:cubicBezTo>
                <a:cubicBezTo>
                  <a:pt x="328" y="44"/>
                  <a:pt x="408" y="123"/>
                  <a:pt x="408" y="221"/>
                </a:cubicBezTo>
                <a:close/>
                <a:moveTo>
                  <a:pt x="133" y="176"/>
                </a:moveTo>
                <a:lnTo>
                  <a:pt x="133" y="176"/>
                </a:lnTo>
                <a:cubicBezTo>
                  <a:pt x="133" y="266"/>
                  <a:pt x="133" y="266"/>
                  <a:pt x="133" y="266"/>
                </a:cubicBezTo>
                <a:cubicBezTo>
                  <a:pt x="240" y="266"/>
                  <a:pt x="240" y="266"/>
                  <a:pt x="240" y="266"/>
                </a:cubicBezTo>
                <a:cubicBezTo>
                  <a:pt x="240" y="327"/>
                  <a:pt x="240" y="327"/>
                  <a:pt x="240" y="327"/>
                </a:cubicBezTo>
                <a:cubicBezTo>
                  <a:pt x="328" y="221"/>
                  <a:pt x="328" y="221"/>
                  <a:pt x="328" y="221"/>
                </a:cubicBezTo>
                <a:cubicBezTo>
                  <a:pt x="240" y="123"/>
                  <a:pt x="240" y="123"/>
                  <a:pt x="240" y="123"/>
                </a:cubicBezTo>
                <a:cubicBezTo>
                  <a:pt x="240" y="176"/>
                  <a:pt x="240" y="176"/>
                  <a:pt x="240" y="176"/>
                </a:cubicBezTo>
                <a:lnTo>
                  <a:pt x="133" y="176"/>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6" name="Freeform 14"/>
          <p:cNvSpPr>
            <a:spLocks noChangeArrowheads="1"/>
          </p:cNvSpPr>
          <p:nvPr userDrawn="1"/>
        </p:nvSpPr>
        <p:spPr bwMode="auto">
          <a:xfrm>
            <a:off x="6499515" y="4189162"/>
            <a:ext cx="219910" cy="54454"/>
          </a:xfrm>
          <a:custGeom>
            <a:avLst/>
            <a:gdLst>
              <a:gd name="T0" fmla="*/ 53 w 461"/>
              <a:gd name="T1" fmla="*/ 0 h 116"/>
              <a:gd name="T2" fmla="*/ 53 w 461"/>
              <a:gd name="T3" fmla="*/ 0 h 116"/>
              <a:gd name="T4" fmla="*/ 0 w 461"/>
              <a:gd name="T5" fmla="*/ 53 h 116"/>
              <a:gd name="T6" fmla="*/ 53 w 461"/>
              <a:gd name="T7" fmla="*/ 115 h 116"/>
              <a:gd name="T8" fmla="*/ 115 w 461"/>
              <a:gd name="T9" fmla="*/ 53 h 116"/>
              <a:gd name="T10" fmla="*/ 53 w 461"/>
              <a:gd name="T11" fmla="*/ 0 h 116"/>
              <a:gd name="T12" fmla="*/ 230 w 461"/>
              <a:gd name="T13" fmla="*/ 0 h 116"/>
              <a:gd name="T14" fmla="*/ 230 w 461"/>
              <a:gd name="T15" fmla="*/ 0 h 116"/>
              <a:gd name="T16" fmla="*/ 177 w 461"/>
              <a:gd name="T17" fmla="*/ 53 h 116"/>
              <a:gd name="T18" fmla="*/ 230 w 461"/>
              <a:gd name="T19" fmla="*/ 115 h 116"/>
              <a:gd name="T20" fmla="*/ 284 w 461"/>
              <a:gd name="T21" fmla="*/ 53 h 116"/>
              <a:gd name="T22" fmla="*/ 230 w 461"/>
              <a:gd name="T23" fmla="*/ 0 h 116"/>
              <a:gd name="T24" fmla="*/ 407 w 461"/>
              <a:gd name="T25" fmla="*/ 0 h 116"/>
              <a:gd name="T26" fmla="*/ 407 w 461"/>
              <a:gd name="T27" fmla="*/ 0 h 116"/>
              <a:gd name="T28" fmla="*/ 345 w 461"/>
              <a:gd name="T29" fmla="*/ 53 h 116"/>
              <a:gd name="T30" fmla="*/ 407 w 461"/>
              <a:gd name="T31" fmla="*/ 115 h 116"/>
              <a:gd name="T32" fmla="*/ 460 w 461"/>
              <a:gd name="T33" fmla="*/ 53 h 116"/>
              <a:gd name="T34" fmla="*/ 407 w 461"/>
              <a:gd name="T3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116">
                <a:moveTo>
                  <a:pt x="53" y="0"/>
                </a:moveTo>
                <a:lnTo>
                  <a:pt x="53" y="0"/>
                </a:lnTo>
                <a:cubicBezTo>
                  <a:pt x="26" y="0"/>
                  <a:pt x="0" y="26"/>
                  <a:pt x="0" y="53"/>
                </a:cubicBezTo>
                <a:cubicBezTo>
                  <a:pt x="0" y="88"/>
                  <a:pt x="26" y="115"/>
                  <a:pt x="53" y="115"/>
                </a:cubicBezTo>
                <a:cubicBezTo>
                  <a:pt x="88" y="115"/>
                  <a:pt x="115" y="88"/>
                  <a:pt x="115" y="53"/>
                </a:cubicBezTo>
                <a:cubicBezTo>
                  <a:pt x="115" y="26"/>
                  <a:pt x="88" y="0"/>
                  <a:pt x="53" y="0"/>
                </a:cubicBezTo>
                <a:close/>
                <a:moveTo>
                  <a:pt x="230" y="0"/>
                </a:moveTo>
                <a:lnTo>
                  <a:pt x="230" y="0"/>
                </a:lnTo>
                <a:cubicBezTo>
                  <a:pt x="203" y="0"/>
                  <a:pt x="177" y="26"/>
                  <a:pt x="177" y="53"/>
                </a:cubicBezTo>
                <a:cubicBezTo>
                  <a:pt x="177" y="88"/>
                  <a:pt x="203" y="115"/>
                  <a:pt x="230" y="115"/>
                </a:cubicBezTo>
                <a:cubicBezTo>
                  <a:pt x="256" y="115"/>
                  <a:pt x="284" y="88"/>
                  <a:pt x="284" y="53"/>
                </a:cubicBezTo>
                <a:cubicBezTo>
                  <a:pt x="284" y="26"/>
                  <a:pt x="256" y="0"/>
                  <a:pt x="230" y="0"/>
                </a:cubicBezTo>
                <a:close/>
                <a:moveTo>
                  <a:pt x="407" y="0"/>
                </a:moveTo>
                <a:lnTo>
                  <a:pt x="407" y="0"/>
                </a:lnTo>
                <a:cubicBezTo>
                  <a:pt x="372" y="0"/>
                  <a:pt x="345" y="26"/>
                  <a:pt x="345" y="53"/>
                </a:cubicBezTo>
                <a:cubicBezTo>
                  <a:pt x="345" y="88"/>
                  <a:pt x="372" y="115"/>
                  <a:pt x="407" y="115"/>
                </a:cubicBezTo>
                <a:cubicBezTo>
                  <a:pt x="434" y="115"/>
                  <a:pt x="460" y="88"/>
                  <a:pt x="460" y="53"/>
                </a:cubicBezTo>
                <a:cubicBezTo>
                  <a:pt x="460" y="26"/>
                  <a:pt x="434" y="0"/>
                  <a:pt x="407"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7" name="Freeform 15"/>
          <p:cNvSpPr>
            <a:spLocks noChangeArrowheads="1"/>
          </p:cNvSpPr>
          <p:nvPr userDrawn="1"/>
        </p:nvSpPr>
        <p:spPr bwMode="auto">
          <a:xfrm>
            <a:off x="6524647" y="4568243"/>
            <a:ext cx="178023" cy="236665"/>
          </a:xfrm>
          <a:custGeom>
            <a:avLst/>
            <a:gdLst>
              <a:gd name="T0" fmla="*/ 266 w 373"/>
              <a:gd name="T1" fmla="*/ 310 h 497"/>
              <a:gd name="T2" fmla="*/ 266 w 373"/>
              <a:gd name="T3" fmla="*/ 310 h 497"/>
              <a:gd name="T4" fmla="*/ 345 w 373"/>
              <a:gd name="T5" fmla="*/ 257 h 497"/>
              <a:gd name="T6" fmla="*/ 301 w 373"/>
              <a:gd name="T7" fmla="*/ 133 h 497"/>
              <a:gd name="T8" fmla="*/ 275 w 373"/>
              <a:gd name="T9" fmla="*/ 115 h 497"/>
              <a:gd name="T10" fmla="*/ 328 w 373"/>
              <a:gd name="T11" fmla="*/ 17 h 497"/>
              <a:gd name="T12" fmla="*/ 301 w 373"/>
              <a:gd name="T13" fmla="*/ 0 h 497"/>
              <a:gd name="T14" fmla="*/ 195 w 373"/>
              <a:gd name="T15" fmla="*/ 177 h 497"/>
              <a:gd name="T16" fmla="*/ 150 w 373"/>
              <a:gd name="T17" fmla="*/ 133 h 497"/>
              <a:gd name="T18" fmla="*/ 88 w 373"/>
              <a:gd name="T19" fmla="*/ 98 h 497"/>
              <a:gd name="T20" fmla="*/ 0 w 373"/>
              <a:gd name="T21" fmla="*/ 257 h 497"/>
              <a:gd name="T22" fmla="*/ 53 w 373"/>
              <a:gd name="T23" fmla="*/ 292 h 497"/>
              <a:gd name="T24" fmla="*/ 124 w 373"/>
              <a:gd name="T25" fmla="*/ 310 h 497"/>
              <a:gd name="T26" fmla="*/ 18 w 373"/>
              <a:gd name="T27" fmla="*/ 487 h 497"/>
              <a:gd name="T28" fmla="*/ 53 w 373"/>
              <a:gd name="T29" fmla="*/ 496 h 497"/>
              <a:gd name="T30" fmla="*/ 106 w 373"/>
              <a:gd name="T31" fmla="*/ 408 h 497"/>
              <a:gd name="T32" fmla="*/ 132 w 373"/>
              <a:gd name="T33" fmla="*/ 426 h 497"/>
              <a:gd name="T34" fmla="*/ 266 w 373"/>
              <a:gd name="T35" fmla="*/ 399 h 497"/>
              <a:gd name="T36" fmla="*/ 266 w 373"/>
              <a:gd name="T37" fmla="*/ 310 h 497"/>
              <a:gd name="T38" fmla="*/ 292 w 373"/>
              <a:gd name="T39" fmla="*/ 160 h 497"/>
              <a:gd name="T40" fmla="*/ 292 w 373"/>
              <a:gd name="T41" fmla="*/ 160 h 497"/>
              <a:gd name="T42" fmla="*/ 319 w 373"/>
              <a:gd name="T43" fmla="*/ 239 h 497"/>
              <a:gd name="T44" fmla="*/ 231 w 373"/>
              <a:gd name="T45" fmla="*/ 266 h 497"/>
              <a:gd name="T46" fmla="*/ 195 w 373"/>
              <a:gd name="T47" fmla="*/ 248 h 497"/>
              <a:gd name="T48" fmla="*/ 195 w 373"/>
              <a:gd name="T49" fmla="*/ 248 h 497"/>
              <a:gd name="T50" fmla="*/ 257 w 373"/>
              <a:gd name="T51" fmla="*/ 142 h 497"/>
              <a:gd name="T52" fmla="*/ 292 w 373"/>
              <a:gd name="T53" fmla="*/ 160 h 497"/>
              <a:gd name="T54" fmla="*/ 71 w 373"/>
              <a:gd name="T55" fmla="*/ 266 h 497"/>
              <a:gd name="T56" fmla="*/ 71 w 373"/>
              <a:gd name="T57" fmla="*/ 266 h 497"/>
              <a:gd name="T58" fmla="*/ 44 w 373"/>
              <a:gd name="T59" fmla="*/ 248 h 497"/>
              <a:gd name="T60" fmla="*/ 106 w 373"/>
              <a:gd name="T61" fmla="*/ 142 h 497"/>
              <a:gd name="T62" fmla="*/ 132 w 373"/>
              <a:gd name="T63" fmla="*/ 160 h 497"/>
              <a:gd name="T64" fmla="*/ 159 w 373"/>
              <a:gd name="T65" fmla="*/ 248 h 497"/>
              <a:gd name="T66" fmla="*/ 71 w 373"/>
              <a:gd name="T67" fmla="*/ 266 h 497"/>
              <a:gd name="T68" fmla="*/ 150 w 373"/>
              <a:gd name="T69" fmla="*/ 399 h 497"/>
              <a:gd name="T70" fmla="*/ 150 w 373"/>
              <a:gd name="T71" fmla="*/ 399 h 497"/>
              <a:gd name="T72" fmla="*/ 115 w 373"/>
              <a:gd name="T73" fmla="*/ 381 h 497"/>
              <a:gd name="T74" fmla="*/ 177 w 373"/>
              <a:gd name="T75" fmla="*/ 274 h 497"/>
              <a:gd name="T76" fmla="*/ 177 w 373"/>
              <a:gd name="T77" fmla="*/ 274 h 497"/>
              <a:gd name="T78" fmla="*/ 213 w 373"/>
              <a:gd name="T79" fmla="*/ 292 h 497"/>
              <a:gd name="T80" fmla="*/ 239 w 373"/>
              <a:gd name="T81" fmla="*/ 381 h 497"/>
              <a:gd name="T82" fmla="*/ 150 w 373"/>
              <a:gd name="T83" fmla="*/ 39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3" h="497">
                <a:moveTo>
                  <a:pt x="266" y="310"/>
                </a:moveTo>
                <a:lnTo>
                  <a:pt x="266" y="310"/>
                </a:lnTo>
                <a:cubicBezTo>
                  <a:pt x="301" y="301"/>
                  <a:pt x="328" y="292"/>
                  <a:pt x="345" y="257"/>
                </a:cubicBezTo>
                <a:cubicBezTo>
                  <a:pt x="372" y="213"/>
                  <a:pt x="354" y="160"/>
                  <a:pt x="301" y="133"/>
                </a:cubicBezTo>
                <a:cubicBezTo>
                  <a:pt x="275" y="115"/>
                  <a:pt x="275" y="115"/>
                  <a:pt x="275" y="115"/>
                </a:cubicBezTo>
                <a:cubicBezTo>
                  <a:pt x="328" y="17"/>
                  <a:pt x="328" y="17"/>
                  <a:pt x="328" y="17"/>
                </a:cubicBezTo>
                <a:cubicBezTo>
                  <a:pt x="301" y="0"/>
                  <a:pt x="301" y="0"/>
                  <a:pt x="301" y="0"/>
                </a:cubicBezTo>
                <a:cubicBezTo>
                  <a:pt x="195" y="177"/>
                  <a:pt x="195" y="177"/>
                  <a:pt x="195" y="177"/>
                </a:cubicBezTo>
                <a:cubicBezTo>
                  <a:pt x="186" y="160"/>
                  <a:pt x="168" y="142"/>
                  <a:pt x="150" y="133"/>
                </a:cubicBezTo>
                <a:cubicBezTo>
                  <a:pt x="88" y="98"/>
                  <a:pt x="88" y="98"/>
                  <a:pt x="88" y="98"/>
                </a:cubicBezTo>
                <a:cubicBezTo>
                  <a:pt x="0" y="257"/>
                  <a:pt x="0" y="257"/>
                  <a:pt x="0" y="257"/>
                </a:cubicBezTo>
                <a:cubicBezTo>
                  <a:pt x="53" y="292"/>
                  <a:pt x="53" y="292"/>
                  <a:pt x="53" y="292"/>
                </a:cubicBezTo>
                <a:cubicBezTo>
                  <a:pt x="79" y="301"/>
                  <a:pt x="106" y="310"/>
                  <a:pt x="124" y="310"/>
                </a:cubicBezTo>
                <a:cubicBezTo>
                  <a:pt x="18" y="487"/>
                  <a:pt x="18" y="487"/>
                  <a:pt x="18" y="487"/>
                </a:cubicBezTo>
                <a:cubicBezTo>
                  <a:pt x="53" y="496"/>
                  <a:pt x="53" y="496"/>
                  <a:pt x="53" y="496"/>
                </a:cubicBezTo>
                <a:cubicBezTo>
                  <a:pt x="106" y="408"/>
                  <a:pt x="106" y="408"/>
                  <a:pt x="106" y="408"/>
                </a:cubicBezTo>
                <a:cubicBezTo>
                  <a:pt x="132" y="426"/>
                  <a:pt x="132" y="426"/>
                  <a:pt x="132" y="426"/>
                </a:cubicBezTo>
                <a:cubicBezTo>
                  <a:pt x="186" y="452"/>
                  <a:pt x="239" y="443"/>
                  <a:pt x="266" y="399"/>
                </a:cubicBezTo>
                <a:cubicBezTo>
                  <a:pt x="284" y="364"/>
                  <a:pt x="284" y="336"/>
                  <a:pt x="266" y="310"/>
                </a:cubicBezTo>
                <a:close/>
                <a:moveTo>
                  <a:pt x="292" y="160"/>
                </a:moveTo>
                <a:lnTo>
                  <a:pt x="292" y="160"/>
                </a:lnTo>
                <a:cubicBezTo>
                  <a:pt x="328" y="177"/>
                  <a:pt x="337" y="213"/>
                  <a:pt x="319" y="239"/>
                </a:cubicBezTo>
                <a:cubicBezTo>
                  <a:pt x="292" y="274"/>
                  <a:pt x="257" y="283"/>
                  <a:pt x="231" y="266"/>
                </a:cubicBezTo>
                <a:cubicBezTo>
                  <a:pt x="195" y="248"/>
                  <a:pt x="195" y="248"/>
                  <a:pt x="195" y="248"/>
                </a:cubicBezTo>
                <a:lnTo>
                  <a:pt x="195" y="248"/>
                </a:lnTo>
                <a:cubicBezTo>
                  <a:pt x="257" y="142"/>
                  <a:pt x="257" y="142"/>
                  <a:pt x="257" y="142"/>
                </a:cubicBezTo>
                <a:lnTo>
                  <a:pt x="292" y="160"/>
                </a:lnTo>
                <a:close/>
                <a:moveTo>
                  <a:pt x="71" y="266"/>
                </a:moveTo>
                <a:lnTo>
                  <a:pt x="71" y="266"/>
                </a:lnTo>
                <a:cubicBezTo>
                  <a:pt x="44" y="248"/>
                  <a:pt x="44" y="248"/>
                  <a:pt x="44" y="248"/>
                </a:cubicBezTo>
                <a:cubicBezTo>
                  <a:pt x="106" y="142"/>
                  <a:pt x="106" y="142"/>
                  <a:pt x="106" y="142"/>
                </a:cubicBezTo>
                <a:cubicBezTo>
                  <a:pt x="132" y="160"/>
                  <a:pt x="132" y="160"/>
                  <a:pt x="132" y="160"/>
                </a:cubicBezTo>
                <a:cubicBezTo>
                  <a:pt x="168" y="177"/>
                  <a:pt x="177" y="213"/>
                  <a:pt x="159" y="248"/>
                </a:cubicBezTo>
                <a:cubicBezTo>
                  <a:pt x="142" y="274"/>
                  <a:pt x="106" y="283"/>
                  <a:pt x="71" y="266"/>
                </a:cubicBezTo>
                <a:close/>
                <a:moveTo>
                  <a:pt x="150" y="399"/>
                </a:moveTo>
                <a:lnTo>
                  <a:pt x="150" y="399"/>
                </a:lnTo>
                <a:cubicBezTo>
                  <a:pt x="115" y="381"/>
                  <a:pt x="115" y="381"/>
                  <a:pt x="115" y="381"/>
                </a:cubicBezTo>
                <a:cubicBezTo>
                  <a:pt x="177" y="274"/>
                  <a:pt x="177" y="274"/>
                  <a:pt x="177" y="274"/>
                </a:cubicBezTo>
                <a:lnTo>
                  <a:pt x="177" y="274"/>
                </a:lnTo>
                <a:cubicBezTo>
                  <a:pt x="213" y="292"/>
                  <a:pt x="213" y="292"/>
                  <a:pt x="213" y="292"/>
                </a:cubicBezTo>
                <a:cubicBezTo>
                  <a:pt x="248" y="310"/>
                  <a:pt x="257" y="345"/>
                  <a:pt x="239" y="381"/>
                </a:cubicBezTo>
                <a:cubicBezTo>
                  <a:pt x="222" y="408"/>
                  <a:pt x="186" y="417"/>
                  <a:pt x="150" y="39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8" name="Freeform 16"/>
          <p:cNvSpPr>
            <a:spLocks noChangeArrowheads="1"/>
          </p:cNvSpPr>
          <p:nvPr userDrawn="1"/>
        </p:nvSpPr>
        <p:spPr bwMode="auto">
          <a:xfrm>
            <a:off x="455138" y="4660396"/>
            <a:ext cx="50265" cy="54454"/>
          </a:xfrm>
          <a:custGeom>
            <a:avLst/>
            <a:gdLst>
              <a:gd name="T0" fmla="*/ 54 w 108"/>
              <a:gd name="T1" fmla="*/ 0 h 116"/>
              <a:gd name="T2" fmla="*/ 54 w 108"/>
              <a:gd name="T3" fmla="*/ 0 h 116"/>
              <a:gd name="T4" fmla="*/ 0 w 108"/>
              <a:gd name="T5" fmla="*/ 53 h 116"/>
              <a:gd name="T6" fmla="*/ 54 w 108"/>
              <a:gd name="T7" fmla="*/ 115 h 116"/>
              <a:gd name="T8" fmla="*/ 107 w 108"/>
              <a:gd name="T9" fmla="*/ 53 h 116"/>
              <a:gd name="T10" fmla="*/ 54 w 108"/>
              <a:gd name="T11" fmla="*/ 0 h 116"/>
            </a:gdLst>
            <a:ahLst/>
            <a:cxnLst>
              <a:cxn ang="0">
                <a:pos x="T0" y="T1"/>
              </a:cxn>
              <a:cxn ang="0">
                <a:pos x="T2" y="T3"/>
              </a:cxn>
              <a:cxn ang="0">
                <a:pos x="T4" y="T5"/>
              </a:cxn>
              <a:cxn ang="0">
                <a:pos x="T6" y="T7"/>
              </a:cxn>
              <a:cxn ang="0">
                <a:pos x="T8" y="T9"/>
              </a:cxn>
              <a:cxn ang="0">
                <a:pos x="T10" y="T11"/>
              </a:cxn>
            </a:cxnLst>
            <a:rect l="0" t="0" r="r" b="b"/>
            <a:pathLst>
              <a:path w="108" h="116">
                <a:moveTo>
                  <a:pt x="54" y="0"/>
                </a:moveTo>
                <a:lnTo>
                  <a:pt x="54" y="0"/>
                </a:lnTo>
                <a:cubicBezTo>
                  <a:pt x="18" y="0"/>
                  <a:pt x="0" y="26"/>
                  <a:pt x="0" y="53"/>
                </a:cubicBezTo>
                <a:cubicBezTo>
                  <a:pt x="0" y="88"/>
                  <a:pt x="18" y="115"/>
                  <a:pt x="54" y="115"/>
                </a:cubicBezTo>
                <a:cubicBezTo>
                  <a:pt x="80" y="115"/>
                  <a:pt x="107" y="88"/>
                  <a:pt x="107" y="53"/>
                </a:cubicBezTo>
                <a:cubicBezTo>
                  <a:pt x="107" y="26"/>
                  <a:pt x="80" y="0"/>
                  <a:pt x="54"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9" name="Freeform 17"/>
          <p:cNvSpPr>
            <a:spLocks noChangeArrowheads="1"/>
          </p:cNvSpPr>
          <p:nvPr userDrawn="1"/>
        </p:nvSpPr>
        <p:spPr bwMode="auto">
          <a:xfrm>
            <a:off x="7012638" y="4189162"/>
            <a:ext cx="134040" cy="54454"/>
          </a:xfrm>
          <a:custGeom>
            <a:avLst/>
            <a:gdLst>
              <a:gd name="T0" fmla="*/ 53 w 284"/>
              <a:gd name="T1" fmla="*/ 0 h 116"/>
              <a:gd name="T2" fmla="*/ 53 w 284"/>
              <a:gd name="T3" fmla="*/ 0 h 116"/>
              <a:gd name="T4" fmla="*/ 0 w 284"/>
              <a:gd name="T5" fmla="*/ 53 h 116"/>
              <a:gd name="T6" fmla="*/ 53 w 284"/>
              <a:gd name="T7" fmla="*/ 115 h 116"/>
              <a:gd name="T8" fmla="*/ 106 w 284"/>
              <a:gd name="T9" fmla="*/ 53 h 116"/>
              <a:gd name="T10" fmla="*/ 53 w 284"/>
              <a:gd name="T11" fmla="*/ 0 h 116"/>
              <a:gd name="T12" fmla="*/ 230 w 284"/>
              <a:gd name="T13" fmla="*/ 0 h 116"/>
              <a:gd name="T14" fmla="*/ 230 w 284"/>
              <a:gd name="T15" fmla="*/ 0 h 116"/>
              <a:gd name="T16" fmla="*/ 177 w 284"/>
              <a:gd name="T17" fmla="*/ 53 h 116"/>
              <a:gd name="T18" fmla="*/ 230 w 284"/>
              <a:gd name="T19" fmla="*/ 115 h 116"/>
              <a:gd name="T20" fmla="*/ 283 w 284"/>
              <a:gd name="T21" fmla="*/ 53 h 116"/>
              <a:gd name="T22" fmla="*/ 230 w 284"/>
              <a:gd name="T2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116">
                <a:moveTo>
                  <a:pt x="53" y="0"/>
                </a:moveTo>
                <a:lnTo>
                  <a:pt x="53" y="0"/>
                </a:lnTo>
                <a:cubicBezTo>
                  <a:pt x="26" y="0"/>
                  <a:pt x="0" y="26"/>
                  <a:pt x="0" y="53"/>
                </a:cubicBezTo>
                <a:cubicBezTo>
                  <a:pt x="0" y="88"/>
                  <a:pt x="26" y="115"/>
                  <a:pt x="53" y="115"/>
                </a:cubicBezTo>
                <a:cubicBezTo>
                  <a:pt x="88" y="115"/>
                  <a:pt x="106" y="88"/>
                  <a:pt x="106" y="53"/>
                </a:cubicBezTo>
                <a:cubicBezTo>
                  <a:pt x="106" y="26"/>
                  <a:pt x="88" y="0"/>
                  <a:pt x="53" y="0"/>
                </a:cubicBezTo>
                <a:close/>
                <a:moveTo>
                  <a:pt x="230" y="0"/>
                </a:moveTo>
                <a:lnTo>
                  <a:pt x="230" y="0"/>
                </a:lnTo>
                <a:cubicBezTo>
                  <a:pt x="195" y="0"/>
                  <a:pt x="177" y="26"/>
                  <a:pt x="177" y="53"/>
                </a:cubicBezTo>
                <a:cubicBezTo>
                  <a:pt x="177" y="88"/>
                  <a:pt x="195" y="115"/>
                  <a:pt x="230" y="115"/>
                </a:cubicBezTo>
                <a:cubicBezTo>
                  <a:pt x="257" y="115"/>
                  <a:pt x="283" y="88"/>
                  <a:pt x="283" y="53"/>
                </a:cubicBezTo>
                <a:cubicBezTo>
                  <a:pt x="283" y="26"/>
                  <a:pt x="257" y="0"/>
                  <a:pt x="230"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0" name="Freeform 18"/>
          <p:cNvSpPr>
            <a:spLocks noChangeArrowheads="1"/>
          </p:cNvSpPr>
          <p:nvPr userDrawn="1"/>
        </p:nvSpPr>
        <p:spPr bwMode="auto">
          <a:xfrm>
            <a:off x="4677405" y="3688604"/>
            <a:ext cx="92153" cy="108908"/>
          </a:xfrm>
          <a:custGeom>
            <a:avLst/>
            <a:gdLst>
              <a:gd name="T0" fmla="*/ 0 w 196"/>
              <a:gd name="T1" fmla="*/ 0 h 231"/>
              <a:gd name="T2" fmla="*/ 0 w 196"/>
              <a:gd name="T3" fmla="*/ 230 h 231"/>
              <a:gd name="T4" fmla="*/ 195 w 196"/>
              <a:gd name="T5" fmla="*/ 115 h 231"/>
              <a:gd name="T6" fmla="*/ 0 w 196"/>
              <a:gd name="T7" fmla="*/ 0 h 231"/>
            </a:gdLst>
            <a:ahLst/>
            <a:cxnLst>
              <a:cxn ang="0">
                <a:pos x="T0" y="T1"/>
              </a:cxn>
              <a:cxn ang="0">
                <a:pos x="T2" y="T3"/>
              </a:cxn>
              <a:cxn ang="0">
                <a:pos x="T4" y="T5"/>
              </a:cxn>
              <a:cxn ang="0">
                <a:pos x="T6" y="T7"/>
              </a:cxn>
            </a:cxnLst>
            <a:rect l="0" t="0" r="r" b="b"/>
            <a:pathLst>
              <a:path w="196" h="231">
                <a:moveTo>
                  <a:pt x="0" y="0"/>
                </a:moveTo>
                <a:lnTo>
                  <a:pt x="0" y="230"/>
                </a:lnTo>
                <a:lnTo>
                  <a:pt x="195" y="115"/>
                </a:lnTo>
                <a:lnTo>
                  <a:pt x="0"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1" name="Freeform 19"/>
          <p:cNvSpPr>
            <a:spLocks noChangeArrowheads="1"/>
          </p:cNvSpPr>
          <p:nvPr userDrawn="1"/>
        </p:nvSpPr>
        <p:spPr bwMode="auto">
          <a:xfrm>
            <a:off x="4197794" y="3696982"/>
            <a:ext cx="108908" cy="96341"/>
          </a:xfrm>
          <a:custGeom>
            <a:avLst/>
            <a:gdLst>
              <a:gd name="T0" fmla="*/ 0 w 231"/>
              <a:gd name="T1" fmla="*/ 204 h 205"/>
              <a:gd name="T2" fmla="*/ 230 w 231"/>
              <a:gd name="T3" fmla="*/ 204 h 205"/>
              <a:gd name="T4" fmla="*/ 115 w 231"/>
              <a:gd name="T5" fmla="*/ 0 h 205"/>
              <a:gd name="T6" fmla="*/ 0 w 231"/>
              <a:gd name="T7" fmla="*/ 204 h 205"/>
            </a:gdLst>
            <a:ahLst/>
            <a:cxnLst>
              <a:cxn ang="0">
                <a:pos x="T0" y="T1"/>
              </a:cxn>
              <a:cxn ang="0">
                <a:pos x="T2" y="T3"/>
              </a:cxn>
              <a:cxn ang="0">
                <a:pos x="T4" y="T5"/>
              </a:cxn>
              <a:cxn ang="0">
                <a:pos x="T6" y="T7"/>
              </a:cxn>
            </a:cxnLst>
            <a:rect l="0" t="0" r="r" b="b"/>
            <a:pathLst>
              <a:path w="231" h="205">
                <a:moveTo>
                  <a:pt x="0" y="204"/>
                </a:moveTo>
                <a:lnTo>
                  <a:pt x="230" y="204"/>
                </a:lnTo>
                <a:lnTo>
                  <a:pt x="115" y="0"/>
                </a:lnTo>
                <a:lnTo>
                  <a:pt x="0" y="204"/>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2" name="Freeform 20"/>
          <p:cNvSpPr>
            <a:spLocks noChangeArrowheads="1"/>
          </p:cNvSpPr>
          <p:nvPr userDrawn="1"/>
        </p:nvSpPr>
        <p:spPr bwMode="auto">
          <a:xfrm>
            <a:off x="3726558" y="3696982"/>
            <a:ext cx="111003" cy="96341"/>
          </a:xfrm>
          <a:custGeom>
            <a:avLst/>
            <a:gdLst>
              <a:gd name="T0" fmla="*/ 231 w 232"/>
              <a:gd name="T1" fmla="*/ 0 h 205"/>
              <a:gd name="T2" fmla="*/ 0 w 232"/>
              <a:gd name="T3" fmla="*/ 0 h 205"/>
              <a:gd name="T4" fmla="*/ 115 w 232"/>
              <a:gd name="T5" fmla="*/ 204 h 205"/>
              <a:gd name="T6" fmla="*/ 231 w 232"/>
              <a:gd name="T7" fmla="*/ 0 h 205"/>
            </a:gdLst>
            <a:ahLst/>
            <a:cxnLst>
              <a:cxn ang="0">
                <a:pos x="T0" y="T1"/>
              </a:cxn>
              <a:cxn ang="0">
                <a:pos x="T2" y="T3"/>
              </a:cxn>
              <a:cxn ang="0">
                <a:pos x="T4" y="T5"/>
              </a:cxn>
              <a:cxn ang="0">
                <a:pos x="T6" y="T7"/>
              </a:cxn>
            </a:cxnLst>
            <a:rect l="0" t="0" r="r" b="b"/>
            <a:pathLst>
              <a:path w="232" h="205">
                <a:moveTo>
                  <a:pt x="231" y="0"/>
                </a:moveTo>
                <a:lnTo>
                  <a:pt x="0" y="0"/>
                </a:lnTo>
                <a:lnTo>
                  <a:pt x="115" y="204"/>
                </a:lnTo>
                <a:lnTo>
                  <a:pt x="231"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3" name="Freeform 21"/>
          <p:cNvSpPr>
            <a:spLocks noChangeArrowheads="1"/>
          </p:cNvSpPr>
          <p:nvPr userDrawn="1"/>
        </p:nvSpPr>
        <p:spPr bwMode="auto">
          <a:xfrm>
            <a:off x="3263701" y="3688604"/>
            <a:ext cx="92153" cy="108908"/>
          </a:xfrm>
          <a:custGeom>
            <a:avLst/>
            <a:gdLst>
              <a:gd name="T0" fmla="*/ 194 w 195"/>
              <a:gd name="T1" fmla="*/ 0 h 231"/>
              <a:gd name="T2" fmla="*/ 194 w 195"/>
              <a:gd name="T3" fmla="*/ 230 h 231"/>
              <a:gd name="T4" fmla="*/ 0 w 195"/>
              <a:gd name="T5" fmla="*/ 115 h 231"/>
              <a:gd name="T6" fmla="*/ 194 w 195"/>
              <a:gd name="T7" fmla="*/ 0 h 231"/>
            </a:gdLst>
            <a:ahLst/>
            <a:cxnLst>
              <a:cxn ang="0">
                <a:pos x="T0" y="T1"/>
              </a:cxn>
              <a:cxn ang="0">
                <a:pos x="T2" y="T3"/>
              </a:cxn>
              <a:cxn ang="0">
                <a:pos x="T4" y="T5"/>
              </a:cxn>
              <a:cxn ang="0">
                <a:pos x="T6" y="T7"/>
              </a:cxn>
            </a:cxnLst>
            <a:rect l="0" t="0" r="r" b="b"/>
            <a:pathLst>
              <a:path w="195" h="231">
                <a:moveTo>
                  <a:pt x="194" y="0"/>
                </a:moveTo>
                <a:lnTo>
                  <a:pt x="194" y="230"/>
                </a:lnTo>
                <a:lnTo>
                  <a:pt x="0" y="115"/>
                </a:lnTo>
                <a:lnTo>
                  <a:pt x="194"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4" name="Freeform 22"/>
          <p:cNvSpPr>
            <a:spLocks noChangeArrowheads="1"/>
          </p:cNvSpPr>
          <p:nvPr userDrawn="1"/>
        </p:nvSpPr>
        <p:spPr bwMode="auto">
          <a:xfrm>
            <a:off x="6065979" y="3705360"/>
            <a:ext cx="142418" cy="81682"/>
          </a:xfrm>
          <a:custGeom>
            <a:avLst/>
            <a:gdLst>
              <a:gd name="T0" fmla="*/ 284 w 302"/>
              <a:gd name="T1" fmla="*/ 116 h 170"/>
              <a:gd name="T2" fmla="*/ 284 w 302"/>
              <a:gd name="T3" fmla="*/ 116 h 170"/>
              <a:gd name="T4" fmla="*/ 168 w 302"/>
              <a:gd name="T5" fmla="*/ 10 h 170"/>
              <a:gd name="T6" fmla="*/ 150 w 302"/>
              <a:gd name="T7" fmla="*/ 0 h 170"/>
              <a:gd name="T8" fmla="*/ 133 w 302"/>
              <a:gd name="T9" fmla="*/ 10 h 170"/>
              <a:gd name="T10" fmla="*/ 18 w 302"/>
              <a:gd name="T11" fmla="*/ 116 h 170"/>
              <a:gd name="T12" fmla="*/ 18 w 302"/>
              <a:gd name="T13" fmla="*/ 160 h 170"/>
              <a:gd name="T14" fmla="*/ 53 w 302"/>
              <a:gd name="T15" fmla="*/ 160 h 170"/>
              <a:gd name="T16" fmla="*/ 150 w 302"/>
              <a:gd name="T17" fmla="*/ 63 h 170"/>
              <a:gd name="T18" fmla="*/ 248 w 302"/>
              <a:gd name="T19" fmla="*/ 160 h 170"/>
              <a:gd name="T20" fmla="*/ 284 w 302"/>
              <a:gd name="T21" fmla="*/ 160 h 170"/>
              <a:gd name="T22" fmla="*/ 284 w 302"/>
              <a:gd name="T23"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170">
                <a:moveTo>
                  <a:pt x="284" y="116"/>
                </a:moveTo>
                <a:lnTo>
                  <a:pt x="284" y="116"/>
                </a:lnTo>
                <a:cubicBezTo>
                  <a:pt x="275" y="107"/>
                  <a:pt x="168" y="10"/>
                  <a:pt x="168" y="10"/>
                </a:cubicBezTo>
                <a:cubicBezTo>
                  <a:pt x="168" y="0"/>
                  <a:pt x="159" y="0"/>
                  <a:pt x="150" y="0"/>
                </a:cubicBezTo>
                <a:cubicBezTo>
                  <a:pt x="142" y="0"/>
                  <a:pt x="133" y="0"/>
                  <a:pt x="133" y="10"/>
                </a:cubicBezTo>
                <a:cubicBezTo>
                  <a:pt x="133" y="10"/>
                  <a:pt x="27" y="107"/>
                  <a:pt x="18" y="116"/>
                </a:cubicBezTo>
                <a:cubicBezTo>
                  <a:pt x="9" y="133"/>
                  <a:pt x="0" y="151"/>
                  <a:pt x="18" y="160"/>
                </a:cubicBezTo>
                <a:cubicBezTo>
                  <a:pt x="27" y="169"/>
                  <a:pt x="44" y="169"/>
                  <a:pt x="53" y="160"/>
                </a:cubicBezTo>
                <a:cubicBezTo>
                  <a:pt x="150" y="63"/>
                  <a:pt x="150" y="63"/>
                  <a:pt x="150" y="63"/>
                </a:cubicBezTo>
                <a:cubicBezTo>
                  <a:pt x="248" y="160"/>
                  <a:pt x="248" y="160"/>
                  <a:pt x="248" y="160"/>
                </a:cubicBezTo>
                <a:cubicBezTo>
                  <a:pt x="257" y="169"/>
                  <a:pt x="275" y="169"/>
                  <a:pt x="284" y="160"/>
                </a:cubicBezTo>
                <a:cubicBezTo>
                  <a:pt x="301" y="151"/>
                  <a:pt x="301" y="133"/>
                  <a:pt x="284" y="11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5" name="Freeform 23"/>
          <p:cNvSpPr>
            <a:spLocks noChangeArrowheads="1"/>
          </p:cNvSpPr>
          <p:nvPr userDrawn="1"/>
        </p:nvSpPr>
        <p:spPr bwMode="auto">
          <a:xfrm>
            <a:off x="5594743" y="3701171"/>
            <a:ext cx="144513" cy="85870"/>
          </a:xfrm>
          <a:custGeom>
            <a:avLst/>
            <a:gdLst>
              <a:gd name="T0" fmla="*/ 284 w 303"/>
              <a:gd name="T1" fmla="*/ 54 h 179"/>
              <a:gd name="T2" fmla="*/ 284 w 303"/>
              <a:gd name="T3" fmla="*/ 54 h 179"/>
              <a:gd name="T4" fmla="*/ 169 w 303"/>
              <a:gd name="T5" fmla="*/ 169 h 179"/>
              <a:gd name="T6" fmla="*/ 151 w 303"/>
              <a:gd name="T7" fmla="*/ 178 h 179"/>
              <a:gd name="T8" fmla="*/ 134 w 303"/>
              <a:gd name="T9" fmla="*/ 169 h 179"/>
              <a:gd name="T10" fmla="*/ 19 w 303"/>
              <a:gd name="T11" fmla="*/ 54 h 179"/>
              <a:gd name="T12" fmla="*/ 19 w 303"/>
              <a:gd name="T13" fmla="*/ 19 h 179"/>
              <a:gd name="T14" fmla="*/ 54 w 303"/>
              <a:gd name="T15" fmla="*/ 19 h 179"/>
              <a:gd name="T16" fmla="*/ 151 w 303"/>
              <a:gd name="T17" fmla="*/ 107 h 179"/>
              <a:gd name="T18" fmla="*/ 248 w 303"/>
              <a:gd name="T19" fmla="*/ 19 h 179"/>
              <a:gd name="T20" fmla="*/ 284 w 303"/>
              <a:gd name="T21" fmla="*/ 19 h 179"/>
              <a:gd name="T22" fmla="*/ 284 w 303"/>
              <a:gd name="T23" fmla="*/ 5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3" h="179">
                <a:moveTo>
                  <a:pt x="284" y="54"/>
                </a:moveTo>
                <a:lnTo>
                  <a:pt x="284" y="54"/>
                </a:lnTo>
                <a:cubicBezTo>
                  <a:pt x="275" y="72"/>
                  <a:pt x="169" y="169"/>
                  <a:pt x="169" y="169"/>
                </a:cubicBezTo>
                <a:cubicBezTo>
                  <a:pt x="169" y="178"/>
                  <a:pt x="160" y="178"/>
                  <a:pt x="151" y="178"/>
                </a:cubicBezTo>
                <a:cubicBezTo>
                  <a:pt x="142" y="178"/>
                  <a:pt x="134" y="178"/>
                  <a:pt x="134" y="169"/>
                </a:cubicBezTo>
                <a:cubicBezTo>
                  <a:pt x="134" y="169"/>
                  <a:pt x="27" y="72"/>
                  <a:pt x="19" y="54"/>
                </a:cubicBezTo>
                <a:cubicBezTo>
                  <a:pt x="10" y="44"/>
                  <a:pt x="0" y="28"/>
                  <a:pt x="19" y="19"/>
                </a:cubicBezTo>
                <a:cubicBezTo>
                  <a:pt x="27" y="9"/>
                  <a:pt x="45" y="0"/>
                  <a:pt x="54" y="19"/>
                </a:cubicBezTo>
                <a:cubicBezTo>
                  <a:pt x="151" y="107"/>
                  <a:pt x="151" y="107"/>
                  <a:pt x="151" y="107"/>
                </a:cubicBezTo>
                <a:cubicBezTo>
                  <a:pt x="248" y="19"/>
                  <a:pt x="248" y="19"/>
                  <a:pt x="248" y="19"/>
                </a:cubicBezTo>
                <a:cubicBezTo>
                  <a:pt x="257" y="0"/>
                  <a:pt x="275" y="9"/>
                  <a:pt x="284" y="19"/>
                </a:cubicBezTo>
                <a:cubicBezTo>
                  <a:pt x="302" y="28"/>
                  <a:pt x="302" y="44"/>
                  <a:pt x="284" y="54"/>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6" name="Freeform 24"/>
          <p:cNvSpPr>
            <a:spLocks noChangeArrowheads="1"/>
          </p:cNvSpPr>
          <p:nvPr userDrawn="1"/>
        </p:nvSpPr>
        <p:spPr bwMode="auto">
          <a:xfrm>
            <a:off x="6566535" y="3676038"/>
            <a:ext cx="85870" cy="140324"/>
          </a:xfrm>
          <a:custGeom>
            <a:avLst/>
            <a:gdLst>
              <a:gd name="T0" fmla="*/ 54 w 179"/>
              <a:gd name="T1" fmla="*/ 9 h 294"/>
              <a:gd name="T2" fmla="*/ 54 w 179"/>
              <a:gd name="T3" fmla="*/ 9 h 294"/>
              <a:gd name="T4" fmla="*/ 169 w 179"/>
              <a:gd name="T5" fmla="*/ 125 h 294"/>
              <a:gd name="T6" fmla="*/ 178 w 179"/>
              <a:gd name="T7" fmla="*/ 142 h 294"/>
              <a:gd name="T8" fmla="*/ 169 w 179"/>
              <a:gd name="T9" fmla="*/ 169 h 294"/>
              <a:gd name="T10" fmla="*/ 54 w 179"/>
              <a:gd name="T11" fmla="*/ 284 h 294"/>
              <a:gd name="T12" fmla="*/ 9 w 179"/>
              <a:gd name="T13" fmla="*/ 284 h 294"/>
              <a:gd name="T14" fmla="*/ 9 w 179"/>
              <a:gd name="T15" fmla="*/ 240 h 294"/>
              <a:gd name="T16" fmla="*/ 107 w 179"/>
              <a:gd name="T17" fmla="*/ 142 h 294"/>
              <a:gd name="T18" fmla="*/ 9 w 179"/>
              <a:gd name="T19" fmla="*/ 44 h 294"/>
              <a:gd name="T20" fmla="*/ 9 w 179"/>
              <a:gd name="T21" fmla="*/ 9 h 294"/>
              <a:gd name="T22" fmla="*/ 54 w 179"/>
              <a:gd name="T23" fmla="*/ 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294">
                <a:moveTo>
                  <a:pt x="54" y="9"/>
                </a:moveTo>
                <a:lnTo>
                  <a:pt x="54" y="9"/>
                </a:lnTo>
                <a:cubicBezTo>
                  <a:pt x="62" y="18"/>
                  <a:pt x="169" y="125"/>
                  <a:pt x="169" y="125"/>
                </a:cubicBezTo>
                <a:cubicBezTo>
                  <a:pt x="169" y="134"/>
                  <a:pt x="178" y="142"/>
                  <a:pt x="178" y="142"/>
                </a:cubicBezTo>
                <a:cubicBezTo>
                  <a:pt x="178" y="151"/>
                  <a:pt x="169" y="160"/>
                  <a:pt x="169" y="169"/>
                </a:cubicBezTo>
                <a:cubicBezTo>
                  <a:pt x="169" y="169"/>
                  <a:pt x="62" y="275"/>
                  <a:pt x="54" y="284"/>
                </a:cubicBezTo>
                <a:cubicBezTo>
                  <a:pt x="44" y="293"/>
                  <a:pt x="27" y="293"/>
                  <a:pt x="9" y="284"/>
                </a:cubicBezTo>
                <a:cubicBezTo>
                  <a:pt x="0" y="275"/>
                  <a:pt x="0" y="257"/>
                  <a:pt x="9" y="240"/>
                </a:cubicBezTo>
                <a:cubicBezTo>
                  <a:pt x="107" y="142"/>
                  <a:pt x="107" y="142"/>
                  <a:pt x="107" y="142"/>
                </a:cubicBezTo>
                <a:cubicBezTo>
                  <a:pt x="9" y="44"/>
                  <a:pt x="9" y="44"/>
                  <a:pt x="9" y="44"/>
                </a:cubicBezTo>
                <a:cubicBezTo>
                  <a:pt x="0" y="36"/>
                  <a:pt x="0" y="18"/>
                  <a:pt x="9" y="9"/>
                </a:cubicBezTo>
                <a:cubicBezTo>
                  <a:pt x="27" y="0"/>
                  <a:pt x="44" y="0"/>
                  <a:pt x="54" y="9"/>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7" name="Freeform 25"/>
          <p:cNvSpPr>
            <a:spLocks noChangeArrowheads="1"/>
          </p:cNvSpPr>
          <p:nvPr userDrawn="1"/>
        </p:nvSpPr>
        <p:spPr bwMode="auto">
          <a:xfrm>
            <a:off x="5152830" y="3676038"/>
            <a:ext cx="83775" cy="140324"/>
          </a:xfrm>
          <a:custGeom>
            <a:avLst/>
            <a:gdLst>
              <a:gd name="T0" fmla="*/ 123 w 177"/>
              <a:gd name="T1" fmla="*/ 9 h 294"/>
              <a:gd name="T2" fmla="*/ 123 w 177"/>
              <a:gd name="T3" fmla="*/ 9 h 294"/>
              <a:gd name="T4" fmla="*/ 8 w 177"/>
              <a:gd name="T5" fmla="*/ 125 h 294"/>
              <a:gd name="T6" fmla="*/ 0 w 177"/>
              <a:gd name="T7" fmla="*/ 142 h 294"/>
              <a:gd name="T8" fmla="*/ 8 w 177"/>
              <a:gd name="T9" fmla="*/ 169 h 294"/>
              <a:gd name="T10" fmla="*/ 123 w 177"/>
              <a:gd name="T11" fmla="*/ 284 h 294"/>
              <a:gd name="T12" fmla="*/ 167 w 177"/>
              <a:gd name="T13" fmla="*/ 284 h 294"/>
              <a:gd name="T14" fmla="*/ 167 w 177"/>
              <a:gd name="T15" fmla="*/ 240 h 294"/>
              <a:gd name="T16" fmla="*/ 70 w 177"/>
              <a:gd name="T17" fmla="*/ 142 h 294"/>
              <a:gd name="T18" fmla="*/ 167 w 177"/>
              <a:gd name="T19" fmla="*/ 44 h 294"/>
              <a:gd name="T20" fmla="*/ 167 w 177"/>
              <a:gd name="T21" fmla="*/ 9 h 294"/>
              <a:gd name="T22" fmla="*/ 123 w 177"/>
              <a:gd name="T23" fmla="*/ 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94">
                <a:moveTo>
                  <a:pt x="123" y="9"/>
                </a:moveTo>
                <a:lnTo>
                  <a:pt x="123" y="9"/>
                </a:lnTo>
                <a:cubicBezTo>
                  <a:pt x="114" y="18"/>
                  <a:pt x="8" y="125"/>
                  <a:pt x="8" y="125"/>
                </a:cubicBezTo>
                <a:cubicBezTo>
                  <a:pt x="8" y="134"/>
                  <a:pt x="0" y="142"/>
                  <a:pt x="0" y="142"/>
                </a:cubicBezTo>
                <a:cubicBezTo>
                  <a:pt x="0" y="151"/>
                  <a:pt x="8" y="160"/>
                  <a:pt x="8" y="169"/>
                </a:cubicBezTo>
                <a:cubicBezTo>
                  <a:pt x="8" y="169"/>
                  <a:pt x="114" y="275"/>
                  <a:pt x="123" y="284"/>
                </a:cubicBezTo>
                <a:cubicBezTo>
                  <a:pt x="132" y="293"/>
                  <a:pt x="150" y="293"/>
                  <a:pt x="167" y="284"/>
                </a:cubicBezTo>
                <a:cubicBezTo>
                  <a:pt x="176" y="275"/>
                  <a:pt x="176" y="257"/>
                  <a:pt x="167" y="240"/>
                </a:cubicBezTo>
                <a:cubicBezTo>
                  <a:pt x="70" y="142"/>
                  <a:pt x="70" y="142"/>
                  <a:pt x="70" y="142"/>
                </a:cubicBezTo>
                <a:cubicBezTo>
                  <a:pt x="167" y="44"/>
                  <a:pt x="167" y="44"/>
                  <a:pt x="167" y="44"/>
                </a:cubicBezTo>
                <a:cubicBezTo>
                  <a:pt x="176" y="36"/>
                  <a:pt x="176" y="18"/>
                  <a:pt x="167" y="9"/>
                </a:cubicBezTo>
                <a:cubicBezTo>
                  <a:pt x="150" y="0"/>
                  <a:pt x="132" y="0"/>
                  <a:pt x="123" y="9"/>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8" name="Freeform 26"/>
          <p:cNvSpPr>
            <a:spLocks noChangeArrowheads="1"/>
          </p:cNvSpPr>
          <p:nvPr userDrawn="1"/>
        </p:nvSpPr>
        <p:spPr bwMode="auto">
          <a:xfrm>
            <a:off x="5081621" y="4155651"/>
            <a:ext cx="228287" cy="117285"/>
          </a:xfrm>
          <a:custGeom>
            <a:avLst/>
            <a:gdLst>
              <a:gd name="T0" fmla="*/ 363 w 479"/>
              <a:gd name="T1" fmla="*/ 247 h 248"/>
              <a:gd name="T2" fmla="*/ 363 w 479"/>
              <a:gd name="T3" fmla="*/ 168 h 248"/>
              <a:gd name="T4" fmla="*/ 0 w 479"/>
              <a:gd name="T5" fmla="*/ 168 h 248"/>
              <a:gd name="T6" fmla="*/ 0 w 479"/>
              <a:gd name="T7" fmla="*/ 79 h 248"/>
              <a:gd name="T8" fmla="*/ 363 w 479"/>
              <a:gd name="T9" fmla="*/ 79 h 248"/>
              <a:gd name="T10" fmla="*/ 363 w 479"/>
              <a:gd name="T11" fmla="*/ 0 h 248"/>
              <a:gd name="T12" fmla="*/ 478 w 479"/>
              <a:gd name="T13" fmla="*/ 124 h 248"/>
              <a:gd name="T14" fmla="*/ 363 w 479"/>
              <a:gd name="T15" fmla="*/ 247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9" h="248">
                <a:moveTo>
                  <a:pt x="363" y="247"/>
                </a:moveTo>
                <a:lnTo>
                  <a:pt x="363" y="168"/>
                </a:lnTo>
                <a:lnTo>
                  <a:pt x="0" y="168"/>
                </a:lnTo>
                <a:lnTo>
                  <a:pt x="0" y="79"/>
                </a:lnTo>
                <a:lnTo>
                  <a:pt x="363" y="79"/>
                </a:lnTo>
                <a:lnTo>
                  <a:pt x="363" y="0"/>
                </a:lnTo>
                <a:lnTo>
                  <a:pt x="478" y="124"/>
                </a:lnTo>
                <a:lnTo>
                  <a:pt x="363" y="247"/>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9" name="Freeform 27"/>
          <p:cNvSpPr>
            <a:spLocks noChangeArrowheads="1"/>
          </p:cNvSpPr>
          <p:nvPr userDrawn="1"/>
        </p:nvSpPr>
        <p:spPr bwMode="auto">
          <a:xfrm>
            <a:off x="3665821" y="4155651"/>
            <a:ext cx="228287" cy="117285"/>
          </a:xfrm>
          <a:custGeom>
            <a:avLst/>
            <a:gdLst>
              <a:gd name="T0" fmla="*/ 116 w 480"/>
              <a:gd name="T1" fmla="*/ 247 h 248"/>
              <a:gd name="T2" fmla="*/ 116 w 480"/>
              <a:gd name="T3" fmla="*/ 168 h 248"/>
              <a:gd name="T4" fmla="*/ 479 w 480"/>
              <a:gd name="T5" fmla="*/ 168 h 248"/>
              <a:gd name="T6" fmla="*/ 479 w 480"/>
              <a:gd name="T7" fmla="*/ 79 h 248"/>
              <a:gd name="T8" fmla="*/ 116 w 480"/>
              <a:gd name="T9" fmla="*/ 79 h 248"/>
              <a:gd name="T10" fmla="*/ 116 w 480"/>
              <a:gd name="T11" fmla="*/ 0 h 248"/>
              <a:gd name="T12" fmla="*/ 0 w 480"/>
              <a:gd name="T13" fmla="*/ 124 h 248"/>
              <a:gd name="T14" fmla="*/ 116 w 480"/>
              <a:gd name="T15" fmla="*/ 247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248">
                <a:moveTo>
                  <a:pt x="116" y="247"/>
                </a:moveTo>
                <a:lnTo>
                  <a:pt x="116" y="168"/>
                </a:lnTo>
                <a:lnTo>
                  <a:pt x="479" y="168"/>
                </a:lnTo>
                <a:lnTo>
                  <a:pt x="479" y="79"/>
                </a:lnTo>
                <a:lnTo>
                  <a:pt x="116" y="79"/>
                </a:lnTo>
                <a:lnTo>
                  <a:pt x="116" y="0"/>
                </a:lnTo>
                <a:lnTo>
                  <a:pt x="0" y="124"/>
                </a:lnTo>
                <a:lnTo>
                  <a:pt x="116" y="247"/>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0" name="Freeform 28"/>
          <p:cNvSpPr>
            <a:spLocks noChangeArrowheads="1"/>
          </p:cNvSpPr>
          <p:nvPr userDrawn="1"/>
        </p:nvSpPr>
        <p:spPr bwMode="auto">
          <a:xfrm>
            <a:off x="4193604" y="4101198"/>
            <a:ext cx="117285" cy="232475"/>
          </a:xfrm>
          <a:custGeom>
            <a:avLst/>
            <a:gdLst>
              <a:gd name="T0" fmla="*/ 248 w 249"/>
              <a:gd name="T1" fmla="*/ 363 h 489"/>
              <a:gd name="T2" fmla="*/ 169 w 249"/>
              <a:gd name="T3" fmla="*/ 363 h 489"/>
              <a:gd name="T4" fmla="*/ 169 w 249"/>
              <a:gd name="T5" fmla="*/ 0 h 489"/>
              <a:gd name="T6" fmla="*/ 79 w 249"/>
              <a:gd name="T7" fmla="*/ 0 h 489"/>
              <a:gd name="T8" fmla="*/ 79 w 249"/>
              <a:gd name="T9" fmla="*/ 363 h 489"/>
              <a:gd name="T10" fmla="*/ 0 w 249"/>
              <a:gd name="T11" fmla="*/ 363 h 489"/>
              <a:gd name="T12" fmla="*/ 124 w 249"/>
              <a:gd name="T13" fmla="*/ 488 h 489"/>
              <a:gd name="T14" fmla="*/ 248 w 249"/>
              <a:gd name="T15" fmla="*/ 363 h 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489">
                <a:moveTo>
                  <a:pt x="248" y="363"/>
                </a:moveTo>
                <a:lnTo>
                  <a:pt x="169" y="363"/>
                </a:lnTo>
                <a:lnTo>
                  <a:pt x="169" y="0"/>
                </a:lnTo>
                <a:lnTo>
                  <a:pt x="79" y="0"/>
                </a:lnTo>
                <a:lnTo>
                  <a:pt x="79" y="363"/>
                </a:lnTo>
                <a:lnTo>
                  <a:pt x="0" y="363"/>
                </a:lnTo>
                <a:lnTo>
                  <a:pt x="124" y="488"/>
                </a:lnTo>
                <a:lnTo>
                  <a:pt x="248" y="363"/>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1" name="Freeform 29"/>
          <p:cNvSpPr>
            <a:spLocks noChangeArrowheads="1"/>
          </p:cNvSpPr>
          <p:nvPr userDrawn="1"/>
        </p:nvSpPr>
        <p:spPr bwMode="auto">
          <a:xfrm>
            <a:off x="4664839" y="4101198"/>
            <a:ext cx="117285" cy="232475"/>
          </a:xfrm>
          <a:custGeom>
            <a:avLst/>
            <a:gdLst>
              <a:gd name="T0" fmla="*/ 248 w 249"/>
              <a:gd name="T1" fmla="*/ 116 h 489"/>
              <a:gd name="T2" fmla="*/ 169 w 249"/>
              <a:gd name="T3" fmla="*/ 116 h 489"/>
              <a:gd name="T4" fmla="*/ 169 w 249"/>
              <a:gd name="T5" fmla="*/ 488 h 489"/>
              <a:gd name="T6" fmla="*/ 80 w 249"/>
              <a:gd name="T7" fmla="*/ 488 h 489"/>
              <a:gd name="T8" fmla="*/ 80 w 249"/>
              <a:gd name="T9" fmla="*/ 116 h 489"/>
              <a:gd name="T10" fmla="*/ 0 w 249"/>
              <a:gd name="T11" fmla="*/ 116 h 489"/>
              <a:gd name="T12" fmla="*/ 125 w 249"/>
              <a:gd name="T13" fmla="*/ 0 h 489"/>
              <a:gd name="T14" fmla="*/ 248 w 249"/>
              <a:gd name="T15" fmla="*/ 116 h 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489">
                <a:moveTo>
                  <a:pt x="248" y="116"/>
                </a:moveTo>
                <a:lnTo>
                  <a:pt x="169" y="116"/>
                </a:lnTo>
                <a:lnTo>
                  <a:pt x="169" y="488"/>
                </a:lnTo>
                <a:lnTo>
                  <a:pt x="80" y="488"/>
                </a:lnTo>
                <a:lnTo>
                  <a:pt x="80" y="116"/>
                </a:lnTo>
                <a:lnTo>
                  <a:pt x="0" y="116"/>
                </a:lnTo>
                <a:lnTo>
                  <a:pt x="125" y="0"/>
                </a:lnTo>
                <a:lnTo>
                  <a:pt x="248" y="116"/>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2" name="Freeform 30"/>
          <p:cNvSpPr>
            <a:spLocks noChangeArrowheads="1"/>
          </p:cNvSpPr>
          <p:nvPr userDrawn="1"/>
        </p:nvSpPr>
        <p:spPr bwMode="auto">
          <a:xfrm>
            <a:off x="6974939" y="4580810"/>
            <a:ext cx="211532" cy="215722"/>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3" name="Freeform 31"/>
          <p:cNvSpPr>
            <a:spLocks noChangeArrowheads="1"/>
          </p:cNvSpPr>
          <p:nvPr userDrawn="1"/>
        </p:nvSpPr>
        <p:spPr bwMode="auto">
          <a:xfrm>
            <a:off x="5611498" y="4094914"/>
            <a:ext cx="108908" cy="236665"/>
          </a:xfrm>
          <a:custGeom>
            <a:avLst/>
            <a:gdLst>
              <a:gd name="T0" fmla="*/ 115 w 231"/>
              <a:gd name="T1" fmla="*/ 0 h 498"/>
              <a:gd name="T2" fmla="*/ 0 w 231"/>
              <a:gd name="T3" fmla="*/ 187 h 498"/>
              <a:gd name="T4" fmla="*/ 230 w 231"/>
              <a:gd name="T5" fmla="*/ 187 h 498"/>
              <a:gd name="T6" fmla="*/ 115 w 231"/>
              <a:gd name="T7" fmla="*/ 0 h 498"/>
              <a:gd name="T8" fmla="*/ 115 w 231"/>
              <a:gd name="T9" fmla="*/ 497 h 498"/>
              <a:gd name="T10" fmla="*/ 230 w 231"/>
              <a:gd name="T11" fmla="*/ 319 h 498"/>
              <a:gd name="T12" fmla="*/ 0 w 231"/>
              <a:gd name="T13" fmla="*/ 319 h 498"/>
              <a:gd name="T14" fmla="*/ 115 w 231"/>
              <a:gd name="T15" fmla="*/ 497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498">
                <a:moveTo>
                  <a:pt x="115" y="0"/>
                </a:moveTo>
                <a:lnTo>
                  <a:pt x="0" y="187"/>
                </a:lnTo>
                <a:lnTo>
                  <a:pt x="230" y="187"/>
                </a:lnTo>
                <a:lnTo>
                  <a:pt x="115" y="0"/>
                </a:lnTo>
                <a:close/>
                <a:moveTo>
                  <a:pt x="115" y="497"/>
                </a:moveTo>
                <a:lnTo>
                  <a:pt x="230" y="319"/>
                </a:lnTo>
                <a:lnTo>
                  <a:pt x="0" y="319"/>
                </a:lnTo>
                <a:lnTo>
                  <a:pt x="115" y="49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4" name="Freeform 32"/>
          <p:cNvSpPr>
            <a:spLocks noChangeArrowheads="1"/>
          </p:cNvSpPr>
          <p:nvPr userDrawn="1"/>
        </p:nvSpPr>
        <p:spPr bwMode="auto">
          <a:xfrm>
            <a:off x="2727540" y="3162916"/>
            <a:ext cx="219909" cy="224098"/>
          </a:xfrm>
          <a:custGeom>
            <a:avLst/>
            <a:gdLst>
              <a:gd name="T0" fmla="*/ 425 w 462"/>
              <a:gd name="T1" fmla="*/ 354 h 470"/>
              <a:gd name="T2" fmla="*/ 425 w 462"/>
              <a:gd name="T3" fmla="*/ 354 h 470"/>
              <a:gd name="T4" fmla="*/ 425 w 462"/>
              <a:gd name="T5" fmla="*/ 292 h 470"/>
              <a:gd name="T6" fmla="*/ 346 w 462"/>
              <a:gd name="T7" fmla="*/ 212 h 470"/>
              <a:gd name="T8" fmla="*/ 293 w 462"/>
              <a:gd name="T9" fmla="*/ 212 h 470"/>
              <a:gd name="T10" fmla="*/ 257 w 462"/>
              <a:gd name="T11" fmla="*/ 185 h 470"/>
              <a:gd name="T12" fmla="*/ 257 w 462"/>
              <a:gd name="T13" fmla="*/ 114 h 470"/>
              <a:gd name="T14" fmla="*/ 293 w 462"/>
              <a:gd name="T15" fmla="*/ 61 h 470"/>
              <a:gd name="T16" fmla="*/ 231 w 462"/>
              <a:gd name="T17" fmla="*/ 0 h 470"/>
              <a:gd name="T18" fmla="*/ 169 w 462"/>
              <a:gd name="T19" fmla="*/ 61 h 470"/>
              <a:gd name="T20" fmla="*/ 204 w 462"/>
              <a:gd name="T21" fmla="*/ 114 h 470"/>
              <a:gd name="T22" fmla="*/ 204 w 462"/>
              <a:gd name="T23" fmla="*/ 185 h 470"/>
              <a:gd name="T24" fmla="*/ 169 w 462"/>
              <a:gd name="T25" fmla="*/ 212 h 470"/>
              <a:gd name="T26" fmla="*/ 115 w 462"/>
              <a:gd name="T27" fmla="*/ 212 h 470"/>
              <a:gd name="T28" fmla="*/ 36 w 462"/>
              <a:gd name="T29" fmla="*/ 292 h 470"/>
              <a:gd name="T30" fmla="*/ 36 w 462"/>
              <a:gd name="T31" fmla="*/ 354 h 470"/>
              <a:gd name="T32" fmla="*/ 0 w 462"/>
              <a:gd name="T33" fmla="*/ 407 h 470"/>
              <a:gd name="T34" fmla="*/ 53 w 462"/>
              <a:gd name="T35" fmla="*/ 469 h 470"/>
              <a:gd name="T36" fmla="*/ 115 w 462"/>
              <a:gd name="T37" fmla="*/ 407 h 470"/>
              <a:gd name="T38" fmla="*/ 80 w 462"/>
              <a:gd name="T39" fmla="*/ 354 h 470"/>
              <a:gd name="T40" fmla="*/ 80 w 462"/>
              <a:gd name="T41" fmla="*/ 292 h 470"/>
              <a:gd name="T42" fmla="*/ 115 w 462"/>
              <a:gd name="T43" fmla="*/ 257 h 470"/>
              <a:gd name="T44" fmla="*/ 169 w 462"/>
              <a:gd name="T45" fmla="*/ 257 h 470"/>
              <a:gd name="T46" fmla="*/ 204 w 462"/>
              <a:gd name="T47" fmla="*/ 248 h 470"/>
              <a:gd name="T48" fmla="*/ 204 w 462"/>
              <a:gd name="T49" fmla="*/ 354 h 470"/>
              <a:gd name="T50" fmla="*/ 169 w 462"/>
              <a:gd name="T51" fmla="*/ 407 h 470"/>
              <a:gd name="T52" fmla="*/ 231 w 462"/>
              <a:gd name="T53" fmla="*/ 469 h 470"/>
              <a:gd name="T54" fmla="*/ 293 w 462"/>
              <a:gd name="T55" fmla="*/ 407 h 470"/>
              <a:gd name="T56" fmla="*/ 257 w 462"/>
              <a:gd name="T57" fmla="*/ 354 h 470"/>
              <a:gd name="T58" fmla="*/ 257 w 462"/>
              <a:gd name="T59" fmla="*/ 248 h 470"/>
              <a:gd name="T60" fmla="*/ 293 w 462"/>
              <a:gd name="T61" fmla="*/ 257 h 470"/>
              <a:gd name="T62" fmla="*/ 346 w 462"/>
              <a:gd name="T63" fmla="*/ 257 h 470"/>
              <a:gd name="T64" fmla="*/ 381 w 462"/>
              <a:gd name="T65" fmla="*/ 292 h 470"/>
              <a:gd name="T66" fmla="*/ 381 w 462"/>
              <a:gd name="T67" fmla="*/ 354 h 470"/>
              <a:gd name="T68" fmla="*/ 346 w 462"/>
              <a:gd name="T69" fmla="*/ 407 h 470"/>
              <a:gd name="T70" fmla="*/ 408 w 462"/>
              <a:gd name="T71" fmla="*/ 469 h 470"/>
              <a:gd name="T72" fmla="*/ 461 w 462"/>
              <a:gd name="T73" fmla="*/ 407 h 470"/>
              <a:gd name="T74" fmla="*/ 425 w 462"/>
              <a:gd name="T75" fmla="*/ 354 h 470"/>
              <a:gd name="T76" fmla="*/ 89 w 462"/>
              <a:gd name="T77" fmla="*/ 407 h 470"/>
              <a:gd name="T78" fmla="*/ 89 w 462"/>
              <a:gd name="T79" fmla="*/ 407 h 470"/>
              <a:gd name="T80" fmla="*/ 53 w 462"/>
              <a:gd name="T81" fmla="*/ 442 h 470"/>
              <a:gd name="T82" fmla="*/ 18 w 462"/>
              <a:gd name="T83" fmla="*/ 407 h 470"/>
              <a:gd name="T84" fmla="*/ 53 w 462"/>
              <a:gd name="T85" fmla="*/ 372 h 470"/>
              <a:gd name="T86" fmla="*/ 89 w 462"/>
              <a:gd name="T87" fmla="*/ 407 h 470"/>
              <a:gd name="T88" fmla="*/ 196 w 462"/>
              <a:gd name="T89" fmla="*/ 61 h 470"/>
              <a:gd name="T90" fmla="*/ 196 w 462"/>
              <a:gd name="T91" fmla="*/ 61 h 470"/>
              <a:gd name="T92" fmla="*/ 231 w 462"/>
              <a:gd name="T93" fmla="*/ 26 h 470"/>
              <a:gd name="T94" fmla="*/ 266 w 462"/>
              <a:gd name="T95" fmla="*/ 61 h 470"/>
              <a:gd name="T96" fmla="*/ 231 w 462"/>
              <a:gd name="T97" fmla="*/ 97 h 470"/>
              <a:gd name="T98" fmla="*/ 196 w 462"/>
              <a:gd name="T99" fmla="*/ 61 h 470"/>
              <a:gd name="T100" fmla="*/ 266 w 462"/>
              <a:gd name="T101" fmla="*/ 407 h 470"/>
              <a:gd name="T102" fmla="*/ 266 w 462"/>
              <a:gd name="T103" fmla="*/ 407 h 470"/>
              <a:gd name="T104" fmla="*/ 231 w 462"/>
              <a:gd name="T105" fmla="*/ 442 h 470"/>
              <a:gd name="T106" fmla="*/ 196 w 462"/>
              <a:gd name="T107" fmla="*/ 407 h 470"/>
              <a:gd name="T108" fmla="*/ 231 w 462"/>
              <a:gd name="T109" fmla="*/ 372 h 470"/>
              <a:gd name="T110" fmla="*/ 266 w 462"/>
              <a:gd name="T111" fmla="*/ 407 h 470"/>
              <a:gd name="T112" fmla="*/ 408 w 462"/>
              <a:gd name="T113" fmla="*/ 442 h 470"/>
              <a:gd name="T114" fmla="*/ 408 w 462"/>
              <a:gd name="T115" fmla="*/ 442 h 470"/>
              <a:gd name="T116" fmla="*/ 372 w 462"/>
              <a:gd name="T117" fmla="*/ 407 h 470"/>
              <a:gd name="T118" fmla="*/ 408 w 462"/>
              <a:gd name="T119" fmla="*/ 372 h 470"/>
              <a:gd name="T120" fmla="*/ 434 w 462"/>
              <a:gd name="T121" fmla="*/ 407 h 470"/>
              <a:gd name="T122" fmla="*/ 408 w 462"/>
              <a:gd name="T123" fmla="*/ 44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2" h="470">
                <a:moveTo>
                  <a:pt x="425" y="354"/>
                </a:moveTo>
                <a:lnTo>
                  <a:pt x="425" y="354"/>
                </a:lnTo>
                <a:cubicBezTo>
                  <a:pt x="425" y="292"/>
                  <a:pt x="425" y="292"/>
                  <a:pt x="425" y="292"/>
                </a:cubicBezTo>
                <a:cubicBezTo>
                  <a:pt x="425" y="257"/>
                  <a:pt x="408" y="212"/>
                  <a:pt x="346" y="212"/>
                </a:cubicBezTo>
                <a:cubicBezTo>
                  <a:pt x="293" y="212"/>
                  <a:pt x="293" y="212"/>
                  <a:pt x="293" y="212"/>
                </a:cubicBezTo>
                <a:cubicBezTo>
                  <a:pt x="257" y="212"/>
                  <a:pt x="257" y="195"/>
                  <a:pt x="257" y="185"/>
                </a:cubicBezTo>
                <a:cubicBezTo>
                  <a:pt x="257" y="114"/>
                  <a:pt x="257" y="114"/>
                  <a:pt x="257" y="114"/>
                </a:cubicBezTo>
                <a:cubicBezTo>
                  <a:pt x="275" y="106"/>
                  <a:pt x="293" y="88"/>
                  <a:pt x="293" y="61"/>
                </a:cubicBezTo>
                <a:cubicBezTo>
                  <a:pt x="293" y="26"/>
                  <a:pt x="266" y="0"/>
                  <a:pt x="231" y="0"/>
                </a:cubicBezTo>
                <a:cubicBezTo>
                  <a:pt x="196" y="0"/>
                  <a:pt x="169" y="26"/>
                  <a:pt x="169" y="61"/>
                </a:cubicBezTo>
                <a:cubicBezTo>
                  <a:pt x="169" y="88"/>
                  <a:pt x="186" y="106"/>
                  <a:pt x="204" y="114"/>
                </a:cubicBezTo>
                <a:cubicBezTo>
                  <a:pt x="204" y="185"/>
                  <a:pt x="204" y="185"/>
                  <a:pt x="204" y="185"/>
                </a:cubicBezTo>
                <a:cubicBezTo>
                  <a:pt x="204" y="185"/>
                  <a:pt x="204" y="212"/>
                  <a:pt x="169" y="212"/>
                </a:cubicBezTo>
                <a:cubicBezTo>
                  <a:pt x="115" y="212"/>
                  <a:pt x="115" y="212"/>
                  <a:pt x="115" y="212"/>
                </a:cubicBezTo>
                <a:cubicBezTo>
                  <a:pt x="53" y="212"/>
                  <a:pt x="36" y="257"/>
                  <a:pt x="36" y="292"/>
                </a:cubicBezTo>
                <a:cubicBezTo>
                  <a:pt x="36" y="354"/>
                  <a:pt x="36" y="354"/>
                  <a:pt x="36" y="354"/>
                </a:cubicBezTo>
                <a:cubicBezTo>
                  <a:pt x="9" y="363"/>
                  <a:pt x="0" y="380"/>
                  <a:pt x="0" y="407"/>
                </a:cubicBezTo>
                <a:cubicBezTo>
                  <a:pt x="0" y="442"/>
                  <a:pt x="27" y="469"/>
                  <a:pt x="53" y="469"/>
                </a:cubicBezTo>
                <a:cubicBezTo>
                  <a:pt x="89" y="469"/>
                  <a:pt x="115" y="442"/>
                  <a:pt x="115" y="407"/>
                </a:cubicBezTo>
                <a:cubicBezTo>
                  <a:pt x="115" y="380"/>
                  <a:pt x="98" y="363"/>
                  <a:pt x="80" y="354"/>
                </a:cubicBezTo>
                <a:cubicBezTo>
                  <a:pt x="80" y="292"/>
                  <a:pt x="80" y="292"/>
                  <a:pt x="80" y="292"/>
                </a:cubicBezTo>
                <a:cubicBezTo>
                  <a:pt x="80" y="292"/>
                  <a:pt x="80" y="257"/>
                  <a:pt x="115" y="257"/>
                </a:cubicBezTo>
                <a:cubicBezTo>
                  <a:pt x="169" y="257"/>
                  <a:pt x="169" y="257"/>
                  <a:pt x="169" y="257"/>
                </a:cubicBezTo>
                <a:cubicBezTo>
                  <a:pt x="186" y="257"/>
                  <a:pt x="196" y="257"/>
                  <a:pt x="204" y="248"/>
                </a:cubicBezTo>
                <a:cubicBezTo>
                  <a:pt x="204" y="354"/>
                  <a:pt x="204" y="354"/>
                  <a:pt x="204" y="354"/>
                </a:cubicBezTo>
                <a:cubicBezTo>
                  <a:pt x="186" y="363"/>
                  <a:pt x="169" y="380"/>
                  <a:pt x="169" y="407"/>
                </a:cubicBezTo>
                <a:cubicBezTo>
                  <a:pt x="169" y="442"/>
                  <a:pt x="196" y="469"/>
                  <a:pt x="231" y="469"/>
                </a:cubicBezTo>
                <a:cubicBezTo>
                  <a:pt x="266" y="469"/>
                  <a:pt x="293" y="442"/>
                  <a:pt x="293" y="407"/>
                </a:cubicBezTo>
                <a:cubicBezTo>
                  <a:pt x="293" y="380"/>
                  <a:pt x="275" y="363"/>
                  <a:pt x="257" y="354"/>
                </a:cubicBezTo>
                <a:cubicBezTo>
                  <a:pt x="257" y="248"/>
                  <a:pt x="257" y="248"/>
                  <a:pt x="257" y="248"/>
                </a:cubicBezTo>
                <a:cubicBezTo>
                  <a:pt x="266" y="257"/>
                  <a:pt x="275" y="257"/>
                  <a:pt x="293" y="257"/>
                </a:cubicBezTo>
                <a:cubicBezTo>
                  <a:pt x="346" y="257"/>
                  <a:pt x="346" y="257"/>
                  <a:pt x="346" y="257"/>
                </a:cubicBezTo>
                <a:cubicBezTo>
                  <a:pt x="381" y="257"/>
                  <a:pt x="381" y="283"/>
                  <a:pt x="381" y="292"/>
                </a:cubicBezTo>
                <a:cubicBezTo>
                  <a:pt x="381" y="354"/>
                  <a:pt x="381" y="354"/>
                  <a:pt x="381" y="354"/>
                </a:cubicBezTo>
                <a:cubicBezTo>
                  <a:pt x="363" y="363"/>
                  <a:pt x="346" y="380"/>
                  <a:pt x="346" y="407"/>
                </a:cubicBezTo>
                <a:cubicBezTo>
                  <a:pt x="346" y="442"/>
                  <a:pt x="372" y="469"/>
                  <a:pt x="408" y="469"/>
                </a:cubicBezTo>
                <a:cubicBezTo>
                  <a:pt x="434" y="469"/>
                  <a:pt x="461" y="442"/>
                  <a:pt x="461" y="407"/>
                </a:cubicBezTo>
                <a:cubicBezTo>
                  <a:pt x="461" y="380"/>
                  <a:pt x="453" y="363"/>
                  <a:pt x="425" y="354"/>
                </a:cubicBezTo>
                <a:close/>
                <a:moveTo>
                  <a:pt x="89" y="407"/>
                </a:moveTo>
                <a:lnTo>
                  <a:pt x="89" y="407"/>
                </a:lnTo>
                <a:cubicBezTo>
                  <a:pt x="89" y="425"/>
                  <a:pt x="71" y="442"/>
                  <a:pt x="53" y="442"/>
                </a:cubicBezTo>
                <a:cubicBezTo>
                  <a:pt x="36" y="442"/>
                  <a:pt x="18" y="425"/>
                  <a:pt x="18" y="407"/>
                </a:cubicBezTo>
                <a:cubicBezTo>
                  <a:pt x="18" y="389"/>
                  <a:pt x="36" y="372"/>
                  <a:pt x="53" y="372"/>
                </a:cubicBezTo>
                <a:cubicBezTo>
                  <a:pt x="71" y="372"/>
                  <a:pt x="89" y="389"/>
                  <a:pt x="89" y="407"/>
                </a:cubicBezTo>
                <a:close/>
                <a:moveTo>
                  <a:pt x="196" y="61"/>
                </a:moveTo>
                <a:lnTo>
                  <a:pt x="196" y="61"/>
                </a:lnTo>
                <a:cubicBezTo>
                  <a:pt x="196" y="44"/>
                  <a:pt x="213" y="26"/>
                  <a:pt x="231" y="26"/>
                </a:cubicBezTo>
                <a:cubicBezTo>
                  <a:pt x="249" y="26"/>
                  <a:pt x="266" y="44"/>
                  <a:pt x="266" y="61"/>
                </a:cubicBezTo>
                <a:cubicBezTo>
                  <a:pt x="266" y="79"/>
                  <a:pt x="249" y="97"/>
                  <a:pt x="231" y="97"/>
                </a:cubicBezTo>
                <a:cubicBezTo>
                  <a:pt x="213" y="97"/>
                  <a:pt x="196" y="79"/>
                  <a:pt x="196" y="61"/>
                </a:cubicBezTo>
                <a:close/>
                <a:moveTo>
                  <a:pt x="266" y="407"/>
                </a:moveTo>
                <a:lnTo>
                  <a:pt x="266" y="407"/>
                </a:lnTo>
                <a:cubicBezTo>
                  <a:pt x="266" y="425"/>
                  <a:pt x="249" y="442"/>
                  <a:pt x="231" y="442"/>
                </a:cubicBezTo>
                <a:cubicBezTo>
                  <a:pt x="213" y="442"/>
                  <a:pt x="196" y="425"/>
                  <a:pt x="196" y="407"/>
                </a:cubicBezTo>
                <a:cubicBezTo>
                  <a:pt x="196" y="389"/>
                  <a:pt x="213" y="372"/>
                  <a:pt x="231" y="372"/>
                </a:cubicBezTo>
                <a:cubicBezTo>
                  <a:pt x="249" y="372"/>
                  <a:pt x="266" y="389"/>
                  <a:pt x="266" y="407"/>
                </a:cubicBezTo>
                <a:close/>
                <a:moveTo>
                  <a:pt x="408" y="442"/>
                </a:moveTo>
                <a:lnTo>
                  <a:pt x="408" y="442"/>
                </a:lnTo>
                <a:cubicBezTo>
                  <a:pt x="381" y="442"/>
                  <a:pt x="372" y="425"/>
                  <a:pt x="372" y="407"/>
                </a:cubicBezTo>
                <a:cubicBezTo>
                  <a:pt x="372" y="389"/>
                  <a:pt x="381" y="372"/>
                  <a:pt x="408" y="372"/>
                </a:cubicBezTo>
                <a:cubicBezTo>
                  <a:pt x="425" y="372"/>
                  <a:pt x="434" y="389"/>
                  <a:pt x="434" y="407"/>
                </a:cubicBezTo>
                <a:cubicBezTo>
                  <a:pt x="434" y="425"/>
                  <a:pt x="425" y="442"/>
                  <a:pt x="408" y="44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5" name="Freeform 33"/>
          <p:cNvSpPr>
            <a:spLocks noChangeArrowheads="1"/>
          </p:cNvSpPr>
          <p:nvPr userDrawn="1"/>
        </p:nvSpPr>
        <p:spPr bwMode="auto">
          <a:xfrm>
            <a:off x="2289814" y="3175482"/>
            <a:ext cx="152891" cy="198965"/>
          </a:xfrm>
          <a:custGeom>
            <a:avLst/>
            <a:gdLst>
              <a:gd name="T0" fmla="*/ 319 w 320"/>
              <a:gd name="T1" fmla="*/ 62 h 417"/>
              <a:gd name="T2" fmla="*/ 319 w 320"/>
              <a:gd name="T3" fmla="*/ 62 h 417"/>
              <a:gd name="T4" fmla="*/ 257 w 320"/>
              <a:gd name="T5" fmla="*/ 0 h 417"/>
              <a:gd name="T6" fmla="*/ 194 w 320"/>
              <a:gd name="T7" fmla="*/ 62 h 417"/>
              <a:gd name="T8" fmla="*/ 230 w 320"/>
              <a:gd name="T9" fmla="*/ 115 h 417"/>
              <a:gd name="T10" fmla="*/ 150 w 320"/>
              <a:gd name="T11" fmla="*/ 186 h 417"/>
              <a:gd name="T12" fmla="*/ 79 w 320"/>
              <a:gd name="T13" fmla="*/ 213 h 417"/>
              <a:gd name="T14" fmla="*/ 79 w 320"/>
              <a:gd name="T15" fmla="*/ 115 h 417"/>
              <a:gd name="T16" fmla="*/ 115 w 320"/>
              <a:gd name="T17" fmla="*/ 62 h 417"/>
              <a:gd name="T18" fmla="*/ 62 w 320"/>
              <a:gd name="T19" fmla="*/ 0 h 417"/>
              <a:gd name="T20" fmla="*/ 0 w 320"/>
              <a:gd name="T21" fmla="*/ 62 h 417"/>
              <a:gd name="T22" fmla="*/ 35 w 320"/>
              <a:gd name="T23" fmla="*/ 115 h 417"/>
              <a:gd name="T24" fmla="*/ 35 w 320"/>
              <a:gd name="T25" fmla="*/ 301 h 417"/>
              <a:gd name="T26" fmla="*/ 0 w 320"/>
              <a:gd name="T27" fmla="*/ 354 h 417"/>
              <a:gd name="T28" fmla="*/ 62 w 320"/>
              <a:gd name="T29" fmla="*/ 416 h 417"/>
              <a:gd name="T30" fmla="*/ 115 w 320"/>
              <a:gd name="T31" fmla="*/ 354 h 417"/>
              <a:gd name="T32" fmla="*/ 88 w 320"/>
              <a:gd name="T33" fmla="*/ 301 h 417"/>
              <a:gd name="T34" fmla="*/ 168 w 320"/>
              <a:gd name="T35" fmla="*/ 231 h 417"/>
              <a:gd name="T36" fmla="*/ 283 w 320"/>
              <a:gd name="T37" fmla="*/ 115 h 417"/>
              <a:gd name="T38" fmla="*/ 319 w 320"/>
              <a:gd name="T39" fmla="*/ 62 h 417"/>
              <a:gd name="T40" fmla="*/ 26 w 320"/>
              <a:gd name="T41" fmla="*/ 62 h 417"/>
              <a:gd name="T42" fmla="*/ 26 w 320"/>
              <a:gd name="T43" fmla="*/ 62 h 417"/>
              <a:gd name="T44" fmla="*/ 62 w 320"/>
              <a:gd name="T45" fmla="*/ 27 h 417"/>
              <a:gd name="T46" fmla="*/ 97 w 320"/>
              <a:gd name="T47" fmla="*/ 62 h 417"/>
              <a:gd name="T48" fmla="*/ 62 w 320"/>
              <a:gd name="T49" fmla="*/ 88 h 417"/>
              <a:gd name="T50" fmla="*/ 26 w 320"/>
              <a:gd name="T51" fmla="*/ 62 h 417"/>
              <a:gd name="T52" fmla="*/ 62 w 320"/>
              <a:gd name="T53" fmla="*/ 390 h 417"/>
              <a:gd name="T54" fmla="*/ 62 w 320"/>
              <a:gd name="T55" fmla="*/ 390 h 417"/>
              <a:gd name="T56" fmla="*/ 26 w 320"/>
              <a:gd name="T57" fmla="*/ 354 h 417"/>
              <a:gd name="T58" fmla="*/ 62 w 320"/>
              <a:gd name="T59" fmla="*/ 319 h 417"/>
              <a:gd name="T60" fmla="*/ 97 w 320"/>
              <a:gd name="T61" fmla="*/ 354 h 417"/>
              <a:gd name="T62" fmla="*/ 62 w 320"/>
              <a:gd name="T63" fmla="*/ 390 h 417"/>
              <a:gd name="T64" fmla="*/ 257 w 320"/>
              <a:gd name="T65" fmla="*/ 88 h 417"/>
              <a:gd name="T66" fmla="*/ 257 w 320"/>
              <a:gd name="T67" fmla="*/ 88 h 417"/>
              <a:gd name="T68" fmla="*/ 221 w 320"/>
              <a:gd name="T69" fmla="*/ 62 h 417"/>
              <a:gd name="T70" fmla="*/ 257 w 320"/>
              <a:gd name="T71" fmla="*/ 27 h 417"/>
              <a:gd name="T72" fmla="*/ 292 w 320"/>
              <a:gd name="T73" fmla="*/ 62 h 417"/>
              <a:gd name="T74" fmla="*/ 257 w 320"/>
              <a:gd name="T75" fmla="*/ 8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0" h="417">
                <a:moveTo>
                  <a:pt x="319" y="62"/>
                </a:moveTo>
                <a:lnTo>
                  <a:pt x="319" y="62"/>
                </a:lnTo>
                <a:cubicBezTo>
                  <a:pt x="319" y="27"/>
                  <a:pt x="292" y="0"/>
                  <a:pt x="257" y="0"/>
                </a:cubicBezTo>
                <a:cubicBezTo>
                  <a:pt x="221" y="0"/>
                  <a:pt x="194" y="27"/>
                  <a:pt x="194" y="62"/>
                </a:cubicBezTo>
                <a:cubicBezTo>
                  <a:pt x="194" y="80"/>
                  <a:pt x="213" y="106"/>
                  <a:pt x="230" y="115"/>
                </a:cubicBezTo>
                <a:cubicBezTo>
                  <a:pt x="230" y="159"/>
                  <a:pt x="194" y="169"/>
                  <a:pt x="150" y="186"/>
                </a:cubicBezTo>
                <a:cubicBezTo>
                  <a:pt x="132" y="195"/>
                  <a:pt x="106" y="195"/>
                  <a:pt x="79" y="213"/>
                </a:cubicBezTo>
                <a:cubicBezTo>
                  <a:pt x="79" y="115"/>
                  <a:pt x="79" y="115"/>
                  <a:pt x="79" y="115"/>
                </a:cubicBezTo>
                <a:cubicBezTo>
                  <a:pt x="106" y="106"/>
                  <a:pt x="115" y="80"/>
                  <a:pt x="115" y="62"/>
                </a:cubicBezTo>
                <a:cubicBezTo>
                  <a:pt x="115" y="27"/>
                  <a:pt x="88" y="0"/>
                  <a:pt x="62" y="0"/>
                </a:cubicBezTo>
                <a:cubicBezTo>
                  <a:pt x="26" y="0"/>
                  <a:pt x="0" y="27"/>
                  <a:pt x="0" y="62"/>
                </a:cubicBezTo>
                <a:cubicBezTo>
                  <a:pt x="0" y="80"/>
                  <a:pt x="17" y="106"/>
                  <a:pt x="35" y="115"/>
                </a:cubicBezTo>
                <a:cubicBezTo>
                  <a:pt x="35" y="301"/>
                  <a:pt x="35" y="301"/>
                  <a:pt x="35" y="301"/>
                </a:cubicBezTo>
                <a:cubicBezTo>
                  <a:pt x="17" y="310"/>
                  <a:pt x="0" y="328"/>
                  <a:pt x="0" y="354"/>
                </a:cubicBezTo>
                <a:cubicBezTo>
                  <a:pt x="0" y="390"/>
                  <a:pt x="26" y="416"/>
                  <a:pt x="62" y="416"/>
                </a:cubicBezTo>
                <a:cubicBezTo>
                  <a:pt x="88" y="416"/>
                  <a:pt x="115" y="390"/>
                  <a:pt x="115" y="354"/>
                </a:cubicBezTo>
                <a:cubicBezTo>
                  <a:pt x="115" y="328"/>
                  <a:pt x="106" y="310"/>
                  <a:pt x="88" y="301"/>
                </a:cubicBezTo>
                <a:cubicBezTo>
                  <a:pt x="88" y="257"/>
                  <a:pt x="123" y="240"/>
                  <a:pt x="168" y="231"/>
                </a:cubicBezTo>
                <a:cubicBezTo>
                  <a:pt x="213" y="213"/>
                  <a:pt x="275" y="195"/>
                  <a:pt x="283" y="115"/>
                </a:cubicBezTo>
                <a:cubicBezTo>
                  <a:pt x="301" y="106"/>
                  <a:pt x="319" y="80"/>
                  <a:pt x="319" y="62"/>
                </a:cubicBezTo>
                <a:close/>
                <a:moveTo>
                  <a:pt x="26" y="62"/>
                </a:moveTo>
                <a:lnTo>
                  <a:pt x="26" y="62"/>
                </a:lnTo>
                <a:cubicBezTo>
                  <a:pt x="26" y="35"/>
                  <a:pt x="44" y="27"/>
                  <a:pt x="62" y="27"/>
                </a:cubicBezTo>
                <a:cubicBezTo>
                  <a:pt x="79" y="27"/>
                  <a:pt x="97" y="35"/>
                  <a:pt x="97" y="62"/>
                </a:cubicBezTo>
                <a:cubicBezTo>
                  <a:pt x="97" y="80"/>
                  <a:pt x="79" y="88"/>
                  <a:pt x="62" y="88"/>
                </a:cubicBezTo>
                <a:cubicBezTo>
                  <a:pt x="44" y="88"/>
                  <a:pt x="26" y="80"/>
                  <a:pt x="26" y="62"/>
                </a:cubicBezTo>
                <a:close/>
                <a:moveTo>
                  <a:pt x="62" y="390"/>
                </a:moveTo>
                <a:lnTo>
                  <a:pt x="62" y="390"/>
                </a:lnTo>
                <a:cubicBezTo>
                  <a:pt x="44" y="390"/>
                  <a:pt x="26" y="372"/>
                  <a:pt x="26" y="354"/>
                </a:cubicBezTo>
                <a:cubicBezTo>
                  <a:pt x="26" y="337"/>
                  <a:pt x="44" y="319"/>
                  <a:pt x="62" y="319"/>
                </a:cubicBezTo>
                <a:cubicBezTo>
                  <a:pt x="79" y="319"/>
                  <a:pt x="97" y="337"/>
                  <a:pt x="97" y="354"/>
                </a:cubicBezTo>
                <a:cubicBezTo>
                  <a:pt x="97" y="372"/>
                  <a:pt x="79" y="390"/>
                  <a:pt x="62" y="390"/>
                </a:cubicBezTo>
                <a:close/>
                <a:moveTo>
                  <a:pt x="257" y="88"/>
                </a:moveTo>
                <a:lnTo>
                  <a:pt x="257" y="88"/>
                </a:lnTo>
                <a:cubicBezTo>
                  <a:pt x="239" y="88"/>
                  <a:pt x="221" y="80"/>
                  <a:pt x="221" y="62"/>
                </a:cubicBezTo>
                <a:cubicBezTo>
                  <a:pt x="221" y="35"/>
                  <a:pt x="239" y="27"/>
                  <a:pt x="257" y="27"/>
                </a:cubicBezTo>
                <a:cubicBezTo>
                  <a:pt x="275" y="27"/>
                  <a:pt x="292" y="35"/>
                  <a:pt x="292" y="62"/>
                </a:cubicBezTo>
                <a:cubicBezTo>
                  <a:pt x="292" y="80"/>
                  <a:pt x="275" y="88"/>
                  <a:pt x="257" y="8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6" name="Freeform 34"/>
          <p:cNvSpPr>
            <a:spLocks noChangeArrowheads="1"/>
          </p:cNvSpPr>
          <p:nvPr userDrawn="1"/>
        </p:nvSpPr>
        <p:spPr bwMode="auto">
          <a:xfrm>
            <a:off x="1818580" y="3162916"/>
            <a:ext cx="152889" cy="224098"/>
          </a:xfrm>
          <a:custGeom>
            <a:avLst/>
            <a:gdLst>
              <a:gd name="T0" fmla="*/ 258 w 320"/>
              <a:gd name="T1" fmla="*/ 345 h 470"/>
              <a:gd name="T2" fmla="*/ 258 w 320"/>
              <a:gd name="T3" fmla="*/ 345 h 470"/>
              <a:gd name="T4" fmla="*/ 205 w 320"/>
              <a:gd name="T5" fmla="*/ 380 h 470"/>
              <a:gd name="T6" fmla="*/ 124 w 320"/>
              <a:gd name="T7" fmla="*/ 380 h 470"/>
              <a:gd name="T8" fmla="*/ 80 w 320"/>
              <a:gd name="T9" fmla="*/ 345 h 470"/>
              <a:gd name="T10" fmla="*/ 80 w 320"/>
              <a:gd name="T11" fmla="*/ 248 h 470"/>
              <a:gd name="T12" fmla="*/ 124 w 320"/>
              <a:gd name="T13" fmla="*/ 257 h 470"/>
              <a:gd name="T14" fmla="*/ 205 w 320"/>
              <a:gd name="T15" fmla="*/ 257 h 470"/>
              <a:gd name="T16" fmla="*/ 258 w 320"/>
              <a:gd name="T17" fmla="*/ 292 h 470"/>
              <a:gd name="T18" fmla="*/ 319 w 320"/>
              <a:gd name="T19" fmla="*/ 230 h 470"/>
              <a:gd name="T20" fmla="*/ 258 w 320"/>
              <a:gd name="T21" fmla="*/ 176 h 470"/>
              <a:gd name="T22" fmla="*/ 205 w 320"/>
              <a:gd name="T23" fmla="*/ 212 h 470"/>
              <a:gd name="T24" fmla="*/ 124 w 320"/>
              <a:gd name="T25" fmla="*/ 212 h 470"/>
              <a:gd name="T26" fmla="*/ 80 w 320"/>
              <a:gd name="T27" fmla="*/ 167 h 470"/>
              <a:gd name="T28" fmla="*/ 80 w 320"/>
              <a:gd name="T29" fmla="*/ 114 h 470"/>
              <a:gd name="T30" fmla="*/ 115 w 320"/>
              <a:gd name="T31" fmla="*/ 61 h 470"/>
              <a:gd name="T32" fmla="*/ 62 w 320"/>
              <a:gd name="T33" fmla="*/ 0 h 470"/>
              <a:gd name="T34" fmla="*/ 0 w 320"/>
              <a:gd name="T35" fmla="*/ 61 h 470"/>
              <a:gd name="T36" fmla="*/ 36 w 320"/>
              <a:gd name="T37" fmla="*/ 114 h 470"/>
              <a:gd name="T38" fmla="*/ 36 w 320"/>
              <a:gd name="T39" fmla="*/ 345 h 470"/>
              <a:gd name="T40" fmla="*/ 124 w 320"/>
              <a:gd name="T41" fmla="*/ 433 h 470"/>
              <a:gd name="T42" fmla="*/ 205 w 320"/>
              <a:gd name="T43" fmla="*/ 433 h 470"/>
              <a:gd name="T44" fmla="*/ 258 w 320"/>
              <a:gd name="T45" fmla="*/ 469 h 470"/>
              <a:gd name="T46" fmla="*/ 319 w 320"/>
              <a:gd name="T47" fmla="*/ 407 h 470"/>
              <a:gd name="T48" fmla="*/ 258 w 320"/>
              <a:gd name="T49" fmla="*/ 345 h 470"/>
              <a:gd name="T50" fmla="*/ 258 w 320"/>
              <a:gd name="T51" fmla="*/ 195 h 470"/>
              <a:gd name="T52" fmla="*/ 258 w 320"/>
              <a:gd name="T53" fmla="*/ 195 h 470"/>
              <a:gd name="T54" fmla="*/ 293 w 320"/>
              <a:gd name="T55" fmla="*/ 230 h 470"/>
              <a:gd name="T56" fmla="*/ 258 w 320"/>
              <a:gd name="T57" fmla="*/ 266 h 470"/>
              <a:gd name="T58" fmla="*/ 221 w 320"/>
              <a:gd name="T59" fmla="*/ 230 h 470"/>
              <a:gd name="T60" fmla="*/ 258 w 320"/>
              <a:gd name="T61" fmla="*/ 195 h 470"/>
              <a:gd name="T62" fmla="*/ 27 w 320"/>
              <a:gd name="T63" fmla="*/ 61 h 470"/>
              <a:gd name="T64" fmla="*/ 27 w 320"/>
              <a:gd name="T65" fmla="*/ 61 h 470"/>
              <a:gd name="T66" fmla="*/ 62 w 320"/>
              <a:gd name="T67" fmla="*/ 26 h 470"/>
              <a:gd name="T68" fmla="*/ 98 w 320"/>
              <a:gd name="T69" fmla="*/ 61 h 470"/>
              <a:gd name="T70" fmla="*/ 62 w 320"/>
              <a:gd name="T71" fmla="*/ 97 h 470"/>
              <a:gd name="T72" fmla="*/ 27 w 320"/>
              <a:gd name="T73" fmla="*/ 61 h 470"/>
              <a:gd name="T74" fmla="*/ 258 w 320"/>
              <a:gd name="T75" fmla="*/ 442 h 470"/>
              <a:gd name="T76" fmla="*/ 258 w 320"/>
              <a:gd name="T77" fmla="*/ 442 h 470"/>
              <a:gd name="T78" fmla="*/ 221 w 320"/>
              <a:gd name="T79" fmla="*/ 407 h 470"/>
              <a:gd name="T80" fmla="*/ 258 w 320"/>
              <a:gd name="T81" fmla="*/ 372 h 470"/>
              <a:gd name="T82" fmla="*/ 293 w 320"/>
              <a:gd name="T83" fmla="*/ 407 h 470"/>
              <a:gd name="T84" fmla="*/ 258 w 320"/>
              <a:gd name="T85" fmla="*/ 44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 h="470">
                <a:moveTo>
                  <a:pt x="258" y="345"/>
                </a:moveTo>
                <a:lnTo>
                  <a:pt x="258" y="345"/>
                </a:lnTo>
                <a:cubicBezTo>
                  <a:pt x="231" y="345"/>
                  <a:pt x="213" y="363"/>
                  <a:pt x="205" y="380"/>
                </a:cubicBezTo>
                <a:cubicBezTo>
                  <a:pt x="124" y="380"/>
                  <a:pt x="124" y="380"/>
                  <a:pt x="124" y="380"/>
                </a:cubicBezTo>
                <a:cubicBezTo>
                  <a:pt x="89" y="380"/>
                  <a:pt x="80" y="354"/>
                  <a:pt x="80" y="345"/>
                </a:cubicBezTo>
                <a:cubicBezTo>
                  <a:pt x="80" y="248"/>
                  <a:pt x="80" y="248"/>
                  <a:pt x="80" y="248"/>
                </a:cubicBezTo>
                <a:cubicBezTo>
                  <a:pt x="98" y="257"/>
                  <a:pt x="107" y="257"/>
                  <a:pt x="124" y="257"/>
                </a:cubicBezTo>
                <a:cubicBezTo>
                  <a:pt x="205" y="257"/>
                  <a:pt x="205" y="257"/>
                  <a:pt x="205" y="257"/>
                </a:cubicBezTo>
                <a:cubicBezTo>
                  <a:pt x="213" y="274"/>
                  <a:pt x="231" y="292"/>
                  <a:pt x="258" y="292"/>
                </a:cubicBezTo>
                <a:cubicBezTo>
                  <a:pt x="293" y="292"/>
                  <a:pt x="319" y="266"/>
                  <a:pt x="319" y="230"/>
                </a:cubicBezTo>
                <a:cubicBezTo>
                  <a:pt x="319" y="204"/>
                  <a:pt x="293" y="176"/>
                  <a:pt x="258" y="176"/>
                </a:cubicBezTo>
                <a:cubicBezTo>
                  <a:pt x="231" y="176"/>
                  <a:pt x="213" y="185"/>
                  <a:pt x="205" y="212"/>
                </a:cubicBezTo>
                <a:cubicBezTo>
                  <a:pt x="124" y="212"/>
                  <a:pt x="124" y="212"/>
                  <a:pt x="124" y="212"/>
                </a:cubicBezTo>
                <a:cubicBezTo>
                  <a:pt x="89" y="212"/>
                  <a:pt x="80" y="176"/>
                  <a:pt x="80" y="167"/>
                </a:cubicBezTo>
                <a:cubicBezTo>
                  <a:pt x="80" y="114"/>
                  <a:pt x="80" y="114"/>
                  <a:pt x="80" y="114"/>
                </a:cubicBezTo>
                <a:cubicBezTo>
                  <a:pt x="107" y="106"/>
                  <a:pt x="115" y="88"/>
                  <a:pt x="115" y="61"/>
                </a:cubicBezTo>
                <a:cubicBezTo>
                  <a:pt x="115" y="26"/>
                  <a:pt x="89" y="0"/>
                  <a:pt x="62" y="0"/>
                </a:cubicBezTo>
                <a:cubicBezTo>
                  <a:pt x="27" y="0"/>
                  <a:pt x="0" y="26"/>
                  <a:pt x="0" y="61"/>
                </a:cubicBezTo>
                <a:cubicBezTo>
                  <a:pt x="0" y="88"/>
                  <a:pt x="18" y="106"/>
                  <a:pt x="36" y="114"/>
                </a:cubicBezTo>
                <a:cubicBezTo>
                  <a:pt x="36" y="345"/>
                  <a:pt x="36" y="345"/>
                  <a:pt x="36" y="345"/>
                </a:cubicBezTo>
                <a:cubicBezTo>
                  <a:pt x="36" y="380"/>
                  <a:pt x="62" y="433"/>
                  <a:pt x="124" y="433"/>
                </a:cubicBezTo>
                <a:cubicBezTo>
                  <a:pt x="205" y="433"/>
                  <a:pt x="205" y="433"/>
                  <a:pt x="205" y="433"/>
                </a:cubicBezTo>
                <a:cubicBezTo>
                  <a:pt x="213" y="451"/>
                  <a:pt x="231" y="469"/>
                  <a:pt x="258" y="469"/>
                </a:cubicBezTo>
                <a:cubicBezTo>
                  <a:pt x="293" y="469"/>
                  <a:pt x="319" y="442"/>
                  <a:pt x="319" y="407"/>
                </a:cubicBezTo>
                <a:cubicBezTo>
                  <a:pt x="319" y="372"/>
                  <a:pt x="293" y="345"/>
                  <a:pt x="258" y="345"/>
                </a:cubicBezTo>
                <a:close/>
                <a:moveTo>
                  <a:pt x="258" y="195"/>
                </a:moveTo>
                <a:lnTo>
                  <a:pt x="258" y="195"/>
                </a:lnTo>
                <a:cubicBezTo>
                  <a:pt x="275" y="195"/>
                  <a:pt x="293" y="212"/>
                  <a:pt x="293" y="230"/>
                </a:cubicBezTo>
                <a:cubicBezTo>
                  <a:pt x="293" y="248"/>
                  <a:pt x="275" y="266"/>
                  <a:pt x="258" y="266"/>
                </a:cubicBezTo>
                <a:cubicBezTo>
                  <a:pt x="240" y="266"/>
                  <a:pt x="221" y="248"/>
                  <a:pt x="221" y="230"/>
                </a:cubicBezTo>
                <a:cubicBezTo>
                  <a:pt x="221" y="212"/>
                  <a:pt x="240" y="195"/>
                  <a:pt x="258" y="195"/>
                </a:cubicBezTo>
                <a:close/>
                <a:moveTo>
                  <a:pt x="27" y="61"/>
                </a:moveTo>
                <a:lnTo>
                  <a:pt x="27" y="61"/>
                </a:lnTo>
                <a:cubicBezTo>
                  <a:pt x="27" y="44"/>
                  <a:pt x="45" y="26"/>
                  <a:pt x="62" y="26"/>
                </a:cubicBezTo>
                <a:cubicBezTo>
                  <a:pt x="80" y="26"/>
                  <a:pt x="98" y="44"/>
                  <a:pt x="98" y="61"/>
                </a:cubicBezTo>
                <a:cubicBezTo>
                  <a:pt x="98" y="79"/>
                  <a:pt x="80" y="97"/>
                  <a:pt x="62" y="97"/>
                </a:cubicBezTo>
                <a:cubicBezTo>
                  <a:pt x="45" y="97"/>
                  <a:pt x="27" y="79"/>
                  <a:pt x="27" y="61"/>
                </a:cubicBezTo>
                <a:close/>
                <a:moveTo>
                  <a:pt x="258" y="442"/>
                </a:moveTo>
                <a:lnTo>
                  <a:pt x="258" y="442"/>
                </a:lnTo>
                <a:cubicBezTo>
                  <a:pt x="240" y="442"/>
                  <a:pt x="221" y="425"/>
                  <a:pt x="221" y="407"/>
                </a:cubicBezTo>
                <a:cubicBezTo>
                  <a:pt x="221" y="389"/>
                  <a:pt x="240" y="372"/>
                  <a:pt x="258" y="372"/>
                </a:cubicBezTo>
                <a:cubicBezTo>
                  <a:pt x="275" y="372"/>
                  <a:pt x="293" y="389"/>
                  <a:pt x="293" y="407"/>
                </a:cubicBezTo>
                <a:cubicBezTo>
                  <a:pt x="293" y="425"/>
                  <a:pt x="275" y="442"/>
                  <a:pt x="258" y="44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7" name="Freeform 35"/>
          <p:cNvSpPr>
            <a:spLocks noChangeArrowheads="1"/>
          </p:cNvSpPr>
          <p:nvPr userDrawn="1"/>
        </p:nvSpPr>
        <p:spPr bwMode="auto">
          <a:xfrm>
            <a:off x="3280455" y="3175482"/>
            <a:ext cx="58642" cy="198965"/>
          </a:xfrm>
          <a:custGeom>
            <a:avLst/>
            <a:gdLst>
              <a:gd name="T0" fmla="*/ 89 w 125"/>
              <a:gd name="T1" fmla="*/ 301 h 417"/>
              <a:gd name="T2" fmla="*/ 89 w 125"/>
              <a:gd name="T3" fmla="*/ 301 h 417"/>
              <a:gd name="T4" fmla="*/ 89 w 125"/>
              <a:gd name="T5" fmla="*/ 115 h 417"/>
              <a:gd name="T6" fmla="*/ 124 w 125"/>
              <a:gd name="T7" fmla="*/ 62 h 417"/>
              <a:gd name="T8" fmla="*/ 62 w 125"/>
              <a:gd name="T9" fmla="*/ 0 h 417"/>
              <a:gd name="T10" fmla="*/ 0 w 125"/>
              <a:gd name="T11" fmla="*/ 62 h 417"/>
              <a:gd name="T12" fmla="*/ 36 w 125"/>
              <a:gd name="T13" fmla="*/ 115 h 417"/>
              <a:gd name="T14" fmla="*/ 36 w 125"/>
              <a:gd name="T15" fmla="*/ 301 h 417"/>
              <a:gd name="T16" fmla="*/ 0 w 125"/>
              <a:gd name="T17" fmla="*/ 354 h 417"/>
              <a:gd name="T18" fmla="*/ 62 w 125"/>
              <a:gd name="T19" fmla="*/ 416 h 417"/>
              <a:gd name="T20" fmla="*/ 124 w 125"/>
              <a:gd name="T21" fmla="*/ 354 h 417"/>
              <a:gd name="T22" fmla="*/ 89 w 125"/>
              <a:gd name="T23" fmla="*/ 301 h 417"/>
              <a:gd name="T24" fmla="*/ 27 w 125"/>
              <a:gd name="T25" fmla="*/ 62 h 417"/>
              <a:gd name="T26" fmla="*/ 27 w 125"/>
              <a:gd name="T27" fmla="*/ 62 h 417"/>
              <a:gd name="T28" fmla="*/ 62 w 125"/>
              <a:gd name="T29" fmla="*/ 27 h 417"/>
              <a:gd name="T30" fmla="*/ 97 w 125"/>
              <a:gd name="T31" fmla="*/ 62 h 417"/>
              <a:gd name="T32" fmla="*/ 62 w 125"/>
              <a:gd name="T33" fmla="*/ 88 h 417"/>
              <a:gd name="T34" fmla="*/ 27 w 125"/>
              <a:gd name="T35" fmla="*/ 62 h 417"/>
              <a:gd name="T36" fmla="*/ 62 w 125"/>
              <a:gd name="T37" fmla="*/ 390 h 417"/>
              <a:gd name="T38" fmla="*/ 62 w 125"/>
              <a:gd name="T39" fmla="*/ 390 h 417"/>
              <a:gd name="T40" fmla="*/ 27 w 125"/>
              <a:gd name="T41" fmla="*/ 354 h 417"/>
              <a:gd name="T42" fmla="*/ 62 w 125"/>
              <a:gd name="T43" fmla="*/ 319 h 417"/>
              <a:gd name="T44" fmla="*/ 97 w 125"/>
              <a:gd name="T45" fmla="*/ 354 h 417"/>
              <a:gd name="T46" fmla="*/ 62 w 125"/>
              <a:gd name="T47"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 h="417">
                <a:moveTo>
                  <a:pt x="89" y="301"/>
                </a:moveTo>
                <a:lnTo>
                  <a:pt x="89" y="301"/>
                </a:lnTo>
                <a:cubicBezTo>
                  <a:pt x="89" y="115"/>
                  <a:pt x="89" y="115"/>
                  <a:pt x="89" y="115"/>
                </a:cubicBezTo>
                <a:cubicBezTo>
                  <a:pt x="106" y="106"/>
                  <a:pt x="124" y="80"/>
                  <a:pt x="124" y="62"/>
                </a:cubicBezTo>
                <a:cubicBezTo>
                  <a:pt x="124" y="27"/>
                  <a:pt x="97"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97" y="416"/>
                  <a:pt x="124" y="390"/>
                  <a:pt x="124" y="354"/>
                </a:cubicBezTo>
                <a:cubicBezTo>
                  <a:pt x="124" y="328"/>
                  <a:pt x="106" y="310"/>
                  <a:pt x="89" y="301"/>
                </a:cubicBezTo>
                <a:close/>
                <a:moveTo>
                  <a:pt x="27" y="62"/>
                </a:moveTo>
                <a:lnTo>
                  <a:pt x="27" y="62"/>
                </a:lnTo>
                <a:cubicBezTo>
                  <a:pt x="27" y="35"/>
                  <a:pt x="44" y="27"/>
                  <a:pt x="62" y="27"/>
                </a:cubicBezTo>
                <a:cubicBezTo>
                  <a:pt x="80" y="27"/>
                  <a:pt x="97" y="35"/>
                  <a:pt x="97" y="62"/>
                </a:cubicBezTo>
                <a:cubicBezTo>
                  <a:pt x="97" y="80"/>
                  <a:pt x="80" y="88"/>
                  <a:pt x="62" y="88"/>
                </a:cubicBezTo>
                <a:cubicBezTo>
                  <a:pt x="44" y="88"/>
                  <a:pt x="27" y="80"/>
                  <a:pt x="27" y="62"/>
                </a:cubicBezTo>
                <a:close/>
                <a:moveTo>
                  <a:pt x="62" y="390"/>
                </a:moveTo>
                <a:lnTo>
                  <a:pt x="62" y="390"/>
                </a:lnTo>
                <a:cubicBezTo>
                  <a:pt x="44" y="390"/>
                  <a:pt x="27" y="372"/>
                  <a:pt x="27" y="354"/>
                </a:cubicBezTo>
                <a:cubicBezTo>
                  <a:pt x="27" y="337"/>
                  <a:pt x="44" y="319"/>
                  <a:pt x="62" y="319"/>
                </a:cubicBezTo>
                <a:cubicBezTo>
                  <a:pt x="80" y="319"/>
                  <a:pt x="97" y="337"/>
                  <a:pt x="97" y="354"/>
                </a:cubicBezTo>
                <a:cubicBezTo>
                  <a:pt x="97" y="372"/>
                  <a:pt x="80" y="390"/>
                  <a:pt x="62" y="39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8" name="Freeform 36"/>
          <p:cNvSpPr>
            <a:spLocks noChangeArrowheads="1"/>
          </p:cNvSpPr>
          <p:nvPr userDrawn="1"/>
        </p:nvSpPr>
        <p:spPr bwMode="auto">
          <a:xfrm>
            <a:off x="3705614" y="3175482"/>
            <a:ext cx="152891" cy="198965"/>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9" name="Freeform 37"/>
          <p:cNvSpPr>
            <a:spLocks noChangeArrowheads="1"/>
          </p:cNvSpPr>
          <p:nvPr userDrawn="1"/>
        </p:nvSpPr>
        <p:spPr bwMode="auto">
          <a:xfrm>
            <a:off x="1822768" y="4138919"/>
            <a:ext cx="108908" cy="207343"/>
          </a:xfrm>
          <a:custGeom>
            <a:avLst/>
            <a:gdLst>
              <a:gd name="T0" fmla="*/ 221 w 231"/>
              <a:gd name="T1" fmla="*/ 399 h 435"/>
              <a:gd name="T2" fmla="*/ 221 w 231"/>
              <a:gd name="T3" fmla="*/ 399 h 435"/>
              <a:gd name="T4" fmla="*/ 221 w 231"/>
              <a:gd name="T5" fmla="*/ 426 h 435"/>
              <a:gd name="T6" fmla="*/ 204 w 231"/>
              <a:gd name="T7" fmla="*/ 426 h 435"/>
              <a:gd name="T8" fmla="*/ 9 w 231"/>
              <a:gd name="T9" fmla="*/ 230 h 435"/>
              <a:gd name="T10" fmla="*/ 9 w 231"/>
              <a:gd name="T11" fmla="*/ 204 h 435"/>
              <a:gd name="T12" fmla="*/ 204 w 231"/>
              <a:gd name="T13" fmla="*/ 9 h 435"/>
              <a:gd name="T14" fmla="*/ 221 w 231"/>
              <a:gd name="T15" fmla="*/ 9 h 435"/>
              <a:gd name="T16" fmla="*/ 221 w 231"/>
              <a:gd name="T17" fmla="*/ 36 h 435"/>
              <a:gd name="T18" fmla="*/ 44 w 231"/>
              <a:gd name="T19" fmla="*/ 213 h 435"/>
              <a:gd name="T20" fmla="*/ 221 w 231"/>
              <a:gd name="T21" fmla="*/ 39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 h="435">
                <a:moveTo>
                  <a:pt x="221" y="399"/>
                </a:moveTo>
                <a:lnTo>
                  <a:pt x="221" y="399"/>
                </a:lnTo>
                <a:cubicBezTo>
                  <a:pt x="230" y="408"/>
                  <a:pt x="230" y="417"/>
                  <a:pt x="221" y="426"/>
                </a:cubicBezTo>
                <a:cubicBezTo>
                  <a:pt x="213" y="434"/>
                  <a:pt x="204" y="434"/>
                  <a:pt x="204" y="426"/>
                </a:cubicBezTo>
                <a:cubicBezTo>
                  <a:pt x="9" y="230"/>
                  <a:pt x="9" y="230"/>
                  <a:pt x="9" y="230"/>
                </a:cubicBezTo>
                <a:cubicBezTo>
                  <a:pt x="0" y="222"/>
                  <a:pt x="0" y="213"/>
                  <a:pt x="9" y="204"/>
                </a:cubicBezTo>
                <a:cubicBezTo>
                  <a:pt x="204" y="9"/>
                  <a:pt x="204" y="9"/>
                  <a:pt x="204" y="9"/>
                </a:cubicBezTo>
                <a:cubicBezTo>
                  <a:pt x="204" y="0"/>
                  <a:pt x="213" y="0"/>
                  <a:pt x="221" y="9"/>
                </a:cubicBezTo>
                <a:cubicBezTo>
                  <a:pt x="230" y="17"/>
                  <a:pt x="230" y="26"/>
                  <a:pt x="221" y="36"/>
                </a:cubicBezTo>
                <a:cubicBezTo>
                  <a:pt x="44" y="213"/>
                  <a:pt x="44" y="213"/>
                  <a:pt x="44" y="213"/>
                </a:cubicBezTo>
                <a:lnTo>
                  <a:pt x="221" y="399"/>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0" name="Freeform 38"/>
          <p:cNvSpPr>
            <a:spLocks noChangeArrowheads="1"/>
          </p:cNvSpPr>
          <p:nvPr userDrawn="1"/>
        </p:nvSpPr>
        <p:spPr bwMode="auto">
          <a:xfrm>
            <a:off x="7050337" y="3688604"/>
            <a:ext cx="62831" cy="10890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1" name="Freeform 39"/>
          <p:cNvSpPr>
            <a:spLocks noChangeArrowheads="1"/>
          </p:cNvSpPr>
          <p:nvPr userDrawn="1"/>
        </p:nvSpPr>
        <p:spPr bwMode="auto">
          <a:xfrm>
            <a:off x="425817" y="4184973"/>
            <a:ext cx="111003" cy="62831"/>
          </a:xfrm>
          <a:custGeom>
            <a:avLst/>
            <a:gdLst>
              <a:gd name="T0" fmla="*/ 195 w 232"/>
              <a:gd name="T1" fmla="*/ 9 h 133"/>
              <a:gd name="T2" fmla="*/ 195 w 232"/>
              <a:gd name="T3" fmla="*/ 9 h 133"/>
              <a:gd name="T4" fmla="*/ 222 w 232"/>
              <a:gd name="T5" fmla="*/ 9 h 133"/>
              <a:gd name="T6" fmla="*/ 222 w 232"/>
              <a:gd name="T7" fmla="*/ 26 h 133"/>
              <a:gd name="T8" fmla="*/ 125 w 232"/>
              <a:gd name="T9" fmla="*/ 124 h 133"/>
              <a:gd name="T10" fmla="*/ 107 w 232"/>
              <a:gd name="T11" fmla="*/ 124 h 133"/>
              <a:gd name="T12" fmla="*/ 9 w 232"/>
              <a:gd name="T13" fmla="*/ 26 h 133"/>
              <a:gd name="T14" fmla="*/ 9 w 232"/>
              <a:gd name="T15" fmla="*/ 9 h 133"/>
              <a:gd name="T16" fmla="*/ 27 w 232"/>
              <a:gd name="T17" fmla="*/ 9 h 133"/>
              <a:gd name="T18" fmla="*/ 116 w 232"/>
              <a:gd name="T19" fmla="*/ 79 h 133"/>
              <a:gd name="T20" fmla="*/ 195 w 232"/>
              <a:gd name="T21" fmla="*/ 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133">
                <a:moveTo>
                  <a:pt x="195" y="9"/>
                </a:moveTo>
                <a:lnTo>
                  <a:pt x="195" y="9"/>
                </a:lnTo>
                <a:cubicBezTo>
                  <a:pt x="204" y="0"/>
                  <a:pt x="213" y="0"/>
                  <a:pt x="222" y="9"/>
                </a:cubicBezTo>
                <a:cubicBezTo>
                  <a:pt x="231" y="9"/>
                  <a:pt x="231" y="26"/>
                  <a:pt x="222" y="26"/>
                </a:cubicBezTo>
                <a:cubicBezTo>
                  <a:pt x="125" y="124"/>
                  <a:pt x="125" y="124"/>
                  <a:pt x="125" y="124"/>
                </a:cubicBezTo>
                <a:cubicBezTo>
                  <a:pt x="125" y="132"/>
                  <a:pt x="107" y="132"/>
                  <a:pt x="107" y="124"/>
                </a:cubicBezTo>
                <a:cubicBezTo>
                  <a:pt x="9" y="26"/>
                  <a:pt x="9" y="26"/>
                  <a:pt x="9" y="26"/>
                </a:cubicBezTo>
                <a:cubicBezTo>
                  <a:pt x="0" y="26"/>
                  <a:pt x="0" y="9"/>
                  <a:pt x="9" y="9"/>
                </a:cubicBezTo>
                <a:cubicBezTo>
                  <a:pt x="9" y="0"/>
                  <a:pt x="27" y="0"/>
                  <a:pt x="27" y="9"/>
                </a:cubicBezTo>
                <a:cubicBezTo>
                  <a:pt x="116" y="79"/>
                  <a:pt x="116" y="79"/>
                  <a:pt x="116" y="79"/>
                </a:cubicBezTo>
                <a:lnTo>
                  <a:pt x="195" y="9"/>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2" name="Freeform 40"/>
          <p:cNvSpPr>
            <a:spLocks noChangeArrowheads="1"/>
          </p:cNvSpPr>
          <p:nvPr userDrawn="1"/>
        </p:nvSpPr>
        <p:spPr bwMode="auto">
          <a:xfrm>
            <a:off x="897053" y="4184973"/>
            <a:ext cx="111001" cy="62831"/>
          </a:xfrm>
          <a:custGeom>
            <a:avLst/>
            <a:gdLst>
              <a:gd name="T0" fmla="*/ 28 w 232"/>
              <a:gd name="T1" fmla="*/ 124 h 133"/>
              <a:gd name="T2" fmla="*/ 28 w 232"/>
              <a:gd name="T3" fmla="*/ 124 h 133"/>
              <a:gd name="T4" fmla="*/ 10 w 232"/>
              <a:gd name="T5" fmla="*/ 124 h 133"/>
              <a:gd name="T6" fmla="*/ 10 w 232"/>
              <a:gd name="T7" fmla="*/ 97 h 133"/>
              <a:gd name="T8" fmla="*/ 107 w 232"/>
              <a:gd name="T9" fmla="*/ 9 h 133"/>
              <a:gd name="T10" fmla="*/ 125 w 232"/>
              <a:gd name="T11" fmla="*/ 9 h 133"/>
              <a:gd name="T12" fmla="*/ 222 w 232"/>
              <a:gd name="T13" fmla="*/ 97 h 133"/>
              <a:gd name="T14" fmla="*/ 222 w 232"/>
              <a:gd name="T15" fmla="*/ 124 h 133"/>
              <a:gd name="T16" fmla="*/ 196 w 232"/>
              <a:gd name="T17" fmla="*/ 124 h 133"/>
              <a:gd name="T18" fmla="*/ 116 w 232"/>
              <a:gd name="T19" fmla="*/ 44 h 133"/>
              <a:gd name="T20" fmla="*/ 28 w 232"/>
              <a:gd name="T21" fmla="*/ 12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133">
                <a:moveTo>
                  <a:pt x="28" y="124"/>
                </a:moveTo>
                <a:lnTo>
                  <a:pt x="28" y="124"/>
                </a:lnTo>
                <a:cubicBezTo>
                  <a:pt x="28" y="132"/>
                  <a:pt x="10" y="132"/>
                  <a:pt x="10" y="124"/>
                </a:cubicBezTo>
                <a:cubicBezTo>
                  <a:pt x="0" y="115"/>
                  <a:pt x="0" y="106"/>
                  <a:pt x="10" y="97"/>
                </a:cubicBezTo>
                <a:cubicBezTo>
                  <a:pt x="107" y="9"/>
                  <a:pt x="107" y="9"/>
                  <a:pt x="107" y="9"/>
                </a:cubicBezTo>
                <a:cubicBezTo>
                  <a:pt x="107" y="0"/>
                  <a:pt x="125" y="0"/>
                  <a:pt x="125" y="9"/>
                </a:cubicBezTo>
                <a:cubicBezTo>
                  <a:pt x="222" y="97"/>
                  <a:pt x="222" y="97"/>
                  <a:pt x="222" y="97"/>
                </a:cubicBezTo>
                <a:cubicBezTo>
                  <a:pt x="231" y="106"/>
                  <a:pt x="231" y="115"/>
                  <a:pt x="222" y="124"/>
                </a:cubicBezTo>
                <a:cubicBezTo>
                  <a:pt x="213" y="132"/>
                  <a:pt x="204" y="132"/>
                  <a:pt x="196" y="124"/>
                </a:cubicBezTo>
                <a:cubicBezTo>
                  <a:pt x="116" y="44"/>
                  <a:pt x="116" y="44"/>
                  <a:pt x="116" y="44"/>
                </a:cubicBezTo>
                <a:lnTo>
                  <a:pt x="28" y="124"/>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3" name="Freeform 41"/>
          <p:cNvSpPr>
            <a:spLocks noChangeArrowheads="1"/>
          </p:cNvSpPr>
          <p:nvPr userDrawn="1"/>
        </p:nvSpPr>
        <p:spPr bwMode="auto">
          <a:xfrm>
            <a:off x="1389231" y="4159840"/>
            <a:ext cx="62831" cy="111001"/>
          </a:xfrm>
          <a:custGeom>
            <a:avLst/>
            <a:gdLst>
              <a:gd name="T0" fmla="*/ 8 w 133"/>
              <a:gd name="T1" fmla="*/ 204 h 232"/>
              <a:gd name="T2" fmla="*/ 8 w 133"/>
              <a:gd name="T3" fmla="*/ 204 h 232"/>
              <a:gd name="T4" fmla="*/ 8 w 133"/>
              <a:gd name="T5" fmla="*/ 231 h 232"/>
              <a:gd name="T6" fmla="*/ 35 w 133"/>
              <a:gd name="T7" fmla="*/ 231 h 232"/>
              <a:gd name="T8" fmla="*/ 132 w 133"/>
              <a:gd name="T9" fmla="*/ 133 h 232"/>
              <a:gd name="T10" fmla="*/ 132 w 133"/>
              <a:gd name="T11" fmla="*/ 107 h 232"/>
              <a:gd name="T12" fmla="*/ 35 w 133"/>
              <a:gd name="T13" fmla="*/ 10 h 232"/>
              <a:gd name="T14" fmla="*/ 8 w 133"/>
              <a:gd name="T15" fmla="*/ 10 h 232"/>
              <a:gd name="T16" fmla="*/ 8 w 133"/>
              <a:gd name="T17" fmla="*/ 36 h 232"/>
              <a:gd name="T18" fmla="*/ 88 w 133"/>
              <a:gd name="T19" fmla="*/ 116 h 232"/>
              <a:gd name="T20" fmla="*/ 8 w 133"/>
              <a:gd name="T21" fmla="*/ 20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2">
                <a:moveTo>
                  <a:pt x="8" y="204"/>
                </a:moveTo>
                <a:lnTo>
                  <a:pt x="8" y="204"/>
                </a:lnTo>
                <a:cubicBezTo>
                  <a:pt x="0" y="213"/>
                  <a:pt x="0" y="222"/>
                  <a:pt x="8" y="231"/>
                </a:cubicBezTo>
                <a:cubicBezTo>
                  <a:pt x="17" y="231"/>
                  <a:pt x="26" y="231"/>
                  <a:pt x="35" y="231"/>
                </a:cubicBezTo>
                <a:cubicBezTo>
                  <a:pt x="132" y="133"/>
                  <a:pt x="132" y="133"/>
                  <a:pt x="132" y="133"/>
                </a:cubicBezTo>
                <a:cubicBezTo>
                  <a:pt x="132" y="125"/>
                  <a:pt x="132" y="116"/>
                  <a:pt x="132" y="107"/>
                </a:cubicBezTo>
                <a:cubicBezTo>
                  <a:pt x="35" y="10"/>
                  <a:pt x="35" y="10"/>
                  <a:pt x="35" y="10"/>
                </a:cubicBezTo>
                <a:cubicBezTo>
                  <a:pt x="26" y="0"/>
                  <a:pt x="17" y="0"/>
                  <a:pt x="8" y="10"/>
                </a:cubicBezTo>
                <a:cubicBezTo>
                  <a:pt x="0" y="18"/>
                  <a:pt x="0" y="27"/>
                  <a:pt x="8" y="36"/>
                </a:cubicBezTo>
                <a:cubicBezTo>
                  <a:pt x="88" y="116"/>
                  <a:pt x="88" y="116"/>
                  <a:pt x="88" y="116"/>
                </a:cubicBezTo>
                <a:lnTo>
                  <a:pt x="8" y="204"/>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4" name="Freeform 42"/>
          <p:cNvSpPr>
            <a:spLocks noChangeArrowheads="1"/>
          </p:cNvSpPr>
          <p:nvPr userDrawn="1"/>
        </p:nvSpPr>
        <p:spPr bwMode="auto">
          <a:xfrm>
            <a:off x="3271608" y="4155651"/>
            <a:ext cx="111003" cy="207343"/>
          </a:xfrm>
          <a:custGeom>
            <a:avLst/>
            <a:gdLst>
              <a:gd name="T0" fmla="*/ 10 w 232"/>
              <a:gd name="T1" fmla="*/ 399 h 435"/>
              <a:gd name="T2" fmla="*/ 10 w 232"/>
              <a:gd name="T3" fmla="*/ 399 h 435"/>
              <a:gd name="T4" fmla="*/ 10 w 232"/>
              <a:gd name="T5" fmla="*/ 426 h 435"/>
              <a:gd name="T6" fmla="*/ 28 w 232"/>
              <a:gd name="T7" fmla="*/ 426 h 435"/>
              <a:gd name="T8" fmla="*/ 222 w 232"/>
              <a:gd name="T9" fmla="*/ 230 h 435"/>
              <a:gd name="T10" fmla="*/ 222 w 232"/>
              <a:gd name="T11" fmla="*/ 204 h 435"/>
              <a:gd name="T12" fmla="*/ 28 w 232"/>
              <a:gd name="T13" fmla="*/ 9 h 435"/>
              <a:gd name="T14" fmla="*/ 10 w 232"/>
              <a:gd name="T15" fmla="*/ 9 h 435"/>
              <a:gd name="T16" fmla="*/ 10 w 232"/>
              <a:gd name="T17" fmla="*/ 36 h 435"/>
              <a:gd name="T18" fmla="*/ 187 w 232"/>
              <a:gd name="T19" fmla="*/ 213 h 435"/>
              <a:gd name="T20" fmla="*/ 10 w 232"/>
              <a:gd name="T21" fmla="*/ 39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435">
                <a:moveTo>
                  <a:pt x="10" y="399"/>
                </a:moveTo>
                <a:lnTo>
                  <a:pt x="10" y="399"/>
                </a:lnTo>
                <a:cubicBezTo>
                  <a:pt x="0" y="408"/>
                  <a:pt x="0" y="417"/>
                  <a:pt x="10" y="426"/>
                </a:cubicBezTo>
                <a:cubicBezTo>
                  <a:pt x="10" y="434"/>
                  <a:pt x="28" y="434"/>
                  <a:pt x="28" y="426"/>
                </a:cubicBezTo>
                <a:cubicBezTo>
                  <a:pt x="222" y="230"/>
                  <a:pt x="222" y="230"/>
                  <a:pt x="222" y="230"/>
                </a:cubicBezTo>
                <a:cubicBezTo>
                  <a:pt x="231" y="222"/>
                  <a:pt x="231" y="213"/>
                  <a:pt x="222" y="204"/>
                </a:cubicBezTo>
                <a:cubicBezTo>
                  <a:pt x="28" y="9"/>
                  <a:pt x="28" y="9"/>
                  <a:pt x="28" y="9"/>
                </a:cubicBezTo>
                <a:cubicBezTo>
                  <a:pt x="28" y="0"/>
                  <a:pt x="10" y="0"/>
                  <a:pt x="10" y="9"/>
                </a:cubicBezTo>
                <a:cubicBezTo>
                  <a:pt x="0" y="17"/>
                  <a:pt x="0" y="26"/>
                  <a:pt x="10" y="36"/>
                </a:cubicBezTo>
                <a:cubicBezTo>
                  <a:pt x="187" y="213"/>
                  <a:pt x="187" y="213"/>
                  <a:pt x="187" y="213"/>
                </a:cubicBezTo>
                <a:lnTo>
                  <a:pt x="10" y="399"/>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5" name="Freeform 43"/>
          <p:cNvSpPr>
            <a:spLocks noChangeArrowheads="1"/>
          </p:cNvSpPr>
          <p:nvPr userDrawn="1"/>
        </p:nvSpPr>
        <p:spPr bwMode="auto">
          <a:xfrm>
            <a:off x="2735917" y="4159840"/>
            <a:ext cx="203154" cy="111001"/>
          </a:xfrm>
          <a:custGeom>
            <a:avLst/>
            <a:gdLst>
              <a:gd name="T0" fmla="*/ 398 w 427"/>
              <a:gd name="T1" fmla="*/ 231 h 232"/>
              <a:gd name="T2" fmla="*/ 398 w 427"/>
              <a:gd name="T3" fmla="*/ 231 h 232"/>
              <a:gd name="T4" fmla="*/ 416 w 427"/>
              <a:gd name="T5" fmla="*/ 231 h 232"/>
              <a:gd name="T6" fmla="*/ 416 w 427"/>
              <a:gd name="T7" fmla="*/ 204 h 232"/>
              <a:gd name="T8" fmla="*/ 222 w 427"/>
              <a:gd name="T9" fmla="*/ 10 h 232"/>
              <a:gd name="T10" fmla="*/ 204 w 427"/>
              <a:gd name="T11" fmla="*/ 10 h 232"/>
              <a:gd name="T12" fmla="*/ 0 w 427"/>
              <a:gd name="T13" fmla="*/ 204 h 232"/>
              <a:gd name="T14" fmla="*/ 0 w 427"/>
              <a:gd name="T15" fmla="*/ 231 h 232"/>
              <a:gd name="T16" fmla="*/ 26 w 427"/>
              <a:gd name="T17" fmla="*/ 231 h 232"/>
              <a:gd name="T18" fmla="*/ 213 w 427"/>
              <a:gd name="T19" fmla="*/ 54 h 232"/>
              <a:gd name="T20" fmla="*/ 398 w 427"/>
              <a:gd name="T21" fmla="*/ 23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232">
                <a:moveTo>
                  <a:pt x="398" y="231"/>
                </a:moveTo>
                <a:lnTo>
                  <a:pt x="398" y="231"/>
                </a:lnTo>
                <a:lnTo>
                  <a:pt x="416" y="231"/>
                </a:lnTo>
                <a:cubicBezTo>
                  <a:pt x="426" y="222"/>
                  <a:pt x="426" y="213"/>
                  <a:pt x="416" y="204"/>
                </a:cubicBezTo>
                <a:cubicBezTo>
                  <a:pt x="222" y="10"/>
                  <a:pt x="222" y="10"/>
                  <a:pt x="222" y="10"/>
                </a:cubicBezTo>
                <a:cubicBezTo>
                  <a:pt x="222" y="0"/>
                  <a:pt x="204" y="0"/>
                  <a:pt x="204" y="10"/>
                </a:cubicBezTo>
                <a:cubicBezTo>
                  <a:pt x="0" y="204"/>
                  <a:pt x="0" y="204"/>
                  <a:pt x="0" y="204"/>
                </a:cubicBezTo>
                <a:cubicBezTo>
                  <a:pt x="0" y="213"/>
                  <a:pt x="0" y="222"/>
                  <a:pt x="0" y="231"/>
                </a:cubicBezTo>
                <a:cubicBezTo>
                  <a:pt x="9" y="231"/>
                  <a:pt x="18" y="231"/>
                  <a:pt x="26" y="231"/>
                </a:cubicBezTo>
                <a:cubicBezTo>
                  <a:pt x="213" y="54"/>
                  <a:pt x="213" y="54"/>
                  <a:pt x="213" y="54"/>
                </a:cubicBezTo>
                <a:lnTo>
                  <a:pt x="398" y="231"/>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6" name="Freeform 44"/>
          <p:cNvSpPr>
            <a:spLocks noChangeArrowheads="1"/>
          </p:cNvSpPr>
          <p:nvPr userDrawn="1"/>
        </p:nvSpPr>
        <p:spPr bwMode="auto">
          <a:xfrm>
            <a:off x="2264681" y="4159840"/>
            <a:ext cx="203155" cy="111001"/>
          </a:xfrm>
          <a:custGeom>
            <a:avLst/>
            <a:gdLst>
              <a:gd name="T0" fmla="*/ 26 w 426"/>
              <a:gd name="T1" fmla="*/ 10 h 232"/>
              <a:gd name="T2" fmla="*/ 26 w 426"/>
              <a:gd name="T3" fmla="*/ 10 h 232"/>
              <a:gd name="T4" fmla="*/ 0 w 426"/>
              <a:gd name="T5" fmla="*/ 10 h 232"/>
              <a:gd name="T6" fmla="*/ 0 w 426"/>
              <a:gd name="T7" fmla="*/ 36 h 232"/>
              <a:gd name="T8" fmla="*/ 203 w 426"/>
              <a:gd name="T9" fmla="*/ 231 h 232"/>
              <a:gd name="T10" fmla="*/ 221 w 426"/>
              <a:gd name="T11" fmla="*/ 231 h 232"/>
              <a:gd name="T12" fmla="*/ 416 w 426"/>
              <a:gd name="T13" fmla="*/ 36 h 232"/>
              <a:gd name="T14" fmla="*/ 416 w 426"/>
              <a:gd name="T15" fmla="*/ 10 h 232"/>
              <a:gd name="T16" fmla="*/ 398 w 426"/>
              <a:gd name="T17" fmla="*/ 10 h 232"/>
              <a:gd name="T18" fmla="*/ 213 w 426"/>
              <a:gd name="T19" fmla="*/ 186 h 232"/>
              <a:gd name="T20" fmla="*/ 26 w 426"/>
              <a:gd name="T21" fmla="*/ 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6" h="232">
                <a:moveTo>
                  <a:pt x="26" y="10"/>
                </a:moveTo>
                <a:lnTo>
                  <a:pt x="26" y="10"/>
                </a:lnTo>
                <a:cubicBezTo>
                  <a:pt x="17" y="0"/>
                  <a:pt x="9" y="0"/>
                  <a:pt x="0" y="10"/>
                </a:cubicBezTo>
                <a:cubicBezTo>
                  <a:pt x="0" y="18"/>
                  <a:pt x="0" y="27"/>
                  <a:pt x="0" y="36"/>
                </a:cubicBezTo>
                <a:cubicBezTo>
                  <a:pt x="203" y="231"/>
                  <a:pt x="203" y="231"/>
                  <a:pt x="203" y="231"/>
                </a:cubicBezTo>
                <a:lnTo>
                  <a:pt x="221" y="231"/>
                </a:lnTo>
                <a:cubicBezTo>
                  <a:pt x="416" y="36"/>
                  <a:pt x="416" y="36"/>
                  <a:pt x="416" y="36"/>
                </a:cubicBezTo>
                <a:cubicBezTo>
                  <a:pt x="425" y="27"/>
                  <a:pt x="425" y="18"/>
                  <a:pt x="416" y="10"/>
                </a:cubicBezTo>
                <a:cubicBezTo>
                  <a:pt x="416" y="0"/>
                  <a:pt x="398" y="0"/>
                  <a:pt x="398" y="10"/>
                </a:cubicBezTo>
                <a:cubicBezTo>
                  <a:pt x="213" y="186"/>
                  <a:pt x="213" y="186"/>
                  <a:pt x="213" y="186"/>
                </a:cubicBezTo>
                <a:lnTo>
                  <a:pt x="26" y="1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7" name="Freeform 88"/>
          <p:cNvSpPr>
            <a:spLocks noChangeArrowheads="1"/>
          </p:cNvSpPr>
          <p:nvPr userDrawn="1"/>
        </p:nvSpPr>
        <p:spPr bwMode="auto">
          <a:xfrm>
            <a:off x="1877222" y="4614320"/>
            <a:ext cx="35604" cy="33510"/>
          </a:xfrm>
          <a:custGeom>
            <a:avLst/>
            <a:gdLst>
              <a:gd name="T0" fmla="*/ 36 w 73"/>
              <a:gd name="T1" fmla="*/ 70 h 71"/>
              <a:gd name="T2" fmla="*/ 36 w 73"/>
              <a:gd name="T3" fmla="*/ 70 h 71"/>
              <a:gd name="T4" fmla="*/ 72 w 73"/>
              <a:gd name="T5" fmla="*/ 35 h 71"/>
              <a:gd name="T6" fmla="*/ 36 w 73"/>
              <a:gd name="T7" fmla="*/ 0 h 71"/>
              <a:gd name="T8" fmla="*/ 0 w 73"/>
              <a:gd name="T9" fmla="*/ 35 h 71"/>
              <a:gd name="T10" fmla="*/ 36 w 73"/>
              <a:gd name="T11" fmla="*/ 70 h 71"/>
            </a:gdLst>
            <a:ahLst/>
            <a:cxnLst>
              <a:cxn ang="0">
                <a:pos x="T0" y="T1"/>
              </a:cxn>
              <a:cxn ang="0">
                <a:pos x="T2" y="T3"/>
              </a:cxn>
              <a:cxn ang="0">
                <a:pos x="T4" y="T5"/>
              </a:cxn>
              <a:cxn ang="0">
                <a:pos x="T6" y="T7"/>
              </a:cxn>
              <a:cxn ang="0">
                <a:pos x="T8" y="T9"/>
              </a:cxn>
              <a:cxn ang="0">
                <a:pos x="T10" y="T11"/>
              </a:cxn>
            </a:cxnLst>
            <a:rect l="0" t="0" r="r" b="b"/>
            <a:pathLst>
              <a:path w="73" h="71">
                <a:moveTo>
                  <a:pt x="36" y="70"/>
                </a:moveTo>
                <a:lnTo>
                  <a:pt x="36" y="70"/>
                </a:lnTo>
                <a:cubicBezTo>
                  <a:pt x="53" y="70"/>
                  <a:pt x="72" y="53"/>
                  <a:pt x="72" y="35"/>
                </a:cubicBezTo>
                <a:cubicBezTo>
                  <a:pt x="72" y="9"/>
                  <a:pt x="53" y="0"/>
                  <a:pt x="36" y="0"/>
                </a:cubicBezTo>
                <a:cubicBezTo>
                  <a:pt x="9" y="0"/>
                  <a:pt x="0" y="9"/>
                  <a:pt x="0" y="35"/>
                </a:cubicBezTo>
                <a:cubicBezTo>
                  <a:pt x="0" y="53"/>
                  <a:pt x="9" y="70"/>
                  <a:pt x="36" y="7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8" name="Freeform 89"/>
          <p:cNvSpPr>
            <a:spLocks noChangeArrowheads="1"/>
          </p:cNvSpPr>
          <p:nvPr userDrawn="1"/>
        </p:nvSpPr>
        <p:spPr bwMode="auto">
          <a:xfrm>
            <a:off x="1864656" y="4652019"/>
            <a:ext cx="58642" cy="111003"/>
          </a:xfrm>
          <a:custGeom>
            <a:avLst/>
            <a:gdLst>
              <a:gd name="T0" fmla="*/ 107 w 124"/>
              <a:gd name="T1" fmla="*/ 0 h 232"/>
              <a:gd name="T2" fmla="*/ 107 w 124"/>
              <a:gd name="T3" fmla="*/ 0 h 232"/>
              <a:gd name="T4" fmla="*/ 9 w 124"/>
              <a:gd name="T5" fmla="*/ 0 h 232"/>
              <a:gd name="T6" fmla="*/ 0 w 124"/>
              <a:gd name="T7" fmla="*/ 0 h 232"/>
              <a:gd name="T8" fmla="*/ 0 w 124"/>
              <a:gd name="T9" fmla="*/ 18 h 232"/>
              <a:gd name="T10" fmla="*/ 0 w 124"/>
              <a:gd name="T11" fmla="*/ 115 h 232"/>
              <a:gd name="T12" fmla="*/ 26 w 124"/>
              <a:gd name="T13" fmla="*/ 115 h 232"/>
              <a:gd name="T14" fmla="*/ 26 w 124"/>
              <a:gd name="T15" fmla="*/ 231 h 232"/>
              <a:gd name="T16" fmla="*/ 98 w 124"/>
              <a:gd name="T17" fmla="*/ 231 h 232"/>
              <a:gd name="T18" fmla="*/ 98 w 124"/>
              <a:gd name="T19" fmla="*/ 115 h 232"/>
              <a:gd name="T20" fmla="*/ 123 w 124"/>
              <a:gd name="T21" fmla="*/ 115 h 232"/>
              <a:gd name="T22" fmla="*/ 123 w 124"/>
              <a:gd name="T23" fmla="*/ 18 h 232"/>
              <a:gd name="T24" fmla="*/ 123 w 124"/>
              <a:gd name="T25" fmla="*/ 0 h 232"/>
              <a:gd name="T26" fmla="*/ 107 w 124"/>
              <a:gd name="T2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232">
                <a:moveTo>
                  <a:pt x="107" y="0"/>
                </a:moveTo>
                <a:lnTo>
                  <a:pt x="107" y="0"/>
                </a:lnTo>
                <a:cubicBezTo>
                  <a:pt x="9" y="0"/>
                  <a:pt x="9" y="0"/>
                  <a:pt x="9" y="0"/>
                </a:cubicBezTo>
                <a:cubicBezTo>
                  <a:pt x="9" y="0"/>
                  <a:pt x="9" y="0"/>
                  <a:pt x="0" y="0"/>
                </a:cubicBezTo>
                <a:cubicBezTo>
                  <a:pt x="0" y="9"/>
                  <a:pt x="0" y="9"/>
                  <a:pt x="0" y="18"/>
                </a:cubicBezTo>
                <a:cubicBezTo>
                  <a:pt x="0" y="115"/>
                  <a:pt x="0" y="115"/>
                  <a:pt x="0" y="115"/>
                </a:cubicBezTo>
                <a:cubicBezTo>
                  <a:pt x="26" y="115"/>
                  <a:pt x="26" y="115"/>
                  <a:pt x="26" y="115"/>
                </a:cubicBezTo>
                <a:cubicBezTo>
                  <a:pt x="26" y="231"/>
                  <a:pt x="26" y="231"/>
                  <a:pt x="26" y="231"/>
                </a:cubicBezTo>
                <a:cubicBezTo>
                  <a:pt x="98" y="231"/>
                  <a:pt x="98" y="231"/>
                  <a:pt x="98" y="231"/>
                </a:cubicBezTo>
                <a:cubicBezTo>
                  <a:pt x="98" y="115"/>
                  <a:pt x="98" y="115"/>
                  <a:pt x="98" y="115"/>
                </a:cubicBezTo>
                <a:cubicBezTo>
                  <a:pt x="123" y="115"/>
                  <a:pt x="123" y="115"/>
                  <a:pt x="123" y="115"/>
                </a:cubicBezTo>
                <a:cubicBezTo>
                  <a:pt x="123" y="18"/>
                  <a:pt x="123" y="18"/>
                  <a:pt x="123" y="18"/>
                </a:cubicBezTo>
                <a:cubicBezTo>
                  <a:pt x="123" y="9"/>
                  <a:pt x="123" y="9"/>
                  <a:pt x="123" y="0"/>
                </a:cubicBezTo>
                <a:cubicBezTo>
                  <a:pt x="115" y="0"/>
                  <a:pt x="115" y="0"/>
                  <a:pt x="107"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9" name="Freeform 90"/>
          <p:cNvSpPr>
            <a:spLocks noChangeArrowheads="1"/>
          </p:cNvSpPr>
          <p:nvPr userDrawn="1"/>
        </p:nvSpPr>
        <p:spPr bwMode="auto">
          <a:xfrm>
            <a:off x="1309645" y="4572432"/>
            <a:ext cx="228288" cy="228288"/>
          </a:xfrm>
          <a:custGeom>
            <a:avLst/>
            <a:gdLst>
              <a:gd name="T0" fmla="*/ 239 w 480"/>
              <a:gd name="T1" fmla="*/ 8 h 479"/>
              <a:gd name="T2" fmla="*/ 239 w 480"/>
              <a:gd name="T3" fmla="*/ 8 h 479"/>
              <a:gd name="T4" fmla="*/ 0 w 480"/>
              <a:gd name="T5" fmla="*/ 248 h 479"/>
              <a:gd name="T6" fmla="*/ 239 w 480"/>
              <a:gd name="T7" fmla="*/ 478 h 479"/>
              <a:gd name="T8" fmla="*/ 479 w 480"/>
              <a:gd name="T9" fmla="*/ 239 h 479"/>
              <a:gd name="T10" fmla="*/ 239 w 480"/>
              <a:gd name="T11" fmla="*/ 8 h 479"/>
              <a:gd name="T12" fmla="*/ 239 w 480"/>
              <a:gd name="T13" fmla="*/ 434 h 479"/>
              <a:gd name="T14" fmla="*/ 239 w 480"/>
              <a:gd name="T15" fmla="*/ 434 h 479"/>
              <a:gd name="T16" fmla="*/ 53 w 480"/>
              <a:gd name="T17" fmla="*/ 248 h 479"/>
              <a:gd name="T18" fmla="*/ 239 w 480"/>
              <a:gd name="T19" fmla="*/ 53 h 479"/>
              <a:gd name="T20" fmla="*/ 426 w 480"/>
              <a:gd name="T21" fmla="*/ 239 h 479"/>
              <a:gd name="T22" fmla="*/ 239 w 480"/>
              <a:gd name="T23" fmla="*/ 434 h 479"/>
              <a:gd name="T24" fmla="*/ 177 w 480"/>
              <a:gd name="T25" fmla="*/ 283 h 479"/>
              <a:gd name="T26" fmla="*/ 177 w 480"/>
              <a:gd name="T27" fmla="*/ 283 h 479"/>
              <a:gd name="T28" fmla="*/ 160 w 480"/>
              <a:gd name="T29" fmla="*/ 274 h 479"/>
              <a:gd name="T30" fmla="*/ 151 w 480"/>
              <a:gd name="T31" fmla="*/ 239 h 479"/>
              <a:gd name="T32" fmla="*/ 177 w 480"/>
              <a:gd name="T33" fmla="*/ 204 h 479"/>
              <a:gd name="T34" fmla="*/ 195 w 480"/>
              <a:gd name="T35" fmla="*/ 204 h 479"/>
              <a:gd name="T36" fmla="*/ 204 w 480"/>
              <a:gd name="T37" fmla="*/ 221 h 479"/>
              <a:gd name="T38" fmla="*/ 239 w 480"/>
              <a:gd name="T39" fmla="*/ 204 h 479"/>
              <a:gd name="T40" fmla="*/ 177 w 480"/>
              <a:gd name="T41" fmla="*/ 168 h 479"/>
              <a:gd name="T42" fmla="*/ 124 w 480"/>
              <a:gd name="T43" fmla="*/ 195 h 479"/>
              <a:gd name="T44" fmla="*/ 107 w 480"/>
              <a:gd name="T45" fmla="*/ 239 h 479"/>
              <a:gd name="T46" fmla="*/ 124 w 480"/>
              <a:gd name="T47" fmla="*/ 292 h 479"/>
              <a:gd name="T48" fmla="*/ 177 w 480"/>
              <a:gd name="T49" fmla="*/ 310 h 479"/>
              <a:gd name="T50" fmla="*/ 213 w 480"/>
              <a:gd name="T51" fmla="*/ 301 h 479"/>
              <a:gd name="T52" fmla="*/ 239 w 480"/>
              <a:gd name="T53" fmla="*/ 274 h 479"/>
              <a:gd name="T54" fmla="*/ 213 w 480"/>
              <a:gd name="T55" fmla="*/ 265 h 479"/>
              <a:gd name="T56" fmla="*/ 177 w 480"/>
              <a:gd name="T57" fmla="*/ 283 h 479"/>
              <a:gd name="T58" fmla="*/ 310 w 480"/>
              <a:gd name="T59" fmla="*/ 283 h 479"/>
              <a:gd name="T60" fmla="*/ 310 w 480"/>
              <a:gd name="T61" fmla="*/ 283 h 479"/>
              <a:gd name="T62" fmla="*/ 292 w 480"/>
              <a:gd name="T63" fmla="*/ 274 h 479"/>
              <a:gd name="T64" fmla="*/ 284 w 480"/>
              <a:gd name="T65" fmla="*/ 239 h 479"/>
              <a:gd name="T66" fmla="*/ 310 w 480"/>
              <a:gd name="T67" fmla="*/ 204 h 479"/>
              <a:gd name="T68" fmla="*/ 328 w 480"/>
              <a:gd name="T69" fmla="*/ 204 h 479"/>
              <a:gd name="T70" fmla="*/ 337 w 480"/>
              <a:gd name="T71" fmla="*/ 221 h 479"/>
              <a:gd name="T72" fmla="*/ 372 w 480"/>
              <a:gd name="T73" fmla="*/ 204 h 479"/>
              <a:gd name="T74" fmla="*/ 310 w 480"/>
              <a:gd name="T75" fmla="*/ 168 h 479"/>
              <a:gd name="T76" fmla="*/ 257 w 480"/>
              <a:gd name="T77" fmla="*/ 195 h 479"/>
              <a:gd name="T78" fmla="*/ 239 w 480"/>
              <a:gd name="T79" fmla="*/ 239 h 479"/>
              <a:gd name="T80" fmla="*/ 257 w 480"/>
              <a:gd name="T81" fmla="*/ 292 h 479"/>
              <a:gd name="T82" fmla="*/ 310 w 480"/>
              <a:gd name="T83" fmla="*/ 310 h 479"/>
              <a:gd name="T84" fmla="*/ 346 w 480"/>
              <a:gd name="T85" fmla="*/ 301 h 479"/>
              <a:gd name="T86" fmla="*/ 372 w 480"/>
              <a:gd name="T87" fmla="*/ 274 h 479"/>
              <a:gd name="T88" fmla="*/ 337 w 480"/>
              <a:gd name="T89" fmla="*/ 265 h 479"/>
              <a:gd name="T90" fmla="*/ 310 w 480"/>
              <a:gd name="T91" fmla="*/ 28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0" h="479">
                <a:moveTo>
                  <a:pt x="239" y="8"/>
                </a:moveTo>
                <a:lnTo>
                  <a:pt x="239" y="8"/>
                </a:lnTo>
                <a:cubicBezTo>
                  <a:pt x="107" y="8"/>
                  <a:pt x="0" y="115"/>
                  <a:pt x="0" y="248"/>
                </a:cubicBezTo>
                <a:cubicBezTo>
                  <a:pt x="0" y="381"/>
                  <a:pt x="107" y="478"/>
                  <a:pt x="239" y="478"/>
                </a:cubicBezTo>
                <a:cubicBezTo>
                  <a:pt x="372" y="478"/>
                  <a:pt x="479" y="372"/>
                  <a:pt x="479" y="239"/>
                </a:cubicBezTo>
                <a:cubicBezTo>
                  <a:pt x="479" y="106"/>
                  <a:pt x="363" y="0"/>
                  <a:pt x="239" y="8"/>
                </a:cubicBezTo>
                <a:close/>
                <a:moveTo>
                  <a:pt x="239" y="434"/>
                </a:moveTo>
                <a:lnTo>
                  <a:pt x="239" y="434"/>
                </a:lnTo>
                <a:cubicBezTo>
                  <a:pt x="133" y="434"/>
                  <a:pt x="53" y="346"/>
                  <a:pt x="53" y="248"/>
                </a:cubicBezTo>
                <a:cubicBezTo>
                  <a:pt x="53" y="142"/>
                  <a:pt x="133" y="53"/>
                  <a:pt x="239" y="53"/>
                </a:cubicBezTo>
                <a:cubicBezTo>
                  <a:pt x="337" y="53"/>
                  <a:pt x="426" y="133"/>
                  <a:pt x="426" y="239"/>
                </a:cubicBezTo>
                <a:cubicBezTo>
                  <a:pt x="426" y="346"/>
                  <a:pt x="346" y="425"/>
                  <a:pt x="239" y="434"/>
                </a:cubicBezTo>
                <a:close/>
                <a:moveTo>
                  <a:pt x="177" y="283"/>
                </a:moveTo>
                <a:lnTo>
                  <a:pt x="177" y="283"/>
                </a:lnTo>
                <a:cubicBezTo>
                  <a:pt x="169" y="283"/>
                  <a:pt x="160" y="283"/>
                  <a:pt x="160" y="274"/>
                </a:cubicBezTo>
                <a:cubicBezTo>
                  <a:pt x="151" y="265"/>
                  <a:pt x="151" y="257"/>
                  <a:pt x="151" y="239"/>
                </a:cubicBezTo>
                <a:cubicBezTo>
                  <a:pt x="151" y="212"/>
                  <a:pt x="160" y="204"/>
                  <a:pt x="177" y="204"/>
                </a:cubicBezTo>
                <a:cubicBezTo>
                  <a:pt x="186" y="204"/>
                  <a:pt x="186" y="204"/>
                  <a:pt x="195" y="204"/>
                </a:cubicBezTo>
                <a:cubicBezTo>
                  <a:pt x="195" y="212"/>
                  <a:pt x="204" y="212"/>
                  <a:pt x="204" y="221"/>
                </a:cubicBezTo>
                <a:cubicBezTo>
                  <a:pt x="239" y="204"/>
                  <a:pt x="239" y="204"/>
                  <a:pt x="239" y="204"/>
                </a:cubicBezTo>
                <a:cubicBezTo>
                  <a:pt x="222" y="186"/>
                  <a:pt x="204" y="168"/>
                  <a:pt x="177" y="168"/>
                </a:cubicBezTo>
                <a:cubicBezTo>
                  <a:pt x="160" y="168"/>
                  <a:pt x="142" y="177"/>
                  <a:pt x="124" y="195"/>
                </a:cubicBezTo>
                <a:cubicBezTo>
                  <a:pt x="116" y="204"/>
                  <a:pt x="107" y="221"/>
                  <a:pt x="107" y="239"/>
                </a:cubicBezTo>
                <a:cubicBezTo>
                  <a:pt x="107" y="265"/>
                  <a:pt x="116" y="283"/>
                  <a:pt x="124" y="292"/>
                </a:cubicBezTo>
                <a:cubicBezTo>
                  <a:pt x="142" y="310"/>
                  <a:pt x="160" y="310"/>
                  <a:pt x="177" y="310"/>
                </a:cubicBezTo>
                <a:cubicBezTo>
                  <a:pt x="186" y="310"/>
                  <a:pt x="204" y="310"/>
                  <a:pt x="213" y="301"/>
                </a:cubicBezTo>
                <a:cubicBezTo>
                  <a:pt x="222" y="301"/>
                  <a:pt x="230" y="292"/>
                  <a:pt x="239" y="274"/>
                </a:cubicBezTo>
                <a:cubicBezTo>
                  <a:pt x="213" y="265"/>
                  <a:pt x="213" y="265"/>
                  <a:pt x="213" y="265"/>
                </a:cubicBezTo>
                <a:cubicBezTo>
                  <a:pt x="204" y="274"/>
                  <a:pt x="195" y="283"/>
                  <a:pt x="177" y="283"/>
                </a:cubicBezTo>
                <a:close/>
                <a:moveTo>
                  <a:pt x="310" y="283"/>
                </a:moveTo>
                <a:lnTo>
                  <a:pt x="310" y="283"/>
                </a:lnTo>
                <a:cubicBezTo>
                  <a:pt x="301" y="283"/>
                  <a:pt x="292" y="283"/>
                  <a:pt x="292" y="274"/>
                </a:cubicBezTo>
                <a:cubicBezTo>
                  <a:pt x="284" y="265"/>
                  <a:pt x="284" y="257"/>
                  <a:pt x="284" y="239"/>
                </a:cubicBezTo>
                <a:cubicBezTo>
                  <a:pt x="284" y="212"/>
                  <a:pt x="292" y="204"/>
                  <a:pt x="310" y="204"/>
                </a:cubicBezTo>
                <a:cubicBezTo>
                  <a:pt x="319" y="204"/>
                  <a:pt x="319" y="204"/>
                  <a:pt x="328" y="204"/>
                </a:cubicBezTo>
                <a:cubicBezTo>
                  <a:pt x="328" y="212"/>
                  <a:pt x="337" y="212"/>
                  <a:pt x="337" y="221"/>
                </a:cubicBezTo>
                <a:cubicBezTo>
                  <a:pt x="372" y="204"/>
                  <a:pt x="372" y="204"/>
                  <a:pt x="372" y="204"/>
                </a:cubicBezTo>
                <a:cubicBezTo>
                  <a:pt x="355" y="186"/>
                  <a:pt x="337" y="168"/>
                  <a:pt x="310" y="168"/>
                </a:cubicBezTo>
                <a:cubicBezTo>
                  <a:pt x="292" y="168"/>
                  <a:pt x="275" y="177"/>
                  <a:pt x="257" y="195"/>
                </a:cubicBezTo>
                <a:cubicBezTo>
                  <a:pt x="248" y="204"/>
                  <a:pt x="239" y="221"/>
                  <a:pt x="239" y="239"/>
                </a:cubicBezTo>
                <a:cubicBezTo>
                  <a:pt x="239" y="265"/>
                  <a:pt x="248" y="283"/>
                  <a:pt x="257" y="292"/>
                </a:cubicBezTo>
                <a:cubicBezTo>
                  <a:pt x="275" y="310"/>
                  <a:pt x="292" y="310"/>
                  <a:pt x="310" y="310"/>
                </a:cubicBezTo>
                <a:cubicBezTo>
                  <a:pt x="319" y="310"/>
                  <a:pt x="337" y="310"/>
                  <a:pt x="346" y="301"/>
                </a:cubicBezTo>
                <a:cubicBezTo>
                  <a:pt x="355" y="301"/>
                  <a:pt x="363" y="292"/>
                  <a:pt x="372" y="274"/>
                </a:cubicBezTo>
                <a:cubicBezTo>
                  <a:pt x="337" y="265"/>
                  <a:pt x="337" y="265"/>
                  <a:pt x="337" y="265"/>
                </a:cubicBezTo>
                <a:cubicBezTo>
                  <a:pt x="337" y="274"/>
                  <a:pt x="328" y="283"/>
                  <a:pt x="310" y="28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0" name="Freeform 91"/>
          <p:cNvSpPr>
            <a:spLocks noChangeArrowheads="1"/>
          </p:cNvSpPr>
          <p:nvPr userDrawn="1"/>
        </p:nvSpPr>
        <p:spPr bwMode="auto">
          <a:xfrm>
            <a:off x="438383" y="2693776"/>
            <a:ext cx="83775" cy="215720"/>
          </a:xfrm>
          <a:custGeom>
            <a:avLst/>
            <a:gdLst>
              <a:gd name="T0" fmla="*/ 151 w 178"/>
              <a:gd name="T1" fmla="*/ 0 h 454"/>
              <a:gd name="T2" fmla="*/ 151 w 178"/>
              <a:gd name="T3" fmla="*/ 0 h 454"/>
              <a:gd name="T4" fmla="*/ 18 w 178"/>
              <a:gd name="T5" fmla="*/ 0 h 454"/>
              <a:gd name="T6" fmla="*/ 0 w 178"/>
              <a:gd name="T7" fmla="*/ 28 h 454"/>
              <a:gd name="T8" fmla="*/ 0 w 178"/>
              <a:gd name="T9" fmla="*/ 453 h 454"/>
              <a:gd name="T10" fmla="*/ 89 w 178"/>
              <a:gd name="T11" fmla="*/ 355 h 454"/>
              <a:gd name="T12" fmla="*/ 177 w 178"/>
              <a:gd name="T13" fmla="*/ 453 h 454"/>
              <a:gd name="T14" fmla="*/ 177 w 178"/>
              <a:gd name="T15" fmla="*/ 28 h 454"/>
              <a:gd name="T16" fmla="*/ 151 w 178"/>
              <a:gd name="T1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454">
                <a:moveTo>
                  <a:pt x="151" y="0"/>
                </a:moveTo>
                <a:lnTo>
                  <a:pt x="151" y="0"/>
                </a:lnTo>
                <a:cubicBezTo>
                  <a:pt x="18" y="0"/>
                  <a:pt x="18" y="0"/>
                  <a:pt x="18" y="0"/>
                </a:cubicBezTo>
                <a:cubicBezTo>
                  <a:pt x="8" y="0"/>
                  <a:pt x="0" y="10"/>
                  <a:pt x="0" y="28"/>
                </a:cubicBezTo>
                <a:cubicBezTo>
                  <a:pt x="0" y="453"/>
                  <a:pt x="0" y="453"/>
                  <a:pt x="0" y="453"/>
                </a:cubicBezTo>
                <a:cubicBezTo>
                  <a:pt x="89" y="355"/>
                  <a:pt x="89" y="355"/>
                  <a:pt x="89" y="355"/>
                </a:cubicBezTo>
                <a:cubicBezTo>
                  <a:pt x="177" y="453"/>
                  <a:pt x="177" y="453"/>
                  <a:pt x="177" y="453"/>
                </a:cubicBezTo>
                <a:cubicBezTo>
                  <a:pt x="177" y="28"/>
                  <a:pt x="177" y="28"/>
                  <a:pt x="177" y="28"/>
                </a:cubicBezTo>
                <a:cubicBezTo>
                  <a:pt x="177" y="10"/>
                  <a:pt x="168" y="0"/>
                  <a:pt x="151"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1" name="Freeform 92"/>
          <p:cNvSpPr>
            <a:spLocks noChangeArrowheads="1"/>
          </p:cNvSpPr>
          <p:nvPr userDrawn="1"/>
        </p:nvSpPr>
        <p:spPr bwMode="auto">
          <a:xfrm>
            <a:off x="1318022" y="2693776"/>
            <a:ext cx="211533" cy="215720"/>
          </a:xfrm>
          <a:custGeom>
            <a:avLst/>
            <a:gdLst>
              <a:gd name="T0" fmla="*/ 168 w 444"/>
              <a:gd name="T1" fmla="*/ 284 h 454"/>
              <a:gd name="T2" fmla="*/ 168 w 444"/>
              <a:gd name="T3" fmla="*/ 284 h 454"/>
              <a:gd name="T4" fmla="*/ 70 w 444"/>
              <a:gd name="T5" fmla="*/ 240 h 454"/>
              <a:gd name="T6" fmla="*/ 70 w 444"/>
              <a:gd name="T7" fmla="*/ 275 h 454"/>
              <a:gd name="T8" fmla="*/ 168 w 444"/>
              <a:gd name="T9" fmla="*/ 311 h 454"/>
              <a:gd name="T10" fmla="*/ 168 w 444"/>
              <a:gd name="T11" fmla="*/ 284 h 454"/>
              <a:gd name="T12" fmla="*/ 168 w 444"/>
              <a:gd name="T13" fmla="*/ 178 h 454"/>
              <a:gd name="T14" fmla="*/ 168 w 444"/>
              <a:gd name="T15" fmla="*/ 178 h 454"/>
              <a:gd name="T16" fmla="*/ 70 w 444"/>
              <a:gd name="T17" fmla="*/ 143 h 454"/>
              <a:gd name="T18" fmla="*/ 70 w 444"/>
              <a:gd name="T19" fmla="*/ 169 h 454"/>
              <a:gd name="T20" fmla="*/ 168 w 444"/>
              <a:gd name="T21" fmla="*/ 213 h 454"/>
              <a:gd name="T22" fmla="*/ 168 w 444"/>
              <a:gd name="T23" fmla="*/ 178 h 454"/>
              <a:gd name="T24" fmla="*/ 434 w 444"/>
              <a:gd name="T25" fmla="*/ 10 h 454"/>
              <a:gd name="T26" fmla="*/ 434 w 444"/>
              <a:gd name="T27" fmla="*/ 10 h 454"/>
              <a:gd name="T28" fmla="*/ 408 w 444"/>
              <a:gd name="T29" fmla="*/ 0 h 454"/>
              <a:gd name="T30" fmla="*/ 221 w 444"/>
              <a:gd name="T31" fmla="*/ 81 h 454"/>
              <a:gd name="T32" fmla="*/ 35 w 444"/>
              <a:gd name="T33" fmla="*/ 0 h 454"/>
              <a:gd name="T34" fmla="*/ 9 w 444"/>
              <a:gd name="T35" fmla="*/ 10 h 454"/>
              <a:gd name="T36" fmla="*/ 0 w 444"/>
              <a:gd name="T37" fmla="*/ 28 h 454"/>
              <a:gd name="T38" fmla="*/ 0 w 444"/>
              <a:gd name="T39" fmla="*/ 347 h 454"/>
              <a:gd name="T40" fmla="*/ 9 w 444"/>
              <a:gd name="T41" fmla="*/ 364 h 454"/>
              <a:gd name="T42" fmla="*/ 212 w 444"/>
              <a:gd name="T43" fmla="*/ 444 h 454"/>
              <a:gd name="T44" fmla="*/ 212 w 444"/>
              <a:gd name="T45" fmla="*/ 444 h 454"/>
              <a:gd name="T46" fmla="*/ 221 w 444"/>
              <a:gd name="T47" fmla="*/ 453 h 454"/>
              <a:gd name="T48" fmla="*/ 221 w 444"/>
              <a:gd name="T49" fmla="*/ 444 h 454"/>
              <a:gd name="T50" fmla="*/ 230 w 444"/>
              <a:gd name="T51" fmla="*/ 444 h 454"/>
              <a:gd name="T52" fmla="*/ 425 w 444"/>
              <a:gd name="T53" fmla="*/ 364 h 454"/>
              <a:gd name="T54" fmla="*/ 443 w 444"/>
              <a:gd name="T55" fmla="*/ 347 h 454"/>
              <a:gd name="T56" fmla="*/ 443 w 444"/>
              <a:gd name="T57" fmla="*/ 28 h 454"/>
              <a:gd name="T58" fmla="*/ 434 w 444"/>
              <a:gd name="T59" fmla="*/ 10 h 454"/>
              <a:gd name="T60" fmla="*/ 195 w 444"/>
              <a:gd name="T61" fmla="*/ 400 h 454"/>
              <a:gd name="T62" fmla="*/ 195 w 444"/>
              <a:gd name="T63" fmla="*/ 400 h 454"/>
              <a:gd name="T64" fmla="*/ 35 w 444"/>
              <a:gd name="T65" fmla="*/ 338 h 454"/>
              <a:gd name="T66" fmla="*/ 35 w 444"/>
              <a:gd name="T67" fmla="*/ 54 h 454"/>
              <a:gd name="T68" fmla="*/ 195 w 444"/>
              <a:gd name="T69" fmla="*/ 116 h 454"/>
              <a:gd name="T70" fmla="*/ 195 w 444"/>
              <a:gd name="T71" fmla="*/ 400 h 454"/>
              <a:gd name="T72" fmla="*/ 408 w 444"/>
              <a:gd name="T73" fmla="*/ 338 h 454"/>
              <a:gd name="T74" fmla="*/ 408 w 444"/>
              <a:gd name="T75" fmla="*/ 338 h 454"/>
              <a:gd name="T76" fmla="*/ 248 w 444"/>
              <a:gd name="T77" fmla="*/ 400 h 454"/>
              <a:gd name="T78" fmla="*/ 248 w 444"/>
              <a:gd name="T79" fmla="*/ 116 h 454"/>
              <a:gd name="T80" fmla="*/ 408 w 444"/>
              <a:gd name="T81" fmla="*/ 54 h 454"/>
              <a:gd name="T82" fmla="*/ 408 w 444"/>
              <a:gd name="T83" fmla="*/ 338 h 454"/>
              <a:gd name="T84" fmla="*/ 372 w 444"/>
              <a:gd name="T85" fmla="*/ 240 h 454"/>
              <a:gd name="T86" fmla="*/ 372 w 444"/>
              <a:gd name="T87" fmla="*/ 240 h 454"/>
              <a:gd name="T88" fmla="*/ 274 w 444"/>
              <a:gd name="T89" fmla="*/ 284 h 454"/>
              <a:gd name="T90" fmla="*/ 274 w 444"/>
              <a:gd name="T91" fmla="*/ 311 h 454"/>
              <a:gd name="T92" fmla="*/ 372 w 444"/>
              <a:gd name="T93" fmla="*/ 275 h 454"/>
              <a:gd name="T94" fmla="*/ 372 w 444"/>
              <a:gd name="T95" fmla="*/ 240 h 454"/>
              <a:gd name="T96" fmla="*/ 372 w 444"/>
              <a:gd name="T97" fmla="*/ 143 h 454"/>
              <a:gd name="T98" fmla="*/ 372 w 444"/>
              <a:gd name="T99" fmla="*/ 143 h 454"/>
              <a:gd name="T100" fmla="*/ 274 w 444"/>
              <a:gd name="T101" fmla="*/ 178 h 454"/>
              <a:gd name="T102" fmla="*/ 274 w 444"/>
              <a:gd name="T103" fmla="*/ 213 h 454"/>
              <a:gd name="T104" fmla="*/ 372 w 444"/>
              <a:gd name="T105" fmla="*/ 169 h 454"/>
              <a:gd name="T106" fmla="*/ 372 w 444"/>
              <a:gd name="T107" fmla="*/ 14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4" h="454">
                <a:moveTo>
                  <a:pt x="168" y="284"/>
                </a:moveTo>
                <a:lnTo>
                  <a:pt x="168" y="284"/>
                </a:lnTo>
                <a:cubicBezTo>
                  <a:pt x="70" y="240"/>
                  <a:pt x="70" y="240"/>
                  <a:pt x="70" y="240"/>
                </a:cubicBezTo>
                <a:cubicBezTo>
                  <a:pt x="70" y="275"/>
                  <a:pt x="70" y="275"/>
                  <a:pt x="70" y="275"/>
                </a:cubicBezTo>
                <a:cubicBezTo>
                  <a:pt x="168" y="311"/>
                  <a:pt x="168" y="311"/>
                  <a:pt x="168" y="311"/>
                </a:cubicBezTo>
                <a:lnTo>
                  <a:pt x="168" y="284"/>
                </a:lnTo>
                <a:close/>
                <a:moveTo>
                  <a:pt x="168" y="178"/>
                </a:moveTo>
                <a:lnTo>
                  <a:pt x="168" y="178"/>
                </a:lnTo>
                <a:cubicBezTo>
                  <a:pt x="70" y="143"/>
                  <a:pt x="70" y="143"/>
                  <a:pt x="70" y="143"/>
                </a:cubicBezTo>
                <a:cubicBezTo>
                  <a:pt x="70" y="169"/>
                  <a:pt x="70" y="169"/>
                  <a:pt x="70" y="169"/>
                </a:cubicBezTo>
                <a:cubicBezTo>
                  <a:pt x="168" y="213"/>
                  <a:pt x="168" y="213"/>
                  <a:pt x="168" y="213"/>
                </a:cubicBezTo>
                <a:lnTo>
                  <a:pt x="168" y="178"/>
                </a:lnTo>
                <a:close/>
                <a:moveTo>
                  <a:pt x="434" y="10"/>
                </a:moveTo>
                <a:lnTo>
                  <a:pt x="434" y="10"/>
                </a:lnTo>
                <a:cubicBezTo>
                  <a:pt x="425" y="0"/>
                  <a:pt x="417" y="0"/>
                  <a:pt x="408" y="0"/>
                </a:cubicBezTo>
                <a:cubicBezTo>
                  <a:pt x="221" y="81"/>
                  <a:pt x="221" y="81"/>
                  <a:pt x="221" y="81"/>
                </a:cubicBezTo>
                <a:cubicBezTo>
                  <a:pt x="35" y="0"/>
                  <a:pt x="35" y="0"/>
                  <a:pt x="35" y="0"/>
                </a:cubicBezTo>
                <a:cubicBezTo>
                  <a:pt x="26" y="0"/>
                  <a:pt x="17" y="0"/>
                  <a:pt x="9" y="10"/>
                </a:cubicBezTo>
                <a:cubicBezTo>
                  <a:pt x="0" y="10"/>
                  <a:pt x="0" y="19"/>
                  <a:pt x="0" y="28"/>
                </a:cubicBezTo>
                <a:cubicBezTo>
                  <a:pt x="0" y="347"/>
                  <a:pt x="0" y="347"/>
                  <a:pt x="0" y="347"/>
                </a:cubicBezTo>
                <a:cubicBezTo>
                  <a:pt x="0" y="355"/>
                  <a:pt x="0" y="364"/>
                  <a:pt x="9" y="364"/>
                </a:cubicBezTo>
                <a:cubicBezTo>
                  <a:pt x="212" y="444"/>
                  <a:pt x="212" y="444"/>
                  <a:pt x="212" y="444"/>
                </a:cubicBezTo>
                <a:lnTo>
                  <a:pt x="212" y="444"/>
                </a:lnTo>
                <a:cubicBezTo>
                  <a:pt x="221" y="453"/>
                  <a:pt x="221" y="453"/>
                  <a:pt x="221" y="453"/>
                </a:cubicBezTo>
                <a:cubicBezTo>
                  <a:pt x="221" y="453"/>
                  <a:pt x="221" y="453"/>
                  <a:pt x="221" y="444"/>
                </a:cubicBezTo>
                <a:cubicBezTo>
                  <a:pt x="230" y="444"/>
                  <a:pt x="230" y="444"/>
                  <a:pt x="230" y="444"/>
                </a:cubicBezTo>
                <a:cubicBezTo>
                  <a:pt x="425" y="364"/>
                  <a:pt x="425" y="364"/>
                  <a:pt x="425" y="364"/>
                </a:cubicBezTo>
                <a:cubicBezTo>
                  <a:pt x="434" y="364"/>
                  <a:pt x="443" y="355"/>
                  <a:pt x="443" y="347"/>
                </a:cubicBezTo>
                <a:cubicBezTo>
                  <a:pt x="443" y="28"/>
                  <a:pt x="443" y="28"/>
                  <a:pt x="443" y="28"/>
                </a:cubicBezTo>
                <a:cubicBezTo>
                  <a:pt x="443" y="19"/>
                  <a:pt x="443" y="10"/>
                  <a:pt x="434" y="10"/>
                </a:cubicBezTo>
                <a:close/>
                <a:moveTo>
                  <a:pt x="195" y="400"/>
                </a:moveTo>
                <a:lnTo>
                  <a:pt x="195" y="400"/>
                </a:lnTo>
                <a:cubicBezTo>
                  <a:pt x="35" y="338"/>
                  <a:pt x="35" y="338"/>
                  <a:pt x="35" y="338"/>
                </a:cubicBezTo>
                <a:cubicBezTo>
                  <a:pt x="35" y="54"/>
                  <a:pt x="35" y="54"/>
                  <a:pt x="35" y="54"/>
                </a:cubicBezTo>
                <a:cubicBezTo>
                  <a:pt x="195" y="116"/>
                  <a:pt x="195" y="116"/>
                  <a:pt x="195" y="116"/>
                </a:cubicBezTo>
                <a:lnTo>
                  <a:pt x="195" y="400"/>
                </a:lnTo>
                <a:close/>
                <a:moveTo>
                  <a:pt x="408" y="338"/>
                </a:moveTo>
                <a:lnTo>
                  <a:pt x="408" y="338"/>
                </a:lnTo>
                <a:cubicBezTo>
                  <a:pt x="248" y="400"/>
                  <a:pt x="248" y="400"/>
                  <a:pt x="248" y="400"/>
                </a:cubicBezTo>
                <a:cubicBezTo>
                  <a:pt x="248" y="116"/>
                  <a:pt x="248" y="116"/>
                  <a:pt x="248" y="116"/>
                </a:cubicBezTo>
                <a:cubicBezTo>
                  <a:pt x="408" y="54"/>
                  <a:pt x="408" y="54"/>
                  <a:pt x="408" y="54"/>
                </a:cubicBezTo>
                <a:lnTo>
                  <a:pt x="408" y="338"/>
                </a:lnTo>
                <a:close/>
                <a:moveTo>
                  <a:pt x="372" y="240"/>
                </a:moveTo>
                <a:lnTo>
                  <a:pt x="372" y="240"/>
                </a:lnTo>
                <a:cubicBezTo>
                  <a:pt x="274" y="284"/>
                  <a:pt x="274" y="284"/>
                  <a:pt x="274" y="284"/>
                </a:cubicBezTo>
                <a:cubicBezTo>
                  <a:pt x="274" y="311"/>
                  <a:pt x="274" y="311"/>
                  <a:pt x="274" y="311"/>
                </a:cubicBezTo>
                <a:cubicBezTo>
                  <a:pt x="372" y="275"/>
                  <a:pt x="372" y="275"/>
                  <a:pt x="372" y="275"/>
                </a:cubicBezTo>
                <a:lnTo>
                  <a:pt x="372" y="240"/>
                </a:lnTo>
                <a:close/>
                <a:moveTo>
                  <a:pt x="372" y="143"/>
                </a:moveTo>
                <a:lnTo>
                  <a:pt x="372" y="143"/>
                </a:lnTo>
                <a:cubicBezTo>
                  <a:pt x="274" y="178"/>
                  <a:pt x="274" y="178"/>
                  <a:pt x="274" y="178"/>
                </a:cubicBezTo>
                <a:cubicBezTo>
                  <a:pt x="274" y="213"/>
                  <a:pt x="274" y="213"/>
                  <a:pt x="274" y="213"/>
                </a:cubicBezTo>
                <a:cubicBezTo>
                  <a:pt x="372" y="169"/>
                  <a:pt x="372" y="169"/>
                  <a:pt x="372" y="169"/>
                </a:cubicBezTo>
                <a:lnTo>
                  <a:pt x="372" y="143"/>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2" name="Freeform 93"/>
          <p:cNvSpPr>
            <a:spLocks noChangeArrowheads="1"/>
          </p:cNvSpPr>
          <p:nvPr userDrawn="1"/>
        </p:nvSpPr>
        <p:spPr bwMode="auto">
          <a:xfrm>
            <a:off x="888676" y="2683303"/>
            <a:ext cx="125663" cy="234571"/>
          </a:xfrm>
          <a:custGeom>
            <a:avLst/>
            <a:gdLst>
              <a:gd name="T0" fmla="*/ 247 w 266"/>
              <a:gd name="T1" fmla="*/ 0 h 496"/>
              <a:gd name="T2" fmla="*/ 247 w 266"/>
              <a:gd name="T3" fmla="*/ 0 h 496"/>
              <a:gd name="T4" fmla="*/ 141 w 266"/>
              <a:gd name="T5" fmla="*/ 0 h 496"/>
              <a:gd name="T6" fmla="*/ 123 w 266"/>
              <a:gd name="T7" fmla="*/ 25 h 496"/>
              <a:gd name="T8" fmla="*/ 167 w 266"/>
              <a:gd name="T9" fmla="*/ 25 h 496"/>
              <a:gd name="T10" fmla="*/ 194 w 266"/>
              <a:gd name="T11" fmla="*/ 53 h 496"/>
              <a:gd name="T12" fmla="*/ 194 w 266"/>
              <a:gd name="T13" fmla="*/ 363 h 496"/>
              <a:gd name="T14" fmla="*/ 265 w 266"/>
              <a:gd name="T15" fmla="*/ 451 h 496"/>
              <a:gd name="T16" fmla="*/ 265 w 266"/>
              <a:gd name="T17" fmla="*/ 25 h 496"/>
              <a:gd name="T18" fmla="*/ 247 w 266"/>
              <a:gd name="T19" fmla="*/ 0 h 496"/>
              <a:gd name="T20" fmla="*/ 123 w 266"/>
              <a:gd name="T21" fmla="*/ 79 h 496"/>
              <a:gd name="T22" fmla="*/ 123 w 266"/>
              <a:gd name="T23" fmla="*/ 79 h 496"/>
              <a:gd name="T24" fmla="*/ 16 w 266"/>
              <a:gd name="T25" fmla="*/ 79 h 496"/>
              <a:gd name="T26" fmla="*/ 0 w 266"/>
              <a:gd name="T27" fmla="*/ 106 h 496"/>
              <a:gd name="T28" fmla="*/ 0 w 266"/>
              <a:gd name="T29" fmla="*/ 495 h 496"/>
              <a:gd name="T30" fmla="*/ 70 w 266"/>
              <a:gd name="T31" fmla="*/ 407 h 496"/>
              <a:gd name="T32" fmla="*/ 141 w 266"/>
              <a:gd name="T33" fmla="*/ 495 h 496"/>
              <a:gd name="T34" fmla="*/ 141 w 266"/>
              <a:gd name="T35" fmla="*/ 106 h 496"/>
              <a:gd name="T36" fmla="*/ 123 w 266"/>
              <a:gd name="T37" fmla="*/ 79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6" h="496">
                <a:moveTo>
                  <a:pt x="247" y="0"/>
                </a:moveTo>
                <a:lnTo>
                  <a:pt x="247" y="0"/>
                </a:lnTo>
                <a:cubicBezTo>
                  <a:pt x="141" y="0"/>
                  <a:pt x="141" y="0"/>
                  <a:pt x="141" y="0"/>
                </a:cubicBezTo>
                <a:cubicBezTo>
                  <a:pt x="123" y="0"/>
                  <a:pt x="123" y="17"/>
                  <a:pt x="123" y="25"/>
                </a:cubicBezTo>
                <a:cubicBezTo>
                  <a:pt x="167" y="25"/>
                  <a:pt x="167" y="25"/>
                  <a:pt x="167" y="25"/>
                </a:cubicBezTo>
                <a:cubicBezTo>
                  <a:pt x="185" y="25"/>
                  <a:pt x="194" y="35"/>
                  <a:pt x="194" y="53"/>
                </a:cubicBezTo>
                <a:cubicBezTo>
                  <a:pt x="194" y="363"/>
                  <a:pt x="194" y="363"/>
                  <a:pt x="194" y="363"/>
                </a:cubicBezTo>
                <a:cubicBezTo>
                  <a:pt x="265" y="451"/>
                  <a:pt x="265" y="451"/>
                  <a:pt x="265" y="451"/>
                </a:cubicBezTo>
                <a:cubicBezTo>
                  <a:pt x="265" y="25"/>
                  <a:pt x="265" y="25"/>
                  <a:pt x="265" y="25"/>
                </a:cubicBezTo>
                <a:cubicBezTo>
                  <a:pt x="265" y="17"/>
                  <a:pt x="256" y="0"/>
                  <a:pt x="247" y="0"/>
                </a:cubicBezTo>
                <a:close/>
                <a:moveTo>
                  <a:pt x="123" y="79"/>
                </a:moveTo>
                <a:lnTo>
                  <a:pt x="123" y="79"/>
                </a:lnTo>
                <a:cubicBezTo>
                  <a:pt x="16" y="79"/>
                  <a:pt x="16" y="79"/>
                  <a:pt x="16" y="79"/>
                </a:cubicBezTo>
                <a:cubicBezTo>
                  <a:pt x="0" y="79"/>
                  <a:pt x="0" y="88"/>
                  <a:pt x="0" y="106"/>
                </a:cubicBezTo>
                <a:cubicBezTo>
                  <a:pt x="0" y="495"/>
                  <a:pt x="0" y="495"/>
                  <a:pt x="0" y="495"/>
                </a:cubicBezTo>
                <a:cubicBezTo>
                  <a:pt x="70" y="407"/>
                  <a:pt x="70" y="407"/>
                  <a:pt x="70" y="407"/>
                </a:cubicBezTo>
                <a:cubicBezTo>
                  <a:pt x="141" y="495"/>
                  <a:pt x="141" y="495"/>
                  <a:pt x="141" y="495"/>
                </a:cubicBezTo>
                <a:cubicBezTo>
                  <a:pt x="141" y="106"/>
                  <a:pt x="141" y="106"/>
                  <a:pt x="141" y="106"/>
                </a:cubicBezTo>
                <a:cubicBezTo>
                  <a:pt x="141" y="88"/>
                  <a:pt x="132" y="79"/>
                  <a:pt x="123" y="7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3" name="Freeform 94"/>
          <p:cNvSpPr>
            <a:spLocks noChangeArrowheads="1"/>
          </p:cNvSpPr>
          <p:nvPr userDrawn="1"/>
        </p:nvSpPr>
        <p:spPr bwMode="auto">
          <a:xfrm>
            <a:off x="342042" y="3162916"/>
            <a:ext cx="249232" cy="253419"/>
          </a:xfrm>
          <a:custGeom>
            <a:avLst/>
            <a:gdLst>
              <a:gd name="T0" fmla="*/ 151 w 524"/>
              <a:gd name="T1" fmla="*/ 114 h 532"/>
              <a:gd name="T2" fmla="*/ 151 w 524"/>
              <a:gd name="T3" fmla="*/ 114 h 532"/>
              <a:gd name="T4" fmla="*/ 106 w 524"/>
              <a:gd name="T5" fmla="*/ 425 h 532"/>
              <a:gd name="T6" fmla="*/ 417 w 524"/>
              <a:gd name="T7" fmla="*/ 380 h 532"/>
              <a:gd name="T8" fmla="*/ 337 w 524"/>
              <a:gd name="T9" fmla="*/ 195 h 532"/>
              <a:gd name="T10" fmla="*/ 151 w 524"/>
              <a:gd name="T11" fmla="*/ 114 h 532"/>
              <a:gd name="T12" fmla="*/ 381 w 524"/>
              <a:gd name="T13" fmla="*/ 354 h 532"/>
              <a:gd name="T14" fmla="*/ 381 w 524"/>
              <a:gd name="T15" fmla="*/ 354 h 532"/>
              <a:gd name="T16" fmla="*/ 248 w 524"/>
              <a:gd name="T17" fmla="*/ 283 h 532"/>
              <a:gd name="T18" fmla="*/ 177 w 524"/>
              <a:gd name="T19" fmla="*/ 150 h 532"/>
              <a:gd name="T20" fmla="*/ 311 w 524"/>
              <a:gd name="T21" fmla="*/ 221 h 532"/>
              <a:gd name="T22" fmla="*/ 381 w 524"/>
              <a:gd name="T23" fmla="*/ 354 h 532"/>
              <a:gd name="T24" fmla="*/ 390 w 524"/>
              <a:gd name="T25" fmla="*/ 159 h 532"/>
              <a:gd name="T26" fmla="*/ 390 w 524"/>
              <a:gd name="T27" fmla="*/ 159 h 532"/>
              <a:gd name="T28" fmla="*/ 408 w 524"/>
              <a:gd name="T29" fmla="*/ 150 h 532"/>
              <a:gd name="T30" fmla="*/ 452 w 524"/>
              <a:gd name="T31" fmla="*/ 106 h 532"/>
              <a:gd name="T32" fmla="*/ 452 w 524"/>
              <a:gd name="T33" fmla="*/ 70 h 532"/>
              <a:gd name="T34" fmla="*/ 417 w 524"/>
              <a:gd name="T35" fmla="*/ 70 h 532"/>
              <a:gd name="T36" fmla="*/ 372 w 524"/>
              <a:gd name="T37" fmla="*/ 114 h 532"/>
              <a:gd name="T38" fmla="*/ 372 w 524"/>
              <a:gd name="T39" fmla="*/ 150 h 532"/>
              <a:gd name="T40" fmla="*/ 390 w 524"/>
              <a:gd name="T41" fmla="*/ 159 h 532"/>
              <a:gd name="T42" fmla="*/ 293 w 524"/>
              <a:gd name="T43" fmla="*/ 97 h 532"/>
              <a:gd name="T44" fmla="*/ 293 w 524"/>
              <a:gd name="T45" fmla="*/ 97 h 532"/>
              <a:gd name="T46" fmla="*/ 311 w 524"/>
              <a:gd name="T47" fmla="*/ 97 h 532"/>
              <a:gd name="T48" fmla="*/ 328 w 524"/>
              <a:gd name="T49" fmla="*/ 88 h 532"/>
              <a:gd name="T50" fmla="*/ 355 w 524"/>
              <a:gd name="T51" fmla="*/ 35 h 532"/>
              <a:gd name="T52" fmla="*/ 346 w 524"/>
              <a:gd name="T53" fmla="*/ 8 h 532"/>
              <a:gd name="T54" fmla="*/ 311 w 524"/>
              <a:gd name="T55" fmla="*/ 17 h 532"/>
              <a:gd name="T56" fmla="*/ 284 w 524"/>
              <a:gd name="T57" fmla="*/ 61 h 532"/>
              <a:gd name="T58" fmla="*/ 293 w 524"/>
              <a:gd name="T59" fmla="*/ 97 h 532"/>
              <a:gd name="T60" fmla="*/ 514 w 524"/>
              <a:gd name="T61" fmla="*/ 167 h 532"/>
              <a:gd name="T62" fmla="*/ 514 w 524"/>
              <a:gd name="T63" fmla="*/ 167 h 532"/>
              <a:gd name="T64" fmla="*/ 478 w 524"/>
              <a:gd name="T65" fmla="*/ 159 h 532"/>
              <a:gd name="T66" fmla="*/ 434 w 524"/>
              <a:gd name="T67" fmla="*/ 185 h 532"/>
              <a:gd name="T68" fmla="*/ 425 w 524"/>
              <a:gd name="T69" fmla="*/ 221 h 532"/>
              <a:gd name="T70" fmla="*/ 443 w 524"/>
              <a:gd name="T71" fmla="*/ 239 h 532"/>
              <a:gd name="T72" fmla="*/ 461 w 524"/>
              <a:gd name="T73" fmla="*/ 230 h 532"/>
              <a:gd name="T74" fmla="*/ 505 w 524"/>
              <a:gd name="T75" fmla="*/ 204 h 532"/>
              <a:gd name="T76" fmla="*/ 514 w 524"/>
              <a:gd name="T77" fmla="*/ 16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4" h="532">
                <a:moveTo>
                  <a:pt x="151" y="114"/>
                </a:moveTo>
                <a:lnTo>
                  <a:pt x="151" y="114"/>
                </a:lnTo>
                <a:cubicBezTo>
                  <a:pt x="124" y="141"/>
                  <a:pt x="0" y="319"/>
                  <a:pt x="106" y="425"/>
                </a:cubicBezTo>
                <a:cubicBezTo>
                  <a:pt x="212" y="531"/>
                  <a:pt x="390" y="407"/>
                  <a:pt x="417" y="380"/>
                </a:cubicBezTo>
                <a:cubicBezTo>
                  <a:pt x="443" y="354"/>
                  <a:pt x="408" y="266"/>
                  <a:pt x="337" y="195"/>
                </a:cubicBezTo>
                <a:cubicBezTo>
                  <a:pt x="266" y="123"/>
                  <a:pt x="177" y="88"/>
                  <a:pt x="151" y="114"/>
                </a:cubicBezTo>
                <a:close/>
                <a:moveTo>
                  <a:pt x="381" y="354"/>
                </a:moveTo>
                <a:lnTo>
                  <a:pt x="381" y="354"/>
                </a:lnTo>
                <a:cubicBezTo>
                  <a:pt x="372" y="363"/>
                  <a:pt x="311" y="345"/>
                  <a:pt x="248" y="283"/>
                </a:cubicBezTo>
                <a:cubicBezTo>
                  <a:pt x="186" y="221"/>
                  <a:pt x="168" y="159"/>
                  <a:pt x="177" y="150"/>
                </a:cubicBezTo>
                <a:cubicBezTo>
                  <a:pt x="186" y="141"/>
                  <a:pt x="248" y="159"/>
                  <a:pt x="311" y="221"/>
                </a:cubicBezTo>
                <a:cubicBezTo>
                  <a:pt x="372" y="283"/>
                  <a:pt x="390" y="345"/>
                  <a:pt x="381" y="354"/>
                </a:cubicBezTo>
                <a:close/>
                <a:moveTo>
                  <a:pt x="390" y="159"/>
                </a:moveTo>
                <a:lnTo>
                  <a:pt x="390" y="159"/>
                </a:lnTo>
                <a:cubicBezTo>
                  <a:pt x="390" y="159"/>
                  <a:pt x="399" y="159"/>
                  <a:pt x="408" y="150"/>
                </a:cubicBezTo>
                <a:cubicBezTo>
                  <a:pt x="452" y="106"/>
                  <a:pt x="452" y="106"/>
                  <a:pt x="452" y="106"/>
                </a:cubicBezTo>
                <a:cubicBezTo>
                  <a:pt x="461" y="97"/>
                  <a:pt x="461" y="79"/>
                  <a:pt x="452" y="70"/>
                </a:cubicBezTo>
                <a:cubicBezTo>
                  <a:pt x="443" y="61"/>
                  <a:pt x="425" y="61"/>
                  <a:pt x="417" y="70"/>
                </a:cubicBezTo>
                <a:cubicBezTo>
                  <a:pt x="372" y="114"/>
                  <a:pt x="372" y="114"/>
                  <a:pt x="372" y="114"/>
                </a:cubicBezTo>
                <a:cubicBezTo>
                  <a:pt x="355" y="123"/>
                  <a:pt x="355" y="141"/>
                  <a:pt x="372" y="150"/>
                </a:cubicBezTo>
                <a:cubicBezTo>
                  <a:pt x="372" y="159"/>
                  <a:pt x="381" y="159"/>
                  <a:pt x="390" y="159"/>
                </a:cubicBezTo>
                <a:close/>
                <a:moveTo>
                  <a:pt x="293" y="97"/>
                </a:moveTo>
                <a:lnTo>
                  <a:pt x="293" y="97"/>
                </a:lnTo>
                <a:cubicBezTo>
                  <a:pt x="302" y="97"/>
                  <a:pt x="302" y="97"/>
                  <a:pt x="311" y="97"/>
                </a:cubicBezTo>
                <a:cubicBezTo>
                  <a:pt x="319" y="97"/>
                  <a:pt x="328" y="97"/>
                  <a:pt x="328" y="88"/>
                </a:cubicBezTo>
                <a:cubicBezTo>
                  <a:pt x="355" y="35"/>
                  <a:pt x="355" y="35"/>
                  <a:pt x="355" y="35"/>
                </a:cubicBezTo>
                <a:cubicBezTo>
                  <a:pt x="364" y="26"/>
                  <a:pt x="364" y="8"/>
                  <a:pt x="346" y="8"/>
                </a:cubicBezTo>
                <a:cubicBezTo>
                  <a:pt x="337" y="0"/>
                  <a:pt x="319" y="0"/>
                  <a:pt x="311" y="17"/>
                </a:cubicBezTo>
                <a:cubicBezTo>
                  <a:pt x="284" y="61"/>
                  <a:pt x="284" y="61"/>
                  <a:pt x="284" y="61"/>
                </a:cubicBezTo>
                <a:cubicBezTo>
                  <a:pt x="284" y="70"/>
                  <a:pt x="284" y="88"/>
                  <a:pt x="293" y="97"/>
                </a:cubicBezTo>
                <a:close/>
                <a:moveTo>
                  <a:pt x="514" y="167"/>
                </a:moveTo>
                <a:lnTo>
                  <a:pt x="514" y="167"/>
                </a:lnTo>
                <a:cubicBezTo>
                  <a:pt x="505" y="159"/>
                  <a:pt x="496" y="159"/>
                  <a:pt x="478" y="159"/>
                </a:cubicBezTo>
                <a:cubicBezTo>
                  <a:pt x="434" y="185"/>
                  <a:pt x="434" y="185"/>
                  <a:pt x="434" y="185"/>
                </a:cubicBezTo>
                <a:cubicBezTo>
                  <a:pt x="417" y="195"/>
                  <a:pt x="417" y="212"/>
                  <a:pt x="425" y="221"/>
                </a:cubicBezTo>
                <a:cubicBezTo>
                  <a:pt x="425" y="230"/>
                  <a:pt x="434" y="239"/>
                  <a:pt x="443" y="239"/>
                </a:cubicBezTo>
                <a:cubicBezTo>
                  <a:pt x="452" y="239"/>
                  <a:pt x="452" y="230"/>
                  <a:pt x="461" y="230"/>
                </a:cubicBezTo>
                <a:cubicBezTo>
                  <a:pt x="505" y="204"/>
                  <a:pt x="505" y="204"/>
                  <a:pt x="505" y="204"/>
                </a:cubicBezTo>
                <a:cubicBezTo>
                  <a:pt x="514" y="195"/>
                  <a:pt x="523" y="185"/>
                  <a:pt x="514" y="16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4" name="Freeform 95"/>
          <p:cNvSpPr>
            <a:spLocks noChangeArrowheads="1"/>
          </p:cNvSpPr>
          <p:nvPr userDrawn="1"/>
        </p:nvSpPr>
        <p:spPr bwMode="auto">
          <a:xfrm>
            <a:off x="846788" y="3165010"/>
            <a:ext cx="211532" cy="211533"/>
          </a:xfrm>
          <a:custGeom>
            <a:avLst/>
            <a:gdLst>
              <a:gd name="T0" fmla="*/ 435 w 445"/>
              <a:gd name="T1" fmla="*/ 9 h 444"/>
              <a:gd name="T2" fmla="*/ 435 w 445"/>
              <a:gd name="T3" fmla="*/ 9 h 444"/>
              <a:gd name="T4" fmla="*/ 400 w 445"/>
              <a:gd name="T5" fmla="*/ 9 h 444"/>
              <a:gd name="T6" fmla="*/ 9 w 445"/>
              <a:gd name="T7" fmla="*/ 399 h 444"/>
              <a:gd name="T8" fmla="*/ 9 w 445"/>
              <a:gd name="T9" fmla="*/ 434 h 444"/>
              <a:gd name="T10" fmla="*/ 27 w 445"/>
              <a:gd name="T11" fmla="*/ 443 h 444"/>
              <a:gd name="T12" fmla="*/ 45 w 445"/>
              <a:gd name="T13" fmla="*/ 434 h 444"/>
              <a:gd name="T14" fmla="*/ 435 w 445"/>
              <a:gd name="T15" fmla="*/ 45 h 444"/>
              <a:gd name="T16" fmla="*/ 435 w 445"/>
              <a:gd name="T17" fmla="*/ 9 h 444"/>
              <a:gd name="T18" fmla="*/ 328 w 445"/>
              <a:gd name="T19" fmla="*/ 204 h 444"/>
              <a:gd name="T20" fmla="*/ 328 w 445"/>
              <a:gd name="T21" fmla="*/ 204 h 444"/>
              <a:gd name="T22" fmla="*/ 363 w 445"/>
              <a:gd name="T23" fmla="*/ 302 h 444"/>
              <a:gd name="T24" fmla="*/ 266 w 445"/>
              <a:gd name="T25" fmla="*/ 258 h 444"/>
              <a:gd name="T26" fmla="*/ 134 w 445"/>
              <a:gd name="T27" fmla="*/ 399 h 444"/>
              <a:gd name="T28" fmla="*/ 400 w 445"/>
              <a:gd name="T29" fmla="*/ 319 h 444"/>
              <a:gd name="T30" fmla="*/ 346 w 445"/>
              <a:gd name="T31" fmla="*/ 177 h 444"/>
              <a:gd name="T32" fmla="*/ 328 w 445"/>
              <a:gd name="T33" fmla="*/ 204 h 444"/>
              <a:gd name="T34" fmla="*/ 187 w 445"/>
              <a:gd name="T35" fmla="*/ 177 h 444"/>
              <a:gd name="T36" fmla="*/ 187 w 445"/>
              <a:gd name="T37" fmla="*/ 177 h 444"/>
              <a:gd name="T38" fmla="*/ 160 w 445"/>
              <a:gd name="T39" fmla="*/ 89 h 444"/>
              <a:gd name="T40" fmla="*/ 240 w 445"/>
              <a:gd name="T41" fmla="*/ 124 h 444"/>
              <a:gd name="T42" fmla="*/ 266 w 445"/>
              <a:gd name="T43" fmla="*/ 98 h 444"/>
              <a:gd name="T44" fmla="*/ 134 w 445"/>
              <a:gd name="T45" fmla="*/ 62 h 444"/>
              <a:gd name="T46" fmla="*/ 53 w 445"/>
              <a:gd name="T47" fmla="*/ 311 h 444"/>
              <a:gd name="T48" fmla="*/ 187 w 445"/>
              <a:gd name="T4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5" h="444">
                <a:moveTo>
                  <a:pt x="435" y="9"/>
                </a:moveTo>
                <a:lnTo>
                  <a:pt x="435" y="9"/>
                </a:lnTo>
                <a:cubicBezTo>
                  <a:pt x="425" y="0"/>
                  <a:pt x="408" y="0"/>
                  <a:pt x="400" y="9"/>
                </a:cubicBezTo>
                <a:cubicBezTo>
                  <a:pt x="9" y="399"/>
                  <a:pt x="9" y="399"/>
                  <a:pt x="9" y="399"/>
                </a:cubicBezTo>
                <a:cubicBezTo>
                  <a:pt x="0" y="408"/>
                  <a:pt x="0" y="425"/>
                  <a:pt x="9" y="434"/>
                </a:cubicBezTo>
                <a:cubicBezTo>
                  <a:pt x="18" y="443"/>
                  <a:pt x="18" y="443"/>
                  <a:pt x="27" y="443"/>
                </a:cubicBezTo>
                <a:cubicBezTo>
                  <a:pt x="36" y="443"/>
                  <a:pt x="36" y="443"/>
                  <a:pt x="45" y="434"/>
                </a:cubicBezTo>
                <a:cubicBezTo>
                  <a:pt x="435" y="45"/>
                  <a:pt x="435" y="45"/>
                  <a:pt x="435" y="45"/>
                </a:cubicBezTo>
                <a:cubicBezTo>
                  <a:pt x="444" y="36"/>
                  <a:pt x="444" y="27"/>
                  <a:pt x="435" y="9"/>
                </a:cubicBezTo>
                <a:close/>
                <a:moveTo>
                  <a:pt x="328" y="204"/>
                </a:moveTo>
                <a:lnTo>
                  <a:pt x="328" y="204"/>
                </a:lnTo>
                <a:cubicBezTo>
                  <a:pt x="363" y="249"/>
                  <a:pt x="372" y="293"/>
                  <a:pt x="363" y="302"/>
                </a:cubicBezTo>
                <a:cubicBezTo>
                  <a:pt x="355" y="302"/>
                  <a:pt x="319" y="293"/>
                  <a:pt x="266" y="258"/>
                </a:cubicBezTo>
                <a:cubicBezTo>
                  <a:pt x="134" y="399"/>
                  <a:pt x="134" y="399"/>
                  <a:pt x="134" y="399"/>
                </a:cubicBezTo>
                <a:cubicBezTo>
                  <a:pt x="240" y="443"/>
                  <a:pt x="372" y="346"/>
                  <a:pt x="400" y="319"/>
                </a:cubicBezTo>
                <a:cubicBezTo>
                  <a:pt x="417" y="302"/>
                  <a:pt x="400" y="240"/>
                  <a:pt x="346" y="177"/>
                </a:cubicBezTo>
                <a:lnTo>
                  <a:pt x="328" y="204"/>
                </a:lnTo>
                <a:close/>
                <a:moveTo>
                  <a:pt x="187" y="177"/>
                </a:moveTo>
                <a:lnTo>
                  <a:pt x="187" y="177"/>
                </a:lnTo>
                <a:cubicBezTo>
                  <a:pt x="160" y="133"/>
                  <a:pt x="151" y="98"/>
                  <a:pt x="160" y="89"/>
                </a:cubicBezTo>
                <a:cubicBezTo>
                  <a:pt x="160" y="89"/>
                  <a:pt x="196" y="98"/>
                  <a:pt x="240" y="124"/>
                </a:cubicBezTo>
                <a:cubicBezTo>
                  <a:pt x="266" y="98"/>
                  <a:pt x="266" y="98"/>
                  <a:pt x="266" y="98"/>
                </a:cubicBezTo>
                <a:cubicBezTo>
                  <a:pt x="204" y="53"/>
                  <a:pt x="160" y="36"/>
                  <a:pt x="134" y="62"/>
                </a:cubicBezTo>
                <a:cubicBezTo>
                  <a:pt x="106" y="80"/>
                  <a:pt x="27" y="204"/>
                  <a:pt x="53" y="311"/>
                </a:cubicBezTo>
                <a:lnTo>
                  <a:pt x="187" y="17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5" name="Freeform 96"/>
          <p:cNvSpPr>
            <a:spLocks noChangeArrowheads="1"/>
          </p:cNvSpPr>
          <p:nvPr userDrawn="1"/>
        </p:nvSpPr>
        <p:spPr bwMode="auto">
          <a:xfrm>
            <a:off x="6970750" y="2739852"/>
            <a:ext cx="215720" cy="119379"/>
          </a:xfrm>
          <a:custGeom>
            <a:avLst/>
            <a:gdLst>
              <a:gd name="T0" fmla="*/ 452 w 453"/>
              <a:gd name="T1" fmla="*/ 213 h 250"/>
              <a:gd name="T2" fmla="*/ 452 w 453"/>
              <a:gd name="T3" fmla="*/ 213 h 250"/>
              <a:gd name="T4" fmla="*/ 416 w 453"/>
              <a:gd name="T5" fmla="*/ 249 h 250"/>
              <a:gd name="T6" fmla="*/ 27 w 453"/>
              <a:gd name="T7" fmla="*/ 249 h 250"/>
              <a:gd name="T8" fmla="*/ 18 w 453"/>
              <a:gd name="T9" fmla="*/ 231 h 250"/>
              <a:gd name="T10" fmla="*/ 416 w 453"/>
              <a:gd name="T11" fmla="*/ 9 h 250"/>
              <a:gd name="T12" fmla="*/ 452 w 453"/>
              <a:gd name="T13" fmla="*/ 27 h 250"/>
              <a:gd name="T14" fmla="*/ 452 w 453"/>
              <a:gd name="T15" fmla="*/ 213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250">
                <a:moveTo>
                  <a:pt x="452" y="213"/>
                </a:moveTo>
                <a:lnTo>
                  <a:pt x="452" y="213"/>
                </a:lnTo>
                <a:cubicBezTo>
                  <a:pt x="452" y="231"/>
                  <a:pt x="434" y="249"/>
                  <a:pt x="416" y="249"/>
                </a:cubicBezTo>
                <a:cubicBezTo>
                  <a:pt x="27" y="249"/>
                  <a:pt x="27" y="249"/>
                  <a:pt x="27" y="249"/>
                </a:cubicBezTo>
                <a:cubicBezTo>
                  <a:pt x="9" y="249"/>
                  <a:pt x="0" y="240"/>
                  <a:pt x="18" y="231"/>
                </a:cubicBezTo>
                <a:cubicBezTo>
                  <a:pt x="416" y="9"/>
                  <a:pt x="416" y="9"/>
                  <a:pt x="416" y="9"/>
                </a:cubicBezTo>
                <a:cubicBezTo>
                  <a:pt x="434" y="0"/>
                  <a:pt x="452" y="9"/>
                  <a:pt x="452" y="27"/>
                </a:cubicBezTo>
                <a:lnTo>
                  <a:pt x="452" y="213"/>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6" name="Freeform 97"/>
          <p:cNvSpPr>
            <a:spLocks noChangeArrowheads="1"/>
          </p:cNvSpPr>
          <p:nvPr userDrawn="1"/>
        </p:nvSpPr>
        <p:spPr bwMode="auto">
          <a:xfrm>
            <a:off x="2306569" y="2729379"/>
            <a:ext cx="117285" cy="148702"/>
          </a:xfrm>
          <a:custGeom>
            <a:avLst/>
            <a:gdLst>
              <a:gd name="T0" fmla="*/ 240 w 249"/>
              <a:gd name="T1" fmla="*/ 141 h 311"/>
              <a:gd name="T2" fmla="*/ 240 w 249"/>
              <a:gd name="T3" fmla="*/ 141 h 311"/>
              <a:gd name="T4" fmla="*/ 27 w 249"/>
              <a:gd name="T5" fmla="*/ 9 h 311"/>
              <a:gd name="T6" fmla="*/ 0 w 249"/>
              <a:gd name="T7" fmla="*/ 26 h 311"/>
              <a:gd name="T8" fmla="*/ 0 w 249"/>
              <a:gd name="T9" fmla="*/ 283 h 311"/>
              <a:gd name="T10" fmla="*/ 27 w 249"/>
              <a:gd name="T11" fmla="*/ 301 h 311"/>
              <a:gd name="T12" fmla="*/ 240 w 249"/>
              <a:gd name="T13" fmla="*/ 168 h 311"/>
              <a:gd name="T14" fmla="*/ 248 w 249"/>
              <a:gd name="T15" fmla="*/ 150 h 311"/>
              <a:gd name="T16" fmla="*/ 240 w 249"/>
              <a:gd name="T17" fmla="*/ 14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311">
                <a:moveTo>
                  <a:pt x="240" y="141"/>
                </a:moveTo>
                <a:lnTo>
                  <a:pt x="240" y="141"/>
                </a:lnTo>
                <a:cubicBezTo>
                  <a:pt x="27" y="9"/>
                  <a:pt x="27" y="9"/>
                  <a:pt x="27" y="9"/>
                </a:cubicBezTo>
                <a:cubicBezTo>
                  <a:pt x="9" y="0"/>
                  <a:pt x="0" y="9"/>
                  <a:pt x="0" y="26"/>
                </a:cubicBezTo>
                <a:cubicBezTo>
                  <a:pt x="0" y="283"/>
                  <a:pt x="0" y="283"/>
                  <a:pt x="0" y="283"/>
                </a:cubicBezTo>
                <a:cubicBezTo>
                  <a:pt x="0" y="301"/>
                  <a:pt x="9" y="310"/>
                  <a:pt x="27" y="301"/>
                </a:cubicBezTo>
                <a:cubicBezTo>
                  <a:pt x="240" y="168"/>
                  <a:pt x="240" y="168"/>
                  <a:pt x="240" y="168"/>
                </a:cubicBezTo>
                <a:cubicBezTo>
                  <a:pt x="240" y="168"/>
                  <a:pt x="248" y="159"/>
                  <a:pt x="248" y="150"/>
                </a:cubicBezTo>
                <a:lnTo>
                  <a:pt x="240" y="141"/>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7" name="Freeform 98"/>
          <p:cNvSpPr>
            <a:spLocks noChangeArrowheads="1"/>
          </p:cNvSpPr>
          <p:nvPr userDrawn="1"/>
        </p:nvSpPr>
        <p:spPr bwMode="auto">
          <a:xfrm>
            <a:off x="2859485" y="2721002"/>
            <a:ext cx="41887" cy="165456"/>
          </a:xfrm>
          <a:custGeom>
            <a:avLst/>
            <a:gdLst>
              <a:gd name="T0" fmla="*/ 44 w 89"/>
              <a:gd name="T1" fmla="*/ 0 h 347"/>
              <a:gd name="T2" fmla="*/ 44 w 89"/>
              <a:gd name="T3" fmla="*/ 0 h 347"/>
              <a:gd name="T4" fmla="*/ 0 w 89"/>
              <a:gd name="T5" fmla="*/ 27 h 347"/>
              <a:gd name="T6" fmla="*/ 0 w 89"/>
              <a:gd name="T7" fmla="*/ 310 h 347"/>
              <a:gd name="T8" fmla="*/ 44 w 89"/>
              <a:gd name="T9" fmla="*/ 346 h 347"/>
              <a:gd name="T10" fmla="*/ 88 w 89"/>
              <a:gd name="T11" fmla="*/ 310 h 347"/>
              <a:gd name="T12" fmla="*/ 88 w 89"/>
              <a:gd name="T13" fmla="*/ 27 h 347"/>
              <a:gd name="T14" fmla="*/ 44 w 8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47">
                <a:moveTo>
                  <a:pt x="44" y="0"/>
                </a:moveTo>
                <a:lnTo>
                  <a:pt x="44" y="0"/>
                </a:lnTo>
                <a:cubicBezTo>
                  <a:pt x="18" y="0"/>
                  <a:pt x="0" y="9"/>
                  <a:pt x="0" y="27"/>
                </a:cubicBezTo>
                <a:cubicBezTo>
                  <a:pt x="0" y="310"/>
                  <a:pt x="0" y="310"/>
                  <a:pt x="0" y="310"/>
                </a:cubicBezTo>
                <a:cubicBezTo>
                  <a:pt x="0" y="337"/>
                  <a:pt x="18" y="346"/>
                  <a:pt x="44" y="346"/>
                </a:cubicBezTo>
                <a:cubicBezTo>
                  <a:pt x="71" y="346"/>
                  <a:pt x="88" y="337"/>
                  <a:pt x="88" y="310"/>
                </a:cubicBezTo>
                <a:cubicBezTo>
                  <a:pt x="88" y="27"/>
                  <a:pt x="88" y="27"/>
                  <a:pt x="88" y="27"/>
                </a:cubicBezTo>
                <a:cubicBezTo>
                  <a:pt x="88" y="9"/>
                  <a:pt x="71" y="0"/>
                  <a:pt x="44"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8" name="Freeform 99"/>
          <p:cNvSpPr>
            <a:spLocks noChangeArrowheads="1"/>
          </p:cNvSpPr>
          <p:nvPr userDrawn="1"/>
        </p:nvSpPr>
        <p:spPr bwMode="auto">
          <a:xfrm>
            <a:off x="2775710" y="2721002"/>
            <a:ext cx="41887" cy="165456"/>
          </a:xfrm>
          <a:custGeom>
            <a:avLst/>
            <a:gdLst>
              <a:gd name="T0" fmla="*/ 44 w 89"/>
              <a:gd name="T1" fmla="*/ 0 h 347"/>
              <a:gd name="T2" fmla="*/ 44 w 89"/>
              <a:gd name="T3" fmla="*/ 0 h 347"/>
              <a:gd name="T4" fmla="*/ 0 w 89"/>
              <a:gd name="T5" fmla="*/ 27 h 347"/>
              <a:gd name="T6" fmla="*/ 0 w 89"/>
              <a:gd name="T7" fmla="*/ 310 h 347"/>
              <a:gd name="T8" fmla="*/ 44 w 89"/>
              <a:gd name="T9" fmla="*/ 346 h 347"/>
              <a:gd name="T10" fmla="*/ 88 w 89"/>
              <a:gd name="T11" fmla="*/ 310 h 347"/>
              <a:gd name="T12" fmla="*/ 88 w 89"/>
              <a:gd name="T13" fmla="*/ 27 h 347"/>
              <a:gd name="T14" fmla="*/ 44 w 8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47">
                <a:moveTo>
                  <a:pt x="44" y="0"/>
                </a:moveTo>
                <a:lnTo>
                  <a:pt x="44" y="0"/>
                </a:lnTo>
                <a:cubicBezTo>
                  <a:pt x="17" y="0"/>
                  <a:pt x="0" y="9"/>
                  <a:pt x="0" y="27"/>
                </a:cubicBezTo>
                <a:cubicBezTo>
                  <a:pt x="0" y="310"/>
                  <a:pt x="0" y="310"/>
                  <a:pt x="0" y="310"/>
                </a:cubicBezTo>
                <a:cubicBezTo>
                  <a:pt x="0" y="337"/>
                  <a:pt x="17" y="346"/>
                  <a:pt x="44" y="346"/>
                </a:cubicBezTo>
                <a:cubicBezTo>
                  <a:pt x="71" y="346"/>
                  <a:pt x="88" y="337"/>
                  <a:pt x="88" y="310"/>
                </a:cubicBezTo>
                <a:cubicBezTo>
                  <a:pt x="88" y="27"/>
                  <a:pt x="88" y="27"/>
                  <a:pt x="88" y="27"/>
                </a:cubicBezTo>
                <a:cubicBezTo>
                  <a:pt x="88" y="9"/>
                  <a:pt x="71" y="0"/>
                  <a:pt x="44"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9" name="Freeform 100"/>
          <p:cNvSpPr>
            <a:spLocks noChangeArrowheads="1"/>
          </p:cNvSpPr>
          <p:nvPr userDrawn="1"/>
        </p:nvSpPr>
        <p:spPr bwMode="auto">
          <a:xfrm>
            <a:off x="3223907" y="2721002"/>
            <a:ext cx="169646" cy="165456"/>
          </a:xfrm>
          <a:custGeom>
            <a:avLst/>
            <a:gdLst>
              <a:gd name="T0" fmla="*/ 177 w 356"/>
              <a:gd name="T1" fmla="*/ 0 h 347"/>
              <a:gd name="T2" fmla="*/ 177 w 356"/>
              <a:gd name="T3" fmla="*/ 0 h 347"/>
              <a:gd name="T4" fmla="*/ 0 w 356"/>
              <a:gd name="T5" fmla="*/ 168 h 347"/>
              <a:gd name="T6" fmla="*/ 177 w 356"/>
              <a:gd name="T7" fmla="*/ 346 h 347"/>
              <a:gd name="T8" fmla="*/ 355 w 356"/>
              <a:gd name="T9" fmla="*/ 168 h 347"/>
              <a:gd name="T10" fmla="*/ 177 w 356"/>
              <a:gd name="T11" fmla="*/ 0 h 347"/>
            </a:gdLst>
            <a:ahLst/>
            <a:cxnLst>
              <a:cxn ang="0">
                <a:pos x="T0" y="T1"/>
              </a:cxn>
              <a:cxn ang="0">
                <a:pos x="T2" y="T3"/>
              </a:cxn>
              <a:cxn ang="0">
                <a:pos x="T4" y="T5"/>
              </a:cxn>
              <a:cxn ang="0">
                <a:pos x="T6" y="T7"/>
              </a:cxn>
              <a:cxn ang="0">
                <a:pos x="T8" y="T9"/>
              </a:cxn>
              <a:cxn ang="0">
                <a:pos x="T10" y="T11"/>
              </a:cxn>
            </a:cxnLst>
            <a:rect l="0" t="0" r="r" b="b"/>
            <a:pathLst>
              <a:path w="356" h="347">
                <a:moveTo>
                  <a:pt x="177" y="0"/>
                </a:moveTo>
                <a:lnTo>
                  <a:pt x="177" y="0"/>
                </a:lnTo>
                <a:cubicBezTo>
                  <a:pt x="80" y="0"/>
                  <a:pt x="0" y="80"/>
                  <a:pt x="0" y="168"/>
                </a:cubicBezTo>
                <a:cubicBezTo>
                  <a:pt x="0" y="266"/>
                  <a:pt x="80" y="346"/>
                  <a:pt x="177" y="346"/>
                </a:cubicBezTo>
                <a:cubicBezTo>
                  <a:pt x="274" y="346"/>
                  <a:pt x="355" y="266"/>
                  <a:pt x="355" y="168"/>
                </a:cubicBezTo>
                <a:cubicBezTo>
                  <a:pt x="355" y="80"/>
                  <a:pt x="274" y="0"/>
                  <a:pt x="177"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0" name="Freeform 101"/>
          <p:cNvSpPr>
            <a:spLocks noChangeArrowheads="1"/>
          </p:cNvSpPr>
          <p:nvPr userDrawn="1"/>
        </p:nvSpPr>
        <p:spPr bwMode="auto">
          <a:xfrm>
            <a:off x="3709803" y="2733567"/>
            <a:ext cx="142418" cy="138229"/>
          </a:xfrm>
          <a:custGeom>
            <a:avLst/>
            <a:gdLst>
              <a:gd name="T0" fmla="*/ 266 w 302"/>
              <a:gd name="T1" fmla="*/ 0 h 293"/>
              <a:gd name="T2" fmla="*/ 266 w 302"/>
              <a:gd name="T3" fmla="*/ 0 h 293"/>
              <a:gd name="T4" fmla="*/ 35 w 302"/>
              <a:gd name="T5" fmla="*/ 0 h 293"/>
              <a:gd name="T6" fmla="*/ 0 w 302"/>
              <a:gd name="T7" fmla="*/ 26 h 293"/>
              <a:gd name="T8" fmla="*/ 0 w 302"/>
              <a:gd name="T9" fmla="*/ 266 h 293"/>
              <a:gd name="T10" fmla="*/ 35 w 302"/>
              <a:gd name="T11" fmla="*/ 292 h 293"/>
              <a:gd name="T12" fmla="*/ 266 w 302"/>
              <a:gd name="T13" fmla="*/ 292 h 293"/>
              <a:gd name="T14" fmla="*/ 301 w 302"/>
              <a:gd name="T15" fmla="*/ 266 h 293"/>
              <a:gd name="T16" fmla="*/ 301 w 302"/>
              <a:gd name="T17" fmla="*/ 26 h 293"/>
              <a:gd name="T18" fmla="*/ 266 w 302"/>
              <a:gd name="T19"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293">
                <a:moveTo>
                  <a:pt x="266" y="0"/>
                </a:moveTo>
                <a:lnTo>
                  <a:pt x="266" y="0"/>
                </a:lnTo>
                <a:cubicBezTo>
                  <a:pt x="35" y="0"/>
                  <a:pt x="35" y="0"/>
                  <a:pt x="35" y="0"/>
                </a:cubicBezTo>
                <a:cubicBezTo>
                  <a:pt x="18" y="0"/>
                  <a:pt x="0" y="0"/>
                  <a:pt x="0" y="26"/>
                </a:cubicBezTo>
                <a:cubicBezTo>
                  <a:pt x="0" y="266"/>
                  <a:pt x="0" y="266"/>
                  <a:pt x="0" y="266"/>
                </a:cubicBezTo>
                <a:cubicBezTo>
                  <a:pt x="0" y="283"/>
                  <a:pt x="18" y="292"/>
                  <a:pt x="35" y="292"/>
                </a:cubicBezTo>
                <a:cubicBezTo>
                  <a:pt x="266" y="292"/>
                  <a:pt x="266" y="292"/>
                  <a:pt x="266" y="292"/>
                </a:cubicBezTo>
                <a:cubicBezTo>
                  <a:pt x="283" y="292"/>
                  <a:pt x="301" y="283"/>
                  <a:pt x="301" y="266"/>
                </a:cubicBezTo>
                <a:cubicBezTo>
                  <a:pt x="301" y="26"/>
                  <a:pt x="301" y="26"/>
                  <a:pt x="301" y="26"/>
                </a:cubicBezTo>
                <a:cubicBezTo>
                  <a:pt x="301" y="0"/>
                  <a:pt x="283" y="0"/>
                  <a:pt x="266"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1" name="Freeform 102"/>
          <p:cNvSpPr>
            <a:spLocks noChangeArrowheads="1"/>
          </p:cNvSpPr>
          <p:nvPr userDrawn="1"/>
        </p:nvSpPr>
        <p:spPr bwMode="auto">
          <a:xfrm>
            <a:off x="4147528" y="2733567"/>
            <a:ext cx="209438" cy="138229"/>
          </a:xfrm>
          <a:custGeom>
            <a:avLst/>
            <a:gdLst>
              <a:gd name="T0" fmla="*/ 434 w 443"/>
              <a:gd name="T1" fmla="*/ 132 h 293"/>
              <a:gd name="T2" fmla="*/ 434 w 443"/>
              <a:gd name="T3" fmla="*/ 132 h 293"/>
              <a:gd name="T4" fmla="*/ 247 w 443"/>
              <a:gd name="T5" fmla="*/ 9 h 293"/>
              <a:gd name="T6" fmla="*/ 221 w 443"/>
              <a:gd name="T7" fmla="*/ 26 h 293"/>
              <a:gd name="T8" fmla="*/ 221 w 443"/>
              <a:gd name="T9" fmla="*/ 266 h 293"/>
              <a:gd name="T10" fmla="*/ 247 w 443"/>
              <a:gd name="T11" fmla="*/ 283 h 293"/>
              <a:gd name="T12" fmla="*/ 434 w 443"/>
              <a:gd name="T13" fmla="*/ 159 h 293"/>
              <a:gd name="T14" fmla="*/ 442 w 443"/>
              <a:gd name="T15" fmla="*/ 141 h 293"/>
              <a:gd name="T16" fmla="*/ 434 w 443"/>
              <a:gd name="T17" fmla="*/ 132 h 293"/>
              <a:gd name="T18" fmla="*/ 203 w 443"/>
              <a:gd name="T19" fmla="*/ 132 h 293"/>
              <a:gd name="T20" fmla="*/ 203 w 443"/>
              <a:gd name="T21" fmla="*/ 132 h 293"/>
              <a:gd name="T22" fmla="*/ 26 w 443"/>
              <a:gd name="T23" fmla="*/ 9 h 293"/>
              <a:gd name="T24" fmla="*/ 0 w 443"/>
              <a:gd name="T25" fmla="*/ 26 h 293"/>
              <a:gd name="T26" fmla="*/ 0 w 443"/>
              <a:gd name="T27" fmla="*/ 266 h 293"/>
              <a:gd name="T28" fmla="*/ 26 w 443"/>
              <a:gd name="T29" fmla="*/ 283 h 293"/>
              <a:gd name="T30" fmla="*/ 203 w 443"/>
              <a:gd name="T31" fmla="*/ 159 h 293"/>
              <a:gd name="T32" fmla="*/ 212 w 443"/>
              <a:gd name="T33" fmla="*/ 141 h 293"/>
              <a:gd name="T34" fmla="*/ 203 w 443"/>
              <a:gd name="T35" fmla="*/ 13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293">
                <a:moveTo>
                  <a:pt x="434" y="132"/>
                </a:moveTo>
                <a:lnTo>
                  <a:pt x="434" y="132"/>
                </a:lnTo>
                <a:cubicBezTo>
                  <a:pt x="247" y="9"/>
                  <a:pt x="247" y="9"/>
                  <a:pt x="247" y="9"/>
                </a:cubicBezTo>
                <a:cubicBezTo>
                  <a:pt x="229" y="0"/>
                  <a:pt x="221" y="9"/>
                  <a:pt x="221" y="26"/>
                </a:cubicBezTo>
                <a:cubicBezTo>
                  <a:pt x="221" y="266"/>
                  <a:pt x="221" y="266"/>
                  <a:pt x="221" y="266"/>
                </a:cubicBezTo>
                <a:cubicBezTo>
                  <a:pt x="221" y="283"/>
                  <a:pt x="229" y="292"/>
                  <a:pt x="247" y="283"/>
                </a:cubicBezTo>
                <a:cubicBezTo>
                  <a:pt x="434" y="159"/>
                  <a:pt x="434" y="159"/>
                  <a:pt x="434" y="159"/>
                </a:cubicBezTo>
                <a:cubicBezTo>
                  <a:pt x="434" y="159"/>
                  <a:pt x="442" y="150"/>
                  <a:pt x="442" y="141"/>
                </a:cubicBezTo>
                <a:lnTo>
                  <a:pt x="434" y="132"/>
                </a:lnTo>
                <a:close/>
                <a:moveTo>
                  <a:pt x="203" y="132"/>
                </a:moveTo>
                <a:lnTo>
                  <a:pt x="203" y="132"/>
                </a:lnTo>
                <a:cubicBezTo>
                  <a:pt x="26" y="9"/>
                  <a:pt x="26" y="9"/>
                  <a:pt x="26" y="9"/>
                </a:cubicBezTo>
                <a:cubicBezTo>
                  <a:pt x="17" y="0"/>
                  <a:pt x="0" y="9"/>
                  <a:pt x="0" y="26"/>
                </a:cubicBezTo>
                <a:cubicBezTo>
                  <a:pt x="0" y="266"/>
                  <a:pt x="0" y="266"/>
                  <a:pt x="0" y="266"/>
                </a:cubicBezTo>
                <a:cubicBezTo>
                  <a:pt x="0" y="283"/>
                  <a:pt x="17" y="292"/>
                  <a:pt x="26" y="283"/>
                </a:cubicBezTo>
                <a:cubicBezTo>
                  <a:pt x="203" y="159"/>
                  <a:pt x="203" y="159"/>
                  <a:pt x="203" y="159"/>
                </a:cubicBezTo>
                <a:cubicBezTo>
                  <a:pt x="203" y="159"/>
                  <a:pt x="212" y="150"/>
                  <a:pt x="212" y="141"/>
                </a:cubicBezTo>
                <a:lnTo>
                  <a:pt x="203" y="13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2" name="Freeform 103"/>
          <p:cNvSpPr>
            <a:spLocks noChangeArrowheads="1"/>
          </p:cNvSpPr>
          <p:nvPr userDrawn="1"/>
        </p:nvSpPr>
        <p:spPr bwMode="auto">
          <a:xfrm>
            <a:off x="4618763" y="2733567"/>
            <a:ext cx="211533" cy="138229"/>
          </a:xfrm>
          <a:custGeom>
            <a:avLst/>
            <a:gdLst>
              <a:gd name="T0" fmla="*/ 0 w 444"/>
              <a:gd name="T1" fmla="*/ 141 h 293"/>
              <a:gd name="T2" fmla="*/ 0 w 444"/>
              <a:gd name="T3" fmla="*/ 141 h 293"/>
              <a:gd name="T4" fmla="*/ 9 w 444"/>
              <a:gd name="T5" fmla="*/ 159 h 293"/>
              <a:gd name="T6" fmla="*/ 195 w 444"/>
              <a:gd name="T7" fmla="*/ 283 h 293"/>
              <a:gd name="T8" fmla="*/ 222 w 444"/>
              <a:gd name="T9" fmla="*/ 266 h 293"/>
              <a:gd name="T10" fmla="*/ 222 w 444"/>
              <a:gd name="T11" fmla="*/ 26 h 293"/>
              <a:gd name="T12" fmla="*/ 195 w 444"/>
              <a:gd name="T13" fmla="*/ 9 h 293"/>
              <a:gd name="T14" fmla="*/ 9 w 444"/>
              <a:gd name="T15" fmla="*/ 132 h 293"/>
              <a:gd name="T16" fmla="*/ 0 w 444"/>
              <a:gd name="T17" fmla="*/ 141 h 293"/>
              <a:gd name="T18" fmla="*/ 231 w 444"/>
              <a:gd name="T19" fmla="*/ 141 h 293"/>
              <a:gd name="T20" fmla="*/ 231 w 444"/>
              <a:gd name="T21" fmla="*/ 141 h 293"/>
              <a:gd name="T22" fmla="*/ 239 w 444"/>
              <a:gd name="T23" fmla="*/ 159 h 293"/>
              <a:gd name="T24" fmla="*/ 416 w 444"/>
              <a:gd name="T25" fmla="*/ 283 h 293"/>
              <a:gd name="T26" fmla="*/ 443 w 444"/>
              <a:gd name="T27" fmla="*/ 266 h 293"/>
              <a:gd name="T28" fmla="*/ 443 w 444"/>
              <a:gd name="T29" fmla="*/ 26 h 293"/>
              <a:gd name="T30" fmla="*/ 416 w 444"/>
              <a:gd name="T31" fmla="*/ 9 h 293"/>
              <a:gd name="T32" fmla="*/ 239 w 444"/>
              <a:gd name="T33" fmla="*/ 132 h 293"/>
              <a:gd name="T34" fmla="*/ 231 w 444"/>
              <a:gd name="T35" fmla="*/ 14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4" h="293">
                <a:moveTo>
                  <a:pt x="0" y="141"/>
                </a:moveTo>
                <a:lnTo>
                  <a:pt x="0" y="141"/>
                </a:lnTo>
                <a:cubicBezTo>
                  <a:pt x="0" y="150"/>
                  <a:pt x="9" y="159"/>
                  <a:pt x="9" y="159"/>
                </a:cubicBezTo>
                <a:cubicBezTo>
                  <a:pt x="195" y="283"/>
                  <a:pt x="195" y="283"/>
                  <a:pt x="195" y="283"/>
                </a:cubicBezTo>
                <a:cubicBezTo>
                  <a:pt x="212" y="292"/>
                  <a:pt x="222" y="283"/>
                  <a:pt x="222" y="266"/>
                </a:cubicBezTo>
                <a:cubicBezTo>
                  <a:pt x="222" y="26"/>
                  <a:pt x="222" y="26"/>
                  <a:pt x="222" y="26"/>
                </a:cubicBezTo>
                <a:cubicBezTo>
                  <a:pt x="222" y="9"/>
                  <a:pt x="212" y="0"/>
                  <a:pt x="195" y="9"/>
                </a:cubicBezTo>
                <a:cubicBezTo>
                  <a:pt x="9" y="132"/>
                  <a:pt x="9" y="132"/>
                  <a:pt x="9" y="132"/>
                </a:cubicBezTo>
                <a:lnTo>
                  <a:pt x="0" y="141"/>
                </a:lnTo>
                <a:close/>
                <a:moveTo>
                  <a:pt x="231" y="141"/>
                </a:moveTo>
                <a:lnTo>
                  <a:pt x="231" y="141"/>
                </a:lnTo>
                <a:cubicBezTo>
                  <a:pt x="231" y="150"/>
                  <a:pt x="239" y="159"/>
                  <a:pt x="239" y="159"/>
                </a:cubicBezTo>
                <a:cubicBezTo>
                  <a:pt x="416" y="283"/>
                  <a:pt x="416" y="283"/>
                  <a:pt x="416" y="283"/>
                </a:cubicBezTo>
                <a:cubicBezTo>
                  <a:pt x="425" y="292"/>
                  <a:pt x="443" y="283"/>
                  <a:pt x="443" y="266"/>
                </a:cubicBezTo>
                <a:cubicBezTo>
                  <a:pt x="443" y="26"/>
                  <a:pt x="443" y="26"/>
                  <a:pt x="443" y="26"/>
                </a:cubicBezTo>
                <a:cubicBezTo>
                  <a:pt x="443" y="9"/>
                  <a:pt x="425" y="0"/>
                  <a:pt x="416" y="9"/>
                </a:cubicBezTo>
                <a:cubicBezTo>
                  <a:pt x="239" y="132"/>
                  <a:pt x="239" y="132"/>
                  <a:pt x="239" y="132"/>
                </a:cubicBezTo>
                <a:lnTo>
                  <a:pt x="231" y="14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3" name="Freeform 104"/>
          <p:cNvSpPr>
            <a:spLocks noChangeArrowheads="1"/>
          </p:cNvSpPr>
          <p:nvPr userDrawn="1"/>
        </p:nvSpPr>
        <p:spPr bwMode="auto">
          <a:xfrm>
            <a:off x="5123508" y="2733567"/>
            <a:ext cx="142418" cy="138229"/>
          </a:xfrm>
          <a:custGeom>
            <a:avLst/>
            <a:gdLst>
              <a:gd name="T0" fmla="*/ 89 w 302"/>
              <a:gd name="T1" fmla="*/ 141 h 293"/>
              <a:gd name="T2" fmla="*/ 89 w 302"/>
              <a:gd name="T3" fmla="*/ 141 h 293"/>
              <a:gd name="T4" fmla="*/ 98 w 302"/>
              <a:gd name="T5" fmla="*/ 159 h 293"/>
              <a:gd name="T6" fmla="*/ 275 w 302"/>
              <a:gd name="T7" fmla="*/ 266 h 293"/>
              <a:gd name="T8" fmla="*/ 301 w 302"/>
              <a:gd name="T9" fmla="*/ 257 h 293"/>
              <a:gd name="T10" fmla="*/ 301 w 302"/>
              <a:gd name="T11" fmla="*/ 35 h 293"/>
              <a:gd name="T12" fmla="*/ 275 w 302"/>
              <a:gd name="T13" fmla="*/ 17 h 293"/>
              <a:gd name="T14" fmla="*/ 98 w 302"/>
              <a:gd name="T15" fmla="*/ 132 h 293"/>
              <a:gd name="T16" fmla="*/ 89 w 302"/>
              <a:gd name="T17" fmla="*/ 141 h 293"/>
              <a:gd name="T18" fmla="*/ 0 w 302"/>
              <a:gd name="T19" fmla="*/ 26 h 293"/>
              <a:gd name="T20" fmla="*/ 0 w 302"/>
              <a:gd name="T21" fmla="*/ 26 h 293"/>
              <a:gd name="T22" fmla="*/ 0 w 302"/>
              <a:gd name="T23" fmla="*/ 257 h 293"/>
              <a:gd name="T24" fmla="*/ 35 w 302"/>
              <a:gd name="T25" fmla="*/ 292 h 293"/>
              <a:gd name="T26" fmla="*/ 80 w 302"/>
              <a:gd name="T27" fmla="*/ 257 h 293"/>
              <a:gd name="T28" fmla="*/ 80 w 302"/>
              <a:gd name="T29" fmla="*/ 26 h 293"/>
              <a:gd name="T30" fmla="*/ 35 w 302"/>
              <a:gd name="T31" fmla="*/ 0 h 293"/>
              <a:gd name="T32" fmla="*/ 0 w 302"/>
              <a:gd name="T33" fmla="*/ 2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 h="293">
                <a:moveTo>
                  <a:pt x="89" y="141"/>
                </a:moveTo>
                <a:lnTo>
                  <a:pt x="89" y="141"/>
                </a:lnTo>
                <a:cubicBezTo>
                  <a:pt x="89" y="150"/>
                  <a:pt x="98" y="159"/>
                  <a:pt x="98" y="159"/>
                </a:cubicBezTo>
                <a:cubicBezTo>
                  <a:pt x="275" y="266"/>
                  <a:pt x="275" y="266"/>
                  <a:pt x="275" y="266"/>
                </a:cubicBezTo>
                <a:cubicBezTo>
                  <a:pt x="292" y="274"/>
                  <a:pt x="301" y="274"/>
                  <a:pt x="301" y="257"/>
                </a:cubicBezTo>
                <a:cubicBezTo>
                  <a:pt x="301" y="35"/>
                  <a:pt x="301" y="35"/>
                  <a:pt x="301" y="35"/>
                </a:cubicBezTo>
                <a:cubicBezTo>
                  <a:pt x="301" y="17"/>
                  <a:pt x="292" y="9"/>
                  <a:pt x="275" y="17"/>
                </a:cubicBezTo>
                <a:cubicBezTo>
                  <a:pt x="98" y="132"/>
                  <a:pt x="98" y="132"/>
                  <a:pt x="98" y="132"/>
                </a:cubicBezTo>
                <a:lnTo>
                  <a:pt x="89" y="141"/>
                </a:lnTo>
                <a:close/>
                <a:moveTo>
                  <a:pt x="0" y="26"/>
                </a:moveTo>
                <a:lnTo>
                  <a:pt x="0" y="26"/>
                </a:lnTo>
                <a:cubicBezTo>
                  <a:pt x="0" y="257"/>
                  <a:pt x="0" y="257"/>
                  <a:pt x="0" y="257"/>
                </a:cubicBezTo>
                <a:cubicBezTo>
                  <a:pt x="0" y="283"/>
                  <a:pt x="18" y="292"/>
                  <a:pt x="35" y="292"/>
                </a:cubicBezTo>
                <a:cubicBezTo>
                  <a:pt x="63" y="292"/>
                  <a:pt x="80" y="283"/>
                  <a:pt x="80" y="257"/>
                </a:cubicBezTo>
                <a:cubicBezTo>
                  <a:pt x="80" y="26"/>
                  <a:pt x="80" y="26"/>
                  <a:pt x="80" y="26"/>
                </a:cubicBezTo>
                <a:cubicBezTo>
                  <a:pt x="80" y="9"/>
                  <a:pt x="63" y="0"/>
                  <a:pt x="35" y="0"/>
                </a:cubicBezTo>
                <a:cubicBezTo>
                  <a:pt x="18" y="0"/>
                  <a:pt x="0" y="9"/>
                  <a:pt x="0" y="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4" name="Freeform 105"/>
          <p:cNvSpPr>
            <a:spLocks noChangeArrowheads="1"/>
          </p:cNvSpPr>
          <p:nvPr userDrawn="1"/>
        </p:nvSpPr>
        <p:spPr bwMode="auto">
          <a:xfrm>
            <a:off x="5594743" y="2733567"/>
            <a:ext cx="144513" cy="138229"/>
          </a:xfrm>
          <a:custGeom>
            <a:avLst/>
            <a:gdLst>
              <a:gd name="T0" fmla="*/ 204 w 303"/>
              <a:gd name="T1" fmla="*/ 132 h 293"/>
              <a:gd name="T2" fmla="*/ 204 w 303"/>
              <a:gd name="T3" fmla="*/ 132 h 293"/>
              <a:gd name="T4" fmla="*/ 27 w 303"/>
              <a:gd name="T5" fmla="*/ 17 h 293"/>
              <a:gd name="T6" fmla="*/ 0 w 303"/>
              <a:gd name="T7" fmla="*/ 35 h 293"/>
              <a:gd name="T8" fmla="*/ 0 w 303"/>
              <a:gd name="T9" fmla="*/ 257 h 293"/>
              <a:gd name="T10" fmla="*/ 27 w 303"/>
              <a:gd name="T11" fmla="*/ 266 h 293"/>
              <a:gd name="T12" fmla="*/ 204 w 303"/>
              <a:gd name="T13" fmla="*/ 159 h 293"/>
              <a:gd name="T14" fmla="*/ 213 w 303"/>
              <a:gd name="T15" fmla="*/ 141 h 293"/>
              <a:gd name="T16" fmla="*/ 204 w 303"/>
              <a:gd name="T17" fmla="*/ 132 h 293"/>
              <a:gd name="T18" fmla="*/ 266 w 303"/>
              <a:gd name="T19" fmla="*/ 0 h 293"/>
              <a:gd name="T20" fmla="*/ 266 w 303"/>
              <a:gd name="T21" fmla="*/ 0 h 293"/>
              <a:gd name="T22" fmla="*/ 222 w 303"/>
              <a:gd name="T23" fmla="*/ 26 h 293"/>
              <a:gd name="T24" fmla="*/ 222 w 303"/>
              <a:gd name="T25" fmla="*/ 257 h 293"/>
              <a:gd name="T26" fmla="*/ 266 w 303"/>
              <a:gd name="T27" fmla="*/ 292 h 293"/>
              <a:gd name="T28" fmla="*/ 302 w 303"/>
              <a:gd name="T29" fmla="*/ 257 h 293"/>
              <a:gd name="T30" fmla="*/ 302 w 303"/>
              <a:gd name="T31" fmla="*/ 26 h 293"/>
              <a:gd name="T32" fmla="*/ 266 w 303"/>
              <a:gd name="T3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3" h="293">
                <a:moveTo>
                  <a:pt x="204" y="132"/>
                </a:moveTo>
                <a:lnTo>
                  <a:pt x="204" y="132"/>
                </a:lnTo>
                <a:cubicBezTo>
                  <a:pt x="27" y="17"/>
                  <a:pt x="27" y="17"/>
                  <a:pt x="27" y="17"/>
                </a:cubicBezTo>
                <a:cubicBezTo>
                  <a:pt x="10" y="9"/>
                  <a:pt x="0" y="17"/>
                  <a:pt x="0" y="35"/>
                </a:cubicBezTo>
                <a:cubicBezTo>
                  <a:pt x="0" y="257"/>
                  <a:pt x="0" y="257"/>
                  <a:pt x="0" y="257"/>
                </a:cubicBezTo>
                <a:cubicBezTo>
                  <a:pt x="0" y="274"/>
                  <a:pt x="10" y="274"/>
                  <a:pt x="27" y="266"/>
                </a:cubicBezTo>
                <a:cubicBezTo>
                  <a:pt x="204" y="159"/>
                  <a:pt x="204" y="159"/>
                  <a:pt x="204" y="159"/>
                </a:cubicBezTo>
                <a:cubicBezTo>
                  <a:pt x="204" y="159"/>
                  <a:pt x="213" y="150"/>
                  <a:pt x="213" y="141"/>
                </a:cubicBezTo>
                <a:lnTo>
                  <a:pt x="204" y="132"/>
                </a:lnTo>
                <a:close/>
                <a:moveTo>
                  <a:pt x="266" y="0"/>
                </a:moveTo>
                <a:lnTo>
                  <a:pt x="266" y="0"/>
                </a:lnTo>
                <a:cubicBezTo>
                  <a:pt x="240" y="0"/>
                  <a:pt x="222" y="9"/>
                  <a:pt x="222" y="26"/>
                </a:cubicBezTo>
                <a:cubicBezTo>
                  <a:pt x="222" y="257"/>
                  <a:pt x="222" y="257"/>
                  <a:pt x="222" y="257"/>
                </a:cubicBezTo>
                <a:cubicBezTo>
                  <a:pt x="222" y="283"/>
                  <a:pt x="240" y="292"/>
                  <a:pt x="266" y="292"/>
                </a:cubicBezTo>
                <a:cubicBezTo>
                  <a:pt x="284" y="292"/>
                  <a:pt x="302" y="283"/>
                  <a:pt x="302" y="257"/>
                </a:cubicBezTo>
                <a:cubicBezTo>
                  <a:pt x="302" y="26"/>
                  <a:pt x="302" y="26"/>
                  <a:pt x="302" y="26"/>
                </a:cubicBezTo>
                <a:cubicBezTo>
                  <a:pt x="302" y="9"/>
                  <a:pt x="284" y="0"/>
                  <a:pt x="266"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5" name="Freeform 107"/>
          <p:cNvSpPr>
            <a:spLocks noChangeArrowheads="1"/>
          </p:cNvSpPr>
          <p:nvPr userDrawn="1"/>
        </p:nvSpPr>
        <p:spPr bwMode="auto">
          <a:xfrm>
            <a:off x="6045035" y="2708435"/>
            <a:ext cx="186399" cy="184305"/>
          </a:xfrm>
          <a:custGeom>
            <a:avLst/>
            <a:gdLst>
              <a:gd name="T0" fmla="*/ 239 w 391"/>
              <a:gd name="T1" fmla="*/ 0 h 390"/>
              <a:gd name="T2" fmla="*/ 292 w 391"/>
              <a:gd name="T3" fmla="*/ 53 h 390"/>
              <a:gd name="T4" fmla="*/ 221 w 391"/>
              <a:gd name="T5" fmla="*/ 123 h 390"/>
              <a:gd name="T6" fmla="*/ 266 w 391"/>
              <a:gd name="T7" fmla="*/ 176 h 390"/>
              <a:gd name="T8" fmla="*/ 345 w 391"/>
              <a:gd name="T9" fmla="*/ 97 h 390"/>
              <a:gd name="T10" fmla="*/ 390 w 391"/>
              <a:gd name="T11" fmla="*/ 159 h 390"/>
              <a:gd name="T12" fmla="*/ 390 w 391"/>
              <a:gd name="T13" fmla="*/ 0 h 390"/>
              <a:gd name="T14" fmla="*/ 239 w 391"/>
              <a:gd name="T15" fmla="*/ 0 h 390"/>
              <a:gd name="T16" fmla="*/ 124 w 391"/>
              <a:gd name="T17" fmla="*/ 221 h 390"/>
              <a:gd name="T18" fmla="*/ 44 w 391"/>
              <a:gd name="T19" fmla="*/ 301 h 390"/>
              <a:gd name="T20" fmla="*/ 0 w 391"/>
              <a:gd name="T21" fmla="*/ 239 h 390"/>
              <a:gd name="T22" fmla="*/ 0 w 391"/>
              <a:gd name="T23" fmla="*/ 389 h 390"/>
              <a:gd name="T24" fmla="*/ 159 w 391"/>
              <a:gd name="T25" fmla="*/ 389 h 390"/>
              <a:gd name="T26" fmla="*/ 97 w 391"/>
              <a:gd name="T27" fmla="*/ 345 h 390"/>
              <a:gd name="T28" fmla="*/ 168 w 391"/>
              <a:gd name="T29" fmla="*/ 274 h 390"/>
              <a:gd name="T30" fmla="*/ 124 w 391"/>
              <a:gd name="T31" fmla="*/ 22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1" h="390">
                <a:moveTo>
                  <a:pt x="239" y="0"/>
                </a:moveTo>
                <a:lnTo>
                  <a:pt x="292" y="53"/>
                </a:lnTo>
                <a:lnTo>
                  <a:pt x="221" y="123"/>
                </a:lnTo>
                <a:lnTo>
                  <a:pt x="266" y="176"/>
                </a:lnTo>
                <a:lnTo>
                  <a:pt x="345" y="97"/>
                </a:lnTo>
                <a:lnTo>
                  <a:pt x="390" y="159"/>
                </a:lnTo>
                <a:lnTo>
                  <a:pt x="390" y="0"/>
                </a:lnTo>
                <a:lnTo>
                  <a:pt x="239" y="0"/>
                </a:lnTo>
                <a:close/>
                <a:moveTo>
                  <a:pt x="124" y="221"/>
                </a:moveTo>
                <a:lnTo>
                  <a:pt x="44" y="301"/>
                </a:lnTo>
                <a:lnTo>
                  <a:pt x="0" y="239"/>
                </a:lnTo>
                <a:lnTo>
                  <a:pt x="0" y="389"/>
                </a:lnTo>
                <a:lnTo>
                  <a:pt x="159" y="389"/>
                </a:lnTo>
                <a:lnTo>
                  <a:pt x="97" y="345"/>
                </a:lnTo>
                <a:lnTo>
                  <a:pt x="168" y="274"/>
                </a:lnTo>
                <a:lnTo>
                  <a:pt x="124" y="22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6" name="Freeform 108"/>
          <p:cNvSpPr>
            <a:spLocks noChangeArrowheads="1"/>
          </p:cNvSpPr>
          <p:nvPr userDrawn="1"/>
        </p:nvSpPr>
        <p:spPr bwMode="auto">
          <a:xfrm>
            <a:off x="6503703" y="2693776"/>
            <a:ext cx="209438" cy="215720"/>
          </a:xfrm>
          <a:custGeom>
            <a:avLst/>
            <a:gdLst>
              <a:gd name="T0" fmla="*/ 79 w 443"/>
              <a:gd name="T1" fmla="*/ 329 h 454"/>
              <a:gd name="T2" fmla="*/ 0 w 443"/>
              <a:gd name="T3" fmla="*/ 400 h 454"/>
              <a:gd name="T4" fmla="*/ 44 w 443"/>
              <a:gd name="T5" fmla="*/ 453 h 454"/>
              <a:gd name="T6" fmla="*/ 123 w 443"/>
              <a:gd name="T7" fmla="*/ 373 h 454"/>
              <a:gd name="T8" fmla="*/ 168 w 443"/>
              <a:gd name="T9" fmla="*/ 426 h 454"/>
              <a:gd name="T10" fmla="*/ 168 w 443"/>
              <a:gd name="T11" fmla="*/ 275 h 454"/>
              <a:gd name="T12" fmla="*/ 26 w 443"/>
              <a:gd name="T13" fmla="*/ 275 h 454"/>
              <a:gd name="T14" fmla="*/ 79 w 443"/>
              <a:gd name="T15" fmla="*/ 329 h 454"/>
              <a:gd name="T16" fmla="*/ 442 w 443"/>
              <a:gd name="T17" fmla="*/ 54 h 454"/>
              <a:gd name="T18" fmla="*/ 398 w 443"/>
              <a:gd name="T19" fmla="*/ 0 h 454"/>
              <a:gd name="T20" fmla="*/ 328 w 443"/>
              <a:gd name="T21" fmla="*/ 81 h 454"/>
              <a:gd name="T22" fmla="*/ 275 w 443"/>
              <a:gd name="T23" fmla="*/ 28 h 454"/>
              <a:gd name="T24" fmla="*/ 275 w 443"/>
              <a:gd name="T25" fmla="*/ 169 h 454"/>
              <a:gd name="T26" fmla="*/ 416 w 443"/>
              <a:gd name="T27" fmla="*/ 169 h 454"/>
              <a:gd name="T28" fmla="*/ 372 w 443"/>
              <a:gd name="T29" fmla="*/ 125 h 454"/>
              <a:gd name="T30" fmla="*/ 442 w 443"/>
              <a:gd name="T31" fmla="*/ 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454">
                <a:moveTo>
                  <a:pt x="79" y="329"/>
                </a:moveTo>
                <a:lnTo>
                  <a:pt x="0" y="400"/>
                </a:lnTo>
                <a:lnTo>
                  <a:pt x="44" y="453"/>
                </a:lnTo>
                <a:lnTo>
                  <a:pt x="123" y="373"/>
                </a:lnTo>
                <a:lnTo>
                  <a:pt x="168" y="426"/>
                </a:lnTo>
                <a:lnTo>
                  <a:pt x="168" y="275"/>
                </a:lnTo>
                <a:lnTo>
                  <a:pt x="26" y="275"/>
                </a:lnTo>
                <a:lnTo>
                  <a:pt x="79" y="329"/>
                </a:lnTo>
                <a:close/>
                <a:moveTo>
                  <a:pt x="442" y="54"/>
                </a:moveTo>
                <a:lnTo>
                  <a:pt x="398" y="0"/>
                </a:lnTo>
                <a:lnTo>
                  <a:pt x="328" y="81"/>
                </a:lnTo>
                <a:lnTo>
                  <a:pt x="275" y="28"/>
                </a:lnTo>
                <a:lnTo>
                  <a:pt x="275" y="169"/>
                </a:lnTo>
                <a:lnTo>
                  <a:pt x="416" y="169"/>
                </a:lnTo>
                <a:lnTo>
                  <a:pt x="372" y="125"/>
                </a:lnTo>
                <a:lnTo>
                  <a:pt x="442" y="5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7" name="Freeform 109"/>
          <p:cNvSpPr>
            <a:spLocks noChangeArrowheads="1"/>
          </p:cNvSpPr>
          <p:nvPr userDrawn="1"/>
        </p:nvSpPr>
        <p:spPr bwMode="auto">
          <a:xfrm>
            <a:off x="1780881" y="4576621"/>
            <a:ext cx="228287" cy="224099"/>
          </a:xfrm>
          <a:custGeom>
            <a:avLst/>
            <a:gdLst>
              <a:gd name="T0" fmla="*/ 239 w 479"/>
              <a:gd name="T1" fmla="*/ 0 h 471"/>
              <a:gd name="T2" fmla="*/ 239 w 479"/>
              <a:gd name="T3" fmla="*/ 0 h 471"/>
              <a:gd name="T4" fmla="*/ 0 w 479"/>
              <a:gd name="T5" fmla="*/ 231 h 471"/>
              <a:gd name="T6" fmla="*/ 239 w 479"/>
              <a:gd name="T7" fmla="*/ 470 h 471"/>
              <a:gd name="T8" fmla="*/ 478 w 479"/>
              <a:gd name="T9" fmla="*/ 231 h 471"/>
              <a:gd name="T10" fmla="*/ 239 w 479"/>
              <a:gd name="T11" fmla="*/ 0 h 471"/>
              <a:gd name="T12" fmla="*/ 239 w 479"/>
              <a:gd name="T13" fmla="*/ 426 h 471"/>
              <a:gd name="T14" fmla="*/ 239 w 479"/>
              <a:gd name="T15" fmla="*/ 426 h 471"/>
              <a:gd name="T16" fmla="*/ 44 w 479"/>
              <a:gd name="T17" fmla="*/ 231 h 471"/>
              <a:gd name="T18" fmla="*/ 239 w 479"/>
              <a:gd name="T19" fmla="*/ 37 h 471"/>
              <a:gd name="T20" fmla="*/ 434 w 479"/>
              <a:gd name="T21" fmla="*/ 231 h 471"/>
              <a:gd name="T22" fmla="*/ 239 w 479"/>
              <a:gd name="T23"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9" h="471">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1" name="Freeform 113"/>
          <p:cNvSpPr>
            <a:spLocks noChangeArrowheads="1"/>
          </p:cNvSpPr>
          <p:nvPr userDrawn="1"/>
        </p:nvSpPr>
        <p:spPr bwMode="auto">
          <a:xfrm>
            <a:off x="3665821" y="4576621"/>
            <a:ext cx="228287" cy="224099"/>
          </a:xfrm>
          <a:custGeom>
            <a:avLst/>
            <a:gdLst>
              <a:gd name="T0" fmla="*/ 239 w 480"/>
              <a:gd name="T1" fmla="*/ 107 h 471"/>
              <a:gd name="T2" fmla="*/ 239 w 480"/>
              <a:gd name="T3" fmla="*/ 107 h 471"/>
              <a:gd name="T4" fmla="*/ 169 w 480"/>
              <a:gd name="T5" fmla="*/ 134 h 471"/>
              <a:gd name="T6" fmla="*/ 133 w 480"/>
              <a:gd name="T7" fmla="*/ 204 h 471"/>
              <a:gd name="T8" fmla="*/ 116 w 480"/>
              <a:gd name="T9" fmla="*/ 204 h 471"/>
              <a:gd name="T10" fmla="*/ 160 w 480"/>
              <a:gd name="T11" fmla="*/ 249 h 471"/>
              <a:gd name="T12" fmla="*/ 213 w 480"/>
              <a:gd name="T13" fmla="*/ 204 h 471"/>
              <a:gd name="T14" fmla="*/ 195 w 480"/>
              <a:gd name="T15" fmla="*/ 204 h 471"/>
              <a:gd name="T16" fmla="*/ 248 w 480"/>
              <a:gd name="T17" fmla="*/ 160 h 471"/>
              <a:gd name="T18" fmla="*/ 284 w 480"/>
              <a:gd name="T19" fmla="*/ 178 h 471"/>
              <a:gd name="T20" fmla="*/ 301 w 480"/>
              <a:gd name="T21" fmla="*/ 240 h 471"/>
              <a:gd name="T22" fmla="*/ 284 w 480"/>
              <a:gd name="T23" fmla="*/ 293 h 471"/>
              <a:gd name="T24" fmla="*/ 248 w 480"/>
              <a:gd name="T25" fmla="*/ 319 h 471"/>
              <a:gd name="T26" fmla="*/ 195 w 480"/>
              <a:gd name="T27" fmla="*/ 275 h 471"/>
              <a:gd name="T28" fmla="*/ 133 w 480"/>
              <a:gd name="T29" fmla="*/ 275 h 471"/>
              <a:gd name="T30" fmla="*/ 169 w 480"/>
              <a:gd name="T31" fmla="*/ 338 h 471"/>
              <a:gd name="T32" fmla="*/ 239 w 480"/>
              <a:gd name="T33" fmla="*/ 364 h 471"/>
              <a:gd name="T34" fmla="*/ 328 w 480"/>
              <a:gd name="T35" fmla="*/ 328 h 471"/>
              <a:gd name="T36" fmla="*/ 364 w 480"/>
              <a:gd name="T37" fmla="*/ 240 h 471"/>
              <a:gd name="T38" fmla="*/ 328 w 480"/>
              <a:gd name="T39" fmla="*/ 143 h 471"/>
              <a:gd name="T40" fmla="*/ 239 w 480"/>
              <a:gd name="T41" fmla="*/ 107 h 471"/>
              <a:gd name="T42" fmla="*/ 239 w 480"/>
              <a:gd name="T43" fmla="*/ 0 h 471"/>
              <a:gd name="T44" fmla="*/ 239 w 480"/>
              <a:gd name="T45" fmla="*/ 0 h 471"/>
              <a:gd name="T46" fmla="*/ 0 w 480"/>
              <a:gd name="T47" fmla="*/ 231 h 471"/>
              <a:gd name="T48" fmla="*/ 239 w 480"/>
              <a:gd name="T49" fmla="*/ 470 h 471"/>
              <a:gd name="T50" fmla="*/ 479 w 480"/>
              <a:gd name="T51" fmla="*/ 231 h 471"/>
              <a:gd name="T52" fmla="*/ 239 w 480"/>
              <a:gd name="T53" fmla="*/ 0 h 471"/>
              <a:gd name="T54" fmla="*/ 239 w 480"/>
              <a:gd name="T55" fmla="*/ 426 h 471"/>
              <a:gd name="T56" fmla="*/ 239 w 480"/>
              <a:gd name="T57" fmla="*/ 426 h 471"/>
              <a:gd name="T58" fmla="*/ 45 w 480"/>
              <a:gd name="T59" fmla="*/ 231 h 471"/>
              <a:gd name="T60" fmla="*/ 239 w 480"/>
              <a:gd name="T61" fmla="*/ 37 h 471"/>
              <a:gd name="T62" fmla="*/ 435 w 480"/>
              <a:gd name="T63" fmla="*/ 231 h 471"/>
              <a:gd name="T64" fmla="*/ 239 w 480"/>
              <a:gd name="T65"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471">
                <a:moveTo>
                  <a:pt x="239" y="107"/>
                </a:moveTo>
                <a:lnTo>
                  <a:pt x="239" y="107"/>
                </a:lnTo>
                <a:cubicBezTo>
                  <a:pt x="213" y="107"/>
                  <a:pt x="186" y="116"/>
                  <a:pt x="169" y="134"/>
                </a:cubicBezTo>
                <a:cubicBezTo>
                  <a:pt x="151" y="151"/>
                  <a:pt x="142" y="169"/>
                  <a:pt x="133" y="204"/>
                </a:cubicBezTo>
                <a:cubicBezTo>
                  <a:pt x="116" y="204"/>
                  <a:pt x="116" y="204"/>
                  <a:pt x="116" y="204"/>
                </a:cubicBezTo>
                <a:cubicBezTo>
                  <a:pt x="160" y="249"/>
                  <a:pt x="160" y="249"/>
                  <a:pt x="160" y="249"/>
                </a:cubicBezTo>
                <a:cubicBezTo>
                  <a:pt x="213" y="204"/>
                  <a:pt x="213" y="204"/>
                  <a:pt x="213" y="204"/>
                </a:cubicBezTo>
                <a:cubicBezTo>
                  <a:pt x="195" y="204"/>
                  <a:pt x="195" y="204"/>
                  <a:pt x="195" y="204"/>
                </a:cubicBezTo>
                <a:cubicBezTo>
                  <a:pt x="195" y="169"/>
                  <a:pt x="213" y="160"/>
                  <a:pt x="248" y="160"/>
                </a:cubicBezTo>
                <a:cubicBezTo>
                  <a:pt x="266" y="160"/>
                  <a:pt x="275" y="169"/>
                  <a:pt x="284" y="178"/>
                </a:cubicBezTo>
                <a:cubicBezTo>
                  <a:pt x="292" y="196"/>
                  <a:pt x="301" y="213"/>
                  <a:pt x="301" y="240"/>
                </a:cubicBezTo>
                <a:cubicBezTo>
                  <a:pt x="301" y="257"/>
                  <a:pt x="292" y="275"/>
                  <a:pt x="284" y="293"/>
                </a:cubicBezTo>
                <a:cubicBezTo>
                  <a:pt x="275" y="311"/>
                  <a:pt x="257" y="319"/>
                  <a:pt x="248" y="319"/>
                </a:cubicBezTo>
                <a:cubicBezTo>
                  <a:pt x="213" y="319"/>
                  <a:pt x="195" y="302"/>
                  <a:pt x="195" y="275"/>
                </a:cubicBezTo>
                <a:cubicBezTo>
                  <a:pt x="133" y="275"/>
                  <a:pt x="133" y="275"/>
                  <a:pt x="133" y="275"/>
                </a:cubicBezTo>
                <a:cubicBezTo>
                  <a:pt x="133" y="302"/>
                  <a:pt x="151" y="328"/>
                  <a:pt x="169" y="338"/>
                </a:cubicBezTo>
                <a:cubicBezTo>
                  <a:pt x="186" y="355"/>
                  <a:pt x="213" y="364"/>
                  <a:pt x="239" y="364"/>
                </a:cubicBezTo>
                <a:cubicBezTo>
                  <a:pt x="275" y="364"/>
                  <a:pt x="301" y="355"/>
                  <a:pt x="328" y="328"/>
                </a:cubicBezTo>
                <a:cubicBezTo>
                  <a:pt x="346" y="302"/>
                  <a:pt x="364" y="275"/>
                  <a:pt x="364" y="240"/>
                </a:cubicBezTo>
                <a:cubicBezTo>
                  <a:pt x="364" y="204"/>
                  <a:pt x="346" y="169"/>
                  <a:pt x="328" y="143"/>
                </a:cubicBezTo>
                <a:cubicBezTo>
                  <a:pt x="301" y="125"/>
                  <a:pt x="275" y="107"/>
                  <a:pt x="239" y="107"/>
                </a:cubicBez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5" y="347"/>
                  <a:pt x="45" y="231"/>
                </a:cubicBezTo>
                <a:cubicBezTo>
                  <a:pt x="45" y="125"/>
                  <a:pt x="133" y="37"/>
                  <a:pt x="239" y="37"/>
                </a:cubicBezTo>
                <a:cubicBezTo>
                  <a:pt x="346" y="37"/>
                  <a:pt x="435" y="125"/>
                  <a:pt x="435" y="231"/>
                </a:cubicBezTo>
                <a:cubicBezTo>
                  <a:pt x="435" y="347"/>
                  <a:pt x="346" y="426"/>
                  <a:pt x="239"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2" name="Freeform 114"/>
          <p:cNvSpPr>
            <a:spLocks noChangeArrowheads="1"/>
          </p:cNvSpPr>
          <p:nvPr userDrawn="1"/>
        </p:nvSpPr>
        <p:spPr bwMode="auto">
          <a:xfrm>
            <a:off x="4139151" y="4576621"/>
            <a:ext cx="228287" cy="224099"/>
          </a:xfrm>
          <a:custGeom>
            <a:avLst/>
            <a:gdLst>
              <a:gd name="T0" fmla="*/ 150 w 479"/>
              <a:gd name="T1" fmla="*/ 222 h 471"/>
              <a:gd name="T2" fmla="*/ 150 w 479"/>
              <a:gd name="T3" fmla="*/ 222 h 471"/>
              <a:gd name="T4" fmla="*/ 328 w 479"/>
              <a:gd name="T5" fmla="*/ 222 h 471"/>
              <a:gd name="T6" fmla="*/ 328 w 479"/>
              <a:gd name="T7" fmla="*/ 178 h 471"/>
              <a:gd name="T8" fmla="*/ 150 w 479"/>
              <a:gd name="T9" fmla="*/ 178 h 471"/>
              <a:gd name="T10" fmla="*/ 150 w 479"/>
              <a:gd name="T11" fmla="*/ 222 h 471"/>
              <a:gd name="T12" fmla="*/ 150 w 479"/>
              <a:gd name="T13" fmla="*/ 293 h 471"/>
              <a:gd name="T14" fmla="*/ 150 w 479"/>
              <a:gd name="T15" fmla="*/ 293 h 471"/>
              <a:gd name="T16" fmla="*/ 328 w 479"/>
              <a:gd name="T17" fmla="*/ 293 h 471"/>
              <a:gd name="T18" fmla="*/ 328 w 479"/>
              <a:gd name="T19" fmla="*/ 257 h 471"/>
              <a:gd name="T20" fmla="*/ 150 w 479"/>
              <a:gd name="T21" fmla="*/ 257 h 471"/>
              <a:gd name="T22" fmla="*/ 150 w 479"/>
              <a:gd name="T23" fmla="*/ 293 h 471"/>
              <a:gd name="T24" fmla="*/ 239 w 479"/>
              <a:gd name="T25" fmla="*/ 0 h 471"/>
              <a:gd name="T26" fmla="*/ 239 w 479"/>
              <a:gd name="T27" fmla="*/ 0 h 471"/>
              <a:gd name="T28" fmla="*/ 0 w 479"/>
              <a:gd name="T29" fmla="*/ 231 h 471"/>
              <a:gd name="T30" fmla="*/ 239 w 479"/>
              <a:gd name="T31" fmla="*/ 470 h 471"/>
              <a:gd name="T32" fmla="*/ 478 w 479"/>
              <a:gd name="T33" fmla="*/ 231 h 471"/>
              <a:gd name="T34" fmla="*/ 239 w 479"/>
              <a:gd name="T35" fmla="*/ 0 h 471"/>
              <a:gd name="T36" fmla="*/ 239 w 479"/>
              <a:gd name="T37" fmla="*/ 426 h 471"/>
              <a:gd name="T38" fmla="*/ 239 w 479"/>
              <a:gd name="T39" fmla="*/ 426 h 471"/>
              <a:gd name="T40" fmla="*/ 44 w 479"/>
              <a:gd name="T41" fmla="*/ 231 h 471"/>
              <a:gd name="T42" fmla="*/ 239 w 479"/>
              <a:gd name="T43" fmla="*/ 37 h 471"/>
              <a:gd name="T44" fmla="*/ 434 w 479"/>
              <a:gd name="T45" fmla="*/ 231 h 471"/>
              <a:gd name="T46" fmla="*/ 239 w 479"/>
              <a:gd name="T47"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150" y="222"/>
                </a:moveTo>
                <a:lnTo>
                  <a:pt x="150" y="222"/>
                </a:lnTo>
                <a:cubicBezTo>
                  <a:pt x="328" y="222"/>
                  <a:pt x="328" y="222"/>
                  <a:pt x="328" y="222"/>
                </a:cubicBezTo>
                <a:cubicBezTo>
                  <a:pt x="328" y="178"/>
                  <a:pt x="328" y="178"/>
                  <a:pt x="328" y="178"/>
                </a:cubicBezTo>
                <a:cubicBezTo>
                  <a:pt x="150" y="178"/>
                  <a:pt x="150" y="178"/>
                  <a:pt x="150" y="178"/>
                </a:cubicBezTo>
                <a:lnTo>
                  <a:pt x="150" y="222"/>
                </a:lnTo>
                <a:close/>
                <a:moveTo>
                  <a:pt x="150" y="293"/>
                </a:moveTo>
                <a:lnTo>
                  <a:pt x="150" y="293"/>
                </a:lnTo>
                <a:cubicBezTo>
                  <a:pt x="328" y="293"/>
                  <a:pt x="328" y="293"/>
                  <a:pt x="328" y="293"/>
                </a:cubicBezTo>
                <a:cubicBezTo>
                  <a:pt x="328" y="257"/>
                  <a:pt x="328" y="257"/>
                  <a:pt x="328" y="257"/>
                </a:cubicBezTo>
                <a:cubicBezTo>
                  <a:pt x="150" y="257"/>
                  <a:pt x="150" y="257"/>
                  <a:pt x="150" y="257"/>
                </a:cubicBezTo>
                <a:lnTo>
                  <a:pt x="150" y="293"/>
                </a:ln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3" name="Freeform 115"/>
          <p:cNvSpPr>
            <a:spLocks noChangeArrowheads="1"/>
          </p:cNvSpPr>
          <p:nvPr userDrawn="1"/>
        </p:nvSpPr>
        <p:spPr bwMode="auto">
          <a:xfrm>
            <a:off x="4610385" y="4576621"/>
            <a:ext cx="228288" cy="224099"/>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53 w 479"/>
              <a:gd name="T13" fmla="*/ 169 h 471"/>
              <a:gd name="T14" fmla="*/ 53 w 479"/>
              <a:gd name="T15" fmla="*/ 169 h 471"/>
              <a:gd name="T16" fmla="*/ 133 w 479"/>
              <a:gd name="T17" fmla="*/ 204 h 471"/>
              <a:gd name="T18" fmla="*/ 133 w 479"/>
              <a:gd name="T19" fmla="*/ 240 h 471"/>
              <a:gd name="T20" fmla="*/ 249 w 479"/>
              <a:gd name="T21" fmla="*/ 355 h 471"/>
              <a:gd name="T22" fmla="*/ 310 w 479"/>
              <a:gd name="T23" fmla="*/ 338 h 471"/>
              <a:gd name="T24" fmla="*/ 319 w 479"/>
              <a:gd name="T25" fmla="*/ 328 h 471"/>
              <a:gd name="T26" fmla="*/ 284 w 479"/>
              <a:gd name="T27" fmla="*/ 284 h 471"/>
              <a:gd name="T28" fmla="*/ 284 w 479"/>
              <a:gd name="T29" fmla="*/ 293 h 471"/>
              <a:gd name="T30" fmla="*/ 249 w 479"/>
              <a:gd name="T31" fmla="*/ 302 h 471"/>
              <a:gd name="T32" fmla="*/ 204 w 479"/>
              <a:gd name="T33" fmla="*/ 231 h 471"/>
              <a:gd name="T34" fmla="*/ 408 w 479"/>
              <a:gd name="T35" fmla="*/ 328 h 471"/>
              <a:gd name="T36" fmla="*/ 240 w 479"/>
              <a:gd name="T37" fmla="*/ 426 h 471"/>
              <a:gd name="T38" fmla="*/ 44 w 479"/>
              <a:gd name="T39" fmla="*/ 231 h 471"/>
              <a:gd name="T40" fmla="*/ 53 w 479"/>
              <a:gd name="T41" fmla="*/ 169 h 471"/>
              <a:gd name="T42" fmla="*/ 213 w 479"/>
              <a:gd name="T43" fmla="*/ 187 h 471"/>
              <a:gd name="T44" fmla="*/ 213 w 479"/>
              <a:gd name="T45" fmla="*/ 187 h 471"/>
              <a:gd name="T46" fmla="*/ 249 w 479"/>
              <a:gd name="T47" fmla="*/ 160 h 471"/>
              <a:gd name="T48" fmla="*/ 275 w 479"/>
              <a:gd name="T49" fmla="*/ 169 h 471"/>
              <a:gd name="T50" fmla="*/ 284 w 479"/>
              <a:gd name="T51" fmla="*/ 178 h 471"/>
              <a:gd name="T52" fmla="*/ 319 w 479"/>
              <a:gd name="T53" fmla="*/ 134 h 471"/>
              <a:gd name="T54" fmla="*/ 249 w 479"/>
              <a:gd name="T55" fmla="*/ 107 h 471"/>
              <a:gd name="T56" fmla="*/ 151 w 479"/>
              <a:gd name="T57" fmla="*/ 160 h 471"/>
              <a:gd name="T58" fmla="*/ 80 w 479"/>
              <a:gd name="T59" fmla="*/ 125 h 471"/>
              <a:gd name="T60" fmla="*/ 240 w 479"/>
              <a:gd name="T61" fmla="*/ 37 h 471"/>
              <a:gd name="T62" fmla="*/ 434 w 479"/>
              <a:gd name="T63" fmla="*/ 231 h 471"/>
              <a:gd name="T64" fmla="*/ 425 w 479"/>
              <a:gd name="T65" fmla="*/ 284 h 471"/>
              <a:gd name="T66" fmla="*/ 213 w 479"/>
              <a:gd name="T67" fmla="*/ 18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40" y="0"/>
                </a:moveTo>
                <a:lnTo>
                  <a:pt x="240" y="0"/>
                </a:lnTo>
                <a:cubicBezTo>
                  <a:pt x="106" y="0"/>
                  <a:pt x="0" y="107"/>
                  <a:pt x="0" y="231"/>
                </a:cubicBezTo>
                <a:cubicBezTo>
                  <a:pt x="0" y="364"/>
                  <a:pt x="106" y="470"/>
                  <a:pt x="240" y="470"/>
                </a:cubicBezTo>
                <a:cubicBezTo>
                  <a:pt x="372" y="470"/>
                  <a:pt x="478" y="364"/>
                  <a:pt x="478" y="231"/>
                </a:cubicBezTo>
                <a:cubicBezTo>
                  <a:pt x="478" y="107"/>
                  <a:pt x="372" y="0"/>
                  <a:pt x="240" y="0"/>
                </a:cubicBezTo>
                <a:close/>
                <a:moveTo>
                  <a:pt x="53" y="169"/>
                </a:moveTo>
                <a:lnTo>
                  <a:pt x="53" y="169"/>
                </a:lnTo>
                <a:cubicBezTo>
                  <a:pt x="133" y="204"/>
                  <a:pt x="133" y="204"/>
                  <a:pt x="133" y="204"/>
                </a:cubicBezTo>
                <a:cubicBezTo>
                  <a:pt x="133" y="213"/>
                  <a:pt x="133" y="222"/>
                  <a:pt x="133" y="240"/>
                </a:cubicBezTo>
                <a:cubicBezTo>
                  <a:pt x="133" y="328"/>
                  <a:pt x="204" y="355"/>
                  <a:pt x="249" y="355"/>
                </a:cubicBezTo>
                <a:cubicBezTo>
                  <a:pt x="275" y="355"/>
                  <a:pt x="293" y="347"/>
                  <a:pt x="310" y="338"/>
                </a:cubicBezTo>
                <a:cubicBezTo>
                  <a:pt x="319" y="338"/>
                  <a:pt x="319" y="328"/>
                  <a:pt x="319" y="328"/>
                </a:cubicBezTo>
                <a:cubicBezTo>
                  <a:pt x="284" y="284"/>
                  <a:pt x="284" y="284"/>
                  <a:pt x="284" y="284"/>
                </a:cubicBezTo>
                <a:lnTo>
                  <a:pt x="284" y="293"/>
                </a:lnTo>
                <a:cubicBezTo>
                  <a:pt x="266" y="302"/>
                  <a:pt x="257" y="302"/>
                  <a:pt x="249" y="302"/>
                </a:cubicBezTo>
                <a:cubicBezTo>
                  <a:pt x="213" y="302"/>
                  <a:pt x="204" y="266"/>
                  <a:pt x="204" y="231"/>
                </a:cubicBezTo>
                <a:cubicBezTo>
                  <a:pt x="408" y="328"/>
                  <a:pt x="408" y="328"/>
                  <a:pt x="408" y="328"/>
                </a:cubicBezTo>
                <a:cubicBezTo>
                  <a:pt x="372" y="391"/>
                  <a:pt x="310" y="426"/>
                  <a:pt x="240" y="426"/>
                </a:cubicBezTo>
                <a:cubicBezTo>
                  <a:pt x="133" y="426"/>
                  <a:pt x="44" y="347"/>
                  <a:pt x="44" y="231"/>
                </a:cubicBezTo>
                <a:cubicBezTo>
                  <a:pt x="44" y="213"/>
                  <a:pt x="44" y="196"/>
                  <a:pt x="53" y="169"/>
                </a:cubicBezTo>
                <a:close/>
                <a:moveTo>
                  <a:pt x="213" y="187"/>
                </a:moveTo>
                <a:lnTo>
                  <a:pt x="213" y="187"/>
                </a:lnTo>
                <a:cubicBezTo>
                  <a:pt x="222" y="178"/>
                  <a:pt x="230" y="160"/>
                  <a:pt x="249" y="160"/>
                </a:cubicBezTo>
                <a:cubicBezTo>
                  <a:pt x="257" y="160"/>
                  <a:pt x="266" y="169"/>
                  <a:pt x="275" y="169"/>
                </a:cubicBezTo>
                <a:lnTo>
                  <a:pt x="284" y="178"/>
                </a:lnTo>
                <a:cubicBezTo>
                  <a:pt x="319" y="134"/>
                  <a:pt x="319" y="134"/>
                  <a:pt x="319" y="134"/>
                </a:cubicBezTo>
                <a:cubicBezTo>
                  <a:pt x="293" y="116"/>
                  <a:pt x="266" y="107"/>
                  <a:pt x="249" y="107"/>
                </a:cubicBezTo>
                <a:cubicBezTo>
                  <a:pt x="204" y="107"/>
                  <a:pt x="169" y="134"/>
                  <a:pt x="151" y="160"/>
                </a:cubicBezTo>
                <a:cubicBezTo>
                  <a:pt x="80" y="125"/>
                  <a:pt x="80" y="125"/>
                  <a:pt x="80" y="125"/>
                </a:cubicBezTo>
                <a:cubicBezTo>
                  <a:pt x="106" y="72"/>
                  <a:pt x="169" y="37"/>
                  <a:pt x="240" y="37"/>
                </a:cubicBezTo>
                <a:cubicBezTo>
                  <a:pt x="346" y="37"/>
                  <a:pt x="434" y="125"/>
                  <a:pt x="434" y="231"/>
                </a:cubicBezTo>
                <a:cubicBezTo>
                  <a:pt x="434" y="249"/>
                  <a:pt x="434" y="266"/>
                  <a:pt x="425" y="284"/>
                </a:cubicBezTo>
                <a:lnTo>
                  <a:pt x="213" y="18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4" name="Freeform 116"/>
          <p:cNvSpPr>
            <a:spLocks noChangeArrowheads="1"/>
          </p:cNvSpPr>
          <p:nvPr userDrawn="1"/>
        </p:nvSpPr>
        <p:spPr bwMode="auto">
          <a:xfrm>
            <a:off x="5081621" y="4576621"/>
            <a:ext cx="228287" cy="224099"/>
          </a:xfrm>
          <a:custGeom>
            <a:avLst/>
            <a:gdLst>
              <a:gd name="T0" fmla="*/ 239 w 479"/>
              <a:gd name="T1" fmla="*/ 98 h 471"/>
              <a:gd name="T2" fmla="*/ 239 w 479"/>
              <a:gd name="T3" fmla="*/ 98 h 471"/>
              <a:gd name="T4" fmla="*/ 142 w 479"/>
              <a:gd name="T5" fmla="*/ 231 h 471"/>
              <a:gd name="T6" fmla="*/ 239 w 479"/>
              <a:gd name="T7" fmla="*/ 373 h 471"/>
              <a:gd name="T8" fmla="*/ 336 w 479"/>
              <a:gd name="T9" fmla="*/ 231 h 471"/>
              <a:gd name="T10" fmla="*/ 239 w 479"/>
              <a:gd name="T11" fmla="*/ 98 h 471"/>
              <a:gd name="T12" fmla="*/ 195 w 479"/>
              <a:gd name="T13" fmla="*/ 231 h 471"/>
              <a:gd name="T14" fmla="*/ 195 w 479"/>
              <a:gd name="T15" fmla="*/ 231 h 471"/>
              <a:gd name="T16" fmla="*/ 239 w 479"/>
              <a:gd name="T17" fmla="*/ 151 h 471"/>
              <a:gd name="T18" fmla="*/ 248 w 479"/>
              <a:gd name="T19" fmla="*/ 151 h 471"/>
              <a:gd name="T20" fmla="*/ 248 w 479"/>
              <a:gd name="T21" fmla="*/ 169 h 471"/>
              <a:gd name="T22" fmla="*/ 195 w 479"/>
              <a:gd name="T23" fmla="*/ 266 h 471"/>
              <a:gd name="T24" fmla="*/ 195 w 479"/>
              <a:gd name="T25" fmla="*/ 231 h 471"/>
              <a:gd name="T26" fmla="*/ 239 w 479"/>
              <a:gd name="T27" fmla="*/ 319 h 471"/>
              <a:gd name="T28" fmla="*/ 239 w 479"/>
              <a:gd name="T29" fmla="*/ 319 h 471"/>
              <a:gd name="T30" fmla="*/ 230 w 479"/>
              <a:gd name="T31" fmla="*/ 319 h 471"/>
              <a:gd name="T32" fmla="*/ 230 w 479"/>
              <a:gd name="T33" fmla="*/ 319 h 471"/>
              <a:gd name="T34" fmla="*/ 230 w 479"/>
              <a:gd name="T35" fmla="*/ 319 h 471"/>
              <a:gd name="T36" fmla="*/ 221 w 479"/>
              <a:gd name="T37" fmla="*/ 293 h 471"/>
              <a:gd name="T38" fmla="*/ 274 w 479"/>
              <a:gd name="T39" fmla="*/ 196 h 471"/>
              <a:gd name="T40" fmla="*/ 283 w 479"/>
              <a:gd name="T41" fmla="*/ 231 h 471"/>
              <a:gd name="T42" fmla="*/ 239 w 479"/>
              <a:gd name="T43" fmla="*/ 319 h 471"/>
              <a:gd name="T44" fmla="*/ 239 w 479"/>
              <a:gd name="T45" fmla="*/ 0 h 471"/>
              <a:gd name="T46" fmla="*/ 239 w 479"/>
              <a:gd name="T47" fmla="*/ 0 h 471"/>
              <a:gd name="T48" fmla="*/ 0 w 479"/>
              <a:gd name="T49" fmla="*/ 231 h 471"/>
              <a:gd name="T50" fmla="*/ 239 w 479"/>
              <a:gd name="T51" fmla="*/ 470 h 471"/>
              <a:gd name="T52" fmla="*/ 478 w 479"/>
              <a:gd name="T53" fmla="*/ 231 h 471"/>
              <a:gd name="T54" fmla="*/ 239 w 479"/>
              <a:gd name="T55" fmla="*/ 0 h 471"/>
              <a:gd name="T56" fmla="*/ 239 w 479"/>
              <a:gd name="T57" fmla="*/ 426 h 471"/>
              <a:gd name="T58" fmla="*/ 239 w 479"/>
              <a:gd name="T59" fmla="*/ 426 h 471"/>
              <a:gd name="T60" fmla="*/ 44 w 479"/>
              <a:gd name="T61" fmla="*/ 231 h 471"/>
              <a:gd name="T62" fmla="*/ 239 w 479"/>
              <a:gd name="T63" fmla="*/ 37 h 471"/>
              <a:gd name="T64" fmla="*/ 433 w 479"/>
              <a:gd name="T65" fmla="*/ 231 h 471"/>
              <a:gd name="T66" fmla="*/ 239 w 479"/>
              <a:gd name="T67"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39" y="98"/>
                </a:moveTo>
                <a:lnTo>
                  <a:pt x="239" y="98"/>
                </a:lnTo>
                <a:cubicBezTo>
                  <a:pt x="159" y="98"/>
                  <a:pt x="142" y="169"/>
                  <a:pt x="142" y="231"/>
                </a:cubicBezTo>
                <a:cubicBezTo>
                  <a:pt x="142" y="293"/>
                  <a:pt x="159" y="373"/>
                  <a:pt x="239" y="373"/>
                </a:cubicBezTo>
                <a:cubicBezTo>
                  <a:pt x="318" y="373"/>
                  <a:pt x="336" y="293"/>
                  <a:pt x="336" y="231"/>
                </a:cubicBezTo>
                <a:cubicBezTo>
                  <a:pt x="336" y="169"/>
                  <a:pt x="318" y="98"/>
                  <a:pt x="239" y="98"/>
                </a:cubicBezTo>
                <a:close/>
                <a:moveTo>
                  <a:pt x="195" y="231"/>
                </a:moveTo>
                <a:lnTo>
                  <a:pt x="195" y="231"/>
                </a:lnTo>
                <a:cubicBezTo>
                  <a:pt x="195" y="204"/>
                  <a:pt x="195" y="151"/>
                  <a:pt x="239" y="151"/>
                </a:cubicBezTo>
                <a:lnTo>
                  <a:pt x="248" y="151"/>
                </a:lnTo>
                <a:cubicBezTo>
                  <a:pt x="257" y="151"/>
                  <a:pt x="257" y="160"/>
                  <a:pt x="248" y="169"/>
                </a:cubicBezTo>
                <a:cubicBezTo>
                  <a:pt x="195" y="266"/>
                  <a:pt x="195" y="266"/>
                  <a:pt x="195" y="266"/>
                </a:cubicBezTo>
                <a:cubicBezTo>
                  <a:pt x="195" y="257"/>
                  <a:pt x="195" y="240"/>
                  <a:pt x="195" y="231"/>
                </a:cubicBezTo>
                <a:close/>
                <a:moveTo>
                  <a:pt x="239" y="319"/>
                </a:moveTo>
                <a:lnTo>
                  <a:pt x="239" y="319"/>
                </a:lnTo>
                <a:lnTo>
                  <a:pt x="230" y="319"/>
                </a:lnTo>
                <a:lnTo>
                  <a:pt x="230" y="319"/>
                </a:lnTo>
                <a:lnTo>
                  <a:pt x="230" y="319"/>
                </a:lnTo>
                <a:cubicBezTo>
                  <a:pt x="221" y="311"/>
                  <a:pt x="212" y="311"/>
                  <a:pt x="221" y="293"/>
                </a:cubicBezTo>
                <a:cubicBezTo>
                  <a:pt x="274" y="196"/>
                  <a:pt x="274" y="196"/>
                  <a:pt x="274" y="196"/>
                </a:cubicBezTo>
                <a:cubicBezTo>
                  <a:pt x="283" y="204"/>
                  <a:pt x="283" y="222"/>
                  <a:pt x="283" y="231"/>
                </a:cubicBezTo>
                <a:cubicBezTo>
                  <a:pt x="283" y="266"/>
                  <a:pt x="283" y="319"/>
                  <a:pt x="239" y="319"/>
                </a:cubicBez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2" y="426"/>
                  <a:pt x="44" y="347"/>
                  <a:pt x="44" y="231"/>
                </a:cubicBezTo>
                <a:cubicBezTo>
                  <a:pt x="44" y="125"/>
                  <a:pt x="132" y="37"/>
                  <a:pt x="239" y="37"/>
                </a:cubicBezTo>
                <a:cubicBezTo>
                  <a:pt x="345" y="37"/>
                  <a:pt x="433" y="125"/>
                  <a:pt x="433" y="231"/>
                </a:cubicBezTo>
                <a:cubicBezTo>
                  <a:pt x="433" y="347"/>
                  <a:pt x="345" y="426"/>
                  <a:pt x="239"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5" name="Freeform 117"/>
          <p:cNvSpPr>
            <a:spLocks noChangeArrowheads="1"/>
          </p:cNvSpPr>
          <p:nvPr userDrawn="1"/>
        </p:nvSpPr>
        <p:spPr bwMode="auto">
          <a:xfrm>
            <a:off x="5552856" y="4576621"/>
            <a:ext cx="228288" cy="224099"/>
          </a:xfrm>
          <a:custGeom>
            <a:avLst/>
            <a:gdLst>
              <a:gd name="T0" fmla="*/ 336 w 480"/>
              <a:gd name="T1" fmla="*/ 169 h 471"/>
              <a:gd name="T2" fmla="*/ 336 w 480"/>
              <a:gd name="T3" fmla="*/ 169 h 471"/>
              <a:gd name="T4" fmla="*/ 283 w 480"/>
              <a:gd name="T5" fmla="*/ 169 h 471"/>
              <a:gd name="T6" fmla="*/ 283 w 480"/>
              <a:gd name="T7" fmla="*/ 116 h 471"/>
              <a:gd name="T8" fmla="*/ 283 w 480"/>
              <a:gd name="T9" fmla="*/ 107 h 471"/>
              <a:gd name="T10" fmla="*/ 275 w 480"/>
              <a:gd name="T11" fmla="*/ 98 h 471"/>
              <a:gd name="T12" fmla="*/ 142 w 480"/>
              <a:gd name="T13" fmla="*/ 98 h 471"/>
              <a:gd name="T14" fmla="*/ 133 w 480"/>
              <a:gd name="T15" fmla="*/ 107 h 471"/>
              <a:gd name="T16" fmla="*/ 133 w 480"/>
              <a:gd name="T17" fmla="*/ 116 h 471"/>
              <a:gd name="T18" fmla="*/ 133 w 480"/>
              <a:gd name="T19" fmla="*/ 293 h 471"/>
              <a:gd name="T20" fmla="*/ 133 w 480"/>
              <a:gd name="T21" fmla="*/ 302 h 471"/>
              <a:gd name="T22" fmla="*/ 142 w 480"/>
              <a:gd name="T23" fmla="*/ 302 h 471"/>
              <a:gd name="T24" fmla="*/ 195 w 480"/>
              <a:gd name="T25" fmla="*/ 302 h 471"/>
              <a:gd name="T26" fmla="*/ 195 w 480"/>
              <a:gd name="T27" fmla="*/ 355 h 471"/>
              <a:gd name="T28" fmla="*/ 195 w 480"/>
              <a:gd name="T29" fmla="*/ 364 h 471"/>
              <a:gd name="T30" fmla="*/ 204 w 480"/>
              <a:gd name="T31" fmla="*/ 364 h 471"/>
              <a:gd name="T32" fmla="*/ 336 w 480"/>
              <a:gd name="T33" fmla="*/ 364 h 471"/>
              <a:gd name="T34" fmla="*/ 345 w 480"/>
              <a:gd name="T35" fmla="*/ 364 h 471"/>
              <a:gd name="T36" fmla="*/ 345 w 480"/>
              <a:gd name="T37" fmla="*/ 355 h 471"/>
              <a:gd name="T38" fmla="*/ 345 w 480"/>
              <a:gd name="T39" fmla="*/ 178 h 471"/>
              <a:gd name="T40" fmla="*/ 345 w 480"/>
              <a:gd name="T41" fmla="*/ 169 h 471"/>
              <a:gd name="T42" fmla="*/ 336 w 480"/>
              <a:gd name="T43" fmla="*/ 169 h 471"/>
              <a:gd name="T44" fmla="*/ 204 w 480"/>
              <a:gd name="T45" fmla="*/ 169 h 471"/>
              <a:gd name="T46" fmla="*/ 204 w 480"/>
              <a:gd name="T47" fmla="*/ 169 h 471"/>
              <a:gd name="T48" fmla="*/ 195 w 480"/>
              <a:gd name="T49" fmla="*/ 169 h 471"/>
              <a:gd name="T50" fmla="*/ 195 w 480"/>
              <a:gd name="T51" fmla="*/ 178 h 471"/>
              <a:gd name="T52" fmla="*/ 195 w 480"/>
              <a:gd name="T53" fmla="*/ 275 h 471"/>
              <a:gd name="T54" fmla="*/ 151 w 480"/>
              <a:gd name="T55" fmla="*/ 275 h 471"/>
              <a:gd name="T56" fmla="*/ 151 w 480"/>
              <a:gd name="T57" fmla="*/ 125 h 471"/>
              <a:gd name="T58" fmla="*/ 257 w 480"/>
              <a:gd name="T59" fmla="*/ 125 h 471"/>
              <a:gd name="T60" fmla="*/ 257 w 480"/>
              <a:gd name="T61" fmla="*/ 169 h 471"/>
              <a:gd name="T62" fmla="*/ 204 w 480"/>
              <a:gd name="T63" fmla="*/ 169 h 471"/>
              <a:gd name="T64" fmla="*/ 328 w 480"/>
              <a:gd name="T65" fmla="*/ 338 h 471"/>
              <a:gd name="T66" fmla="*/ 328 w 480"/>
              <a:gd name="T67" fmla="*/ 338 h 471"/>
              <a:gd name="T68" fmla="*/ 222 w 480"/>
              <a:gd name="T69" fmla="*/ 338 h 471"/>
              <a:gd name="T70" fmla="*/ 222 w 480"/>
              <a:gd name="T71" fmla="*/ 196 h 471"/>
              <a:gd name="T72" fmla="*/ 328 w 480"/>
              <a:gd name="T73" fmla="*/ 196 h 471"/>
              <a:gd name="T74" fmla="*/ 328 w 480"/>
              <a:gd name="T75" fmla="*/ 338 h 471"/>
              <a:gd name="T76" fmla="*/ 239 w 480"/>
              <a:gd name="T77" fmla="*/ 0 h 471"/>
              <a:gd name="T78" fmla="*/ 239 w 480"/>
              <a:gd name="T79" fmla="*/ 0 h 471"/>
              <a:gd name="T80" fmla="*/ 0 w 480"/>
              <a:gd name="T81" fmla="*/ 231 h 471"/>
              <a:gd name="T82" fmla="*/ 239 w 480"/>
              <a:gd name="T83" fmla="*/ 470 h 471"/>
              <a:gd name="T84" fmla="*/ 479 w 480"/>
              <a:gd name="T85" fmla="*/ 231 h 471"/>
              <a:gd name="T86" fmla="*/ 239 w 480"/>
              <a:gd name="T87" fmla="*/ 0 h 471"/>
              <a:gd name="T88" fmla="*/ 239 w 480"/>
              <a:gd name="T89" fmla="*/ 426 h 471"/>
              <a:gd name="T90" fmla="*/ 239 w 480"/>
              <a:gd name="T91" fmla="*/ 426 h 471"/>
              <a:gd name="T92" fmla="*/ 44 w 480"/>
              <a:gd name="T93" fmla="*/ 231 h 471"/>
              <a:gd name="T94" fmla="*/ 239 w 480"/>
              <a:gd name="T95" fmla="*/ 37 h 471"/>
              <a:gd name="T96" fmla="*/ 434 w 480"/>
              <a:gd name="T97" fmla="*/ 231 h 471"/>
              <a:gd name="T98" fmla="*/ 239 w 480"/>
              <a:gd name="T99"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0" h="471">
                <a:moveTo>
                  <a:pt x="336" y="169"/>
                </a:moveTo>
                <a:lnTo>
                  <a:pt x="336" y="169"/>
                </a:lnTo>
                <a:cubicBezTo>
                  <a:pt x="283" y="169"/>
                  <a:pt x="283" y="169"/>
                  <a:pt x="283" y="169"/>
                </a:cubicBezTo>
                <a:cubicBezTo>
                  <a:pt x="283" y="116"/>
                  <a:pt x="283" y="116"/>
                  <a:pt x="283" y="116"/>
                </a:cubicBezTo>
                <a:cubicBezTo>
                  <a:pt x="283" y="107"/>
                  <a:pt x="283" y="107"/>
                  <a:pt x="283" y="107"/>
                </a:cubicBezTo>
                <a:cubicBezTo>
                  <a:pt x="275" y="107"/>
                  <a:pt x="275" y="98"/>
                  <a:pt x="275" y="98"/>
                </a:cubicBezTo>
                <a:cubicBezTo>
                  <a:pt x="142" y="98"/>
                  <a:pt x="142" y="98"/>
                  <a:pt x="142" y="98"/>
                </a:cubicBezTo>
                <a:cubicBezTo>
                  <a:pt x="133" y="98"/>
                  <a:pt x="133" y="107"/>
                  <a:pt x="133" y="107"/>
                </a:cubicBezTo>
                <a:cubicBezTo>
                  <a:pt x="133" y="107"/>
                  <a:pt x="133" y="107"/>
                  <a:pt x="133" y="116"/>
                </a:cubicBezTo>
                <a:cubicBezTo>
                  <a:pt x="133" y="293"/>
                  <a:pt x="133" y="293"/>
                  <a:pt x="133" y="293"/>
                </a:cubicBezTo>
                <a:cubicBezTo>
                  <a:pt x="133" y="293"/>
                  <a:pt x="133" y="293"/>
                  <a:pt x="133" y="302"/>
                </a:cubicBezTo>
                <a:lnTo>
                  <a:pt x="142" y="302"/>
                </a:lnTo>
                <a:cubicBezTo>
                  <a:pt x="195" y="302"/>
                  <a:pt x="195" y="302"/>
                  <a:pt x="195" y="302"/>
                </a:cubicBezTo>
                <a:cubicBezTo>
                  <a:pt x="195" y="355"/>
                  <a:pt x="195" y="355"/>
                  <a:pt x="195" y="355"/>
                </a:cubicBezTo>
                <a:lnTo>
                  <a:pt x="195" y="364"/>
                </a:lnTo>
                <a:cubicBezTo>
                  <a:pt x="204" y="364"/>
                  <a:pt x="204" y="364"/>
                  <a:pt x="204" y="364"/>
                </a:cubicBezTo>
                <a:cubicBezTo>
                  <a:pt x="336" y="364"/>
                  <a:pt x="336" y="364"/>
                  <a:pt x="336" y="364"/>
                </a:cubicBezTo>
                <a:lnTo>
                  <a:pt x="345" y="364"/>
                </a:lnTo>
                <a:lnTo>
                  <a:pt x="345" y="355"/>
                </a:lnTo>
                <a:cubicBezTo>
                  <a:pt x="345" y="178"/>
                  <a:pt x="345" y="178"/>
                  <a:pt x="345" y="178"/>
                </a:cubicBezTo>
                <a:lnTo>
                  <a:pt x="345" y="169"/>
                </a:lnTo>
                <a:lnTo>
                  <a:pt x="336" y="169"/>
                </a:lnTo>
                <a:close/>
                <a:moveTo>
                  <a:pt x="204" y="169"/>
                </a:moveTo>
                <a:lnTo>
                  <a:pt x="204" y="169"/>
                </a:lnTo>
                <a:cubicBezTo>
                  <a:pt x="204" y="169"/>
                  <a:pt x="204" y="169"/>
                  <a:pt x="195" y="169"/>
                </a:cubicBezTo>
                <a:lnTo>
                  <a:pt x="195" y="178"/>
                </a:lnTo>
                <a:cubicBezTo>
                  <a:pt x="195" y="275"/>
                  <a:pt x="195" y="275"/>
                  <a:pt x="195" y="275"/>
                </a:cubicBezTo>
                <a:cubicBezTo>
                  <a:pt x="151" y="275"/>
                  <a:pt x="151" y="275"/>
                  <a:pt x="151" y="275"/>
                </a:cubicBezTo>
                <a:cubicBezTo>
                  <a:pt x="151" y="125"/>
                  <a:pt x="151" y="125"/>
                  <a:pt x="151" y="125"/>
                </a:cubicBezTo>
                <a:cubicBezTo>
                  <a:pt x="257" y="125"/>
                  <a:pt x="257" y="125"/>
                  <a:pt x="257" y="125"/>
                </a:cubicBezTo>
                <a:cubicBezTo>
                  <a:pt x="257" y="169"/>
                  <a:pt x="257" y="169"/>
                  <a:pt x="257" y="169"/>
                </a:cubicBezTo>
                <a:lnTo>
                  <a:pt x="204" y="169"/>
                </a:lnTo>
                <a:close/>
                <a:moveTo>
                  <a:pt x="328" y="338"/>
                </a:moveTo>
                <a:lnTo>
                  <a:pt x="328" y="338"/>
                </a:lnTo>
                <a:cubicBezTo>
                  <a:pt x="222" y="338"/>
                  <a:pt x="222" y="338"/>
                  <a:pt x="222" y="338"/>
                </a:cubicBezTo>
                <a:cubicBezTo>
                  <a:pt x="222" y="196"/>
                  <a:pt x="222" y="196"/>
                  <a:pt x="222" y="196"/>
                </a:cubicBezTo>
                <a:cubicBezTo>
                  <a:pt x="328" y="196"/>
                  <a:pt x="328" y="196"/>
                  <a:pt x="328" y="196"/>
                </a:cubicBezTo>
                <a:lnTo>
                  <a:pt x="328" y="338"/>
                </a:ln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6" name="Freeform 118"/>
          <p:cNvSpPr>
            <a:spLocks noChangeArrowheads="1"/>
          </p:cNvSpPr>
          <p:nvPr userDrawn="1"/>
        </p:nvSpPr>
        <p:spPr bwMode="auto">
          <a:xfrm>
            <a:off x="6024092" y="4576621"/>
            <a:ext cx="228287" cy="224099"/>
          </a:xfrm>
          <a:custGeom>
            <a:avLst/>
            <a:gdLst>
              <a:gd name="T0" fmla="*/ 398 w 479"/>
              <a:gd name="T1" fmla="*/ 240 h 471"/>
              <a:gd name="T2" fmla="*/ 398 w 479"/>
              <a:gd name="T3" fmla="*/ 240 h 471"/>
              <a:gd name="T4" fmla="*/ 345 w 479"/>
              <a:gd name="T5" fmla="*/ 222 h 471"/>
              <a:gd name="T6" fmla="*/ 345 w 479"/>
              <a:gd name="T7" fmla="*/ 160 h 471"/>
              <a:gd name="T8" fmla="*/ 203 w 479"/>
              <a:gd name="T9" fmla="*/ 98 h 471"/>
              <a:gd name="T10" fmla="*/ 141 w 479"/>
              <a:gd name="T11" fmla="*/ 125 h 471"/>
              <a:gd name="T12" fmla="*/ 141 w 479"/>
              <a:gd name="T13" fmla="*/ 196 h 471"/>
              <a:gd name="T14" fmla="*/ 141 w 479"/>
              <a:gd name="T15" fmla="*/ 196 h 471"/>
              <a:gd name="T16" fmla="*/ 79 w 479"/>
              <a:gd name="T17" fmla="*/ 222 h 471"/>
              <a:gd name="T18" fmla="*/ 79 w 479"/>
              <a:gd name="T19" fmla="*/ 284 h 471"/>
              <a:gd name="T20" fmla="*/ 141 w 479"/>
              <a:gd name="T21" fmla="*/ 311 h 471"/>
              <a:gd name="T22" fmla="*/ 203 w 479"/>
              <a:gd name="T23" fmla="*/ 284 h 471"/>
              <a:gd name="T24" fmla="*/ 203 w 479"/>
              <a:gd name="T25" fmla="*/ 284 h 471"/>
              <a:gd name="T26" fmla="*/ 328 w 479"/>
              <a:gd name="T27" fmla="*/ 338 h 471"/>
              <a:gd name="T28" fmla="*/ 336 w 479"/>
              <a:gd name="T29" fmla="*/ 338 h 471"/>
              <a:gd name="T30" fmla="*/ 336 w 479"/>
              <a:gd name="T31" fmla="*/ 338 h 471"/>
              <a:gd name="T32" fmla="*/ 398 w 479"/>
              <a:gd name="T33" fmla="*/ 311 h 471"/>
              <a:gd name="T34" fmla="*/ 398 w 479"/>
              <a:gd name="T35" fmla="*/ 311 h 471"/>
              <a:gd name="T36" fmla="*/ 398 w 479"/>
              <a:gd name="T37" fmla="*/ 240 h 471"/>
              <a:gd name="T38" fmla="*/ 328 w 479"/>
              <a:gd name="T39" fmla="*/ 319 h 471"/>
              <a:gd name="T40" fmla="*/ 328 w 479"/>
              <a:gd name="T41" fmla="*/ 319 h 471"/>
              <a:gd name="T42" fmla="*/ 328 w 479"/>
              <a:gd name="T43" fmla="*/ 319 h 471"/>
              <a:gd name="T44" fmla="*/ 328 w 479"/>
              <a:gd name="T45" fmla="*/ 319 h 471"/>
              <a:gd name="T46" fmla="*/ 221 w 479"/>
              <a:gd name="T47" fmla="*/ 275 h 471"/>
              <a:gd name="T48" fmla="*/ 221 w 479"/>
              <a:gd name="T49" fmla="*/ 231 h 471"/>
              <a:gd name="T50" fmla="*/ 328 w 479"/>
              <a:gd name="T51" fmla="*/ 275 h 471"/>
              <a:gd name="T52" fmla="*/ 328 w 479"/>
              <a:gd name="T53" fmla="*/ 275 h 471"/>
              <a:gd name="T54" fmla="*/ 328 w 479"/>
              <a:gd name="T55" fmla="*/ 275 h 471"/>
              <a:gd name="T56" fmla="*/ 328 w 479"/>
              <a:gd name="T57" fmla="*/ 319 h 471"/>
              <a:gd name="T58" fmla="*/ 336 w 479"/>
              <a:gd name="T59" fmla="*/ 257 h 471"/>
              <a:gd name="T60" fmla="*/ 336 w 479"/>
              <a:gd name="T61" fmla="*/ 257 h 471"/>
              <a:gd name="T62" fmla="*/ 300 w 479"/>
              <a:gd name="T63" fmla="*/ 249 h 471"/>
              <a:gd name="T64" fmla="*/ 336 w 479"/>
              <a:gd name="T65" fmla="*/ 231 h 471"/>
              <a:gd name="T66" fmla="*/ 372 w 479"/>
              <a:gd name="T67" fmla="*/ 249 h 471"/>
              <a:gd name="T68" fmla="*/ 336 w 479"/>
              <a:gd name="T69" fmla="*/ 257 h 471"/>
              <a:gd name="T70" fmla="*/ 381 w 479"/>
              <a:gd name="T71" fmla="*/ 302 h 471"/>
              <a:gd name="T72" fmla="*/ 381 w 479"/>
              <a:gd name="T73" fmla="*/ 302 h 471"/>
              <a:gd name="T74" fmla="*/ 345 w 479"/>
              <a:gd name="T75" fmla="*/ 319 h 471"/>
              <a:gd name="T76" fmla="*/ 345 w 479"/>
              <a:gd name="T77" fmla="*/ 275 h 471"/>
              <a:gd name="T78" fmla="*/ 381 w 479"/>
              <a:gd name="T79" fmla="*/ 257 h 471"/>
              <a:gd name="T80" fmla="*/ 381 w 479"/>
              <a:gd name="T81" fmla="*/ 302 h 471"/>
              <a:gd name="T82" fmla="*/ 238 w 479"/>
              <a:gd name="T83" fmla="*/ 0 h 471"/>
              <a:gd name="T84" fmla="*/ 238 w 479"/>
              <a:gd name="T85" fmla="*/ 0 h 471"/>
              <a:gd name="T86" fmla="*/ 0 w 479"/>
              <a:gd name="T87" fmla="*/ 231 h 471"/>
              <a:gd name="T88" fmla="*/ 238 w 479"/>
              <a:gd name="T89" fmla="*/ 470 h 471"/>
              <a:gd name="T90" fmla="*/ 478 w 479"/>
              <a:gd name="T91" fmla="*/ 231 h 471"/>
              <a:gd name="T92" fmla="*/ 238 w 479"/>
              <a:gd name="T93" fmla="*/ 0 h 471"/>
              <a:gd name="T94" fmla="*/ 238 w 479"/>
              <a:gd name="T95" fmla="*/ 426 h 471"/>
              <a:gd name="T96" fmla="*/ 238 w 479"/>
              <a:gd name="T97" fmla="*/ 426 h 471"/>
              <a:gd name="T98" fmla="*/ 44 w 479"/>
              <a:gd name="T99" fmla="*/ 231 h 471"/>
              <a:gd name="T100" fmla="*/ 238 w 479"/>
              <a:gd name="T101" fmla="*/ 37 h 471"/>
              <a:gd name="T102" fmla="*/ 434 w 479"/>
              <a:gd name="T103" fmla="*/ 231 h 471"/>
              <a:gd name="T104" fmla="*/ 238 w 479"/>
              <a:gd name="T105"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9" h="471">
                <a:moveTo>
                  <a:pt x="398" y="240"/>
                </a:moveTo>
                <a:lnTo>
                  <a:pt x="398" y="240"/>
                </a:lnTo>
                <a:cubicBezTo>
                  <a:pt x="345" y="222"/>
                  <a:pt x="345" y="222"/>
                  <a:pt x="345" y="222"/>
                </a:cubicBezTo>
                <a:cubicBezTo>
                  <a:pt x="345" y="160"/>
                  <a:pt x="345" y="160"/>
                  <a:pt x="345" y="160"/>
                </a:cubicBezTo>
                <a:cubicBezTo>
                  <a:pt x="203" y="98"/>
                  <a:pt x="203" y="98"/>
                  <a:pt x="203" y="98"/>
                </a:cubicBezTo>
                <a:cubicBezTo>
                  <a:pt x="141" y="125"/>
                  <a:pt x="141" y="125"/>
                  <a:pt x="141" y="125"/>
                </a:cubicBezTo>
                <a:cubicBezTo>
                  <a:pt x="141" y="196"/>
                  <a:pt x="141" y="196"/>
                  <a:pt x="141" y="196"/>
                </a:cubicBezTo>
                <a:lnTo>
                  <a:pt x="141" y="196"/>
                </a:lnTo>
                <a:cubicBezTo>
                  <a:pt x="79" y="222"/>
                  <a:pt x="79" y="222"/>
                  <a:pt x="79" y="222"/>
                </a:cubicBezTo>
                <a:cubicBezTo>
                  <a:pt x="79" y="284"/>
                  <a:pt x="79" y="284"/>
                  <a:pt x="79" y="284"/>
                </a:cubicBezTo>
                <a:cubicBezTo>
                  <a:pt x="141" y="311"/>
                  <a:pt x="141" y="311"/>
                  <a:pt x="141" y="311"/>
                </a:cubicBezTo>
                <a:cubicBezTo>
                  <a:pt x="203" y="284"/>
                  <a:pt x="203" y="284"/>
                  <a:pt x="203" y="284"/>
                </a:cubicBezTo>
                <a:lnTo>
                  <a:pt x="203" y="284"/>
                </a:lnTo>
                <a:cubicBezTo>
                  <a:pt x="328" y="338"/>
                  <a:pt x="328" y="338"/>
                  <a:pt x="328" y="338"/>
                </a:cubicBezTo>
                <a:cubicBezTo>
                  <a:pt x="336" y="338"/>
                  <a:pt x="336" y="338"/>
                  <a:pt x="336" y="338"/>
                </a:cubicBezTo>
                <a:lnTo>
                  <a:pt x="336" y="338"/>
                </a:lnTo>
                <a:cubicBezTo>
                  <a:pt x="398" y="311"/>
                  <a:pt x="398" y="311"/>
                  <a:pt x="398" y="311"/>
                </a:cubicBezTo>
                <a:lnTo>
                  <a:pt x="398" y="311"/>
                </a:lnTo>
                <a:cubicBezTo>
                  <a:pt x="398" y="240"/>
                  <a:pt x="398" y="240"/>
                  <a:pt x="398" y="240"/>
                </a:cubicBezTo>
                <a:close/>
                <a:moveTo>
                  <a:pt x="328" y="319"/>
                </a:moveTo>
                <a:lnTo>
                  <a:pt x="328" y="319"/>
                </a:lnTo>
                <a:lnTo>
                  <a:pt x="328" y="319"/>
                </a:lnTo>
                <a:lnTo>
                  <a:pt x="328" y="319"/>
                </a:lnTo>
                <a:cubicBezTo>
                  <a:pt x="221" y="275"/>
                  <a:pt x="221" y="275"/>
                  <a:pt x="221" y="275"/>
                </a:cubicBezTo>
                <a:cubicBezTo>
                  <a:pt x="221" y="231"/>
                  <a:pt x="221" y="231"/>
                  <a:pt x="221" y="231"/>
                </a:cubicBezTo>
                <a:cubicBezTo>
                  <a:pt x="328" y="275"/>
                  <a:pt x="328" y="275"/>
                  <a:pt x="328" y="275"/>
                </a:cubicBezTo>
                <a:lnTo>
                  <a:pt x="328" y="275"/>
                </a:lnTo>
                <a:lnTo>
                  <a:pt x="328" y="275"/>
                </a:lnTo>
                <a:lnTo>
                  <a:pt x="328" y="319"/>
                </a:lnTo>
                <a:close/>
                <a:moveTo>
                  <a:pt x="336" y="257"/>
                </a:moveTo>
                <a:lnTo>
                  <a:pt x="336" y="257"/>
                </a:lnTo>
                <a:cubicBezTo>
                  <a:pt x="300" y="249"/>
                  <a:pt x="300" y="249"/>
                  <a:pt x="300" y="249"/>
                </a:cubicBezTo>
                <a:cubicBezTo>
                  <a:pt x="336" y="231"/>
                  <a:pt x="336" y="231"/>
                  <a:pt x="336" y="231"/>
                </a:cubicBezTo>
                <a:cubicBezTo>
                  <a:pt x="372" y="249"/>
                  <a:pt x="372" y="249"/>
                  <a:pt x="372" y="249"/>
                </a:cubicBezTo>
                <a:lnTo>
                  <a:pt x="336" y="257"/>
                </a:lnTo>
                <a:close/>
                <a:moveTo>
                  <a:pt x="381" y="302"/>
                </a:moveTo>
                <a:lnTo>
                  <a:pt x="381" y="302"/>
                </a:lnTo>
                <a:cubicBezTo>
                  <a:pt x="345" y="319"/>
                  <a:pt x="345" y="319"/>
                  <a:pt x="345" y="319"/>
                </a:cubicBezTo>
                <a:cubicBezTo>
                  <a:pt x="345" y="275"/>
                  <a:pt x="345" y="275"/>
                  <a:pt x="345" y="275"/>
                </a:cubicBezTo>
                <a:cubicBezTo>
                  <a:pt x="381" y="257"/>
                  <a:pt x="381" y="257"/>
                  <a:pt x="381" y="257"/>
                </a:cubicBezTo>
                <a:lnTo>
                  <a:pt x="381" y="302"/>
                </a:lnTo>
                <a:close/>
                <a:moveTo>
                  <a:pt x="238" y="0"/>
                </a:moveTo>
                <a:lnTo>
                  <a:pt x="238" y="0"/>
                </a:lnTo>
                <a:cubicBezTo>
                  <a:pt x="106" y="0"/>
                  <a:pt x="0" y="107"/>
                  <a:pt x="0" y="231"/>
                </a:cubicBezTo>
                <a:cubicBezTo>
                  <a:pt x="0" y="364"/>
                  <a:pt x="106" y="470"/>
                  <a:pt x="238" y="470"/>
                </a:cubicBezTo>
                <a:cubicBezTo>
                  <a:pt x="372" y="470"/>
                  <a:pt x="478" y="364"/>
                  <a:pt x="478" y="231"/>
                </a:cubicBezTo>
                <a:cubicBezTo>
                  <a:pt x="478" y="107"/>
                  <a:pt x="372" y="0"/>
                  <a:pt x="238" y="0"/>
                </a:cubicBezTo>
                <a:close/>
                <a:moveTo>
                  <a:pt x="238" y="426"/>
                </a:moveTo>
                <a:lnTo>
                  <a:pt x="238" y="426"/>
                </a:lnTo>
                <a:cubicBezTo>
                  <a:pt x="132" y="426"/>
                  <a:pt x="44" y="347"/>
                  <a:pt x="44" y="231"/>
                </a:cubicBezTo>
                <a:cubicBezTo>
                  <a:pt x="44" y="125"/>
                  <a:pt x="132" y="37"/>
                  <a:pt x="238" y="37"/>
                </a:cubicBezTo>
                <a:cubicBezTo>
                  <a:pt x="345" y="37"/>
                  <a:pt x="434" y="125"/>
                  <a:pt x="434" y="231"/>
                </a:cubicBezTo>
                <a:cubicBezTo>
                  <a:pt x="434" y="347"/>
                  <a:pt x="345" y="426"/>
                  <a:pt x="238"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7" name="Freeform 16"/>
          <p:cNvSpPr>
            <a:spLocks noChangeArrowheads="1"/>
          </p:cNvSpPr>
          <p:nvPr userDrawn="1"/>
        </p:nvSpPr>
        <p:spPr bwMode="auto">
          <a:xfrm>
            <a:off x="1846556" y="2721002"/>
            <a:ext cx="132540" cy="210023"/>
          </a:xfrm>
          <a:custGeom>
            <a:avLst/>
            <a:gdLst>
              <a:gd name="T0" fmla="*/ 240 w 285"/>
              <a:gd name="T1" fmla="*/ 35 h 452"/>
              <a:gd name="T2" fmla="*/ 240 w 285"/>
              <a:gd name="T3" fmla="*/ 35 h 452"/>
              <a:gd name="T4" fmla="*/ 133 w 285"/>
              <a:gd name="T5" fmla="*/ 0 h 452"/>
              <a:gd name="T6" fmla="*/ 53 w 285"/>
              <a:gd name="T7" fmla="*/ 26 h 452"/>
              <a:gd name="T8" fmla="*/ 0 w 285"/>
              <a:gd name="T9" fmla="*/ 132 h 452"/>
              <a:gd name="T10" fmla="*/ 80 w 285"/>
              <a:gd name="T11" fmla="*/ 132 h 452"/>
              <a:gd name="T12" fmla="*/ 97 w 285"/>
              <a:gd name="T13" fmla="*/ 88 h 452"/>
              <a:gd name="T14" fmla="*/ 142 w 285"/>
              <a:gd name="T15" fmla="*/ 70 h 452"/>
              <a:gd name="T16" fmla="*/ 187 w 285"/>
              <a:gd name="T17" fmla="*/ 88 h 452"/>
              <a:gd name="T18" fmla="*/ 195 w 285"/>
              <a:gd name="T19" fmla="*/ 123 h 452"/>
              <a:gd name="T20" fmla="*/ 187 w 285"/>
              <a:gd name="T21" fmla="*/ 159 h 452"/>
              <a:gd name="T22" fmla="*/ 168 w 285"/>
              <a:gd name="T23" fmla="*/ 176 h 452"/>
              <a:gd name="T24" fmla="*/ 106 w 285"/>
              <a:gd name="T25" fmla="*/ 230 h 452"/>
              <a:gd name="T26" fmla="*/ 89 w 285"/>
              <a:gd name="T27" fmla="*/ 292 h 452"/>
              <a:gd name="T28" fmla="*/ 97 w 285"/>
              <a:gd name="T29" fmla="*/ 301 h 452"/>
              <a:gd name="T30" fmla="*/ 159 w 285"/>
              <a:gd name="T31" fmla="*/ 301 h 452"/>
              <a:gd name="T32" fmla="*/ 168 w 285"/>
              <a:gd name="T33" fmla="*/ 292 h 452"/>
              <a:gd name="T34" fmla="*/ 178 w 285"/>
              <a:gd name="T35" fmla="*/ 265 h 452"/>
              <a:gd name="T36" fmla="*/ 195 w 285"/>
              <a:gd name="T37" fmla="*/ 239 h 452"/>
              <a:gd name="T38" fmla="*/ 222 w 285"/>
              <a:gd name="T39" fmla="*/ 221 h 452"/>
              <a:gd name="T40" fmla="*/ 266 w 285"/>
              <a:gd name="T41" fmla="*/ 186 h 452"/>
              <a:gd name="T42" fmla="*/ 284 w 285"/>
              <a:gd name="T43" fmla="*/ 123 h 452"/>
              <a:gd name="T44" fmla="*/ 240 w 285"/>
              <a:gd name="T45" fmla="*/ 35 h 452"/>
              <a:gd name="T46" fmla="*/ 133 w 285"/>
              <a:gd name="T47" fmla="*/ 345 h 452"/>
              <a:gd name="T48" fmla="*/ 133 w 285"/>
              <a:gd name="T49" fmla="*/ 345 h 452"/>
              <a:gd name="T50" fmla="*/ 80 w 285"/>
              <a:gd name="T51" fmla="*/ 398 h 452"/>
              <a:gd name="T52" fmla="*/ 133 w 285"/>
              <a:gd name="T53" fmla="*/ 451 h 452"/>
              <a:gd name="T54" fmla="*/ 187 w 285"/>
              <a:gd name="T55" fmla="*/ 398 h 452"/>
              <a:gd name="T56" fmla="*/ 133 w 285"/>
              <a:gd name="T57" fmla="*/ 34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5" h="452">
                <a:moveTo>
                  <a:pt x="240" y="35"/>
                </a:moveTo>
                <a:lnTo>
                  <a:pt x="240" y="35"/>
                </a:lnTo>
                <a:cubicBezTo>
                  <a:pt x="213" y="8"/>
                  <a:pt x="178" y="0"/>
                  <a:pt x="133" y="0"/>
                </a:cubicBezTo>
                <a:cubicBezTo>
                  <a:pt x="106" y="0"/>
                  <a:pt x="80" y="8"/>
                  <a:pt x="53" y="26"/>
                </a:cubicBezTo>
                <a:cubicBezTo>
                  <a:pt x="18" y="44"/>
                  <a:pt x="0" y="79"/>
                  <a:pt x="0" y="132"/>
                </a:cubicBezTo>
                <a:cubicBezTo>
                  <a:pt x="80" y="132"/>
                  <a:pt x="80" y="132"/>
                  <a:pt x="80" y="132"/>
                </a:cubicBezTo>
                <a:cubicBezTo>
                  <a:pt x="80" y="123"/>
                  <a:pt x="89" y="106"/>
                  <a:pt x="97" y="88"/>
                </a:cubicBezTo>
                <a:cubicBezTo>
                  <a:pt x="106" y="79"/>
                  <a:pt x="115" y="70"/>
                  <a:pt x="142" y="70"/>
                </a:cubicBezTo>
                <a:cubicBezTo>
                  <a:pt x="159" y="70"/>
                  <a:pt x="178" y="79"/>
                  <a:pt x="187" y="88"/>
                </a:cubicBezTo>
                <a:cubicBezTo>
                  <a:pt x="195" y="97"/>
                  <a:pt x="195" y="114"/>
                  <a:pt x="195" y="123"/>
                </a:cubicBezTo>
                <a:cubicBezTo>
                  <a:pt x="195" y="141"/>
                  <a:pt x="195" y="151"/>
                  <a:pt x="187" y="159"/>
                </a:cubicBezTo>
                <a:cubicBezTo>
                  <a:pt x="178" y="167"/>
                  <a:pt x="178" y="167"/>
                  <a:pt x="168" y="176"/>
                </a:cubicBezTo>
                <a:cubicBezTo>
                  <a:pt x="168" y="176"/>
                  <a:pt x="124" y="204"/>
                  <a:pt x="106" y="230"/>
                </a:cubicBezTo>
                <a:cubicBezTo>
                  <a:pt x="97" y="239"/>
                  <a:pt x="89" y="265"/>
                  <a:pt x="89" y="292"/>
                </a:cubicBezTo>
                <a:cubicBezTo>
                  <a:pt x="89" y="292"/>
                  <a:pt x="89" y="301"/>
                  <a:pt x="97" y="301"/>
                </a:cubicBezTo>
                <a:cubicBezTo>
                  <a:pt x="106" y="301"/>
                  <a:pt x="159" y="301"/>
                  <a:pt x="159" y="301"/>
                </a:cubicBezTo>
                <a:cubicBezTo>
                  <a:pt x="168" y="301"/>
                  <a:pt x="168" y="292"/>
                  <a:pt x="168" y="292"/>
                </a:cubicBezTo>
                <a:cubicBezTo>
                  <a:pt x="168" y="283"/>
                  <a:pt x="168" y="274"/>
                  <a:pt x="178" y="265"/>
                </a:cubicBezTo>
                <a:cubicBezTo>
                  <a:pt x="178" y="257"/>
                  <a:pt x="187" y="248"/>
                  <a:pt x="195" y="239"/>
                </a:cubicBezTo>
                <a:cubicBezTo>
                  <a:pt x="222" y="221"/>
                  <a:pt x="222" y="221"/>
                  <a:pt x="222" y="221"/>
                </a:cubicBezTo>
                <a:cubicBezTo>
                  <a:pt x="240" y="204"/>
                  <a:pt x="257" y="195"/>
                  <a:pt x="266" y="186"/>
                </a:cubicBezTo>
                <a:cubicBezTo>
                  <a:pt x="275" y="167"/>
                  <a:pt x="284" y="151"/>
                  <a:pt x="284" y="123"/>
                </a:cubicBezTo>
                <a:cubicBezTo>
                  <a:pt x="284" y="79"/>
                  <a:pt x="275" y="53"/>
                  <a:pt x="240" y="35"/>
                </a:cubicBezTo>
                <a:close/>
                <a:moveTo>
                  <a:pt x="133" y="345"/>
                </a:moveTo>
                <a:lnTo>
                  <a:pt x="133" y="345"/>
                </a:lnTo>
                <a:cubicBezTo>
                  <a:pt x="106" y="345"/>
                  <a:pt x="80" y="363"/>
                  <a:pt x="80" y="398"/>
                </a:cubicBezTo>
                <a:cubicBezTo>
                  <a:pt x="80" y="425"/>
                  <a:pt x="106" y="442"/>
                  <a:pt x="133" y="451"/>
                </a:cubicBezTo>
                <a:cubicBezTo>
                  <a:pt x="159" y="451"/>
                  <a:pt x="187" y="425"/>
                  <a:pt x="187" y="398"/>
                </a:cubicBezTo>
                <a:cubicBezTo>
                  <a:pt x="187" y="372"/>
                  <a:pt x="168" y="345"/>
                  <a:pt x="133" y="34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8" name="Freeform 56"/>
          <p:cNvSpPr>
            <a:spLocks noChangeArrowheads="1"/>
          </p:cNvSpPr>
          <p:nvPr userDrawn="1"/>
        </p:nvSpPr>
        <p:spPr bwMode="auto">
          <a:xfrm>
            <a:off x="8658432" y="3700381"/>
            <a:ext cx="214102" cy="189632"/>
          </a:xfrm>
          <a:custGeom>
            <a:avLst/>
            <a:gdLst>
              <a:gd name="T0" fmla="*/ 257 w 462"/>
              <a:gd name="T1" fmla="*/ 0 h 408"/>
              <a:gd name="T2" fmla="*/ 257 w 462"/>
              <a:gd name="T3" fmla="*/ 0 h 408"/>
              <a:gd name="T4" fmla="*/ 62 w 462"/>
              <a:gd name="T5" fmla="*/ 195 h 408"/>
              <a:gd name="T6" fmla="*/ 0 w 462"/>
              <a:gd name="T7" fmla="*/ 195 h 408"/>
              <a:gd name="T8" fmla="*/ 89 w 462"/>
              <a:gd name="T9" fmla="*/ 301 h 408"/>
              <a:gd name="T10" fmla="*/ 177 w 462"/>
              <a:gd name="T11" fmla="*/ 195 h 408"/>
              <a:gd name="T12" fmla="*/ 106 w 462"/>
              <a:gd name="T13" fmla="*/ 195 h 408"/>
              <a:gd name="T14" fmla="*/ 257 w 462"/>
              <a:gd name="T15" fmla="*/ 44 h 408"/>
              <a:gd name="T16" fmla="*/ 416 w 462"/>
              <a:gd name="T17" fmla="*/ 204 h 408"/>
              <a:gd name="T18" fmla="*/ 257 w 462"/>
              <a:gd name="T19" fmla="*/ 354 h 408"/>
              <a:gd name="T20" fmla="*/ 169 w 462"/>
              <a:gd name="T21" fmla="*/ 328 h 408"/>
              <a:gd name="T22" fmla="*/ 133 w 462"/>
              <a:gd name="T23" fmla="*/ 363 h 408"/>
              <a:gd name="T24" fmla="*/ 257 w 462"/>
              <a:gd name="T25" fmla="*/ 407 h 408"/>
              <a:gd name="T26" fmla="*/ 461 w 462"/>
              <a:gd name="T27" fmla="*/ 204 h 408"/>
              <a:gd name="T28" fmla="*/ 257 w 462"/>
              <a:gd name="T29"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2" h="408">
                <a:moveTo>
                  <a:pt x="257" y="0"/>
                </a:moveTo>
                <a:lnTo>
                  <a:pt x="257" y="0"/>
                </a:lnTo>
                <a:cubicBezTo>
                  <a:pt x="150" y="0"/>
                  <a:pt x="62" y="88"/>
                  <a:pt x="62" y="195"/>
                </a:cubicBezTo>
                <a:cubicBezTo>
                  <a:pt x="0" y="195"/>
                  <a:pt x="0" y="195"/>
                  <a:pt x="0" y="195"/>
                </a:cubicBezTo>
                <a:cubicBezTo>
                  <a:pt x="89" y="301"/>
                  <a:pt x="89" y="301"/>
                  <a:pt x="89" y="301"/>
                </a:cubicBezTo>
                <a:cubicBezTo>
                  <a:pt x="177" y="195"/>
                  <a:pt x="177" y="195"/>
                  <a:pt x="177" y="195"/>
                </a:cubicBezTo>
                <a:cubicBezTo>
                  <a:pt x="106" y="195"/>
                  <a:pt x="106" y="195"/>
                  <a:pt x="106" y="195"/>
                </a:cubicBezTo>
                <a:cubicBezTo>
                  <a:pt x="115" y="116"/>
                  <a:pt x="177" y="44"/>
                  <a:pt x="257" y="44"/>
                </a:cubicBezTo>
                <a:cubicBezTo>
                  <a:pt x="346" y="44"/>
                  <a:pt x="416" y="116"/>
                  <a:pt x="416" y="204"/>
                </a:cubicBezTo>
                <a:cubicBezTo>
                  <a:pt x="416" y="283"/>
                  <a:pt x="346" y="354"/>
                  <a:pt x="257" y="354"/>
                </a:cubicBezTo>
                <a:cubicBezTo>
                  <a:pt x="231" y="354"/>
                  <a:pt x="195" y="345"/>
                  <a:pt x="169" y="328"/>
                </a:cubicBezTo>
                <a:cubicBezTo>
                  <a:pt x="133" y="363"/>
                  <a:pt x="133" y="363"/>
                  <a:pt x="133" y="363"/>
                </a:cubicBezTo>
                <a:cubicBezTo>
                  <a:pt x="169" y="390"/>
                  <a:pt x="213" y="407"/>
                  <a:pt x="257" y="407"/>
                </a:cubicBezTo>
                <a:cubicBezTo>
                  <a:pt x="372" y="407"/>
                  <a:pt x="461" y="310"/>
                  <a:pt x="461" y="204"/>
                </a:cubicBezTo>
                <a:cubicBezTo>
                  <a:pt x="461" y="88"/>
                  <a:pt x="372" y="0"/>
                  <a:pt x="257"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9" name="Freeform 57"/>
          <p:cNvSpPr>
            <a:spLocks noChangeArrowheads="1"/>
          </p:cNvSpPr>
          <p:nvPr userDrawn="1"/>
        </p:nvSpPr>
        <p:spPr bwMode="auto">
          <a:xfrm>
            <a:off x="8199644" y="3692225"/>
            <a:ext cx="214101" cy="189632"/>
          </a:xfrm>
          <a:custGeom>
            <a:avLst/>
            <a:gdLst>
              <a:gd name="T0" fmla="*/ 203 w 461"/>
              <a:gd name="T1" fmla="*/ 0 h 409"/>
              <a:gd name="T2" fmla="*/ 203 w 461"/>
              <a:gd name="T3" fmla="*/ 0 h 409"/>
              <a:gd name="T4" fmla="*/ 398 w 461"/>
              <a:gd name="T5" fmla="*/ 204 h 409"/>
              <a:gd name="T6" fmla="*/ 460 w 461"/>
              <a:gd name="T7" fmla="*/ 204 h 409"/>
              <a:gd name="T8" fmla="*/ 372 w 461"/>
              <a:gd name="T9" fmla="*/ 301 h 409"/>
              <a:gd name="T10" fmla="*/ 284 w 461"/>
              <a:gd name="T11" fmla="*/ 204 h 409"/>
              <a:gd name="T12" fmla="*/ 354 w 461"/>
              <a:gd name="T13" fmla="*/ 204 h 409"/>
              <a:gd name="T14" fmla="*/ 203 w 461"/>
              <a:gd name="T15" fmla="*/ 53 h 409"/>
              <a:gd name="T16" fmla="*/ 44 w 461"/>
              <a:gd name="T17" fmla="*/ 204 h 409"/>
              <a:gd name="T18" fmla="*/ 203 w 461"/>
              <a:gd name="T19" fmla="*/ 363 h 409"/>
              <a:gd name="T20" fmla="*/ 292 w 461"/>
              <a:gd name="T21" fmla="*/ 328 h 409"/>
              <a:gd name="T22" fmla="*/ 328 w 461"/>
              <a:gd name="T23" fmla="*/ 363 h 409"/>
              <a:gd name="T24" fmla="*/ 203 w 461"/>
              <a:gd name="T25" fmla="*/ 408 h 409"/>
              <a:gd name="T26" fmla="*/ 0 w 461"/>
              <a:gd name="T27" fmla="*/ 204 h 409"/>
              <a:gd name="T28" fmla="*/ 203 w 461"/>
              <a:gd name="T29"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1" h="409">
                <a:moveTo>
                  <a:pt x="203" y="0"/>
                </a:moveTo>
                <a:lnTo>
                  <a:pt x="203" y="0"/>
                </a:lnTo>
                <a:cubicBezTo>
                  <a:pt x="310" y="0"/>
                  <a:pt x="398" y="89"/>
                  <a:pt x="398" y="204"/>
                </a:cubicBezTo>
                <a:cubicBezTo>
                  <a:pt x="460" y="204"/>
                  <a:pt x="460" y="204"/>
                  <a:pt x="460" y="204"/>
                </a:cubicBezTo>
                <a:cubicBezTo>
                  <a:pt x="372" y="301"/>
                  <a:pt x="372" y="301"/>
                  <a:pt x="372" y="301"/>
                </a:cubicBezTo>
                <a:cubicBezTo>
                  <a:pt x="284" y="204"/>
                  <a:pt x="284" y="204"/>
                  <a:pt x="284" y="204"/>
                </a:cubicBezTo>
                <a:cubicBezTo>
                  <a:pt x="354" y="204"/>
                  <a:pt x="354" y="204"/>
                  <a:pt x="354" y="204"/>
                </a:cubicBezTo>
                <a:cubicBezTo>
                  <a:pt x="345" y="115"/>
                  <a:pt x="284" y="53"/>
                  <a:pt x="203" y="53"/>
                </a:cubicBezTo>
                <a:cubicBezTo>
                  <a:pt x="115" y="53"/>
                  <a:pt x="44" y="124"/>
                  <a:pt x="44" y="204"/>
                </a:cubicBezTo>
                <a:cubicBezTo>
                  <a:pt x="44" y="293"/>
                  <a:pt x="115" y="363"/>
                  <a:pt x="203" y="363"/>
                </a:cubicBezTo>
                <a:cubicBezTo>
                  <a:pt x="230" y="363"/>
                  <a:pt x="266" y="346"/>
                  <a:pt x="292" y="328"/>
                </a:cubicBezTo>
                <a:cubicBezTo>
                  <a:pt x="328" y="363"/>
                  <a:pt x="328" y="363"/>
                  <a:pt x="328" y="363"/>
                </a:cubicBezTo>
                <a:cubicBezTo>
                  <a:pt x="292" y="390"/>
                  <a:pt x="248" y="408"/>
                  <a:pt x="203" y="408"/>
                </a:cubicBezTo>
                <a:cubicBezTo>
                  <a:pt x="88" y="408"/>
                  <a:pt x="0" y="319"/>
                  <a:pt x="0" y="204"/>
                </a:cubicBezTo>
                <a:cubicBezTo>
                  <a:pt x="0" y="97"/>
                  <a:pt x="88" y="0"/>
                  <a:pt x="203"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0" name="Freeform 58"/>
          <p:cNvSpPr>
            <a:spLocks noChangeArrowheads="1"/>
          </p:cNvSpPr>
          <p:nvPr userDrawn="1"/>
        </p:nvSpPr>
        <p:spPr bwMode="auto">
          <a:xfrm>
            <a:off x="6883125" y="2268372"/>
            <a:ext cx="165165" cy="114188"/>
          </a:xfrm>
          <a:custGeom>
            <a:avLst/>
            <a:gdLst>
              <a:gd name="T0" fmla="*/ 327 w 355"/>
              <a:gd name="T1" fmla="*/ 107 h 249"/>
              <a:gd name="T2" fmla="*/ 327 w 355"/>
              <a:gd name="T3" fmla="*/ 107 h 249"/>
              <a:gd name="T4" fmla="*/ 26 w 355"/>
              <a:gd name="T5" fmla="*/ 107 h 249"/>
              <a:gd name="T6" fmla="*/ 0 w 355"/>
              <a:gd name="T7" fmla="*/ 125 h 249"/>
              <a:gd name="T8" fmla="*/ 26 w 355"/>
              <a:gd name="T9" fmla="*/ 151 h 249"/>
              <a:gd name="T10" fmla="*/ 327 w 355"/>
              <a:gd name="T11" fmla="*/ 151 h 249"/>
              <a:gd name="T12" fmla="*/ 354 w 355"/>
              <a:gd name="T13" fmla="*/ 125 h 249"/>
              <a:gd name="T14" fmla="*/ 327 w 355"/>
              <a:gd name="T15" fmla="*/ 107 h 249"/>
              <a:gd name="T16" fmla="*/ 26 w 355"/>
              <a:gd name="T17" fmla="*/ 54 h 249"/>
              <a:gd name="T18" fmla="*/ 26 w 355"/>
              <a:gd name="T19" fmla="*/ 54 h 249"/>
              <a:gd name="T20" fmla="*/ 327 w 355"/>
              <a:gd name="T21" fmla="*/ 54 h 249"/>
              <a:gd name="T22" fmla="*/ 354 w 355"/>
              <a:gd name="T23" fmla="*/ 27 h 249"/>
              <a:gd name="T24" fmla="*/ 327 w 355"/>
              <a:gd name="T25" fmla="*/ 0 h 249"/>
              <a:gd name="T26" fmla="*/ 26 w 355"/>
              <a:gd name="T27" fmla="*/ 0 h 249"/>
              <a:gd name="T28" fmla="*/ 0 w 355"/>
              <a:gd name="T29" fmla="*/ 27 h 249"/>
              <a:gd name="T30" fmla="*/ 26 w 355"/>
              <a:gd name="T31" fmla="*/ 54 h 249"/>
              <a:gd name="T32" fmla="*/ 327 w 355"/>
              <a:gd name="T33" fmla="*/ 204 h 249"/>
              <a:gd name="T34" fmla="*/ 327 w 355"/>
              <a:gd name="T35" fmla="*/ 204 h 249"/>
              <a:gd name="T36" fmla="*/ 26 w 355"/>
              <a:gd name="T37" fmla="*/ 204 h 249"/>
              <a:gd name="T38" fmla="*/ 0 w 355"/>
              <a:gd name="T39" fmla="*/ 231 h 249"/>
              <a:gd name="T40" fmla="*/ 26 w 355"/>
              <a:gd name="T41" fmla="*/ 248 h 249"/>
              <a:gd name="T42" fmla="*/ 327 w 355"/>
              <a:gd name="T43" fmla="*/ 248 h 249"/>
              <a:gd name="T44" fmla="*/ 354 w 355"/>
              <a:gd name="T45" fmla="*/ 231 h 249"/>
              <a:gd name="T46" fmla="*/ 327 w 355"/>
              <a:gd name="T47" fmla="*/ 20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249">
                <a:moveTo>
                  <a:pt x="327" y="107"/>
                </a:moveTo>
                <a:lnTo>
                  <a:pt x="327" y="107"/>
                </a:lnTo>
                <a:cubicBezTo>
                  <a:pt x="26" y="107"/>
                  <a:pt x="26" y="107"/>
                  <a:pt x="26" y="107"/>
                </a:cubicBezTo>
                <a:cubicBezTo>
                  <a:pt x="17" y="107"/>
                  <a:pt x="0" y="116"/>
                  <a:pt x="0" y="125"/>
                </a:cubicBezTo>
                <a:cubicBezTo>
                  <a:pt x="0" y="142"/>
                  <a:pt x="17" y="151"/>
                  <a:pt x="26" y="151"/>
                </a:cubicBezTo>
                <a:cubicBezTo>
                  <a:pt x="327" y="151"/>
                  <a:pt x="327" y="151"/>
                  <a:pt x="327" y="151"/>
                </a:cubicBezTo>
                <a:cubicBezTo>
                  <a:pt x="336" y="151"/>
                  <a:pt x="354" y="142"/>
                  <a:pt x="354" y="125"/>
                </a:cubicBezTo>
                <a:cubicBezTo>
                  <a:pt x="354" y="116"/>
                  <a:pt x="336" y="107"/>
                  <a:pt x="327" y="107"/>
                </a:cubicBezTo>
                <a:close/>
                <a:moveTo>
                  <a:pt x="26" y="54"/>
                </a:moveTo>
                <a:lnTo>
                  <a:pt x="26" y="54"/>
                </a:lnTo>
                <a:cubicBezTo>
                  <a:pt x="327" y="54"/>
                  <a:pt x="327" y="54"/>
                  <a:pt x="327" y="54"/>
                </a:cubicBezTo>
                <a:cubicBezTo>
                  <a:pt x="336" y="54"/>
                  <a:pt x="354" y="44"/>
                  <a:pt x="354" y="27"/>
                </a:cubicBezTo>
                <a:cubicBezTo>
                  <a:pt x="354" y="18"/>
                  <a:pt x="336" y="0"/>
                  <a:pt x="327" y="0"/>
                </a:cubicBezTo>
                <a:cubicBezTo>
                  <a:pt x="26" y="0"/>
                  <a:pt x="26" y="0"/>
                  <a:pt x="26" y="0"/>
                </a:cubicBezTo>
                <a:cubicBezTo>
                  <a:pt x="17" y="0"/>
                  <a:pt x="0" y="18"/>
                  <a:pt x="0" y="27"/>
                </a:cubicBezTo>
                <a:cubicBezTo>
                  <a:pt x="0" y="44"/>
                  <a:pt x="17" y="54"/>
                  <a:pt x="26" y="54"/>
                </a:cubicBezTo>
                <a:close/>
                <a:moveTo>
                  <a:pt x="327" y="204"/>
                </a:moveTo>
                <a:lnTo>
                  <a:pt x="327" y="204"/>
                </a:lnTo>
                <a:cubicBezTo>
                  <a:pt x="26" y="204"/>
                  <a:pt x="26" y="204"/>
                  <a:pt x="26" y="204"/>
                </a:cubicBezTo>
                <a:cubicBezTo>
                  <a:pt x="17" y="204"/>
                  <a:pt x="0" y="213"/>
                  <a:pt x="0" y="231"/>
                </a:cubicBezTo>
                <a:cubicBezTo>
                  <a:pt x="0" y="239"/>
                  <a:pt x="17" y="248"/>
                  <a:pt x="26" y="248"/>
                </a:cubicBezTo>
                <a:cubicBezTo>
                  <a:pt x="327" y="248"/>
                  <a:pt x="327" y="248"/>
                  <a:pt x="327" y="248"/>
                </a:cubicBezTo>
                <a:cubicBezTo>
                  <a:pt x="336" y="248"/>
                  <a:pt x="354" y="239"/>
                  <a:pt x="354" y="231"/>
                </a:cubicBezTo>
                <a:cubicBezTo>
                  <a:pt x="354" y="213"/>
                  <a:pt x="336" y="204"/>
                  <a:pt x="327" y="20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1" name="Freeform 59"/>
          <p:cNvSpPr>
            <a:spLocks noChangeArrowheads="1"/>
          </p:cNvSpPr>
          <p:nvPr userDrawn="1"/>
        </p:nvSpPr>
        <p:spPr bwMode="auto">
          <a:xfrm>
            <a:off x="891024" y="5052514"/>
            <a:ext cx="230415" cy="114188"/>
          </a:xfrm>
          <a:custGeom>
            <a:avLst/>
            <a:gdLst>
              <a:gd name="T0" fmla="*/ 177 w 497"/>
              <a:gd name="T1" fmla="*/ 107 h 249"/>
              <a:gd name="T2" fmla="*/ 177 w 497"/>
              <a:gd name="T3" fmla="*/ 107 h 249"/>
              <a:gd name="T4" fmla="*/ 26 w 497"/>
              <a:gd name="T5" fmla="*/ 107 h 249"/>
              <a:gd name="T6" fmla="*/ 0 w 497"/>
              <a:gd name="T7" fmla="*/ 125 h 249"/>
              <a:gd name="T8" fmla="*/ 26 w 497"/>
              <a:gd name="T9" fmla="*/ 151 h 249"/>
              <a:gd name="T10" fmla="*/ 177 w 497"/>
              <a:gd name="T11" fmla="*/ 151 h 249"/>
              <a:gd name="T12" fmla="*/ 195 w 497"/>
              <a:gd name="T13" fmla="*/ 125 h 249"/>
              <a:gd name="T14" fmla="*/ 177 w 497"/>
              <a:gd name="T15" fmla="*/ 107 h 249"/>
              <a:gd name="T16" fmla="*/ 177 w 497"/>
              <a:gd name="T17" fmla="*/ 204 h 249"/>
              <a:gd name="T18" fmla="*/ 177 w 497"/>
              <a:gd name="T19" fmla="*/ 204 h 249"/>
              <a:gd name="T20" fmla="*/ 26 w 497"/>
              <a:gd name="T21" fmla="*/ 204 h 249"/>
              <a:gd name="T22" fmla="*/ 0 w 497"/>
              <a:gd name="T23" fmla="*/ 231 h 249"/>
              <a:gd name="T24" fmla="*/ 26 w 497"/>
              <a:gd name="T25" fmla="*/ 248 h 249"/>
              <a:gd name="T26" fmla="*/ 177 w 497"/>
              <a:gd name="T27" fmla="*/ 248 h 249"/>
              <a:gd name="T28" fmla="*/ 195 w 497"/>
              <a:gd name="T29" fmla="*/ 231 h 249"/>
              <a:gd name="T30" fmla="*/ 177 w 497"/>
              <a:gd name="T31" fmla="*/ 204 h 249"/>
              <a:gd name="T32" fmla="*/ 479 w 497"/>
              <a:gd name="T33" fmla="*/ 107 h 249"/>
              <a:gd name="T34" fmla="*/ 479 w 497"/>
              <a:gd name="T35" fmla="*/ 107 h 249"/>
              <a:gd name="T36" fmla="*/ 398 w 497"/>
              <a:gd name="T37" fmla="*/ 107 h 249"/>
              <a:gd name="T38" fmla="*/ 398 w 497"/>
              <a:gd name="T39" fmla="*/ 18 h 249"/>
              <a:gd name="T40" fmla="*/ 372 w 497"/>
              <a:gd name="T41" fmla="*/ 0 h 249"/>
              <a:gd name="T42" fmla="*/ 345 w 497"/>
              <a:gd name="T43" fmla="*/ 18 h 249"/>
              <a:gd name="T44" fmla="*/ 345 w 497"/>
              <a:gd name="T45" fmla="*/ 107 h 249"/>
              <a:gd name="T46" fmla="*/ 266 w 497"/>
              <a:gd name="T47" fmla="*/ 107 h 249"/>
              <a:gd name="T48" fmla="*/ 248 w 497"/>
              <a:gd name="T49" fmla="*/ 125 h 249"/>
              <a:gd name="T50" fmla="*/ 266 w 497"/>
              <a:gd name="T51" fmla="*/ 151 h 249"/>
              <a:gd name="T52" fmla="*/ 345 w 497"/>
              <a:gd name="T53" fmla="*/ 151 h 249"/>
              <a:gd name="T54" fmla="*/ 345 w 497"/>
              <a:gd name="T55" fmla="*/ 239 h 249"/>
              <a:gd name="T56" fmla="*/ 372 w 497"/>
              <a:gd name="T57" fmla="*/ 248 h 249"/>
              <a:gd name="T58" fmla="*/ 398 w 497"/>
              <a:gd name="T59" fmla="*/ 239 h 249"/>
              <a:gd name="T60" fmla="*/ 398 w 497"/>
              <a:gd name="T61" fmla="*/ 151 h 249"/>
              <a:gd name="T62" fmla="*/ 479 w 497"/>
              <a:gd name="T63" fmla="*/ 151 h 249"/>
              <a:gd name="T64" fmla="*/ 496 w 497"/>
              <a:gd name="T65" fmla="*/ 125 h 249"/>
              <a:gd name="T66" fmla="*/ 479 w 497"/>
              <a:gd name="T67" fmla="*/ 107 h 249"/>
              <a:gd name="T68" fmla="*/ 177 w 497"/>
              <a:gd name="T69" fmla="*/ 0 h 249"/>
              <a:gd name="T70" fmla="*/ 177 w 497"/>
              <a:gd name="T71" fmla="*/ 0 h 249"/>
              <a:gd name="T72" fmla="*/ 26 w 497"/>
              <a:gd name="T73" fmla="*/ 0 h 249"/>
              <a:gd name="T74" fmla="*/ 0 w 497"/>
              <a:gd name="T75" fmla="*/ 27 h 249"/>
              <a:gd name="T76" fmla="*/ 26 w 497"/>
              <a:gd name="T77" fmla="*/ 54 h 249"/>
              <a:gd name="T78" fmla="*/ 177 w 497"/>
              <a:gd name="T79" fmla="*/ 54 h 249"/>
              <a:gd name="T80" fmla="*/ 195 w 497"/>
              <a:gd name="T81" fmla="*/ 27 h 249"/>
              <a:gd name="T82" fmla="*/ 177 w 497"/>
              <a:gd name="T8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7" h="249">
                <a:moveTo>
                  <a:pt x="177" y="107"/>
                </a:moveTo>
                <a:lnTo>
                  <a:pt x="177" y="107"/>
                </a:lnTo>
                <a:cubicBezTo>
                  <a:pt x="26" y="107"/>
                  <a:pt x="26" y="107"/>
                  <a:pt x="26" y="107"/>
                </a:cubicBezTo>
                <a:cubicBezTo>
                  <a:pt x="9" y="107"/>
                  <a:pt x="0" y="116"/>
                  <a:pt x="0" y="125"/>
                </a:cubicBezTo>
                <a:cubicBezTo>
                  <a:pt x="0" y="142"/>
                  <a:pt x="9" y="151"/>
                  <a:pt x="26" y="151"/>
                </a:cubicBezTo>
                <a:cubicBezTo>
                  <a:pt x="177" y="151"/>
                  <a:pt x="177" y="151"/>
                  <a:pt x="177" y="151"/>
                </a:cubicBezTo>
                <a:cubicBezTo>
                  <a:pt x="186" y="151"/>
                  <a:pt x="195" y="142"/>
                  <a:pt x="195" y="125"/>
                </a:cubicBezTo>
                <a:cubicBezTo>
                  <a:pt x="195" y="116"/>
                  <a:pt x="186" y="107"/>
                  <a:pt x="177" y="107"/>
                </a:cubicBezTo>
                <a:close/>
                <a:moveTo>
                  <a:pt x="177" y="204"/>
                </a:moveTo>
                <a:lnTo>
                  <a:pt x="177" y="204"/>
                </a:lnTo>
                <a:cubicBezTo>
                  <a:pt x="26" y="204"/>
                  <a:pt x="26" y="204"/>
                  <a:pt x="26" y="204"/>
                </a:cubicBezTo>
                <a:cubicBezTo>
                  <a:pt x="9" y="204"/>
                  <a:pt x="0" y="213"/>
                  <a:pt x="0" y="231"/>
                </a:cubicBezTo>
                <a:cubicBezTo>
                  <a:pt x="0" y="239"/>
                  <a:pt x="9" y="248"/>
                  <a:pt x="26" y="248"/>
                </a:cubicBezTo>
                <a:cubicBezTo>
                  <a:pt x="177" y="248"/>
                  <a:pt x="177" y="248"/>
                  <a:pt x="177" y="248"/>
                </a:cubicBezTo>
                <a:cubicBezTo>
                  <a:pt x="186" y="248"/>
                  <a:pt x="195" y="239"/>
                  <a:pt x="195" y="231"/>
                </a:cubicBezTo>
                <a:cubicBezTo>
                  <a:pt x="195" y="213"/>
                  <a:pt x="186" y="204"/>
                  <a:pt x="177" y="204"/>
                </a:cubicBezTo>
                <a:close/>
                <a:moveTo>
                  <a:pt x="479" y="107"/>
                </a:moveTo>
                <a:lnTo>
                  <a:pt x="479" y="107"/>
                </a:lnTo>
                <a:cubicBezTo>
                  <a:pt x="398" y="107"/>
                  <a:pt x="398" y="107"/>
                  <a:pt x="398" y="107"/>
                </a:cubicBezTo>
                <a:cubicBezTo>
                  <a:pt x="398" y="18"/>
                  <a:pt x="398" y="18"/>
                  <a:pt x="398" y="18"/>
                </a:cubicBezTo>
                <a:cubicBezTo>
                  <a:pt x="398" y="0"/>
                  <a:pt x="389" y="0"/>
                  <a:pt x="372" y="0"/>
                </a:cubicBezTo>
                <a:cubicBezTo>
                  <a:pt x="354" y="0"/>
                  <a:pt x="345" y="0"/>
                  <a:pt x="345" y="18"/>
                </a:cubicBezTo>
                <a:cubicBezTo>
                  <a:pt x="345" y="107"/>
                  <a:pt x="345" y="107"/>
                  <a:pt x="345" y="107"/>
                </a:cubicBezTo>
                <a:cubicBezTo>
                  <a:pt x="266" y="107"/>
                  <a:pt x="266" y="107"/>
                  <a:pt x="266" y="107"/>
                </a:cubicBezTo>
                <a:cubicBezTo>
                  <a:pt x="248" y="107"/>
                  <a:pt x="248" y="116"/>
                  <a:pt x="248" y="125"/>
                </a:cubicBezTo>
                <a:cubicBezTo>
                  <a:pt x="248" y="142"/>
                  <a:pt x="248" y="151"/>
                  <a:pt x="266" y="151"/>
                </a:cubicBezTo>
                <a:cubicBezTo>
                  <a:pt x="345" y="151"/>
                  <a:pt x="345" y="151"/>
                  <a:pt x="345" y="151"/>
                </a:cubicBezTo>
                <a:cubicBezTo>
                  <a:pt x="345" y="239"/>
                  <a:pt x="345" y="239"/>
                  <a:pt x="345" y="239"/>
                </a:cubicBezTo>
                <a:cubicBezTo>
                  <a:pt x="345" y="248"/>
                  <a:pt x="354" y="248"/>
                  <a:pt x="372" y="248"/>
                </a:cubicBezTo>
                <a:cubicBezTo>
                  <a:pt x="389" y="248"/>
                  <a:pt x="398" y="248"/>
                  <a:pt x="398" y="239"/>
                </a:cubicBezTo>
                <a:cubicBezTo>
                  <a:pt x="398" y="151"/>
                  <a:pt x="398" y="151"/>
                  <a:pt x="398" y="151"/>
                </a:cubicBezTo>
                <a:cubicBezTo>
                  <a:pt x="479" y="151"/>
                  <a:pt x="479" y="151"/>
                  <a:pt x="479" y="151"/>
                </a:cubicBezTo>
                <a:cubicBezTo>
                  <a:pt x="496" y="151"/>
                  <a:pt x="496" y="142"/>
                  <a:pt x="496" y="125"/>
                </a:cubicBezTo>
                <a:cubicBezTo>
                  <a:pt x="496" y="116"/>
                  <a:pt x="496" y="107"/>
                  <a:pt x="479" y="107"/>
                </a:cubicBezTo>
                <a:close/>
                <a:moveTo>
                  <a:pt x="177" y="0"/>
                </a:moveTo>
                <a:lnTo>
                  <a:pt x="177" y="0"/>
                </a:lnTo>
                <a:cubicBezTo>
                  <a:pt x="26" y="0"/>
                  <a:pt x="26" y="0"/>
                  <a:pt x="26" y="0"/>
                </a:cubicBezTo>
                <a:cubicBezTo>
                  <a:pt x="9" y="0"/>
                  <a:pt x="0" y="18"/>
                  <a:pt x="0" y="27"/>
                </a:cubicBezTo>
                <a:cubicBezTo>
                  <a:pt x="0" y="44"/>
                  <a:pt x="9" y="54"/>
                  <a:pt x="26" y="54"/>
                </a:cubicBezTo>
                <a:cubicBezTo>
                  <a:pt x="177" y="54"/>
                  <a:pt x="177" y="54"/>
                  <a:pt x="177" y="54"/>
                </a:cubicBezTo>
                <a:cubicBezTo>
                  <a:pt x="186" y="54"/>
                  <a:pt x="195" y="44"/>
                  <a:pt x="195" y="27"/>
                </a:cubicBezTo>
                <a:cubicBezTo>
                  <a:pt x="195" y="18"/>
                  <a:pt x="186" y="0"/>
                  <a:pt x="177"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2" name="Freeform 60"/>
          <p:cNvSpPr>
            <a:spLocks noChangeArrowheads="1"/>
          </p:cNvSpPr>
          <p:nvPr userDrawn="1"/>
        </p:nvSpPr>
        <p:spPr bwMode="auto">
          <a:xfrm>
            <a:off x="8662952" y="2264221"/>
            <a:ext cx="140694" cy="134578"/>
          </a:xfrm>
          <a:custGeom>
            <a:avLst/>
            <a:gdLst>
              <a:gd name="T0" fmla="*/ 89 w 303"/>
              <a:gd name="T1" fmla="*/ 0 h 293"/>
              <a:gd name="T2" fmla="*/ 89 w 303"/>
              <a:gd name="T3" fmla="*/ 0 h 293"/>
              <a:gd name="T4" fmla="*/ 45 w 303"/>
              <a:gd name="T5" fmla="*/ 0 h 293"/>
              <a:gd name="T6" fmla="*/ 0 w 303"/>
              <a:gd name="T7" fmla="*/ 35 h 293"/>
              <a:gd name="T8" fmla="*/ 0 w 303"/>
              <a:gd name="T9" fmla="*/ 80 h 293"/>
              <a:gd name="T10" fmla="*/ 45 w 303"/>
              <a:gd name="T11" fmla="*/ 124 h 293"/>
              <a:gd name="T12" fmla="*/ 89 w 303"/>
              <a:gd name="T13" fmla="*/ 124 h 293"/>
              <a:gd name="T14" fmla="*/ 125 w 303"/>
              <a:gd name="T15" fmla="*/ 80 h 293"/>
              <a:gd name="T16" fmla="*/ 125 w 303"/>
              <a:gd name="T17" fmla="*/ 35 h 293"/>
              <a:gd name="T18" fmla="*/ 89 w 303"/>
              <a:gd name="T19" fmla="*/ 0 h 293"/>
              <a:gd name="T20" fmla="*/ 257 w 303"/>
              <a:gd name="T21" fmla="*/ 0 h 293"/>
              <a:gd name="T22" fmla="*/ 257 w 303"/>
              <a:gd name="T23" fmla="*/ 0 h 293"/>
              <a:gd name="T24" fmla="*/ 213 w 303"/>
              <a:gd name="T25" fmla="*/ 0 h 293"/>
              <a:gd name="T26" fmla="*/ 178 w 303"/>
              <a:gd name="T27" fmla="*/ 35 h 293"/>
              <a:gd name="T28" fmla="*/ 178 w 303"/>
              <a:gd name="T29" fmla="*/ 80 h 293"/>
              <a:gd name="T30" fmla="*/ 213 w 303"/>
              <a:gd name="T31" fmla="*/ 124 h 293"/>
              <a:gd name="T32" fmla="*/ 257 w 303"/>
              <a:gd name="T33" fmla="*/ 124 h 293"/>
              <a:gd name="T34" fmla="*/ 302 w 303"/>
              <a:gd name="T35" fmla="*/ 80 h 293"/>
              <a:gd name="T36" fmla="*/ 302 w 303"/>
              <a:gd name="T37" fmla="*/ 35 h 293"/>
              <a:gd name="T38" fmla="*/ 257 w 303"/>
              <a:gd name="T39" fmla="*/ 0 h 293"/>
              <a:gd name="T40" fmla="*/ 89 w 303"/>
              <a:gd name="T41" fmla="*/ 168 h 293"/>
              <a:gd name="T42" fmla="*/ 89 w 303"/>
              <a:gd name="T43" fmla="*/ 168 h 293"/>
              <a:gd name="T44" fmla="*/ 45 w 303"/>
              <a:gd name="T45" fmla="*/ 168 h 293"/>
              <a:gd name="T46" fmla="*/ 0 w 303"/>
              <a:gd name="T47" fmla="*/ 212 h 293"/>
              <a:gd name="T48" fmla="*/ 0 w 303"/>
              <a:gd name="T49" fmla="*/ 256 h 293"/>
              <a:gd name="T50" fmla="*/ 45 w 303"/>
              <a:gd name="T51" fmla="*/ 292 h 293"/>
              <a:gd name="T52" fmla="*/ 89 w 303"/>
              <a:gd name="T53" fmla="*/ 292 h 293"/>
              <a:gd name="T54" fmla="*/ 125 w 303"/>
              <a:gd name="T55" fmla="*/ 256 h 293"/>
              <a:gd name="T56" fmla="*/ 125 w 303"/>
              <a:gd name="T57" fmla="*/ 212 h 293"/>
              <a:gd name="T58" fmla="*/ 89 w 303"/>
              <a:gd name="T59" fmla="*/ 168 h 293"/>
              <a:gd name="T60" fmla="*/ 257 w 303"/>
              <a:gd name="T61" fmla="*/ 168 h 293"/>
              <a:gd name="T62" fmla="*/ 257 w 303"/>
              <a:gd name="T63" fmla="*/ 168 h 293"/>
              <a:gd name="T64" fmla="*/ 213 w 303"/>
              <a:gd name="T65" fmla="*/ 168 h 293"/>
              <a:gd name="T66" fmla="*/ 178 w 303"/>
              <a:gd name="T67" fmla="*/ 212 h 293"/>
              <a:gd name="T68" fmla="*/ 178 w 303"/>
              <a:gd name="T69" fmla="*/ 256 h 293"/>
              <a:gd name="T70" fmla="*/ 213 w 303"/>
              <a:gd name="T71" fmla="*/ 292 h 293"/>
              <a:gd name="T72" fmla="*/ 257 w 303"/>
              <a:gd name="T73" fmla="*/ 292 h 293"/>
              <a:gd name="T74" fmla="*/ 302 w 303"/>
              <a:gd name="T75" fmla="*/ 256 h 293"/>
              <a:gd name="T76" fmla="*/ 302 w 303"/>
              <a:gd name="T77" fmla="*/ 212 h 293"/>
              <a:gd name="T78" fmla="*/ 257 w 303"/>
              <a:gd name="T79" fmla="*/ 1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3" h="293">
                <a:moveTo>
                  <a:pt x="89" y="0"/>
                </a:moveTo>
                <a:lnTo>
                  <a:pt x="89" y="0"/>
                </a:lnTo>
                <a:cubicBezTo>
                  <a:pt x="45" y="0"/>
                  <a:pt x="45" y="0"/>
                  <a:pt x="45" y="0"/>
                </a:cubicBezTo>
                <a:cubicBezTo>
                  <a:pt x="19" y="0"/>
                  <a:pt x="0" y="8"/>
                  <a:pt x="0" y="35"/>
                </a:cubicBezTo>
                <a:cubicBezTo>
                  <a:pt x="0" y="80"/>
                  <a:pt x="0" y="80"/>
                  <a:pt x="0" y="80"/>
                </a:cubicBezTo>
                <a:cubicBezTo>
                  <a:pt x="0" y="106"/>
                  <a:pt x="19" y="124"/>
                  <a:pt x="45" y="124"/>
                </a:cubicBezTo>
                <a:cubicBezTo>
                  <a:pt x="89" y="124"/>
                  <a:pt x="89" y="124"/>
                  <a:pt x="89" y="124"/>
                </a:cubicBezTo>
                <a:cubicBezTo>
                  <a:pt x="116" y="124"/>
                  <a:pt x="125" y="106"/>
                  <a:pt x="125" y="80"/>
                </a:cubicBezTo>
                <a:cubicBezTo>
                  <a:pt x="125" y="35"/>
                  <a:pt x="125" y="35"/>
                  <a:pt x="125" y="35"/>
                </a:cubicBezTo>
                <a:cubicBezTo>
                  <a:pt x="125" y="8"/>
                  <a:pt x="116" y="0"/>
                  <a:pt x="89" y="0"/>
                </a:cubicBezTo>
                <a:close/>
                <a:moveTo>
                  <a:pt x="257" y="0"/>
                </a:moveTo>
                <a:lnTo>
                  <a:pt x="257" y="0"/>
                </a:lnTo>
                <a:cubicBezTo>
                  <a:pt x="213" y="0"/>
                  <a:pt x="213" y="0"/>
                  <a:pt x="213" y="0"/>
                </a:cubicBezTo>
                <a:cubicBezTo>
                  <a:pt x="187" y="0"/>
                  <a:pt x="178" y="8"/>
                  <a:pt x="178" y="35"/>
                </a:cubicBezTo>
                <a:cubicBezTo>
                  <a:pt x="178" y="80"/>
                  <a:pt x="178" y="80"/>
                  <a:pt x="178" y="80"/>
                </a:cubicBezTo>
                <a:cubicBezTo>
                  <a:pt x="178" y="106"/>
                  <a:pt x="187" y="124"/>
                  <a:pt x="213" y="124"/>
                </a:cubicBezTo>
                <a:cubicBezTo>
                  <a:pt x="257" y="124"/>
                  <a:pt x="257" y="124"/>
                  <a:pt x="257" y="124"/>
                </a:cubicBezTo>
                <a:cubicBezTo>
                  <a:pt x="284" y="124"/>
                  <a:pt x="302" y="106"/>
                  <a:pt x="302" y="80"/>
                </a:cubicBezTo>
                <a:cubicBezTo>
                  <a:pt x="302" y="35"/>
                  <a:pt x="302" y="35"/>
                  <a:pt x="302" y="35"/>
                </a:cubicBezTo>
                <a:cubicBezTo>
                  <a:pt x="302" y="8"/>
                  <a:pt x="284" y="0"/>
                  <a:pt x="257" y="0"/>
                </a:cubicBezTo>
                <a:close/>
                <a:moveTo>
                  <a:pt x="89" y="168"/>
                </a:moveTo>
                <a:lnTo>
                  <a:pt x="89" y="168"/>
                </a:lnTo>
                <a:cubicBezTo>
                  <a:pt x="45" y="168"/>
                  <a:pt x="45" y="168"/>
                  <a:pt x="45" y="168"/>
                </a:cubicBezTo>
                <a:cubicBezTo>
                  <a:pt x="19" y="168"/>
                  <a:pt x="0" y="186"/>
                  <a:pt x="0" y="212"/>
                </a:cubicBezTo>
                <a:cubicBezTo>
                  <a:pt x="0" y="256"/>
                  <a:pt x="0" y="256"/>
                  <a:pt x="0" y="256"/>
                </a:cubicBezTo>
                <a:cubicBezTo>
                  <a:pt x="0" y="283"/>
                  <a:pt x="19" y="292"/>
                  <a:pt x="45" y="292"/>
                </a:cubicBezTo>
                <a:cubicBezTo>
                  <a:pt x="89" y="292"/>
                  <a:pt x="89" y="292"/>
                  <a:pt x="89" y="292"/>
                </a:cubicBezTo>
                <a:cubicBezTo>
                  <a:pt x="116" y="292"/>
                  <a:pt x="125" y="283"/>
                  <a:pt x="125" y="256"/>
                </a:cubicBezTo>
                <a:cubicBezTo>
                  <a:pt x="125" y="212"/>
                  <a:pt x="125" y="212"/>
                  <a:pt x="125" y="212"/>
                </a:cubicBezTo>
                <a:cubicBezTo>
                  <a:pt x="125" y="186"/>
                  <a:pt x="116" y="168"/>
                  <a:pt x="89" y="168"/>
                </a:cubicBezTo>
                <a:close/>
                <a:moveTo>
                  <a:pt x="257" y="168"/>
                </a:moveTo>
                <a:lnTo>
                  <a:pt x="257" y="168"/>
                </a:lnTo>
                <a:cubicBezTo>
                  <a:pt x="213" y="168"/>
                  <a:pt x="213" y="168"/>
                  <a:pt x="213" y="168"/>
                </a:cubicBezTo>
                <a:cubicBezTo>
                  <a:pt x="187" y="168"/>
                  <a:pt x="178" y="186"/>
                  <a:pt x="178" y="212"/>
                </a:cubicBezTo>
                <a:cubicBezTo>
                  <a:pt x="178" y="256"/>
                  <a:pt x="178" y="256"/>
                  <a:pt x="178" y="256"/>
                </a:cubicBezTo>
                <a:cubicBezTo>
                  <a:pt x="178" y="283"/>
                  <a:pt x="187" y="292"/>
                  <a:pt x="213" y="292"/>
                </a:cubicBezTo>
                <a:cubicBezTo>
                  <a:pt x="257" y="292"/>
                  <a:pt x="257" y="292"/>
                  <a:pt x="257" y="292"/>
                </a:cubicBezTo>
                <a:cubicBezTo>
                  <a:pt x="284" y="292"/>
                  <a:pt x="302" y="283"/>
                  <a:pt x="302" y="256"/>
                </a:cubicBezTo>
                <a:cubicBezTo>
                  <a:pt x="302" y="212"/>
                  <a:pt x="302" y="212"/>
                  <a:pt x="302" y="212"/>
                </a:cubicBezTo>
                <a:cubicBezTo>
                  <a:pt x="302" y="186"/>
                  <a:pt x="284" y="168"/>
                  <a:pt x="257" y="16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3" name="Freeform 98"/>
          <p:cNvSpPr>
            <a:spLocks noChangeArrowheads="1"/>
          </p:cNvSpPr>
          <p:nvPr userDrawn="1"/>
        </p:nvSpPr>
        <p:spPr bwMode="auto">
          <a:xfrm>
            <a:off x="5868189" y="2286140"/>
            <a:ext cx="197790" cy="110110"/>
          </a:xfrm>
          <a:custGeom>
            <a:avLst/>
            <a:gdLst>
              <a:gd name="T0" fmla="*/ 97 w 427"/>
              <a:gd name="T1" fmla="*/ 116 h 240"/>
              <a:gd name="T2" fmla="*/ 97 w 427"/>
              <a:gd name="T3" fmla="*/ 116 h 240"/>
              <a:gd name="T4" fmla="*/ 355 w 427"/>
              <a:gd name="T5" fmla="*/ 116 h 240"/>
              <a:gd name="T6" fmla="*/ 355 w 427"/>
              <a:gd name="T7" fmla="*/ 239 h 240"/>
              <a:gd name="T8" fmla="*/ 426 w 427"/>
              <a:gd name="T9" fmla="*/ 239 h 240"/>
              <a:gd name="T10" fmla="*/ 426 w 427"/>
              <a:gd name="T11" fmla="*/ 98 h 240"/>
              <a:gd name="T12" fmla="*/ 372 w 427"/>
              <a:gd name="T13" fmla="*/ 45 h 240"/>
              <a:gd name="T14" fmla="*/ 97 w 427"/>
              <a:gd name="T15" fmla="*/ 45 h 240"/>
              <a:gd name="T16" fmla="*/ 97 w 427"/>
              <a:gd name="T17" fmla="*/ 0 h 240"/>
              <a:gd name="T18" fmla="*/ 0 w 427"/>
              <a:gd name="T19" fmla="*/ 80 h 240"/>
              <a:gd name="T20" fmla="*/ 97 w 427"/>
              <a:gd name="T21" fmla="*/ 160 h 240"/>
              <a:gd name="T22" fmla="*/ 97 w 427"/>
              <a:gd name="T2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7" h="240">
                <a:moveTo>
                  <a:pt x="97" y="116"/>
                </a:moveTo>
                <a:lnTo>
                  <a:pt x="97" y="116"/>
                </a:lnTo>
                <a:cubicBezTo>
                  <a:pt x="355" y="116"/>
                  <a:pt x="355" y="116"/>
                  <a:pt x="355" y="116"/>
                </a:cubicBezTo>
                <a:cubicBezTo>
                  <a:pt x="355" y="239"/>
                  <a:pt x="355" y="239"/>
                  <a:pt x="355" y="239"/>
                </a:cubicBezTo>
                <a:cubicBezTo>
                  <a:pt x="426" y="239"/>
                  <a:pt x="426" y="239"/>
                  <a:pt x="426" y="239"/>
                </a:cubicBezTo>
                <a:cubicBezTo>
                  <a:pt x="426" y="98"/>
                  <a:pt x="426" y="98"/>
                  <a:pt x="426" y="98"/>
                </a:cubicBezTo>
                <a:cubicBezTo>
                  <a:pt x="426" y="71"/>
                  <a:pt x="400" y="45"/>
                  <a:pt x="372" y="45"/>
                </a:cubicBezTo>
                <a:cubicBezTo>
                  <a:pt x="97" y="45"/>
                  <a:pt x="97" y="45"/>
                  <a:pt x="97" y="45"/>
                </a:cubicBezTo>
                <a:cubicBezTo>
                  <a:pt x="97" y="0"/>
                  <a:pt x="97" y="0"/>
                  <a:pt x="97" y="0"/>
                </a:cubicBezTo>
                <a:cubicBezTo>
                  <a:pt x="0" y="80"/>
                  <a:pt x="0" y="80"/>
                  <a:pt x="0" y="80"/>
                </a:cubicBezTo>
                <a:cubicBezTo>
                  <a:pt x="97" y="160"/>
                  <a:pt x="97" y="160"/>
                  <a:pt x="97" y="160"/>
                </a:cubicBezTo>
                <a:lnTo>
                  <a:pt x="97" y="116"/>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4" name="Freeform 113"/>
          <p:cNvSpPr>
            <a:spLocks noChangeArrowheads="1"/>
          </p:cNvSpPr>
          <p:nvPr userDrawn="1"/>
        </p:nvSpPr>
        <p:spPr bwMode="auto">
          <a:xfrm>
            <a:off x="464860" y="5052514"/>
            <a:ext cx="165164" cy="114188"/>
          </a:xfrm>
          <a:custGeom>
            <a:avLst/>
            <a:gdLst>
              <a:gd name="T0" fmla="*/ 53 w 355"/>
              <a:gd name="T1" fmla="*/ 204 h 249"/>
              <a:gd name="T2" fmla="*/ 53 w 355"/>
              <a:gd name="T3" fmla="*/ 204 h 249"/>
              <a:gd name="T4" fmla="*/ 27 w 355"/>
              <a:gd name="T5" fmla="*/ 204 h 249"/>
              <a:gd name="T6" fmla="*/ 0 w 355"/>
              <a:gd name="T7" fmla="*/ 231 h 249"/>
              <a:gd name="T8" fmla="*/ 27 w 355"/>
              <a:gd name="T9" fmla="*/ 248 h 249"/>
              <a:gd name="T10" fmla="*/ 53 w 355"/>
              <a:gd name="T11" fmla="*/ 248 h 249"/>
              <a:gd name="T12" fmla="*/ 80 w 355"/>
              <a:gd name="T13" fmla="*/ 231 h 249"/>
              <a:gd name="T14" fmla="*/ 53 w 355"/>
              <a:gd name="T15" fmla="*/ 204 h 249"/>
              <a:gd name="T16" fmla="*/ 53 w 355"/>
              <a:gd name="T17" fmla="*/ 107 h 249"/>
              <a:gd name="T18" fmla="*/ 53 w 355"/>
              <a:gd name="T19" fmla="*/ 107 h 249"/>
              <a:gd name="T20" fmla="*/ 27 w 355"/>
              <a:gd name="T21" fmla="*/ 107 h 249"/>
              <a:gd name="T22" fmla="*/ 0 w 355"/>
              <a:gd name="T23" fmla="*/ 125 h 249"/>
              <a:gd name="T24" fmla="*/ 27 w 355"/>
              <a:gd name="T25" fmla="*/ 151 h 249"/>
              <a:gd name="T26" fmla="*/ 53 w 355"/>
              <a:gd name="T27" fmla="*/ 151 h 249"/>
              <a:gd name="T28" fmla="*/ 80 w 355"/>
              <a:gd name="T29" fmla="*/ 125 h 249"/>
              <a:gd name="T30" fmla="*/ 53 w 355"/>
              <a:gd name="T31" fmla="*/ 107 h 249"/>
              <a:gd name="T32" fmla="*/ 53 w 355"/>
              <a:gd name="T33" fmla="*/ 0 h 249"/>
              <a:gd name="T34" fmla="*/ 53 w 355"/>
              <a:gd name="T35" fmla="*/ 0 h 249"/>
              <a:gd name="T36" fmla="*/ 27 w 355"/>
              <a:gd name="T37" fmla="*/ 0 h 249"/>
              <a:gd name="T38" fmla="*/ 0 w 355"/>
              <a:gd name="T39" fmla="*/ 27 h 249"/>
              <a:gd name="T40" fmla="*/ 27 w 355"/>
              <a:gd name="T41" fmla="*/ 54 h 249"/>
              <a:gd name="T42" fmla="*/ 53 w 355"/>
              <a:gd name="T43" fmla="*/ 54 h 249"/>
              <a:gd name="T44" fmla="*/ 80 w 355"/>
              <a:gd name="T45" fmla="*/ 27 h 249"/>
              <a:gd name="T46" fmla="*/ 53 w 355"/>
              <a:gd name="T47" fmla="*/ 0 h 249"/>
              <a:gd name="T48" fmla="*/ 151 w 355"/>
              <a:gd name="T49" fmla="*/ 54 h 249"/>
              <a:gd name="T50" fmla="*/ 151 w 355"/>
              <a:gd name="T51" fmla="*/ 54 h 249"/>
              <a:gd name="T52" fmla="*/ 328 w 355"/>
              <a:gd name="T53" fmla="*/ 54 h 249"/>
              <a:gd name="T54" fmla="*/ 354 w 355"/>
              <a:gd name="T55" fmla="*/ 27 h 249"/>
              <a:gd name="T56" fmla="*/ 328 w 355"/>
              <a:gd name="T57" fmla="*/ 0 h 249"/>
              <a:gd name="T58" fmla="*/ 151 w 355"/>
              <a:gd name="T59" fmla="*/ 0 h 249"/>
              <a:gd name="T60" fmla="*/ 124 w 355"/>
              <a:gd name="T61" fmla="*/ 27 h 249"/>
              <a:gd name="T62" fmla="*/ 151 w 355"/>
              <a:gd name="T63" fmla="*/ 54 h 249"/>
              <a:gd name="T64" fmla="*/ 328 w 355"/>
              <a:gd name="T65" fmla="*/ 107 h 249"/>
              <a:gd name="T66" fmla="*/ 328 w 355"/>
              <a:gd name="T67" fmla="*/ 107 h 249"/>
              <a:gd name="T68" fmla="*/ 151 w 355"/>
              <a:gd name="T69" fmla="*/ 107 h 249"/>
              <a:gd name="T70" fmla="*/ 124 w 355"/>
              <a:gd name="T71" fmla="*/ 125 h 249"/>
              <a:gd name="T72" fmla="*/ 151 w 355"/>
              <a:gd name="T73" fmla="*/ 151 h 249"/>
              <a:gd name="T74" fmla="*/ 328 w 355"/>
              <a:gd name="T75" fmla="*/ 151 h 249"/>
              <a:gd name="T76" fmla="*/ 354 w 355"/>
              <a:gd name="T77" fmla="*/ 125 h 249"/>
              <a:gd name="T78" fmla="*/ 328 w 355"/>
              <a:gd name="T79" fmla="*/ 107 h 249"/>
              <a:gd name="T80" fmla="*/ 328 w 355"/>
              <a:gd name="T81" fmla="*/ 204 h 249"/>
              <a:gd name="T82" fmla="*/ 328 w 355"/>
              <a:gd name="T83" fmla="*/ 204 h 249"/>
              <a:gd name="T84" fmla="*/ 151 w 355"/>
              <a:gd name="T85" fmla="*/ 204 h 249"/>
              <a:gd name="T86" fmla="*/ 124 w 355"/>
              <a:gd name="T87" fmla="*/ 231 h 249"/>
              <a:gd name="T88" fmla="*/ 151 w 355"/>
              <a:gd name="T89" fmla="*/ 248 h 249"/>
              <a:gd name="T90" fmla="*/ 328 w 355"/>
              <a:gd name="T91" fmla="*/ 248 h 249"/>
              <a:gd name="T92" fmla="*/ 354 w 355"/>
              <a:gd name="T93" fmla="*/ 231 h 249"/>
              <a:gd name="T94" fmla="*/ 328 w 355"/>
              <a:gd name="T95" fmla="*/ 20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5" h="249">
                <a:moveTo>
                  <a:pt x="53" y="204"/>
                </a:moveTo>
                <a:lnTo>
                  <a:pt x="53" y="204"/>
                </a:lnTo>
                <a:cubicBezTo>
                  <a:pt x="27" y="204"/>
                  <a:pt x="27" y="204"/>
                  <a:pt x="27" y="204"/>
                </a:cubicBezTo>
                <a:cubicBezTo>
                  <a:pt x="18" y="204"/>
                  <a:pt x="0" y="213"/>
                  <a:pt x="0" y="231"/>
                </a:cubicBezTo>
                <a:cubicBezTo>
                  <a:pt x="0" y="239"/>
                  <a:pt x="18" y="248"/>
                  <a:pt x="27" y="248"/>
                </a:cubicBezTo>
                <a:cubicBezTo>
                  <a:pt x="53" y="248"/>
                  <a:pt x="53" y="248"/>
                  <a:pt x="53" y="248"/>
                </a:cubicBezTo>
                <a:cubicBezTo>
                  <a:pt x="71" y="248"/>
                  <a:pt x="80" y="239"/>
                  <a:pt x="80" y="231"/>
                </a:cubicBezTo>
                <a:cubicBezTo>
                  <a:pt x="80" y="213"/>
                  <a:pt x="71" y="204"/>
                  <a:pt x="53" y="204"/>
                </a:cubicBezTo>
                <a:close/>
                <a:moveTo>
                  <a:pt x="53" y="107"/>
                </a:moveTo>
                <a:lnTo>
                  <a:pt x="53" y="107"/>
                </a:lnTo>
                <a:cubicBezTo>
                  <a:pt x="27" y="107"/>
                  <a:pt x="27" y="107"/>
                  <a:pt x="27" y="107"/>
                </a:cubicBezTo>
                <a:cubicBezTo>
                  <a:pt x="18" y="107"/>
                  <a:pt x="0" y="116"/>
                  <a:pt x="0" y="125"/>
                </a:cubicBezTo>
                <a:cubicBezTo>
                  <a:pt x="0" y="142"/>
                  <a:pt x="18" y="151"/>
                  <a:pt x="27" y="151"/>
                </a:cubicBezTo>
                <a:cubicBezTo>
                  <a:pt x="53" y="151"/>
                  <a:pt x="53" y="151"/>
                  <a:pt x="53" y="151"/>
                </a:cubicBezTo>
                <a:cubicBezTo>
                  <a:pt x="71" y="151"/>
                  <a:pt x="80" y="142"/>
                  <a:pt x="80" y="125"/>
                </a:cubicBezTo>
                <a:cubicBezTo>
                  <a:pt x="80" y="116"/>
                  <a:pt x="71" y="107"/>
                  <a:pt x="53" y="107"/>
                </a:cubicBezTo>
                <a:close/>
                <a:moveTo>
                  <a:pt x="53" y="0"/>
                </a:moveTo>
                <a:lnTo>
                  <a:pt x="53" y="0"/>
                </a:lnTo>
                <a:cubicBezTo>
                  <a:pt x="27" y="0"/>
                  <a:pt x="27" y="0"/>
                  <a:pt x="27" y="0"/>
                </a:cubicBezTo>
                <a:cubicBezTo>
                  <a:pt x="18" y="0"/>
                  <a:pt x="0" y="18"/>
                  <a:pt x="0" y="27"/>
                </a:cubicBezTo>
                <a:cubicBezTo>
                  <a:pt x="0" y="44"/>
                  <a:pt x="18" y="54"/>
                  <a:pt x="27" y="54"/>
                </a:cubicBezTo>
                <a:cubicBezTo>
                  <a:pt x="53" y="54"/>
                  <a:pt x="53" y="54"/>
                  <a:pt x="53" y="54"/>
                </a:cubicBezTo>
                <a:cubicBezTo>
                  <a:pt x="71" y="54"/>
                  <a:pt x="80" y="44"/>
                  <a:pt x="80" y="27"/>
                </a:cubicBezTo>
                <a:cubicBezTo>
                  <a:pt x="80" y="18"/>
                  <a:pt x="71" y="0"/>
                  <a:pt x="53" y="0"/>
                </a:cubicBezTo>
                <a:close/>
                <a:moveTo>
                  <a:pt x="151" y="54"/>
                </a:moveTo>
                <a:lnTo>
                  <a:pt x="151" y="54"/>
                </a:lnTo>
                <a:cubicBezTo>
                  <a:pt x="328" y="54"/>
                  <a:pt x="328" y="54"/>
                  <a:pt x="328" y="54"/>
                </a:cubicBezTo>
                <a:cubicBezTo>
                  <a:pt x="337" y="54"/>
                  <a:pt x="354" y="44"/>
                  <a:pt x="354" y="27"/>
                </a:cubicBezTo>
                <a:cubicBezTo>
                  <a:pt x="354" y="18"/>
                  <a:pt x="337" y="0"/>
                  <a:pt x="328" y="0"/>
                </a:cubicBezTo>
                <a:cubicBezTo>
                  <a:pt x="151" y="0"/>
                  <a:pt x="151" y="0"/>
                  <a:pt x="151" y="0"/>
                </a:cubicBezTo>
                <a:cubicBezTo>
                  <a:pt x="142" y="0"/>
                  <a:pt x="124" y="18"/>
                  <a:pt x="124" y="27"/>
                </a:cubicBezTo>
                <a:cubicBezTo>
                  <a:pt x="124" y="44"/>
                  <a:pt x="142" y="54"/>
                  <a:pt x="151" y="54"/>
                </a:cubicBezTo>
                <a:close/>
                <a:moveTo>
                  <a:pt x="328" y="107"/>
                </a:moveTo>
                <a:lnTo>
                  <a:pt x="328" y="107"/>
                </a:lnTo>
                <a:cubicBezTo>
                  <a:pt x="151" y="107"/>
                  <a:pt x="151" y="107"/>
                  <a:pt x="151" y="107"/>
                </a:cubicBezTo>
                <a:cubicBezTo>
                  <a:pt x="142" y="107"/>
                  <a:pt x="124" y="116"/>
                  <a:pt x="124" y="125"/>
                </a:cubicBezTo>
                <a:cubicBezTo>
                  <a:pt x="124" y="142"/>
                  <a:pt x="142" y="151"/>
                  <a:pt x="151" y="151"/>
                </a:cubicBezTo>
                <a:cubicBezTo>
                  <a:pt x="328" y="151"/>
                  <a:pt x="328" y="151"/>
                  <a:pt x="328" y="151"/>
                </a:cubicBezTo>
                <a:cubicBezTo>
                  <a:pt x="337" y="151"/>
                  <a:pt x="354" y="142"/>
                  <a:pt x="354" y="125"/>
                </a:cubicBezTo>
                <a:cubicBezTo>
                  <a:pt x="354" y="116"/>
                  <a:pt x="337" y="107"/>
                  <a:pt x="328" y="107"/>
                </a:cubicBezTo>
                <a:close/>
                <a:moveTo>
                  <a:pt x="328" y="204"/>
                </a:moveTo>
                <a:lnTo>
                  <a:pt x="328" y="204"/>
                </a:lnTo>
                <a:cubicBezTo>
                  <a:pt x="151" y="204"/>
                  <a:pt x="151" y="204"/>
                  <a:pt x="151" y="204"/>
                </a:cubicBezTo>
                <a:cubicBezTo>
                  <a:pt x="142" y="204"/>
                  <a:pt x="124" y="213"/>
                  <a:pt x="124" y="231"/>
                </a:cubicBezTo>
                <a:cubicBezTo>
                  <a:pt x="124" y="239"/>
                  <a:pt x="142" y="248"/>
                  <a:pt x="151" y="248"/>
                </a:cubicBezTo>
                <a:cubicBezTo>
                  <a:pt x="328" y="248"/>
                  <a:pt x="328" y="248"/>
                  <a:pt x="328" y="248"/>
                </a:cubicBezTo>
                <a:cubicBezTo>
                  <a:pt x="337" y="248"/>
                  <a:pt x="354" y="239"/>
                  <a:pt x="354" y="231"/>
                </a:cubicBezTo>
                <a:cubicBezTo>
                  <a:pt x="354" y="213"/>
                  <a:pt x="337" y="204"/>
                  <a:pt x="328" y="20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5" name="Freeform 121"/>
          <p:cNvSpPr>
            <a:spLocks noChangeArrowheads="1"/>
          </p:cNvSpPr>
          <p:nvPr userDrawn="1"/>
        </p:nvSpPr>
        <p:spPr bwMode="auto">
          <a:xfrm>
            <a:off x="6017663" y="4110889"/>
            <a:ext cx="205946" cy="189632"/>
          </a:xfrm>
          <a:custGeom>
            <a:avLst/>
            <a:gdLst>
              <a:gd name="T0" fmla="*/ 107 w 444"/>
              <a:gd name="T1" fmla="*/ 310 h 409"/>
              <a:gd name="T2" fmla="*/ 107 w 444"/>
              <a:gd name="T3" fmla="*/ 310 h 409"/>
              <a:gd name="T4" fmla="*/ 115 w 444"/>
              <a:gd name="T5" fmla="*/ 97 h 409"/>
              <a:gd name="T6" fmla="*/ 195 w 444"/>
              <a:gd name="T7" fmla="*/ 53 h 409"/>
              <a:gd name="T8" fmla="*/ 195 w 444"/>
              <a:gd name="T9" fmla="*/ 0 h 409"/>
              <a:gd name="T10" fmla="*/ 80 w 444"/>
              <a:gd name="T11" fmla="*/ 62 h 409"/>
              <a:gd name="T12" fmla="*/ 71 w 444"/>
              <a:gd name="T13" fmla="*/ 346 h 409"/>
              <a:gd name="T14" fmla="*/ 36 w 444"/>
              <a:gd name="T15" fmla="*/ 390 h 409"/>
              <a:gd name="T16" fmla="*/ 168 w 444"/>
              <a:gd name="T17" fmla="*/ 399 h 409"/>
              <a:gd name="T18" fmla="*/ 168 w 444"/>
              <a:gd name="T19" fmla="*/ 257 h 409"/>
              <a:gd name="T20" fmla="*/ 107 w 444"/>
              <a:gd name="T21" fmla="*/ 310 h 409"/>
              <a:gd name="T22" fmla="*/ 274 w 444"/>
              <a:gd name="T23" fmla="*/ 18 h 409"/>
              <a:gd name="T24" fmla="*/ 274 w 444"/>
              <a:gd name="T25" fmla="*/ 18 h 409"/>
              <a:gd name="T26" fmla="*/ 274 w 444"/>
              <a:gd name="T27" fmla="*/ 159 h 409"/>
              <a:gd name="T28" fmla="*/ 337 w 444"/>
              <a:gd name="T29" fmla="*/ 97 h 409"/>
              <a:gd name="T30" fmla="*/ 328 w 444"/>
              <a:gd name="T31" fmla="*/ 319 h 409"/>
              <a:gd name="T32" fmla="*/ 248 w 444"/>
              <a:gd name="T33" fmla="*/ 355 h 409"/>
              <a:gd name="T34" fmla="*/ 248 w 444"/>
              <a:gd name="T35" fmla="*/ 408 h 409"/>
              <a:gd name="T36" fmla="*/ 364 w 444"/>
              <a:gd name="T37" fmla="*/ 355 h 409"/>
              <a:gd name="T38" fmla="*/ 372 w 444"/>
              <a:gd name="T39" fmla="*/ 62 h 409"/>
              <a:gd name="T40" fmla="*/ 417 w 444"/>
              <a:gd name="T41" fmla="*/ 18 h 409"/>
              <a:gd name="T42" fmla="*/ 274 w 444"/>
              <a:gd name="T43" fmla="*/ 1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09">
                <a:moveTo>
                  <a:pt x="107" y="310"/>
                </a:moveTo>
                <a:lnTo>
                  <a:pt x="107" y="310"/>
                </a:lnTo>
                <a:cubicBezTo>
                  <a:pt x="54" y="248"/>
                  <a:pt x="54" y="159"/>
                  <a:pt x="115" y="97"/>
                </a:cubicBezTo>
                <a:cubicBezTo>
                  <a:pt x="142" y="71"/>
                  <a:pt x="168" y="62"/>
                  <a:pt x="195" y="53"/>
                </a:cubicBezTo>
                <a:cubicBezTo>
                  <a:pt x="195" y="0"/>
                  <a:pt x="195" y="0"/>
                  <a:pt x="195" y="0"/>
                </a:cubicBezTo>
                <a:cubicBezTo>
                  <a:pt x="151" y="9"/>
                  <a:pt x="115" y="27"/>
                  <a:pt x="80" y="62"/>
                </a:cubicBezTo>
                <a:cubicBezTo>
                  <a:pt x="0" y="142"/>
                  <a:pt x="0" y="266"/>
                  <a:pt x="71" y="346"/>
                </a:cubicBezTo>
                <a:cubicBezTo>
                  <a:pt x="36" y="390"/>
                  <a:pt x="36" y="390"/>
                  <a:pt x="36" y="390"/>
                </a:cubicBezTo>
                <a:cubicBezTo>
                  <a:pt x="168" y="399"/>
                  <a:pt x="168" y="399"/>
                  <a:pt x="168" y="399"/>
                </a:cubicBezTo>
                <a:cubicBezTo>
                  <a:pt x="168" y="257"/>
                  <a:pt x="168" y="257"/>
                  <a:pt x="168" y="257"/>
                </a:cubicBezTo>
                <a:lnTo>
                  <a:pt x="107" y="310"/>
                </a:lnTo>
                <a:close/>
                <a:moveTo>
                  <a:pt x="274" y="18"/>
                </a:moveTo>
                <a:lnTo>
                  <a:pt x="274" y="18"/>
                </a:lnTo>
                <a:cubicBezTo>
                  <a:pt x="274" y="159"/>
                  <a:pt x="274" y="159"/>
                  <a:pt x="274" y="159"/>
                </a:cubicBezTo>
                <a:cubicBezTo>
                  <a:pt x="337" y="97"/>
                  <a:pt x="337" y="97"/>
                  <a:pt x="337" y="97"/>
                </a:cubicBezTo>
                <a:cubicBezTo>
                  <a:pt x="390" y="159"/>
                  <a:pt x="390" y="257"/>
                  <a:pt x="328" y="319"/>
                </a:cubicBezTo>
                <a:cubicBezTo>
                  <a:pt x="311" y="337"/>
                  <a:pt x="274" y="355"/>
                  <a:pt x="248" y="355"/>
                </a:cubicBezTo>
                <a:cubicBezTo>
                  <a:pt x="248" y="408"/>
                  <a:pt x="248" y="408"/>
                  <a:pt x="248" y="408"/>
                </a:cubicBezTo>
                <a:cubicBezTo>
                  <a:pt x="293" y="408"/>
                  <a:pt x="337" y="381"/>
                  <a:pt x="364" y="355"/>
                </a:cubicBezTo>
                <a:cubicBezTo>
                  <a:pt x="443" y="275"/>
                  <a:pt x="443" y="142"/>
                  <a:pt x="372" y="62"/>
                </a:cubicBezTo>
                <a:cubicBezTo>
                  <a:pt x="417" y="18"/>
                  <a:pt x="417" y="18"/>
                  <a:pt x="417" y="18"/>
                </a:cubicBezTo>
                <a:lnTo>
                  <a:pt x="274" y="18"/>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6" name="Freeform 131"/>
          <p:cNvSpPr>
            <a:spLocks noChangeArrowheads="1"/>
          </p:cNvSpPr>
          <p:nvPr userDrawn="1"/>
        </p:nvSpPr>
        <p:spPr bwMode="auto">
          <a:xfrm>
            <a:off x="8191487" y="4630195"/>
            <a:ext cx="230414" cy="152930"/>
          </a:xfrm>
          <a:custGeom>
            <a:avLst/>
            <a:gdLst>
              <a:gd name="T0" fmla="*/ 381 w 497"/>
              <a:gd name="T1" fmla="*/ 88 h 329"/>
              <a:gd name="T2" fmla="*/ 381 w 497"/>
              <a:gd name="T3" fmla="*/ 88 h 329"/>
              <a:gd name="T4" fmla="*/ 355 w 497"/>
              <a:gd name="T5" fmla="*/ 97 h 329"/>
              <a:gd name="T6" fmla="*/ 230 w 497"/>
              <a:gd name="T7" fmla="*/ 0 h 329"/>
              <a:gd name="T8" fmla="*/ 97 w 497"/>
              <a:gd name="T9" fmla="*/ 132 h 329"/>
              <a:gd name="T10" fmla="*/ 97 w 497"/>
              <a:gd name="T11" fmla="*/ 150 h 329"/>
              <a:gd name="T12" fmla="*/ 89 w 497"/>
              <a:gd name="T13" fmla="*/ 150 h 329"/>
              <a:gd name="T14" fmla="*/ 0 w 497"/>
              <a:gd name="T15" fmla="*/ 238 h 329"/>
              <a:gd name="T16" fmla="*/ 89 w 497"/>
              <a:gd name="T17" fmla="*/ 328 h 329"/>
              <a:gd name="T18" fmla="*/ 381 w 497"/>
              <a:gd name="T19" fmla="*/ 328 h 329"/>
              <a:gd name="T20" fmla="*/ 496 w 497"/>
              <a:gd name="T21" fmla="*/ 203 h 329"/>
              <a:gd name="T22" fmla="*/ 381 w 497"/>
              <a:gd name="T23" fmla="*/ 8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7" h="329">
                <a:moveTo>
                  <a:pt x="381" y="88"/>
                </a:moveTo>
                <a:lnTo>
                  <a:pt x="381" y="88"/>
                </a:lnTo>
                <a:cubicBezTo>
                  <a:pt x="372" y="88"/>
                  <a:pt x="363" y="88"/>
                  <a:pt x="355" y="97"/>
                </a:cubicBezTo>
                <a:cubicBezTo>
                  <a:pt x="346" y="44"/>
                  <a:pt x="293" y="0"/>
                  <a:pt x="230" y="0"/>
                </a:cubicBezTo>
                <a:cubicBezTo>
                  <a:pt x="159" y="0"/>
                  <a:pt x="97" y="62"/>
                  <a:pt x="97" y="132"/>
                </a:cubicBezTo>
                <a:cubicBezTo>
                  <a:pt x="97" y="132"/>
                  <a:pt x="97" y="141"/>
                  <a:pt x="97" y="150"/>
                </a:cubicBezTo>
                <a:cubicBezTo>
                  <a:pt x="97" y="150"/>
                  <a:pt x="97" y="150"/>
                  <a:pt x="89" y="150"/>
                </a:cubicBezTo>
                <a:cubicBezTo>
                  <a:pt x="44" y="150"/>
                  <a:pt x="0" y="185"/>
                  <a:pt x="0" y="238"/>
                </a:cubicBezTo>
                <a:cubicBezTo>
                  <a:pt x="0" y="283"/>
                  <a:pt x="44" y="328"/>
                  <a:pt x="89" y="328"/>
                </a:cubicBezTo>
                <a:cubicBezTo>
                  <a:pt x="381" y="328"/>
                  <a:pt x="381" y="328"/>
                  <a:pt x="381" y="328"/>
                </a:cubicBezTo>
                <a:cubicBezTo>
                  <a:pt x="443" y="328"/>
                  <a:pt x="496" y="275"/>
                  <a:pt x="496" y="203"/>
                </a:cubicBezTo>
                <a:cubicBezTo>
                  <a:pt x="496" y="141"/>
                  <a:pt x="443" y="88"/>
                  <a:pt x="381" y="88"/>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7" name="Freeform 132"/>
          <p:cNvSpPr>
            <a:spLocks noChangeArrowheads="1"/>
          </p:cNvSpPr>
          <p:nvPr userDrawn="1"/>
        </p:nvSpPr>
        <p:spPr bwMode="auto">
          <a:xfrm>
            <a:off x="8650276" y="4630195"/>
            <a:ext cx="230415" cy="152930"/>
          </a:xfrm>
          <a:custGeom>
            <a:avLst/>
            <a:gdLst>
              <a:gd name="T0" fmla="*/ 381 w 498"/>
              <a:gd name="T1" fmla="*/ 88 h 329"/>
              <a:gd name="T2" fmla="*/ 381 w 498"/>
              <a:gd name="T3" fmla="*/ 88 h 329"/>
              <a:gd name="T4" fmla="*/ 355 w 498"/>
              <a:gd name="T5" fmla="*/ 97 h 329"/>
              <a:gd name="T6" fmla="*/ 231 w 498"/>
              <a:gd name="T7" fmla="*/ 0 h 329"/>
              <a:gd name="T8" fmla="*/ 98 w 498"/>
              <a:gd name="T9" fmla="*/ 132 h 329"/>
              <a:gd name="T10" fmla="*/ 98 w 498"/>
              <a:gd name="T11" fmla="*/ 150 h 329"/>
              <a:gd name="T12" fmla="*/ 89 w 498"/>
              <a:gd name="T13" fmla="*/ 150 h 329"/>
              <a:gd name="T14" fmla="*/ 0 w 498"/>
              <a:gd name="T15" fmla="*/ 238 h 329"/>
              <a:gd name="T16" fmla="*/ 89 w 498"/>
              <a:gd name="T17" fmla="*/ 328 h 329"/>
              <a:gd name="T18" fmla="*/ 213 w 498"/>
              <a:gd name="T19" fmla="*/ 328 h 329"/>
              <a:gd name="T20" fmla="*/ 213 w 498"/>
              <a:gd name="T21" fmla="*/ 230 h 329"/>
              <a:gd name="T22" fmla="*/ 160 w 498"/>
              <a:gd name="T23" fmla="*/ 230 h 329"/>
              <a:gd name="T24" fmla="*/ 249 w 498"/>
              <a:gd name="T25" fmla="*/ 115 h 329"/>
              <a:gd name="T26" fmla="*/ 337 w 498"/>
              <a:gd name="T27" fmla="*/ 230 h 329"/>
              <a:gd name="T28" fmla="*/ 284 w 498"/>
              <a:gd name="T29" fmla="*/ 230 h 329"/>
              <a:gd name="T30" fmla="*/ 284 w 498"/>
              <a:gd name="T31" fmla="*/ 328 h 329"/>
              <a:gd name="T32" fmla="*/ 381 w 498"/>
              <a:gd name="T33" fmla="*/ 328 h 329"/>
              <a:gd name="T34" fmla="*/ 497 w 498"/>
              <a:gd name="T35" fmla="*/ 203 h 329"/>
              <a:gd name="T36" fmla="*/ 381 w 498"/>
              <a:gd name="T37" fmla="*/ 8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329">
                <a:moveTo>
                  <a:pt x="381" y="88"/>
                </a:moveTo>
                <a:lnTo>
                  <a:pt x="381" y="88"/>
                </a:lnTo>
                <a:cubicBezTo>
                  <a:pt x="372" y="88"/>
                  <a:pt x="364" y="88"/>
                  <a:pt x="355" y="97"/>
                </a:cubicBezTo>
                <a:cubicBezTo>
                  <a:pt x="346" y="44"/>
                  <a:pt x="293" y="0"/>
                  <a:pt x="231" y="0"/>
                </a:cubicBezTo>
                <a:cubicBezTo>
                  <a:pt x="160" y="0"/>
                  <a:pt x="98" y="62"/>
                  <a:pt x="98" y="132"/>
                </a:cubicBezTo>
                <a:cubicBezTo>
                  <a:pt x="98" y="132"/>
                  <a:pt x="98" y="141"/>
                  <a:pt x="98" y="150"/>
                </a:cubicBezTo>
                <a:cubicBezTo>
                  <a:pt x="98" y="150"/>
                  <a:pt x="98" y="150"/>
                  <a:pt x="89" y="150"/>
                </a:cubicBezTo>
                <a:cubicBezTo>
                  <a:pt x="45" y="150"/>
                  <a:pt x="0" y="185"/>
                  <a:pt x="0" y="238"/>
                </a:cubicBezTo>
                <a:cubicBezTo>
                  <a:pt x="0" y="283"/>
                  <a:pt x="45" y="328"/>
                  <a:pt x="89" y="328"/>
                </a:cubicBezTo>
                <a:cubicBezTo>
                  <a:pt x="213" y="328"/>
                  <a:pt x="213" y="328"/>
                  <a:pt x="213" y="328"/>
                </a:cubicBezTo>
                <a:cubicBezTo>
                  <a:pt x="213" y="230"/>
                  <a:pt x="213" y="230"/>
                  <a:pt x="213" y="230"/>
                </a:cubicBezTo>
                <a:cubicBezTo>
                  <a:pt x="160" y="230"/>
                  <a:pt x="160" y="230"/>
                  <a:pt x="160" y="230"/>
                </a:cubicBezTo>
                <a:cubicBezTo>
                  <a:pt x="249" y="115"/>
                  <a:pt x="249" y="115"/>
                  <a:pt x="249" y="115"/>
                </a:cubicBezTo>
                <a:cubicBezTo>
                  <a:pt x="337" y="230"/>
                  <a:pt x="337" y="230"/>
                  <a:pt x="337" y="230"/>
                </a:cubicBezTo>
                <a:cubicBezTo>
                  <a:pt x="284" y="230"/>
                  <a:pt x="284" y="230"/>
                  <a:pt x="284" y="230"/>
                </a:cubicBezTo>
                <a:cubicBezTo>
                  <a:pt x="284" y="328"/>
                  <a:pt x="284" y="328"/>
                  <a:pt x="284" y="328"/>
                </a:cubicBezTo>
                <a:cubicBezTo>
                  <a:pt x="381" y="328"/>
                  <a:pt x="381" y="328"/>
                  <a:pt x="381" y="328"/>
                </a:cubicBezTo>
                <a:cubicBezTo>
                  <a:pt x="443" y="328"/>
                  <a:pt x="497" y="275"/>
                  <a:pt x="497" y="203"/>
                </a:cubicBezTo>
                <a:cubicBezTo>
                  <a:pt x="497" y="141"/>
                  <a:pt x="443" y="88"/>
                  <a:pt x="381" y="88"/>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8" name="Freeform 134"/>
          <p:cNvSpPr>
            <a:spLocks noChangeArrowheads="1"/>
          </p:cNvSpPr>
          <p:nvPr userDrawn="1"/>
        </p:nvSpPr>
        <p:spPr bwMode="auto">
          <a:xfrm>
            <a:off x="8224112" y="4142858"/>
            <a:ext cx="165164" cy="210025"/>
          </a:xfrm>
          <a:custGeom>
            <a:avLst/>
            <a:gdLst>
              <a:gd name="T0" fmla="*/ 106 w 355"/>
              <a:gd name="T1" fmla="*/ 248 h 453"/>
              <a:gd name="T2" fmla="*/ 106 w 355"/>
              <a:gd name="T3" fmla="*/ 248 h 453"/>
              <a:gd name="T4" fmla="*/ 248 w 355"/>
              <a:gd name="T5" fmla="*/ 248 h 453"/>
              <a:gd name="T6" fmla="*/ 248 w 355"/>
              <a:gd name="T7" fmla="*/ 204 h 453"/>
              <a:gd name="T8" fmla="*/ 106 w 355"/>
              <a:gd name="T9" fmla="*/ 204 h 453"/>
              <a:gd name="T10" fmla="*/ 106 w 355"/>
              <a:gd name="T11" fmla="*/ 248 h 453"/>
              <a:gd name="T12" fmla="*/ 301 w 355"/>
              <a:gd name="T13" fmla="*/ 0 h 453"/>
              <a:gd name="T14" fmla="*/ 301 w 355"/>
              <a:gd name="T15" fmla="*/ 0 h 453"/>
              <a:gd name="T16" fmla="*/ 53 w 355"/>
              <a:gd name="T17" fmla="*/ 0 h 453"/>
              <a:gd name="T18" fmla="*/ 0 w 355"/>
              <a:gd name="T19" fmla="*/ 53 h 453"/>
              <a:gd name="T20" fmla="*/ 0 w 355"/>
              <a:gd name="T21" fmla="*/ 399 h 453"/>
              <a:gd name="T22" fmla="*/ 53 w 355"/>
              <a:gd name="T23" fmla="*/ 452 h 453"/>
              <a:gd name="T24" fmla="*/ 301 w 355"/>
              <a:gd name="T25" fmla="*/ 452 h 453"/>
              <a:gd name="T26" fmla="*/ 354 w 355"/>
              <a:gd name="T27" fmla="*/ 399 h 453"/>
              <a:gd name="T28" fmla="*/ 354 w 355"/>
              <a:gd name="T29" fmla="*/ 53 h 453"/>
              <a:gd name="T30" fmla="*/ 301 w 355"/>
              <a:gd name="T31" fmla="*/ 0 h 453"/>
              <a:gd name="T32" fmla="*/ 301 w 355"/>
              <a:gd name="T33" fmla="*/ 399 h 453"/>
              <a:gd name="T34" fmla="*/ 301 w 355"/>
              <a:gd name="T35" fmla="*/ 399 h 453"/>
              <a:gd name="T36" fmla="*/ 53 w 355"/>
              <a:gd name="T37" fmla="*/ 399 h 453"/>
              <a:gd name="T38" fmla="*/ 53 w 355"/>
              <a:gd name="T39" fmla="*/ 53 h 453"/>
              <a:gd name="T40" fmla="*/ 301 w 355"/>
              <a:gd name="T41" fmla="*/ 53 h 453"/>
              <a:gd name="T42" fmla="*/ 301 w 355"/>
              <a:gd name="T43" fmla="*/ 399 h 453"/>
              <a:gd name="T44" fmla="*/ 248 w 355"/>
              <a:gd name="T45" fmla="*/ 106 h 453"/>
              <a:gd name="T46" fmla="*/ 248 w 355"/>
              <a:gd name="T47" fmla="*/ 106 h 453"/>
              <a:gd name="T48" fmla="*/ 106 w 355"/>
              <a:gd name="T49" fmla="*/ 106 h 453"/>
              <a:gd name="T50" fmla="*/ 106 w 355"/>
              <a:gd name="T51" fmla="*/ 151 h 453"/>
              <a:gd name="T52" fmla="*/ 248 w 355"/>
              <a:gd name="T53" fmla="*/ 151 h 453"/>
              <a:gd name="T54" fmla="*/ 248 w 355"/>
              <a:gd name="T55" fmla="*/ 106 h 453"/>
              <a:gd name="T56" fmla="*/ 248 w 355"/>
              <a:gd name="T57" fmla="*/ 301 h 453"/>
              <a:gd name="T58" fmla="*/ 248 w 355"/>
              <a:gd name="T59" fmla="*/ 301 h 453"/>
              <a:gd name="T60" fmla="*/ 106 w 355"/>
              <a:gd name="T61" fmla="*/ 301 h 453"/>
              <a:gd name="T62" fmla="*/ 106 w 355"/>
              <a:gd name="T63" fmla="*/ 345 h 453"/>
              <a:gd name="T64" fmla="*/ 248 w 355"/>
              <a:gd name="T65" fmla="*/ 345 h 453"/>
              <a:gd name="T66" fmla="*/ 248 w 355"/>
              <a:gd name="T67" fmla="*/ 301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5" h="453">
                <a:moveTo>
                  <a:pt x="106" y="248"/>
                </a:moveTo>
                <a:lnTo>
                  <a:pt x="106" y="248"/>
                </a:lnTo>
                <a:cubicBezTo>
                  <a:pt x="248" y="248"/>
                  <a:pt x="248" y="248"/>
                  <a:pt x="248" y="248"/>
                </a:cubicBezTo>
                <a:cubicBezTo>
                  <a:pt x="248" y="204"/>
                  <a:pt x="248" y="204"/>
                  <a:pt x="248" y="204"/>
                </a:cubicBezTo>
                <a:cubicBezTo>
                  <a:pt x="106" y="204"/>
                  <a:pt x="106" y="204"/>
                  <a:pt x="106" y="204"/>
                </a:cubicBezTo>
                <a:lnTo>
                  <a:pt x="106" y="248"/>
                </a:lnTo>
                <a:close/>
                <a:moveTo>
                  <a:pt x="301" y="0"/>
                </a:moveTo>
                <a:lnTo>
                  <a:pt x="301" y="0"/>
                </a:lnTo>
                <a:cubicBezTo>
                  <a:pt x="53" y="0"/>
                  <a:pt x="53" y="0"/>
                  <a:pt x="53" y="0"/>
                </a:cubicBezTo>
                <a:cubicBezTo>
                  <a:pt x="26" y="0"/>
                  <a:pt x="0" y="26"/>
                  <a:pt x="0" y="53"/>
                </a:cubicBezTo>
                <a:cubicBezTo>
                  <a:pt x="0" y="399"/>
                  <a:pt x="0" y="399"/>
                  <a:pt x="0" y="399"/>
                </a:cubicBezTo>
                <a:cubicBezTo>
                  <a:pt x="0" y="425"/>
                  <a:pt x="26"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301" y="399"/>
                </a:moveTo>
                <a:lnTo>
                  <a:pt x="301" y="399"/>
                </a:lnTo>
                <a:cubicBezTo>
                  <a:pt x="53" y="399"/>
                  <a:pt x="53" y="399"/>
                  <a:pt x="53" y="399"/>
                </a:cubicBezTo>
                <a:cubicBezTo>
                  <a:pt x="53" y="53"/>
                  <a:pt x="53" y="53"/>
                  <a:pt x="53" y="53"/>
                </a:cubicBezTo>
                <a:cubicBezTo>
                  <a:pt x="301" y="53"/>
                  <a:pt x="301" y="53"/>
                  <a:pt x="301" y="53"/>
                </a:cubicBezTo>
                <a:lnTo>
                  <a:pt x="301" y="399"/>
                </a:lnTo>
                <a:close/>
                <a:moveTo>
                  <a:pt x="248" y="106"/>
                </a:moveTo>
                <a:lnTo>
                  <a:pt x="248" y="106"/>
                </a:lnTo>
                <a:cubicBezTo>
                  <a:pt x="106" y="106"/>
                  <a:pt x="106" y="106"/>
                  <a:pt x="106" y="106"/>
                </a:cubicBezTo>
                <a:cubicBezTo>
                  <a:pt x="106" y="151"/>
                  <a:pt x="106" y="151"/>
                  <a:pt x="106" y="151"/>
                </a:cubicBezTo>
                <a:cubicBezTo>
                  <a:pt x="248" y="151"/>
                  <a:pt x="248" y="151"/>
                  <a:pt x="248" y="151"/>
                </a:cubicBezTo>
                <a:lnTo>
                  <a:pt x="248" y="106"/>
                </a:lnTo>
                <a:close/>
                <a:moveTo>
                  <a:pt x="248" y="301"/>
                </a:moveTo>
                <a:lnTo>
                  <a:pt x="248" y="301"/>
                </a:lnTo>
                <a:cubicBezTo>
                  <a:pt x="106" y="301"/>
                  <a:pt x="106" y="301"/>
                  <a:pt x="106" y="301"/>
                </a:cubicBezTo>
                <a:cubicBezTo>
                  <a:pt x="106" y="345"/>
                  <a:pt x="106" y="345"/>
                  <a:pt x="106" y="345"/>
                </a:cubicBezTo>
                <a:cubicBezTo>
                  <a:pt x="248" y="345"/>
                  <a:pt x="248" y="345"/>
                  <a:pt x="248" y="345"/>
                </a:cubicBezTo>
                <a:lnTo>
                  <a:pt x="248" y="30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9" name="Freeform 137"/>
          <p:cNvSpPr>
            <a:spLocks noChangeArrowheads="1"/>
          </p:cNvSpPr>
          <p:nvPr userDrawn="1"/>
        </p:nvSpPr>
        <p:spPr bwMode="auto">
          <a:xfrm>
            <a:off x="1336855" y="3202626"/>
            <a:ext cx="230415" cy="185554"/>
          </a:xfrm>
          <a:custGeom>
            <a:avLst/>
            <a:gdLst>
              <a:gd name="T0" fmla="*/ 470 w 497"/>
              <a:gd name="T1" fmla="*/ 124 h 400"/>
              <a:gd name="T2" fmla="*/ 470 w 497"/>
              <a:gd name="T3" fmla="*/ 124 h 400"/>
              <a:gd name="T4" fmla="*/ 26 w 497"/>
              <a:gd name="T5" fmla="*/ 124 h 400"/>
              <a:gd name="T6" fmla="*/ 0 w 497"/>
              <a:gd name="T7" fmla="*/ 151 h 400"/>
              <a:gd name="T8" fmla="*/ 18 w 497"/>
              <a:gd name="T9" fmla="*/ 372 h 400"/>
              <a:gd name="T10" fmla="*/ 44 w 497"/>
              <a:gd name="T11" fmla="*/ 399 h 400"/>
              <a:gd name="T12" fmla="*/ 452 w 497"/>
              <a:gd name="T13" fmla="*/ 399 h 400"/>
              <a:gd name="T14" fmla="*/ 479 w 497"/>
              <a:gd name="T15" fmla="*/ 372 h 400"/>
              <a:gd name="T16" fmla="*/ 496 w 497"/>
              <a:gd name="T17" fmla="*/ 151 h 400"/>
              <a:gd name="T18" fmla="*/ 470 w 497"/>
              <a:gd name="T19" fmla="*/ 124 h 400"/>
              <a:gd name="T20" fmla="*/ 461 w 497"/>
              <a:gd name="T21" fmla="*/ 71 h 400"/>
              <a:gd name="T22" fmla="*/ 461 w 497"/>
              <a:gd name="T23" fmla="*/ 71 h 400"/>
              <a:gd name="T24" fmla="*/ 426 w 497"/>
              <a:gd name="T25" fmla="*/ 53 h 400"/>
              <a:gd name="T26" fmla="*/ 257 w 497"/>
              <a:gd name="T27" fmla="*/ 53 h 400"/>
              <a:gd name="T28" fmla="*/ 213 w 497"/>
              <a:gd name="T29" fmla="*/ 36 h 400"/>
              <a:gd name="T30" fmla="*/ 204 w 497"/>
              <a:gd name="T31" fmla="*/ 18 h 400"/>
              <a:gd name="T32" fmla="*/ 160 w 497"/>
              <a:gd name="T33" fmla="*/ 0 h 400"/>
              <a:gd name="T34" fmla="*/ 79 w 497"/>
              <a:gd name="T35" fmla="*/ 0 h 400"/>
              <a:gd name="T36" fmla="*/ 44 w 497"/>
              <a:gd name="T37" fmla="*/ 27 h 400"/>
              <a:gd name="T38" fmla="*/ 44 w 497"/>
              <a:gd name="T39" fmla="*/ 89 h 400"/>
              <a:gd name="T40" fmla="*/ 461 w 497"/>
              <a:gd name="T41" fmla="*/ 89 h 400"/>
              <a:gd name="T42" fmla="*/ 461 w 497"/>
              <a:gd name="T43" fmla="*/ 7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00">
                <a:moveTo>
                  <a:pt x="470" y="124"/>
                </a:moveTo>
                <a:lnTo>
                  <a:pt x="470" y="124"/>
                </a:lnTo>
                <a:cubicBezTo>
                  <a:pt x="26" y="124"/>
                  <a:pt x="26" y="124"/>
                  <a:pt x="26" y="124"/>
                </a:cubicBezTo>
                <a:cubicBezTo>
                  <a:pt x="0" y="124"/>
                  <a:pt x="0" y="133"/>
                  <a:pt x="0" y="151"/>
                </a:cubicBezTo>
                <a:cubicBezTo>
                  <a:pt x="18" y="372"/>
                  <a:pt x="18" y="372"/>
                  <a:pt x="18" y="372"/>
                </a:cubicBezTo>
                <a:cubicBezTo>
                  <a:pt x="18" y="381"/>
                  <a:pt x="26" y="399"/>
                  <a:pt x="44" y="399"/>
                </a:cubicBezTo>
                <a:cubicBezTo>
                  <a:pt x="452" y="399"/>
                  <a:pt x="452" y="399"/>
                  <a:pt x="452" y="399"/>
                </a:cubicBezTo>
                <a:cubicBezTo>
                  <a:pt x="470" y="399"/>
                  <a:pt x="470" y="381"/>
                  <a:pt x="479" y="372"/>
                </a:cubicBezTo>
                <a:cubicBezTo>
                  <a:pt x="496" y="151"/>
                  <a:pt x="496" y="151"/>
                  <a:pt x="496" y="151"/>
                </a:cubicBezTo>
                <a:cubicBezTo>
                  <a:pt x="496" y="133"/>
                  <a:pt x="496" y="124"/>
                  <a:pt x="470" y="124"/>
                </a:cubicBezTo>
                <a:close/>
                <a:moveTo>
                  <a:pt x="461" y="71"/>
                </a:moveTo>
                <a:lnTo>
                  <a:pt x="461" y="71"/>
                </a:lnTo>
                <a:cubicBezTo>
                  <a:pt x="452" y="62"/>
                  <a:pt x="443" y="53"/>
                  <a:pt x="426" y="53"/>
                </a:cubicBezTo>
                <a:cubicBezTo>
                  <a:pt x="257" y="53"/>
                  <a:pt x="257" y="53"/>
                  <a:pt x="257" y="53"/>
                </a:cubicBezTo>
                <a:cubicBezTo>
                  <a:pt x="239" y="53"/>
                  <a:pt x="222" y="44"/>
                  <a:pt x="213" y="36"/>
                </a:cubicBezTo>
                <a:cubicBezTo>
                  <a:pt x="204" y="18"/>
                  <a:pt x="204" y="18"/>
                  <a:pt x="204" y="18"/>
                </a:cubicBezTo>
                <a:cubicBezTo>
                  <a:pt x="186" y="8"/>
                  <a:pt x="169" y="0"/>
                  <a:pt x="160" y="0"/>
                </a:cubicBezTo>
                <a:cubicBezTo>
                  <a:pt x="79" y="0"/>
                  <a:pt x="79" y="0"/>
                  <a:pt x="79" y="0"/>
                </a:cubicBezTo>
                <a:cubicBezTo>
                  <a:pt x="62" y="0"/>
                  <a:pt x="53" y="8"/>
                  <a:pt x="44" y="27"/>
                </a:cubicBezTo>
                <a:cubicBezTo>
                  <a:pt x="44" y="89"/>
                  <a:pt x="44" y="89"/>
                  <a:pt x="44" y="89"/>
                </a:cubicBezTo>
                <a:cubicBezTo>
                  <a:pt x="461" y="89"/>
                  <a:pt x="461" y="89"/>
                  <a:pt x="461" y="89"/>
                </a:cubicBezTo>
                <a:lnTo>
                  <a:pt x="461" y="7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0" name="Freeform 139"/>
          <p:cNvSpPr>
            <a:spLocks noChangeArrowheads="1"/>
          </p:cNvSpPr>
          <p:nvPr userDrawn="1"/>
        </p:nvSpPr>
        <p:spPr bwMode="auto">
          <a:xfrm>
            <a:off x="4191494" y="3177512"/>
            <a:ext cx="230414" cy="185554"/>
          </a:xfrm>
          <a:custGeom>
            <a:avLst/>
            <a:gdLst>
              <a:gd name="T0" fmla="*/ 416 w 497"/>
              <a:gd name="T1" fmla="*/ 71 h 400"/>
              <a:gd name="T2" fmla="*/ 416 w 497"/>
              <a:gd name="T3" fmla="*/ 71 h 400"/>
              <a:gd name="T4" fmla="*/ 398 w 497"/>
              <a:gd name="T5" fmla="*/ 53 h 400"/>
              <a:gd name="T6" fmla="*/ 97 w 497"/>
              <a:gd name="T7" fmla="*/ 53 h 400"/>
              <a:gd name="T8" fmla="*/ 71 w 497"/>
              <a:gd name="T9" fmla="*/ 71 h 400"/>
              <a:gd name="T10" fmla="*/ 71 w 497"/>
              <a:gd name="T11" fmla="*/ 98 h 400"/>
              <a:gd name="T12" fmla="*/ 416 w 497"/>
              <a:gd name="T13" fmla="*/ 98 h 400"/>
              <a:gd name="T14" fmla="*/ 416 w 497"/>
              <a:gd name="T15" fmla="*/ 71 h 400"/>
              <a:gd name="T16" fmla="*/ 345 w 497"/>
              <a:gd name="T17" fmla="*/ 0 h 400"/>
              <a:gd name="T18" fmla="*/ 345 w 497"/>
              <a:gd name="T19" fmla="*/ 0 h 400"/>
              <a:gd name="T20" fmla="*/ 150 w 497"/>
              <a:gd name="T21" fmla="*/ 0 h 400"/>
              <a:gd name="T22" fmla="*/ 124 w 497"/>
              <a:gd name="T23" fmla="*/ 27 h 400"/>
              <a:gd name="T24" fmla="*/ 372 w 497"/>
              <a:gd name="T25" fmla="*/ 27 h 400"/>
              <a:gd name="T26" fmla="*/ 345 w 497"/>
              <a:gd name="T27" fmla="*/ 0 h 400"/>
              <a:gd name="T28" fmla="*/ 469 w 497"/>
              <a:gd name="T29" fmla="*/ 98 h 400"/>
              <a:gd name="T30" fmla="*/ 469 w 497"/>
              <a:gd name="T31" fmla="*/ 98 h 400"/>
              <a:gd name="T32" fmla="*/ 451 w 497"/>
              <a:gd name="T33" fmla="*/ 80 h 400"/>
              <a:gd name="T34" fmla="*/ 451 w 497"/>
              <a:gd name="T35" fmla="*/ 124 h 400"/>
              <a:gd name="T36" fmla="*/ 44 w 497"/>
              <a:gd name="T37" fmla="*/ 124 h 400"/>
              <a:gd name="T38" fmla="*/ 44 w 497"/>
              <a:gd name="T39" fmla="*/ 80 h 400"/>
              <a:gd name="T40" fmla="*/ 26 w 497"/>
              <a:gd name="T41" fmla="*/ 98 h 400"/>
              <a:gd name="T42" fmla="*/ 8 w 497"/>
              <a:gd name="T43" fmla="*/ 151 h 400"/>
              <a:gd name="T44" fmla="*/ 44 w 497"/>
              <a:gd name="T45" fmla="*/ 372 h 400"/>
              <a:gd name="T46" fmla="*/ 71 w 497"/>
              <a:gd name="T47" fmla="*/ 399 h 400"/>
              <a:gd name="T48" fmla="*/ 416 w 497"/>
              <a:gd name="T49" fmla="*/ 399 h 400"/>
              <a:gd name="T50" fmla="*/ 451 w 497"/>
              <a:gd name="T51" fmla="*/ 372 h 400"/>
              <a:gd name="T52" fmla="*/ 487 w 497"/>
              <a:gd name="T53" fmla="*/ 151 h 400"/>
              <a:gd name="T54" fmla="*/ 469 w 497"/>
              <a:gd name="T55" fmla="*/ 98 h 400"/>
              <a:gd name="T56" fmla="*/ 345 w 497"/>
              <a:gd name="T57" fmla="*/ 230 h 400"/>
              <a:gd name="T58" fmla="*/ 345 w 497"/>
              <a:gd name="T59" fmla="*/ 230 h 400"/>
              <a:gd name="T60" fmla="*/ 319 w 497"/>
              <a:gd name="T61" fmla="*/ 257 h 400"/>
              <a:gd name="T62" fmla="*/ 177 w 497"/>
              <a:gd name="T63" fmla="*/ 257 h 400"/>
              <a:gd name="T64" fmla="*/ 150 w 497"/>
              <a:gd name="T65" fmla="*/ 230 h 400"/>
              <a:gd name="T66" fmla="*/ 150 w 497"/>
              <a:gd name="T67" fmla="*/ 186 h 400"/>
              <a:gd name="T68" fmla="*/ 186 w 497"/>
              <a:gd name="T69" fmla="*/ 186 h 400"/>
              <a:gd name="T70" fmla="*/ 186 w 497"/>
              <a:gd name="T71" fmla="*/ 221 h 400"/>
              <a:gd name="T72" fmla="*/ 309 w 497"/>
              <a:gd name="T73" fmla="*/ 221 h 400"/>
              <a:gd name="T74" fmla="*/ 309 w 497"/>
              <a:gd name="T75" fmla="*/ 186 h 400"/>
              <a:gd name="T76" fmla="*/ 345 w 497"/>
              <a:gd name="T77" fmla="*/ 186 h 400"/>
              <a:gd name="T78" fmla="*/ 345 w 497"/>
              <a:gd name="T79" fmla="*/ 23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7" h="400">
                <a:moveTo>
                  <a:pt x="416" y="71"/>
                </a:moveTo>
                <a:lnTo>
                  <a:pt x="416" y="71"/>
                </a:lnTo>
                <a:cubicBezTo>
                  <a:pt x="416" y="53"/>
                  <a:pt x="398" y="53"/>
                  <a:pt x="398" y="53"/>
                </a:cubicBezTo>
                <a:cubicBezTo>
                  <a:pt x="97" y="53"/>
                  <a:pt x="97" y="53"/>
                  <a:pt x="97" y="53"/>
                </a:cubicBezTo>
                <a:cubicBezTo>
                  <a:pt x="97" y="53"/>
                  <a:pt x="71" y="53"/>
                  <a:pt x="71" y="71"/>
                </a:cubicBezTo>
                <a:cubicBezTo>
                  <a:pt x="71" y="98"/>
                  <a:pt x="71" y="98"/>
                  <a:pt x="71" y="98"/>
                </a:cubicBezTo>
                <a:cubicBezTo>
                  <a:pt x="416" y="98"/>
                  <a:pt x="416" y="98"/>
                  <a:pt x="416" y="98"/>
                </a:cubicBezTo>
                <a:lnTo>
                  <a:pt x="416" y="71"/>
                </a:lnTo>
                <a:close/>
                <a:moveTo>
                  <a:pt x="345" y="0"/>
                </a:moveTo>
                <a:lnTo>
                  <a:pt x="345" y="0"/>
                </a:lnTo>
                <a:cubicBezTo>
                  <a:pt x="150" y="0"/>
                  <a:pt x="150" y="0"/>
                  <a:pt x="150" y="0"/>
                </a:cubicBezTo>
                <a:cubicBezTo>
                  <a:pt x="150" y="0"/>
                  <a:pt x="124" y="0"/>
                  <a:pt x="124" y="27"/>
                </a:cubicBezTo>
                <a:cubicBezTo>
                  <a:pt x="372" y="27"/>
                  <a:pt x="372" y="27"/>
                  <a:pt x="372" y="27"/>
                </a:cubicBezTo>
                <a:cubicBezTo>
                  <a:pt x="372" y="0"/>
                  <a:pt x="345" y="0"/>
                  <a:pt x="345" y="0"/>
                </a:cubicBezTo>
                <a:close/>
                <a:moveTo>
                  <a:pt x="469" y="98"/>
                </a:moveTo>
                <a:lnTo>
                  <a:pt x="469" y="98"/>
                </a:lnTo>
                <a:cubicBezTo>
                  <a:pt x="451" y="80"/>
                  <a:pt x="451" y="80"/>
                  <a:pt x="451" y="80"/>
                </a:cubicBezTo>
                <a:cubicBezTo>
                  <a:pt x="451" y="124"/>
                  <a:pt x="451" y="124"/>
                  <a:pt x="451" y="124"/>
                </a:cubicBezTo>
                <a:cubicBezTo>
                  <a:pt x="44" y="124"/>
                  <a:pt x="44" y="124"/>
                  <a:pt x="44" y="124"/>
                </a:cubicBezTo>
                <a:cubicBezTo>
                  <a:pt x="44" y="80"/>
                  <a:pt x="44" y="80"/>
                  <a:pt x="44" y="80"/>
                </a:cubicBezTo>
                <a:cubicBezTo>
                  <a:pt x="44" y="80"/>
                  <a:pt x="44" y="80"/>
                  <a:pt x="26" y="98"/>
                </a:cubicBezTo>
                <a:cubicBezTo>
                  <a:pt x="8" y="115"/>
                  <a:pt x="0" y="115"/>
                  <a:pt x="8" y="151"/>
                </a:cubicBezTo>
                <a:cubicBezTo>
                  <a:pt x="8" y="177"/>
                  <a:pt x="44" y="346"/>
                  <a:pt x="44" y="372"/>
                </a:cubicBezTo>
                <a:cubicBezTo>
                  <a:pt x="53" y="399"/>
                  <a:pt x="71" y="399"/>
                  <a:pt x="71" y="399"/>
                </a:cubicBezTo>
                <a:cubicBezTo>
                  <a:pt x="416" y="399"/>
                  <a:pt x="416" y="399"/>
                  <a:pt x="416" y="399"/>
                </a:cubicBezTo>
                <a:cubicBezTo>
                  <a:pt x="416" y="399"/>
                  <a:pt x="443" y="399"/>
                  <a:pt x="451" y="372"/>
                </a:cubicBezTo>
                <a:cubicBezTo>
                  <a:pt x="451" y="346"/>
                  <a:pt x="487" y="177"/>
                  <a:pt x="487" y="151"/>
                </a:cubicBezTo>
                <a:cubicBezTo>
                  <a:pt x="496" y="115"/>
                  <a:pt x="487" y="115"/>
                  <a:pt x="469" y="98"/>
                </a:cubicBezTo>
                <a:close/>
                <a:moveTo>
                  <a:pt x="345" y="230"/>
                </a:moveTo>
                <a:lnTo>
                  <a:pt x="345" y="230"/>
                </a:lnTo>
                <a:cubicBezTo>
                  <a:pt x="345" y="230"/>
                  <a:pt x="345" y="257"/>
                  <a:pt x="319" y="257"/>
                </a:cubicBezTo>
                <a:cubicBezTo>
                  <a:pt x="177" y="257"/>
                  <a:pt x="177" y="257"/>
                  <a:pt x="177" y="257"/>
                </a:cubicBezTo>
                <a:cubicBezTo>
                  <a:pt x="150" y="257"/>
                  <a:pt x="150" y="230"/>
                  <a:pt x="150" y="230"/>
                </a:cubicBezTo>
                <a:cubicBezTo>
                  <a:pt x="150" y="186"/>
                  <a:pt x="150" y="186"/>
                  <a:pt x="150" y="186"/>
                </a:cubicBezTo>
                <a:cubicBezTo>
                  <a:pt x="186" y="186"/>
                  <a:pt x="186" y="186"/>
                  <a:pt x="186" y="186"/>
                </a:cubicBezTo>
                <a:cubicBezTo>
                  <a:pt x="186" y="221"/>
                  <a:pt x="186" y="221"/>
                  <a:pt x="186" y="221"/>
                </a:cubicBezTo>
                <a:cubicBezTo>
                  <a:pt x="309" y="221"/>
                  <a:pt x="309" y="221"/>
                  <a:pt x="309" y="221"/>
                </a:cubicBezTo>
                <a:cubicBezTo>
                  <a:pt x="309" y="186"/>
                  <a:pt x="309" y="186"/>
                  <a:pt x="309" y="186"/>
                </a:cubicBezTo>
                <a:cubicBezTo>
                  <a:pt x="345" y="186"/>
                  <a:pt x="345" y="186"/>
                  <a:pt x="345" y="186"/>
                </a:cubicBezTo>
                <a:lnTo>
                  <a:pt x="345" y="23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1" name="Freeform 142"/>
          <p:cNvSpPr>
            <a:spLocks noChangeArrowheads="1"/>
          </p:cNvSpPr>
          <p:nvPr userDrawn="1"/>
        </p:nvSpPr>
        <p:spPr bwMode="auto">
          <a:xfrm>
            <a:off x="827201" y="4536701"/>
            <a:ext cx="173321" cy="222257"/>
          </a:xfrm>
          <a:custGeom>
            <a:avLst/>
            <a:gdLst>
              <a:gd name="T0" fmla="*/ 18 w 373"/>
              <a:gd name="T1" fmla="*/ 187 h 480"/>
              <a:gd name="T2" fmla="*/ 18 w 373"/>
              <a:gd name="T3" fmla="*/ 187 h 480"/>
              <a:gd name="T4" fmla="*/ 53 w 373"/>
              <a:gd name="T5" fmla="*/ 435 h 480"/>
              <a:gd name="T6" fmla="*/ 186 w 373"/>
              <a:gd name="T7" fmla="*/ 479 h 480"/>
              <a:gd name="T8" fmla="*/ 319 w 373"/>
              <a:gd name="T9" fmla="*/ 435 h 480"/>
              <a:gd name="T10" fmla="*/ 354 w 373"/>
              <a:gd name="T11" fmla="*/ 187 h 480"/>
              <a:gd name="T12" fmla="*/ 186 w 373"/>
              <a:gd name="T13" fmla="*/ 222 h 480"/>
              <a:gd name="T14" fmla="*/ 18 w 373"/>
              <a:gd name="T15" fmla="*/ 187 h 480"/>
              <a:gd name="T16" fmla="*/ 266 w 373"/>
              <a:gd name="T17" fmla="*/ 45 h 480"/>
              <a:gd name="T18" fmla="*/ 266 w 373"/>
              <a:gd name="T19" fmla="*/ 45 h 480"/>
              <a:gd name="T20" fmla="*/ 239 w 373"/>
              <a:gd name="T21" fmla="*/ 18 h 480"/>
              <a:gd name="T22" fmla="*/ 212 w 373"/>
              <a:gd name="T23" fmla="*/ 0 h 480"/>
              <a:gd name="T24" fmla="*/ 159 w 373"/>
              <a:gd name="T25" fmla="*/ 0 h 480"/>
              <a:gd name="T26" fmla="*/ 133 w 373"/>
              <a:gd name="T27" fmla="*/ 18 h 480"/>
              <a:gd name="T28" fmla="*/ 106 w 373"/>
              <a:gd name="T29" fmla="*/ 45 h 480"/>
              <a:gd name="T30" fmla="*/ 0 w 373"/>
              <a:gd name="T31" fmla="*/ 107 h 480"/>
              <a:gd name="T32" fmla="*/ 0 w 373"/>
              <a:gd name="T33" fmla="*/ 107 h 480"/>
              <a:gd name="T34" fmla="*/ 186 w 373"/>
              <a:gd name="T35" fmla="*/ 178 h 480"/>
              <a:gd name="T36" fmla="*/ 372 w 373"/>
              <a:gd name="T37" fmla="*/ 107 h 480"/>
              <a:gd name="T38" fmla="*/ 372 w 373"/>
              <a:gd name="T39" fmla="*/ 107 h 480"/>
              <a:gd name="T40" fmla="*/ 266 w 373"/>
              <a:gd name="T41" fmla="*/ 45 h 480"/>
              <a:gd name="T42" fmla="*/ 239 w 373"/>
              <a:gd name="T43" fmla="*/ 98 h 480"/>
              <a:gd name="T44" fmla="*/ 239 w 373"/>
              <a:gd name="T45" fmla="*/ 98 h 480"/>
              <a:gd name="T46" fmla="*/ 203 w 373"/>
              <a:gd name="T47" fmla="*/ 63 h 480"/>
              <a:gd name="T48" fmla="*/ 168 w 373"/>
              <a:gd name="T49" fmla="*/ 63 h 480"/>
              <a:gd name="T50" fmla="*/ 133 w 373"/>
              <a:gd name="T51" fmla="*/ 98 h 480"/>
              <a:gd name="T52" fmla="*/ 88 w 373"/>
              <a:gd name="T53" fmla="*/ 98 h 480"/>
              <a:gd name="T54" fmla="*/ 141 w 373"/>
              <a:gd name="T55" fmla="*/ 36 h 480"/>
              <a:gd name="T56" fmla="*/ 159 w 373"/>
              <a:gd name="T57" fmla="*/ 28 h 480"/>
              <a:gd name="T58" fmla="*/ 212 w 373"/>
              <a:gd name="T59" fmla="*/ 28 h 480"/>
              <a:gd name="T60" fmla="*/ 231 w 373"/>
              <a:gd name="T61" fmla="*/ 36 h 480"/>
              <a:gd name="T62" fmla="*/ 284 w 373"/>
              <a:gd name="T63" fmla="*/ 98 h 480"/>
              <a:gd name="T64" fmla="*/ 239 w 373"/>
              <a:gd name="T65" fmla="*/ 9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3" h="480">
                <a:moveTo>
                  <a:pt x="18" y="187"/>
                </a:moveTo>
                <a:lnTo>
                  <a:pt x="18" y="187"/>
                </a:lnTo>
                <a:cubicBezTo>
                  <a:pt x="53" y="435"/>
                  <a:pt x="53" y="435"/>
                  <a:pt x="53" y="435"/>
                </a:cubicBezTo>
                <a:cubicBezTo>
                  <a:pt x="53" y="444"/>
                  <a:pt x="106" y="479"/>
                  <a:pt x="186" y="479"/>
                </a:cubicBezTo>
                <a:cubicBezTo>
                  <a:pt x="266" y="479"/>
                  <a:pt x="319" y="444"/>
                  <a:pt x="319" y="435"/>
                </a:cubicBezTo>
                <a:cubicBezTo>
                  <a:pt x="354" y="187"/>
                  <a:pt x="354" y="187"/>
                  <a:pt x="354" y="187"/>
                </a:cubicBezTo>
                <a:cubicBezTo>
                  <a:pt x="310" y="213"/>
                  <a:pt x="247" y="222"/>
                  <a:pt x="186" y="222"/>
                </a:cubicBezTo>
                <a:cubicBezTo>
                  <a:pt x="124" y="222"/>
                  <a:pt x="62" y="213"/>
                  <a:pt x="18" y="187"/>
                </a:cubicBezTo>
                <a:close/>
                <a:moveTo>
                  <a:pt x="266" y="45"/>
                </a:moveTo>
                <a:lnTo>
                  <a:pt x="266" y="45"/>
                </a:lnTo>
                <a:cubicBezTo>
                  <a:pt x="239" y="18"/>
                  <a:pt x="239" y="18"/>
                  <a:pt x="239" y="18"/>
                </a:cubicBezTo>
                <a:cubicBezTo>
                  <a:pt x="239" y="9"/>
                  <a:pt x="231" y="0"/>
                  <a:pt x="212" y="0"/>
                </a:cubicBezTo>
                <a:cubicBezTo>
                  <a:pt x="159" y="0"/>
                  <a:pt x="159" y="0"/>
                  <a:pt x="159" y="0"/>
                </a:cubicBezTo>
                <a:cubicBezTo>
                  <a:pt x="141" y="0"/>
                  <a:pt x="133" y="9"/>
                  <a:pt x="133" y="18"/>
                </a:cubicBezTo>
                <a:cubicBezTo>
                  <a:pt x="106" y="45"/>
                  <a:pt x="106" y="45"/>
                  <a:pt x="106" y="45"/>
                </a:cubicBezTo>
                <a:cubicBezTo>
                  <a:pt x="44" y="53"/>
                  <a:pt x="0" y="81"/>
                  <a:pt x="0" y="107"/>
                </a:cubicBezTo>
                <a:lnTo>
                  <a:pt x="0" y="107"/>
                </a:lnTo>
                <a:cubicBezTo>
                  <a:pt x="0" y="151"/>
                  <a:pt x="80" y="178"/>
                  <a:pt x="186" y="178"/>
                </a:cubicBezTo>
                <a:cubicBezTo>
                  <a:pt x="292" y="178"/>
                  <a:pt x="372" y="151"/>
                  <a:pt x="372" y="107"/>
                </a:cubicBezTo>
                <a:lnTo>
                  <a:pt x="372" y="107"/>
                </a:lnTo>
                <a:cubicBezTo>
                  <a:pt x="372" y="81"/>
                  <a:pt x="328" y="53"/>
                  <a:pt x="266" y="45"/>
                </a:cubicBezTo>
                <a:close/>
                <a:moveTo>
                  <a:pt x="239" y="98"/>
                </a:moveTo>
                <a:lnTo>
                  <a:pt x="239" y="98"/>
                </a:lnTo>
                <a:cubicBezTo>
                  <a:pt x="203" y="63"/>
                  <a:pt x="203" y="63"/>
                  <a:pt x="203" y="63"/>
                </a:cubicBezTo>
                <a:cubicBezTo>
                  <a:pt x="168" y="63"/>
                  <a:pt x="168" y="63"/>
                  <a:pt x="168" y="63"/>
                </a:cubicBezTo>
                <a:cubicBezTo>
                  <a:pt x="133" y="98"/>
                  <a:pt x="133" y="98"/>
                  <a:pt x="133" y="98"/>
                </a:cubicBezTo>
                <a:cubicBezTo>
                  <a:pt x="88" y="98"/>
                  <a:pt x="88" y="98"/>
                  <a:pt x="88" y="98"/>
                </a:cubicBezTo>
                <a:cubicBezTo>
                  <a:pt x="88" y="98"/>
                  <a:pt x="141" y="45"/>
                  <a:pt x="141" y="36"/>
                </a:cubicBezTo>
                <a:cubicBezTo>
                  <a:pt x="150" y="28"/>
                  <a:pt x="150" y="28"/>
                  <a:pt x="159" y="28"/>
                </a:cubicBezTo>
                <a:cubicBezTo>
                  <a:pt x="212" y="28"/>
                  <a:pt x="212" y="28"/>
                  <a:pt x="212" y="28"/>
                </a:cubicBezTo>
                <a:cubicBezTo>
                  <a:pt x="222" y="28"/>
                  <a:pt x="222" y="28"/>
                  <a:pt x="231" y="36"/>
                </a:cubicBezTo>
                <a:cubicBezTo>
                  <a:pt x="231" y="45"/>
                  <a:pt x="284" y="98"/>
                  <a:pt x="284" y="98"/>
                </a:cubicBezTo>
                <a:lnTo>
                  <a:pt x="239" y="98"/>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2" name="Freeform 143"/>
          <p:cNvSpPr>
            <a:spLocks noChangeArrowheads="1"/>
          </p:cNvSpPr>
          <p:nvPr userDrawn="1"/>
        </p:nvSpPr>
        <p:spPr bwMode="auto">
          <a:xfrm>
            <a:off x="2267393" y="5013398"/>
            <a:ext cx="181476" cy="185554"/>
          </a:xfrm>
          <a:custGeom>
            <a:avLst/>
            <a:gdLst>
              <a:gd name="T0" fmla="*/ 328 w 391"/>
              <a:gd name="T1" fmla="*/ 0 h 400"/>
              <a:gd name="T2" fmla="*/ 328 w 391"/>
              <a:gd name="T3" fmla="*/ 0 h 400"/>
              <a:gd name="T4" fmla="*/ 44 w 391"/>
              <a:gd name="T5" fmla="*/ 0 h 400"/>
              <a:gd name="T6" fmla="*/ 0 w 391"/>
              <a:gd name="T7" fmla="*/ 53 h 400"/>
              <a:gd name="T8" fmla="*/ 0 w 391"/>
              <a:gd name="T9" fmla="*/ 346 h 400"/>
              <a:gd name="T10" fmla="*/ 44 w 391"/>
              <a:gd name="T11" fmla="*/ 399 h 400"/>
              <a:gd name="T12" fmla="*/ 346 w 391"/>
              <a:gd name="T13" fmla="*/ 399 h 400"/>
              <a:gd name="T14" fmla="*/ 390 w 391"/>
              <a:gd name="T15" fmla="*/ 346 h 400"/>
              <a:gd name="T16" fmla="*/ 390 w 391"/>
              <a:gd name="T17" fmla="*/ 80 h 400"/>
              <a:gd name="T18" fmla="*/ 328 w 391"/>
              <a:gd name="T19" fmla="*/ 0 h 400"/>
              <a:gd name="T20" fmla="*/ 292 w 391"/>
              <a:gd name="T21" fmla="*/ 151 h 400"/>
              <a:gd name="T22" fmla="*/ 292 w 391"/>
              <a:gd name="T23" fmla="*/ 151 h 400"/>
              <a:gd name="T24" fmla="*/ 266 w 391"/>
              <a:gd name="T25" fmla="*/ 177 h 400"/>
              <a:gd name="T26" fmla="*/ 124 w 391"/>
              <a:gd name="T27" fmla="*/ 177 h 400"/>
              <a:gd name="T28" fmla="*/ 98 w 391"/>
              <a:gd name="T29" fmla="*/ 151 h 400"/>
              <a:gd name="T30" fmla="*/ 98 w 391"/>
              <a:gd name="T31" fmla="*/ 27 h 400"/>
              <a:gd name="T32" fmla="*/ 292 w 391"/>
              <a:gd name="T33" fmla="*/ 27 h 400"/>
              <a:gd name="T34" fmla="*/ 292 w 391"/>
              <a:gd name="T35" fmla="*/ 151 h 400"/>
              <a:gd name="T36" fmla="*/ 266 w 391"/>
              <a:gd name="T37" fmla="*/ 53 h 400"/>
              <a:gd name="T38" fmla="*/ 266 w 391"/>
              <a:gd name="T39" fmla="*/ 53 h 400"/>
              <a:gd name="T40" fmla="*/ 222 w 391"/>
              <a:gd name="T41" fmla="*/ 53 h 400"/>
              <a:gd name="T42" fmla="*/ 222 w 391"/>
              <a:gd name="T43" fmla="*/ 151 h 400"/>
              <a:gd name="T44" fmla="*/ 266 w 391"/>
              <a:gd name="T45" fmla="*/ 151 h 400"/>
              <a:gd name="T46" fmla="*/ 266 w 391"/>
              <a:gd name="T47" fmla="*/ 5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400">
                <a:moveTo>
                  <a:pt x="328" y="0"/>
                </a:moveTo>
                <a:lnTo>
                  <a:pt x="328" y="0"/>
                </a:lnTo>
                <a:cubicBezTo>
                  <a:pt x="44" y="0"/>
                  <a:pt x="44" y="0"/>
                  <a:pt x="44" y="0"/>
                </a:cubicBezTo>
                <a:cubicBezTo>
                  <a:pt x="18" y="0"/>
                  <a:pt x="0" y="18"/>
                  <a:pt x="0" y="53"/>
                </a:cubicBezTo>
                <a:cubicBezTo>
                  <a:pt x="0" y="346"/>
                  <a:pt x="0" y="346"/>
                  <a:pt x="0" y="346"/>
                </a:cubicBezTo>
                <a:cubicBezTo>
                  <a:pt x="0" y="372"/>
                  <a:pt x="18" y="399"/>
                  <a:pt x="44" y="399"/>
                </a:cubicBezTo>
                <a:cubicBezTo>
                  <a:pt x="346" y="399"/>
                  <a:pt x="346" y="399"/>
                  <a:pt x="346" y="399"/>
                </a:cubicBezTo>
                <a:cubicBezTo>
                  <a:pt x="373" y="399"/>
                  <a:pt x="390" y="372"/>
                  <a:pt x="390" y="346"/>
                </a:cubicBezTo>
                <a:cubicBezTo>
                  <a:pt x="390" y="80"/>
                  <a:pt x="390" y="80"/>
                  <a:pt x="390" y="80"/>
                </a:cubicBezTo>
                <a:lnTo>
                  <a:pt x="328" y="0"/>
                </a:lnTo>
                <a:close/>
                <a:moveTo>
                  <a:pt x="292" y="151"/>
                </a:moveTo>
                <a:lnTo>
                  <a:pt x="292" y="151"/>
                </a:lnTo>
                <a:cubicBezTo>
                  <a:pt x="292" y="159"/>
                  <a:pt x="284" y="177"/>
                  <a:pt x="266" y="177"/>
                </a:cubicBezTo>
                <a:cubicBezTo>
                  <a:pt x="124" y="177"/>
                  <a:pt x="124" y="177"/>
                  <a:pt x="124" y="177"/>
                </a:cubicBezTo>
                <a:cubicBezTo>
                  <a:pt x="107" y="177"/>
                  <a:pt x="98" y="159"/>
                  <a:pt x="98" y="151"/>
                </a:cubicBezTo>
                <a:cubicBezTo>
                  <a:pt x="98" y="27"/>
                  <a:pt x="98" y="27"/>
                  <a:pt x="98" y="27"/>
                </a:cubicBezTo>
                <a:cubicBezTo>
                  <a:pt x="292" y="27"/>
                  <a:pt x="292" y="27"/>
                  <a:pt x="292" y="27"/>
                </a:cubicBezTo>
                <a:lnTo>
                  <a:pt x="292" y="151"/>
                </a:lnTo>
                <a:close/>
                <a:moveTo>
                  <a:pt x="266" y="53"/>
                </a:moveTo>
                <a:lnTo>
                  <a:pt x="266" y="53"/>
                </a:lnTo>
                <a:cubicBezTo>
                  <a:pt x="222" y="53"/>
                  <a:pt x="222" y="53"/>
                  <a:pt x="222" y="53"/>
                </a:cubicBezTo>
                <a:cubicBezTo>
                  <a:pt x="222" y="151"/>
                  <a:pt x="222" y="151"/>
                  <a:pt x="222" y="151"/>
                </a:cubicBezTo>
                <a:cubicBezTo>
                  <a:pt x="266" y="151"/>
                  <a:pt x="266" y="151"/>
                  <a:pt x="266" y="151"/>
                </a:cubicBezTo>
                <a:lnTo>
                  <a:pt x="266" y="53"/>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3" name="Freeform 147"/>
          <p:cNvSpPr>
            <a:spLocks noChangeArrowheads="1"/>
          </p:cNvSpPr>
          <p:nvPr userDrawn="1"/>
        </p:nvSpPr>
        <p:spPr bwMode="auto">
          <a:xfrm>
            <a:off x="1325345" y="5009319"/>
            <a:ext cx="230414" cy="193711"/>
          </a:xfrm>
          <a:custGeom>
            <a:avLst/>
            <a:gdLst>
              <a:gd name="T0" fmla="*/ 249 w 498"/>
              <a:gd name="T1" fmla="*/ 0 h 418"/>
              <a:gd name="T2" fmla="*/ 249 w 498"/>
              <a:gd name="T3" fmla="*/ 0 h 418"/>
              <a:gd name="T4" fmla="*/ 115 w 498"/>
              <a:gd name="T5" fmla="*/ 115 h 418"/>
              <a:gd name="T6" fmla="*/ 204 w 498"/>
              <a:gd name="T7" fmla="*/ 115 h 418"/>
              <a:gd name="T8" fmla="*/ 204 w 498"/>
              <a:gd name="T9" fmla="*/ 248 h 418"/>
              <a:gd name="T10" fmla="*/ 293 w 498"/>
              <a:gd name="T11" fmla="*/ 248 h 418"/>
              <a:gd name="T12" fmla="*/ 293 w 498"/>
              <a:gd name="T13" fmla="*/ 115 h 418"/>
              <a:gd name="T14" fmla="*/ 381 w 498"/>
              <a:gd name="T15" fmla="*/ 115 h 418"/>
              <a:gd name="T16" fmla="*/ 249 w 498"/>
              <a:gd name="T17" fmla="*/ 0 h 418"/>
              <a:gd name="T18" fmla="*/ 478 w 498"/>
              <a:gd name="T19" fmla="*/ 283 h 418"/>
              <a:gd name="T20" fmla="*/ 478 w 498"/>
              <a:gd name="T21" fmla="*/ 283 h 418"/>
              <a:gd name="T22" fmla="*/ 399 w 498"/>
              <a:gd name="T23" fmla="*/ 230 h 418"/>
              <a:gd name="T24" fmla="*/ 355 w 498"/>
              <a:gd name="T25" fmla="*/ 230 h 418"/>
              <a:gd name="T26" fmla="*/ 434 w 498"/>
              <a:gd name="T27" fmla="*/ 292 h 418"/>
              <a:gd name="T28" fmla="*/ 346 w 498"/>
              <a:gd name="T29" fmla="*/ 292 h 418"/>
              <a:gd name="T30" fmla="*/ 346 w 498"/>
              <a:gd name="T31" fmla="*/ 301 h 418"/>
              <a:gd name="T32" fmla="*/ 319 w 498"/>
              <a:gd name="T33" fmla="*/ 355 h 418"/>
              <a:gd name="T34" fmla="*/ 178 w 498"/>
              <a:gd name="T35" fmla="*/ 355 h 418"/>
              <a:gd name="T36" fmla="*/ 151 w 498"/>
              <a:gd name="T37" fmla="*/ 301 h 418"/>
              <a:gd name="T38" fmla="*/ 151 w 498"/>
              <a:gd name="T39" fmla="*/ 292 h 418"/>
              <a:gd name="T40" fmla="*/ 62 w 498"/>
              <a:gd name="T41" fmla="*/ 292 h 418"/>
              <a:gd name="T42" fmla="*/ 142 w 498"/>
              <a:gd name="T43" fmla="*/ 230 h 418"/>
              <a:gd name="T44" fmla="*/ 98 w 498"/>
              <a:gd name="T45" fmla="*/ 230 h 418"/>
              <a:gd name="T46" fmla="*/ 18 w 498"/>
              <a:gd name="T47" fmla="*/ 283 h 418"/>
              <a:gd name="T48" fmla="*/ 0 w 498"/>
              <a:gd name="T49" fmla="*/ 320 h 418"/>
              <a:gd name="T50" fmla="*/ 18 w 498"/>
              <a:gd name="T51" fmla="*/ 399 h 418"/>
              <a:gd name="T52" fmla="*/ 45 w 498"/>
              <a:gd name="T53" fmla="*/ 417 h 418"/>
              <a:gd name="T54" fmla="*/ 452 w 498"/>
              <a:gd name="T55" fmla="*/ 417 h 418"/>
              <a:gd name="T56" fmla="*/ 478 w 498"/>
              <a:gd name="T57" fmla="*/ 399 h 418"/>
              <a:gd name="T58" fmla="*/ 497 w 498"/>
              <a:gd name="T59" fmla="*/ 320 h 418"/>
              <a:gd name="T60" fmla="*/ 478 w 498"/>
              <a:gd name="T61" fmla="*/ 28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8" h="418">
                <a:moveTo>
                  <a:pt x="249" y="0"/>
                </a:moveTo>
                <a:lnTo>
                  <a:pt x="249" y="0"/>
                </a:lnTo>
                <a:cubicBezTo>
                  <a:pt x="115" y="115"/>
                  <a:pt x="115" y="115"/>
                  <a:pt x="115" y="115"/>
                </a:cubicBezTo>
                <a:cubicBezTo>
                  <a:pt x="204" y="115"/>
                  <a:pt x="204" y="115"/>
                  <a:pt x="204" y="115"/>
                </a:cubicBezTo>
                <a:cubicBezTo>
                  <a:pt x="204" y="248"/>
                  <a:pt x="204" y="248"/>
                  <a:pt x="204" y="248"/>
                </a:cubicBezTo>
                <a:cubicBezTo>
                  <a:pt x="293" y="248"/>
                  <a:pt x="293" y="248"/>
                  <a:pt x="293" y="248"/>
                </a:cubicBezTo>
                <a:cubicBezTo>
                  <a:pt x="293" y="115"/>
                  <a:pt x="293" y="115"/>
                  <a:pt x="293" y="115"/>
                </a:cubicBezTo>
                <a:cubicBezTo>
                  <a:pt x="381" y="115"/>
                  <a:pt x="381" y="115"/>
                  <a:pt x="381" y="115"/>
                </a:cubicBezTo>
                <a:lnTo>
                  <a:pt x="249" y="0"/>
                </a:lnTo>
                <a:close/>
                <a:moveTo>
                  <a:pt x="478" y="283"/>
                </a:moveTo>
                <a:lnTo>
                  <a:pt x="478" y="283"/>
                </a:lnTo>
                <a:cubicBezTo>
                  <a:pt x="399" y="230"/>
                  <a:pt x="399" y="230"/>
                  <a:pt x="399" y="230"/>
                </a:cubicBezTo>
                <a:cubicBezTo>
                  <a:pt x="355" y="230"/>
                  <a:pt x="355" y="230"/>
                  <a:pt x="355" y="230"/>
                </a:cubicBezTo>
                <a:cubicBezTo>
                  <a:pt x="434" y="292"/>
                  <a:pt x="434" y="292"/>
                  <a:pt x="434" y="292"/>
                </a:cubicBezTo>
                <a:cubicBezTo>
                  <a:pt x="346" y="292"/>
                  <a:pt x="346" y="292"/>
                  <a:pt x="346" y="292"/>
                </a:cubicBezTo>
                <a:cubicBezTo>
                  <a:pt x="346" y="292"/>
                  <a:pt x="346" y="292"/>
                  <a:pt x="346" y="301"/>
                </a:cubicBezTo>
                <a:cubicBezTo>
                  <a:pt x="319" y="355"/>
                  <a:pt x="319" y="355"/>
                  <a:pt x="319" y="355"/>
                </a:cubicBezTo>
                <a:cubicBezTo>
                  <a:pt x="178" y="355"/>
                  <a:pt x="178" y="355"/>
                  <a:pt x="178" y="355"/>
                </a:cubicBezTo>
                <a:cubicBezTo>
                  <a:pt x="151" y="301"/>
                  <a:pt x="151" y="301"/>
                  <a:pt x="151" y="301"/>
                </a:cubicBezTo>
                <a:cubicBezTo>
                  <a:pt x="151" y="292"/>
                  <a:pt x="151" y="292"/>
                  <a:pt x="151" y="292"/>
                </a:cubicBezTo>
                <a:cubicBezTo>
                  <a:pt x="62" y="292"/>
                  <a:pt x="62" y="292"/>
                  <a:pt x="62" y="292"/>
                </a:cubicBezTo>
                <a:cubicBezTo>
                  <a:pt x="142" y="230"/>
                  <a:pt x="142" y="230"/>
                  <a:pt x="142" y="230"/>
                </a:cubicBezTo>
                <a:cubicBezTo>
                  <a:pt x="98" y="230"/>
                  <a:pt x="98" y="230"/>
                  <a:pt x="98" y="230"/>
                </a:cubicBezTo>
                <a:cubicBezTo>
                  <a:pt x="18" y="283"/>
                  <a:pt x="18" y="283"/>
                  <a:pt x="18" y="283"/>
                </a:cubicBezTo>
                <a:cubicBezTo>
                  <a:pt x="9" y="292"/>
                  <a:pt x="0" y="301"/>
                  <a:pt x="0" y="320"/>
                </a:cubicBezTo>
                <a:cubicBezTo>
                  <a:pt x="18" y="399"/>
                  <a:pt x="18" y="399"/>
                  <a:pt x="18" y="399"/>
                </a:cubicBezTo>
                <a:cubicBezTo>
                  <a:pt x="18" y="408"/>
                  <a:pt x="36" y="417"/>
                  <a:pt x="45" y="417"/>
                </a:cubicBezTo>
                <a:cubicBezTo>
                  <a:pt x="452" y="417"/>
                  <a:pt x="452" y="417"/>
                  <a:pt x="452" y="417"/>
                </a:cubicBezTo>
                <a:cubicBezTo>
                  <a:pt x="461" y="417"/>
                  <a:pt x="478" y="408"/>
                  <a:pt x="478" y="399"/>
                </a:cubicBezTo>
                <a:cubicBezTo>
                  <a:pt x="497" y="320"/>
                  <a:pt x="497" y="320"/>
                  <a:pt x="497" y="320"/>
                </a:cubicBezTo>
                <a:cubicBezTo>
                  <a:pt x="497" y="301"/>
                  <a:pt x="487" y="292"/>
                  <a:pt x="478" y="28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4" name="Freeform 148"/>
          <p:cNvSpPr>
            <a:spLocks noChangeArrowheads="1"/>
          </p:cNvSpPr>
          <p:nvPr userDrawn="1"/>
        </p:nvSpPr>
        <p:spPr bwMode="auto">
          <a:xfrm>
            <a:off x="1784134" y="5009319"/>
            <a:ext cx="230415" cy="193711"/>
          </a:xfrm>
          <a:custGeom>
            <a:avLst/>
            <a:gdLst>
              <a:gd name="T0" fmla="*/ 479 w 497"/>
              <a:gd name="T1" fmla="*/ 283 h 418"/>
              <a:gd name="T2" fmla="*/ 479 w 497"/>
              <a:gd name="T3" fmla="*/ 283 h 418"/>
              <a:gd name="T4" fmla="*/ 398 w 497"/>
              <a:gd name="T5" fmla="*/ 230 h 418"/>
              <a:gd name="T6" fmla="*/ 354 w 497"/>
              <a:gd name="T7" fmla="*/ 230 h 418"/>
              <a:gd name="T8" fmla="*/ 434 w 497"/>
              <a:gd name="T9" fmla="*/ 292 h 418"/>
              <a:gd name="T10" fmla="*/ 345 w 497"/>
              <a:gd name="T11" fmla="*/ 292 h 418"/>
              <a:gd name="T12" fmla="*/ 345 w 497"/>
              <a:gd name="T13" fmla="*/ 301 h 418"/>
              <a:gd name="T14" fmla="*/ 319 w 497"/>
              <a:gd name="T15" fmla="*/ 355 h 418"/>
              <a:gd name="T16" fmla="*/ 177 w 497"/>
              <a:gd name="T17" fmla="*/ 355 h 418"/>
              <a:gd name="T18" fmla="*/ 151 w 497"/>
              <a:gd name="T19" fmla="*/ 301 h 418"/>
              <a:gd name="T20" fmla="*/ 151 w 497"/>
              <a:gd name="T21" fmla="*/ 292 h 418"/>
              <a:gd name="T22" fmla="*/ 62 w 497"/>
              <a:gd name="T23" fmla="*/ 292 h 418"/>
              <a:gd name="T24" fmla="*/ 141 w 497"/>
              <a:gd name="T25" fmla="*/ 230 h 418"/>
              <a:gd name="T26" fmla="*/ 97 w 497"/>
              <a:gd name="T27" fmla="*/ 230 h 418"/>
              <a:gd name="T28" fmla="*/ 17 w 497"/>
              <a:gd name="T29" fmla="*/ 283 h 418"/>
              <a:gd name="T30" fmla="*/ 0 w 497"/>
              <a:gd name="T31" fmla="*/ 320 h 418"/>
              <a:gd name="T32" fmla="*/ 17 w 497"/>
              <a:gd name="T33" fmla="*/ 399 h 418"/>
              <a:gd name="T34" fmla="*/ 44 w 497"/>
              <a:gd name="T35" fmla="*/ 417 h 418"/>
              <a:gd name="T36" fmla="*/ 451 w 497"/>
              <a:gd name="T37" fmla="*/ 417 h 418"/>
              <a:gd name="T38" fmla="*/ 479 w 497"/>
              <a:gd name="T39" fmla="*/ 399 h 418"/>
              <a:gd name="T40" fmla="*/ 496 w 497"/>
              <a:gd name="T41" fmla="*/ 320 h 418"/>
              <a:gd name="T42" fmla="*/ 479 w 497"/>
              <a:gd name="T43" fmla="*/ 283 h 418"/>
              <a:gd name="T44" fmla="*/ 381 w 497"/>
              <a:gd name="T45" fmla="*/ 124 h 418"/>
              <a:gd name="T46" fmla="*/ 381 w 497"/>
              <a:gd name="T47" fmla="*/ 124 h 418"/>
              <a:gd name="T48" fmla="*/ 292 w 497"/>
              <a:gd name="T49" fmla="*/ 124 h 418"/>
              <a:gd name="T50" fmla="*/ 292 w 497"/>
              <a:gd name="T51" fmla="*/ 0 h 418"/>
              <a:gd name="T52" fmla="*/ 204 w 497"/>
              <a:gd name="T53" fmla="*/ 0 h 418"/>
              <a:gd name="T54" fmla="*/ 204 w 497"/>
              <a:gd name="T55" fmla="*/ 124 h 418"/>
              <a:gd name="T56" fmla="*/ 115 w 497"/>
              <a:gd name="T57" fmla="*/ 124 h 418"/>
              <a:gd name="T58" fmla="*/ 248 w 497"/>
              <a:gd name="T59" fmla="*/ 248 h 418"/>
              <a:gd name="T60" fmla="*/ 381 w 497"/>
              <a:gd name="T61" fmla="*/ 12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418">
                <a:moveTo>
                  <a:pt x="479" y="283"/>
                </a:moveTo>
                <a:lnTo>
                  <a:pt x="479" y="283"/>
                </a:lnTo>
                <a:cubicBezTo>
                  <a:pt x="398" y="230"/>
                  <a:pt x="398" y="230"/>
                  <a:pt x="398" y="230"/>
                </a:cubicBezTo>
                <a:cubicBezTo>
                  <a:pt x="354" y="230"/>
                  <a:pt x="354" y="230"/>
                  <a:pt x="354" y="230"/>
                </a:cubicBezTo>
                <a:cubicBezTo>
                  <a:pt x="434" y="292"/>
                  <a:pt x="434" y="292"/>
                  <a:pt x="434" y="292"/>
                </a:cubicBezTo>
                <a:cubicBezTo>
                  <a:pt x="345" y="292"/>
                  <a:pt x="345" y="292"/>
                  <a:pt x="345" y="292"/>
                </a:cubicBezTo>
                <a:cubicBezTo>
                  <a:pt x="345" y="292"/>
                  <a:pt x="345" y="292"/>
                  <a:pt x="345" y="301"/>
                </a:cubicBezTo>
                <a:cubicBezTo>
                  <a:pt x="319" y="355"/>
                  <a:pt x="319" y="355"/>
                  <a:pt x="319" y="355"/>
                </a:cubicBezTo>
                <a:cubicBezTo>
                  <a:pt x="177" y="355"/>
                  <a:pt x="177" y="355"/>
                  <a:pt x="177" y="355"/>
                </a:cubicBezTo>
                <a:cubicBezTo>
                  <a:pt x="151" y="301"/>
                  <a:pt x="151" y="301"/>
                  <a:pt x="151" y="301"/>
                </a:cubicBezTo>
                <a:cubicBezTo>
                  <a:pt x="151" y="292"/>
                  <a:pt x="151" y="292"/>
                  <a:pt x="151" y="292"/>
                </a:cubicBezTo>
                <a:cubicBezTo>
                  <a:pt x="62" y="292"/>
                  <a:pt x="62" y="292"/>
                  <a:pt x="62" y="292"/>
                </a:cubicBezTo>
                <a:cubicBezTo>
                  <a:pt x="141" y="230"/>
                  <a:pt x="141" y="230"/>
                  <a:pt x="141" y="230"/>
                </a:cubicBezTo>
                <a:cubicBezTo>
                  <a:pt x="97" y="230"/>
                  <a:pt x="97" y="230"/>
                  <a:pt x="97" y="230"/>
                </a:cubicBezTo>
                <a:cubicBezTo>
                  <a:pt x="17" y="283"/>
                  <a:pt x="17" y="283"/>
                  <a:pt x="17" y="283"/>
                </a:cubicBezTo>
                <a:cubicBezTo>
                  <a:pt x="9" y="292"/>
                  <a:pt x="0" y="301"/>
                  <a:pt x="0" y="320"/>
                </a:cubicBezTo>
                <a:cubicBezTo>
                  <a:pt x="17" y="399"/>
                  <a:pt x="17" y="399"/>
                  <a:pt x="17" y="399"/>
                </a:cubicBezTo>
                <a:cubicBezTo>
                  <a:pt x="17" y="408"/>
                  <a:pt x="35" y="417"/>
                  <a:pt x="44" y="417"/>
                </a:cubicBezTo>
                <a:cubicBezTo>
                  <a:pt x="451" y="417"/>
                  <a:pt x="451" y="417"/>
                  <a:pt x="451" y="417"/>
                </a:cubicBezTo>
                <a:cubicBezTo>
                  <a:pt x="460" y="417"/>
                  <a:pt x="479" y="408"/>
                  <a:pt x="479" y="399"/>
                </a:cubicBezTo>
                <a:cubicBezTo>
                  <a:pt x="496" y="320"/>
                  <a:pt x="496" y="320"/>
                  <a:pt x="496" y="320"/>
                </a:cubicBezTo>
                <a:cubicBezTo>
                  <a:pt x="496" y="301"/>
                  <a:pt x="487" y="292"/>
                  <a:pt x="479" y="283"/>
                </a:cubicBezTo>
                <a:close/>
                <a:moveTo>
                  <a:pt x="381" y="124"/>
                </a:moveTo>
                <a:lnTo>
                  <a:pt x="381" y="124"/>
                </a:lnTo>
                <a:cubicBezTo>
                  <a:pt x="292" y="124"/>
                  <a:pt x="292" y="124"/>
                  <a:pt x="292" y="124"/>
                </a:cubicBezTo>
                <a:cubicBezTo>
                  <a:pt x="292" y="0"/>
                  <a:pt x="292" y="0"/>
                  <a:pt x="292" y="0"/>
                </a:cubicBezTo>
                <a:cubicBezTo>
                  <a:pt x="204" y="0"/>
                  <a:pt x="204" y="0"/>
                  <a:pt x="204" y="0"/>
                </a:cubicBezTo>
                <a:cubicBezTo>
                  <a:pt x="204" y="124"/>
                  <a:pt x="204" y="124"/>
                  <a:pt x="204" y="124"/>
                </a:cubicBezTo>
                <a:cubicBezTo>
                  <a:pt x="115" y="124"/>
                  <a:pt x="115" y="124"/>
                  <a:pt x="115" y="124"/>
                </a:cubicBezTo>
                <a:cubicBezTo>
                  <a:pt x="248" y="248"/>
                  <a:pt x="248" y="248"/>
                  <a:pt x="248" y="248"/>
                </a:cubicBezTo>
                <a:lnTo>
                  <a:pt x="381" y="12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5" name="Freeform 152"/>
          <p:cNvSpPr>
            <a:spLocks noChangeArrowheads="1"/>
          </p:cNvSpPr>
          <p:nvPr userDrawn="1"/>
        </p:nvSpPr>
        <p:spPr bwMode="auto">
          <a:xfrm>
            <a:off x="8682901" y="4142858"/>
            <a:ext cx="165165" cy="210025"/>
          </a:xfrm>
          <a:custGeom>
            <a:avLst/>
            <a:gdLst>
              <a:gd name="T0" fmla="*/ 301 w 355"/>
              <a:gd name="T1" fmla="*/ 0 h 453"/>
              <a:gd name="T2" fmla="*/ 301 w 355"/>
              <a:gd name="T3" fmla="*/ 0 h 453"/>
              <a:gd name="T4" fmla="*/ 53 w 355"/>
              <a:gd name="T5" fmla="*/ 0 h 453"/>
              <a:gd name="T6" fmla="*/ 0 w 355"/>
              <a:gd name="T7" fmla="*/ 53 h 453"/>
              <a:gd name="T8" fmla="*/ 0 w 355"/>
              <a:gd name="T9" fmla="*/ 399 h 453"/>
              <a:gd name="T10" fmla="*/ 53 w 355"/>
              <a:gd name="T11" fmla="*/ 452 h 453"/>
              <a:gd name="T12" fmla="*/ 301 w 355"/>
              <a:gd name="T13" fmla="*/ 452 h 453"/>
              <a:gd name="T14" fmla="*/ 354 w 355"/>
              <a:gd name="T15" fmla="*/ 399 h 453"/>
              <a:gd name="T16" fmla="*/ 354 w 355"/>
              <a:gd name="T17" fmla="*/ 53 h 453"/>
              <a:gd name="T18" fmla="*/ 301 w 355"/>
              <a:gd name="T19" fmla="*/ 0 h 453"/>
              <a:gd name="T20" fmla="*/ 71 w 355"/>
              <a:gd name="T21" fmla="*/ 106 h 453"/>
              <a:gd name="T22" fmla="*/ 71 w 355"/>
              <a:gd name="T23" fmla="*/ 106 h 453"/>
              <a:gd name="T24" fmla="*/ 284 w 355"/>
              <a:gd name="T25" fmla="*/ 106 h 453"/>
              <a:gd name="T26" fmla="*/ 284 w 355"/>
              <a:gd name="T27" fmla="*/ 151 h 453"/>
              <a:gd name="T28" fmla="*/ 71 w 355"/>
              <a:gd name="T29" fmla="*/ 151 h 453"/>
              <a:gd name="T30" fmla="*/ 71 w 355"/>
              <a:gd name="T31" fmla="*/ 106 h 453"/>
              <a:gd name="T32" fmla="*/ 284 w 355"/>
              <a:gd name="T33" fmla="*/ 345 h 453"/>
              <a:gd name="T34" fmla="*/ 284 w 355"/>
              <a:gd name="T35" fmla="*/ 345 h 453"/>
              <a:gd name="T36" fmla="*/ 71 w 355"/>
              <a:gd name="T37" fmla="*/ 345 h 453"/>
              <a:gd name="T38" fmla="*/ 71 w 355"/>
              <a:gd name="T39" fmla="*/ 301 h 453"/>
              <a:gd name="T40" fmla="*/ 284 w 355"/>
              <a:gd name="T41" fmla="*/ 301 h 453"/>
              <a:gd name="T42" fmla="*/ 284 w 355"/>
              <a:gd name="T43" fmla="*/ 345 h 453"/>
              <a:gd name="T44" fmla="*/ 284 w 355"/>
              <a:gd name="T45" fmla="*/ 248 h 453"/>
              <a:gd name="T46" fmla="*/ 284 w 355"/>
              <a:gd name="T47" fmla="*/ 248 h 453"/>
              <a:gd name="T48" fmla="*/ 71 w 355"/>
              <a:gd name="T49" fmla="*/ 248 h 453"/>
              <a:gd name="T50" fmla="*/ 71 w 355"/>
              <a:gd name="T51" fmla="*/ 204 h 453"/>
              <a:gd name="T52" fmla="*/ 284 w 355"/>
              <a:gd name="T53" fmla="*/ 204 h 453"/>
              <a:gd name="T54" fmla="*/ 284 w 355"/>
              <a:gd name="T55" fmla="*/ 24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 h="453">
                <a:moveTo>
                  <a:pt x="301" y="0"/>
                </a:moveTo>
                <a:lnTo>
                  <a:pt x="301" y="0"/>
                </a:lnTo>
                <a:cubicBezTo>
                  <a:pt x="53" y="0"/>
                  <a:pt x="53" y="0"/>
                  <a:pt x="53" y="0"/>
                </a:cubicBezTo>
                <a:cubicBezTo>
                  <a:pt x="27" y="0"/>
                  <a:pt x="0" y="26"/>
                  <a:pt x="0" y="53"/>
                </a:cubicBezTo>
                <a:cubicBezTo>
                  <a:pt x="0" y="399"/>
                  <a:pt x="0" y="399"/>
                  <a:pt x="0" y="399"/>
                </a:cubicBezTo>
                <a:cubicBezTo>
                  <a:pt x="0" y="425"/>
                  <a:pt x="27"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71" y="106"/>
                </a:moveTo>
                <a:lnTo>
                  <a:pt x="71" y="106"/>
                </a:lnTo>
                <a:cubicBezTo>
                  <a:pt x="284" y="106"/>
                  <a:pt x="284" y="106"/>
                  <a:pt x="284" y="106"/>
                </a:cubicBezTo>
                <a:cubicBezTo>
                  <a:pt x="284" y="151"/>
                  <a:pt x="284" y="151"/>
                  <a:pt x="284" y="151"/>
                </a:cubicBezTo>
                <a:cubicBezTo>
                  <a:pt x="71" y="151"/>
                  <a:pt x="71" y="151"/>
                  <a:pt x="71" y="151"/>
                </a:cubicBezTo>
                <a:lnTo>
                  <a:pt x="71" y="106"/>
                </a:lnTo>
                <a:close/>
                <a:moveTo>
                  <a:pt x="284" y="345"/>
                </a:moveTo>
                <a:lnTo>
                  <a:pt x="284" y="345"/>
                </a:lnTo>
                <a:cubicBezTo>
                  <a:pt x="71" y="345"/>
                  <a:pt x="71" y="345"/>
                  <a:pt x="71" y="345"/>
                </a:cubicBezTo>
                <a:cubicBezTo>
                  <a:pt x="71" y="301"/>
                  <a:pt x="71" y="301"/>
                  <a:pt x="71" y="301"/>
                </a:cubicBezTo>
                <a:cubicBezTo>
                  <a:pt x="284" y="301"/>
                  <a:pt x="284" y="301"/>
                  <a:pt x="284" y="301"/>
                </a:cubicBezTo>
                <a:lnTo>
                  <a:pt x="284" y="345"/>
                </a:lnTo>
                <a:close/>
                <a:moveTo>
                  <a:pt x="284" y="248"/>
                </a:moveTo>
                <a:lnTo>
                  <a:pt x="284" y="248"/>
                </a:lnTo>
                <a:cubicBezTo>
                  <a:pt x="71" y="248"/>
                  <a:pt x="71" y="248"/>
                  <a:pt x="71" y="248"/>
                </a:cubicBezTo>
                <a:cubicBezTo>
                  <a:pt x="71" y="204"/>
                  <a:pt x="71" y="204"/>
                  <a:pt x="71" y="204"/>
                </a:cubicBezTo>
                <a:cubicBezTo>
                  <a:pt x="284" y="204"/>
                  <a:pt x="284" y="204"/>
                  <a:pt x="284" y="204"/>
                </a:cubicBezTo>
                <a:lnTo>
                  <a:pt x="284" y="248"/>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6" name="Freeform 153"/>
          <p:cNvSpPr>
            <a:spLocks noChangeArrowheads="1"/>
          </p:cNvSpPr>
          <p:nvPr userDrawn="1"/>
        </p:nvSpPr>
        <p:spPr bwMode="auto">
          <a:xfrm>
            <a:off x="2713948" y="5017476"/>
            <a:ext cx="205946" cy="173320"/>
          </a:xfrm>
          <a:custGeom>
            <a:avLst/>
            <a:gdLst>
              <a:gd name="T0" fmla="*/ 434 w 444"/>
              <a:gd name="T1" fmla="*/ 213 h 374"/>
              <a:gd name="T2" fmla="*/ 434 w 444"/>
              <a:gd name="T3" fmla="*/ 213 h 374"/>
              <a:gd name="T4" fmla="*/ 364 w 444"/>
              <a:gd name="T5" fmla="*/ 28 h 374"/>
              <a:gd name="T6" fmla="*/ 319 w 444"/>
              <a:gd name="T7" fmla="*/ 0 h 374"/>
              <a:gd name="T8" fmla="*/ 274 w 444"/>
              <a:gd name="T9" fmla="*/ 0 h 374"/>
              <a:gd name="T10" fmla="*/ 283 w 444"/>
              <a:gd name="T11" fmla="*/ 107 h 374"/>
              <a:gd name="T12" fmla="*/ 346 w 444"/>
              <a:gd name="T13" fmla="*/ 107 h 374"/>
              <a:gd name="T14" fmla="*/ 221 w 444"/>
              <a:gd name="T15" fmla="*/ 213 h 374"/>
              <a:gd name="T16" fmla="*/ 98 w 444"/>
              <a:gd name="T17" fmla="*/ 107 h 374"/>
              <a:gd name="T18" fmla="*/ 160 w 444"/>
              <a:gd name="T19" fmla="*/ 107 h 374"/>
              <a:gd name="T20" fmla="*/ 168 w 444"/>
              <a:gd name="T21" fmla="*/ 0 h 374"/>
              <a:gd name="T22" fmla="*/ 124 w 444"/>
              <a:gd name="T23" fmla="*/ 0 h 374"/>
              <a:gd name="T24" fmla="*/ 89 w 444"/>
              <a:gd name="T25" fmla="*/ 28 h 374"/>
              <a:gd name="T26" fmla="*/ 9 w 444"/>
              <a:gd name="T27" fmla="*/ 213 h 374"/>
              <a:gd name="T28" fmla="*/ 0 w 444"/>
              <a:gd name="T29" fmla="*/ 258 h 374"/>
              <a:gd name="T30" fmla="*/ 18 w 444"/>
              <a:gd name="T31" fmla="*/ 356 h 374"/>
              <a:gd name="T32" fmla="*/ 45 w 444"/>
              <a:gd name="T33" fmla="*/ 373 h 374"/>
              <a:gd name="T34" fmla="*/ 399 w 444"/>
              <a:gd name="T35" fmla="*/ 373 h 374"/>
              <a:gd name="T36" fmla="*/ 426 w 444"/>
              <a:gd name="T37" fmla="*/ 356 h 374"/>
              <a:gd name="T38" fmla="*/ 443 w 444"/>
              <a:gd name="T39" fmla="*/ 258 h 374"/>
              <a:gd name="T40" fmla="*/ 434 w 444"/>
              <a:gd name="T41" fmla="*/ 213 h 374"/>
              <a:gd name="T42" fmla="*/ 408 w 444"/>
              <a:gd name="T43" fmla="*/ 275 h 374"/>
              <a:gd name="T44" fmla="*/ 408 w 444"/>
              <a:gd name="T45" fmla="*/ 275 h 374"/>
              <a:gd name="T46" fmla="*/ 399 w 444"/>
              <a:gd name="T47" fmla="*/ 311 h 374"/>
              <a:gd name="T48" fmla="*/ 372 w 444"/>
              <a:gd name="T49" fmla="*/ 338 h 374"/>
              <a:gd name="T50" fmla="*/ 71 w 444"/>
              <a:gd name="T51" fmla="*/ 338 h 374"/>
              <a:gd name="T52" fmla="*/ 45 w 444"/>
              <a:gd name="T53" fmla="*/ 311 h 374"/>
              <a:gd name="T54" fmla="*/ 45 w 444"/>
              <a:gd name="T55" fmla="*/ 275 h 374"/>
              <a:gd name="T56" fmla="*/ 62 w 444"/>
              <a:gd name="T57" fmla="*/ 249 h 374"/>
              <a:gd name="T58" fmla="*/ 381 w 444"/>
              <a:gd name="T59" fmla="*/ 249 h 374"/>
              <a:gd name="T60" fmla="*/ 408 w 444"/>
              <a:gd name="T61" fmla="*/ 27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4" h="374">
                <a:moveTo>
                  <a:pt x="434" y="213"/>
                </a:moveTo>
                <a:lnTo>
                  <a:pt x="434" y="213"/>
                </a:lnTo>
                <a:cubicBezTo>
                  <a:pt x="364" y="28"/>
                  <a:pt x="364" y="28"/>
                  <a:pt x="364" y="28"/>
                </a:cubicBezTo>
                <a:cubicBezTo>
                  <a:pt x="355" y="10"/>
                  <a:pt x="337" y="0"/>
                  <a:pt x="319" y="0"/>
                </a:cubicBezTo>
                <a:cubicBezTo>
                  <a:pt x="274" y="0"/>
                  <a:pt x="274" y="0"/>
                  <a:pt x="274" y="0"/>
                </a:cubicBezTo>
                <a:cubicBezTo>
                  <a:pt x="283" y="107"/>
                  <a:pt x="283" y="107"/>
                  <a:pt x="283" y="107"/>
                </a:cubicBezTo>
                <a:cubicBezTo>
                  <a:pt x="346" y="107"/>
                  <a:pt x="346" y="107"/>
                  <a:pt x="346" y="107"/>
                </a:cubicBezTo>
                <a:cubicBezTo>
                  <a:pt x="221" y="213"/>
                  <a:pt x="221" y="213"/>
                  <a:pt x="221" y="213"/>
                </a:cubicBezTo>
                <a:cubicBezTo>
                  <a:pt x="98" y="107"/>
                  <a:pt x="98" y="107"/>
                  <a:pt x="98" y="107"/>
                </a:cubicBezTo>
                <a:cubicBezTo>
                  <a:pt x="160" y="107"/>
                  <a:pt x="160" y="107"/>
                  <a:pt x="160" y="107"/>
                </a:cubicBezTo>
                <a:cubicBezTo>
                  <a:pt x="168" y="0"/>
                  <a:pt x="168" y="0"/>
                  <a:pt x="168" y="0"/>
                </a:cubicBezTo>
                <a:cubicBezTo>
                  <a:pt x="124" y="0"/>
                  <a:pt x="124" y="0"/>
                  <a:pt x="124" y="0"/>
                </a:cubicBezTo>
                <a:cubicBezTo>
                  <a:pt x="107" y="0"/>
                  <a:pt x="89" y="10"/>
                  <a:pt x="89" y="28"/>
                </a:cubicBezTo>
                <a:cubicBezTo>
                  <a:pt x="9" y="213"/>
                  <a:pt x="9" y="213"/>
                  <a:pt x="9" y="213"/>
                </a:cubicBezTo>
                <a:cubicBezTo>
                  <a:pt x="0" y="222"/>
                  <a:pt x="0" y="249"/>
                  <a:pt x="0" y="258"/>
                </a:cubicBezTo>
                <a:cubicBezTo>
                  <a:pt x="18" y="356"/>
                  <a:pt x="18" y="356"/>
                  <a:pt x="18" y="356"/>
                </a:cubicBezTo>
                <a:cubicBezTo>
                  <a:pt x="18" y="364"/>
                  <a:pt x="36" y="373"/>
                  <a:pt x="45" y="373"/>
                </a:cubicBezTo>
                <a:cubicBezTo>
                  <a:pt x="399" y="373"/>
                  <a:pt x="399" y="373"/>
                  <a:pt x="399" y="373"/>
                </a:cubicBezTo>
                <a:cubicBezTo>
                  <a:pt x="408" y="373"/>
                  <a:pt x="426" y="364"/>
                  <a:pt x="426" y="356"/>
                </a:cubicBezTo>
                <a:cubicBezTo>
                  <a:pt x="443" y="258"/>
                  <a:pt x="443" y="258"/>
                  <a:pt x="443" y="258"/>
                </a:cubicBezTo>
                <a:cubicBezTo>
                  <a:pt x="443" y="249"/>
                  <a:pt x="443" y="222"/>
                  <a:pt x="434" y="213"/>
                </a:cubicBezTo>
                <a:close/>
                <a:moveTo>
                  <a:pt x="408" y="275"/>
                </a:moveTo>
                <a:lnTo>
                  <a:pt x="408" y="275"/>
                </a:lnTo>
                <a:cubicBezTo>
                  <a:pt x="399" y="311"/>
                  <a:pt x="399" y="311"/>
                  <a:pt x="399" y="311"/>
                </a:cubicBezTo>
                <a:cubicBezTo>
                  <a:pt x="399" y="329"/>
                  <a:pt x="381" y="338"/>
                  <a:pt x="372" y="338"/>
                </a:cubicBezTo>
                <a:cubicBezTo>
                  <a:pt x="71" y="338"/>
                  <a:pt x="71" y="338"/>
                  <a:pt x="71" y="338"/>
                </a:cubicBezTo>
                <a:cubicBezTo>
                  <a:pt x="62" y="338"/>
                  <a:pt x="45" y="329"/>
                  <a:pt x="45" y="311"/>
                </a:cubicBezTo>
                <a:cubicBezTo>
                  <a:pt x="45" y="275"/>
                  <a:pt x="45" y="275"/>
                  <a:pt x="45" y="275"/>
                </a:cubicBezTo>
                <a:cubicBezTo>
                  <a:pt x="36" y="266"/>
                  <a:pt x="45" y="249"/>
                  <a:pt x="62" y="249"/>
                </a:cubicBezTo>
                <a:cubicBezTo>
                  <a:pt x="381" y="249"/>
                  <a:pt x="381" y="249"/>
                  <a:pt x="381" y="249"/>
                </a:cubicBezTo>
                <a:cubicBezTo>
                  <a:pt x="399" y="249"/>
                  <a:pt x="408" y="266"/>
                  <a:pt x="408" y="27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7" name="Freeform 165"/>
          <p:cNvSpPr>
            <a:spLocks noChangeArrowheads="1"/>
          </p:cNvSpPr>
          <p:nvPr userDrawn="1"/>
        </p:nvSpPr>
        <p:spPr bwMode="auto">
          <a:xfrm>
            <a:off x="1266900" y="1804362"/>
            <a:ext cx="230414" cy="154969"/>
          </a:xfrm>
          <a:custGeom>
            <a:avLst/>
            <a:gdLst>
              <a:gd name="T0" fmla="*/ 345 w 497"/>
              <a:gd name="T1" fmla="*/ 53 h 337"/>
              <a:gd name="T2" fmla="*/ 97 w 497"/>
              <a:gd name="T3" fmla="*/ 53 h 337"/>
              <a:gd name="T4" fmla="*/ 97 w 497"/>
              <a:gd name="T5" fmla="*/ 0 h 337"/>
              <a:gd name="T6" fmla="*/ 0 w 497"/>
              <a:gd name="T7" fmla="*/ 88 h 337"/>
              <a:gd name="T8" fmla="*/ 97 w 497"/>
              <a:gd name="T9" fmla="*/ 169 h 337"/>
              <a:gd name="T10" fmla="*/ 97 w 497"/>
              <a:gd name="T11" fmla="*/ 124 h 337"/>
              <a:gd name="T12" fmla="*/ 345 w 497"/>
              <a:gd name="T13" fmla="*/ 124 h 337"/>
              <a:gd name="T14" fmla="*/ 345 w 497"/>
              <a:gd name="T15" fmla="*/ 53 h 337"/>
              <a:gd name="T16" fmla="*/ 496 w 497"/>
              <a:gd name="T17" fmla="*/ 257 h 337"/>
              <a:gd name="T18" fmla="*/ 398 w 497"/>
              <a:gd name="T19" fmla="*/ 177 h 337"/>
              <a:gd name="T20" fmla="*/ 398 w 497"/>
              <a:gd name="T21" fmla="*/ 222 h 337"/>
              <a:gd name="T22" fmla="*/ 150 w 497"/>
              <a:gd name="T23" fmla="*/ 222 h 337"/>
              <a:gd name="T24" fmla="*/ 150 w 497"/>
              <a:gd name="T25" fmla="*/ 292 h 337"/>
              <a:gd name="T26" fmla="*/ 398 w 497"/>
              <a:gd name="T27" fmla="*/ 292 h 337"/>
              <a:gd name="T28" fmla="*/ 398 w 497"/>
              <a:gd name="T29" fmla="*/ 336 h 337"/>
              <a:gd name="T30" fmla="*/ 496 w 497"/>
              <a:gd name="T31" fmla="*/ 25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345" y="53"/>
                </a:moveTo>
                <a:lnTo>
                  <a:pt x="97" y="53"/>
                </a:lnTo>
                <a:lnTo>
                  <a:pt x="97" y="0"/>
                </a:lnTo>
                <a:lnTo>
                  <a:pt x="0" y="88"/>
                </a:lnTo>
                <a:lnTo>
                  <a:pt x="97" y="169"/>
                </a:lnTo>
                <a:lnTo>
                  <a:pt x="97" y="124"/>
                </a:lnTo>
                <a:lnTo>
                  <a:pt x="345" y="124"/>
                </a:lnTo>
                <a:lnTo>
                  <a:pt x="345" y="53"/>
                </a:lnTo>
                <a:close/>
                <a:moveTo>
                  <a:pt x="496" y="257"/>
                </a:moveTo>
                <a:lnTo>
                  <a:pt x="398" y="177"/>
                </a:lnTo>
                <a:lnTo>
                  <a:pt x="398" y="222"/>
                </a:lnTo>
                <a:lnTo>
                  <a:pt x="150" y="222"/>
                </a:lnTo>
                <a:lnTo>
                  <a:pt x="150" y="292"/>
                </a:lnTo>
                <a:lnTo>
                  <a:pt x="398" y="292"/>
                </a:lnTo>
                <a:lnTo>
                  <a:pt x="398" y="336"/>
                </a:lnTo>
                <a:lnTo>
                  <a:pt x="496" y="25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8" name="Freeform 10"/>
          <p:cNvSpPr>
            <a:spLocks noChangeArrowheads="1"/>
          </p:cNvSpPr>
          <p:nvPr userDrawn="1"/>
        </p:nvSpPr>
        <p:spPr bwMode="auto">
          <a:xfrm>
            <a:off x="7811589" y="3625838"/>
            <a:ext cx="229277" cy="229277"/>
          </a:xfrm>
          <a:custGeom>
            <a:avLst/>
            <a:gdLst>
              <a:gd name="T0" fmla="*/ 240 w 480"/>
              <a:gd name="T1" fmla="*/ 0 h 479"/>
              <a:gd name="T2" fmla="*/ 240 w 480"/>
              <a:gd name="T3" fmla="*/ 0 h 479"/>
              <a:gd name="T4" fmla="*/ 0 w 480"/>
              <a:gd name="T5" fmla="*/ 239 h 479"/>
              <a:gd name="T6" fmla="*/ 240 w 480"/>
              <a:gd name="T7" fmla="*/ 478 h 479"/>
              <a:gd name="T8" fmla="*/ 479 w 480"/>
              <a:gd name="T9" fmla="*/ 239 h 479"/>
              <a:gd name="T10" fmla="*/ 240 w 480"/>
              <a:gd name="T11" fmla="*/ 0 h 479"/>
              <a:gd name="T12" fmla="*/ 364 w 480"/>
              <a:gd name="T13" fmla="*/ 115 h 479"/>
              <a:gd name="T14" fmla="*/ 364 w 480"/>
              <a:gd name="T15" fmla="*/ 115 h 479"/>
              <a:gd name="T16" fmla="*/ 62 w 480"/>
              <a:gd name="T17" fmla="*/ 239 h 479"/>
              <a:gd name="T18" fmla="*/ 62 w 480"/>
              <a:gd name="T19" fmla="*/ 239 h 479"/>
              <a:gd name="T20" fmla="*/ 240 w 480"/>
              <a:gd name="T21" fmla="*/ 62 h 479"/>
              <a:gd name="T22" fmla="*/ 355 w 480"/>
              <a:gd name="T23" fmla="*/ 97 h 479"/>
              <a:gd name="T24" fmla="*/ 98 w 480"/>
              <a:gd name="T25" fmla="*/ 354 h 479"/>
              <a:gd name="T26" fmla="*/ 62 w 480"/>
              <a:gd name="T27" fmla="*/ 239 h 479"/>
              <a:gd name="T28" fmla="*/ 107 w 480"/>
              <a:gd name="T29" fmla="*/ 372 h 479"/>
              <a:gd name="T30" fmla="*/ 107 w 480"/>
              <a:gd name="T31" fmla="*/ 372 h 479"/>
              <a:gd name="T32" fmla="*/ 240 w 480"/>
              <a:gd name="T33" fmla="*/ 425 h 479"/>
              <a:gd name="T34" fmla="*/ 240 w 480"/>
              <a:gd name="T35" fmla="*/ 425 h 479"/>
              <a:gd name="T36" fmla="*/ 124 w 480"/>
              <a:gd name="T37" fmla="*/ 381 h 479"/>
              <a:gd name="T38" fmla="*/ 381 w 480"/>
              <a:gd name="T39" fmla="*/ 124 h 479"/>
              <a:gd name="T40" fmla="*/ 417 w 480"/>
              <a:gd name="T41" fmla="*/ 239 h 479"/>
              <a:gd name="T42" fmla="*/ 240 w 480"/>
              <a:gd name="T43" fmla="*/ 425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0" h="479">
                <a:moveTo>
                  <a:pt x="240" y="0"/>
                </a:moveTo>
                <a:lnTo>
                  <a:pt x="240" y="0"/>
                </a:lnTo>
                <a:cubicBezTo>
                  <a:pt x="107" y="0"/>
                  <a:pt x="0" y="106"/>
                  <a:pt x="0" y="239"/>
                </a:cubicBezTo>
                <a:cubicBezTo>
                  <a:pt x="0" y="372"/>
                  <a:pt x="107" y="478"/>
                  <a:pt x="240" y="478"/>
                </a:cubicBezTo>
                <a:cubicBezTo>
                  <a:pt x="372" y="478"/>
                  <a:pt x="479" y="372"/>
                  <a:pt x="479" y="239"/>
                </a:cubicBezTo>
                <a:cubicBezTo>
                  <a:pt x="479" y="106"/>
                  <a:pt x="372" y="0"/>
                  <a:pt x="240" y="0"/>
                </a:cubicBezTo>
                <a:close/>
                <a:moveTo>
                  <a:pt x="364" y="115"/>
                </a:moveTo>
                <a:lnTo>
                  <a:pt x="364" y="115"/>
                </a:lnTo>
                <a:close/>
                <a:moveTo>
                  <a:pt x="62" y="239"/>
                </a:moveTo>
                <a:lnTo>
                  <a:pt x="62" y="239"/>
                </a:lnTo>
                <a:cubicBezTo>
                  <a:pt x="62" y="141"/>
                  <a:pt x="142" y="62"/>
                  <a:pt x="240" y="62"/>
                </a:cubicBezTo>
                <a:cubicBezTo>
                  <a:pt x="284" y="62"/>
                  <a:pt x="319" y="79"/>
                  <a:pt x="355" y="97"/>
                </a:cubicBezTo>
                <a:cubicBezTo>
                  <a:pt x="98" y="354"/>
                  <a:pt x="98" y="354"/>
                  <a:pt x="98" y="354"/>
                </a:cubicBezTo>
                <a:cubicBezTo>
                  <a:pt x="71" y="328"/>
                  <a:pt x="62" y="283"/>
                  <a:pt x="62" y="239"/>
                </a:cubicBezTo>
                <a:close/>
                <a:moveTo>
                  <a:pt x="107" y="372"/>
                </a:moveTo>
                <a:lnTo>
                  <a:pt x="107" y="372"/>
                </a:lnTo>
                <a:close/>
                <a:moveTo>
                  <a:pt x="240" y="425"/>
                </a:moveTo>
                <a:lnTo>
                  <a:pt x="240" y="425"/>
                </a:lnTo>
                <a:cubicBezTo>
                  <a:pt x="195" y="425"/>
                  <a:pt x="160" y="407"/>
                  <a:pt x="124" y="381"/>
                </a:cubicBezTo>
                <a:cubicBezTo>
                  <a:pt x="381" y="124"/>
                  <a:pt x="381" y="124"/>
                  <a:pt x="381" y="124"/>
                </a:cubicBezTo>
                <a:cubicBezTo>
                  <a:pt x="408" y="159"/>
                  <a:pt x="417" y="194"/>
                  <a:pt x="417" y="239"/>
                </a:cubicBezTo>
                <a:cubicBezTo>
                  <a:pt x="417" y="345"/>
                  <a:pt x="337" y="425"/>
                  <a:pt x="240" y="42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9" name="Freeform 14"/>
          <p:cNvSpPr>
            <a:spLocks noChangeArrowheads="1"/>
          </p:cNvSpPr>
          <p:nvPr userDrawn="1"/>
        </p:nvSpPr>
        <p:spPr bwMode="auto">
          <a:xfrm>
            <a:off x="8641165" y="2660813"/>
            <a:ext cx="199829" cy="199830"/>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230 w 418"/>
              <a:gd name="T13" fmla="*/ 230 h 417"/>
              <a:gd name="T14" fmla="*/ 230 w 418"/>
              <a:gd name="T15" fmla="*/ 230 h 417"/>
              <a:gd name="T16" fmla="*/ 230 w 418"/>
              <a:gd name="T17" fmla="*/ 328 h 417"/>
              <a:gd name="T18" fmla="*/ 177 w 418"/>
              <a:gd name="T19" fmla="*/ 328 h 417"/>
              <a:gd name="T20" fmla="*/ 177 w 418"/>
              <a:gd name="T21" fmla="*/ 230 h 417"/>
              <a:gd name="T22" fmla="*/ 79 w 418"/>
              <a:gd name="T23" fmla="*/ 230 h 417"/>
              <a:gd name="T24" fmla="*/ 79 w 418"/>
              <a:gd name="T25" fmla="*/ 177 h 417"/>
              <a:gd name="T26" fmla="*/ 177 w 418"/>
              <a:gd name="T27" fmla="*/ 177 h 417"/>
              <a:gd name="T28" fmla="*/ 177 w 418"/>
              <a:gd name="T29" fmla="*/ 79 h 417"/>
              <a:gd name="T30" fmla="*/ 230 w 418"/>
              <a:gd name="T31" fmla="*/ 79 h 417"/>
              <a:gd name="T32" fmla="*/ 230 w 418"/>
              <a:gd name="T33" fmla="*/ 177 h 417"/>
              <a:gd name="T34" fmla="*/ 327 w 418"/>
              <a:gd name="T35" fmla="*/ 177 h 417"/>
              <a:gd name="T36" fmla="*/ 327 w 418"/>
              <a:gd name="T37" fmla="*/ 230 h 417"/>
              <a:gd name="T38" fmla="*/ 230 w 418"/>
              <a:gd name="T39" fmla="*/ 23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8" h="417">
                <a:moveTo>
                  <a:pt x="204" y="0"/>
                </a:moveTo>
                <a:lnTo>
                  <a:pt x="204" y="0"/>
                </a:lnTo>
                <a:cubicBezTo>
                  <a:pt x="88" y="0"/>
                  <a:pt x="0" y="88"/>
                  <a:pt x="0" y="204"/>
                </a:cubicBezTo>
                <a:cubicBezTo>
                  <a:pt x="0" y="319"/>
                  <a:pt x="88" y="416"/>
                  <a:pt x="204" y="416"/>
                </a:cubicBezTo>
                <a:cubicBezTo>
                  <a:pt x="319" y="416"/>
                  <a:pt x="417" y="319"/>
                  <a:pt x="417" y="204"/>
                </a:cubicBezTo>
                <a:cubicBezTo>
                  <a:pt x="417" y="88"/>
                  <a:pt x="319" y="0"/>
                  <a:pt x="204" y="0"/>
                </a:cubicBezTo>
                <a:close/>
                <a:moveTo>
                  <a:pt x="230" y="230"/>
                </a:moveTo>
                <a:lnTo>
                  <a:pt x="230" y="230"/>
                </a:lnTo>
                <a:cubicBezTo>
                  <a:pt x="230" y="328"/>
                  <a:pt x="230" y="328"/>
                  <a:pt x="230" y="328"/>
                </a:cubicBezTo>
                <a:cubicBezTo>
                  <a:pt x="177" y="328"/>
                  <a:pt x="177" y="328"/>
                  <a:pt x="177" y="328"/>
                </a:cubicBezTo>
                <a:cubicBezTo>
                  <a:pt x="177" y="230"/>
                  <a:pt x="177" y="230"/>
                  <a:pt x="177" y="230"/>
                </a:cubicBezTo>
                <a:cubicBezTo>
                  <a:pt x="79" y="230"/>
                  <a:pt x="79" y="230"/>
                  <a:pt x="79" y="230"/>
                </a:cubicBezTo>
                <a:cubicBezTo>
                  <a:pt x="79" y="177"/>
                  <a:pt x="79" y="177"/>
                  <a:pt x="79" y="177"/>
                </a:cubicBezTo>
                <a:cubicBezTo>
                  <a:pt x="177" y="177"/>
                  <a:pt x="177" y="177"/>
                  <a:pt x="177" y="177"/>
                </a:cubicBezTo>
                <a:cubicBezTo>
                  <a:pt x="177" y="79"/>
                  <a:pt x="177" y="79"/>
                  <a:pt x="177" y="79"/>
                </a:cubicBezTo>
                <a:cubicBezTo>
                  <a:pt x="230" y="79"/>
                  <a:pt x="230" y="79"/>
                  <a:pt x="230" y="79"/>
                </a:cubicBezTo>
                <a:cubicBezTo>
                  <a:pt x="230" y="177"/>
                  <a:pt x="230" y="177"/>
                  <a:pt x="230" y="177"/>
                </a:cubicBezTo>
                <a:cubicBezTo>
                  <a:pt x="327" y="177"/>
                  <a:pt x="327" y="177"/>
                  <a:pt x="327" y="177"/>
                </a:cubicBezTo>
                <a:cubicBezTo>
                  <a:pt x="327" y="230"/>
                  <a:pt x="327" y="230"/>
                  <a:pt x="327" y="230"/>
                </a:cubicBezTo>
                <a:lnTo>
                  <a:pt x="230" y="23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0" name="Freeform 43"/>
          <p:cNvSpPr>
            <a:spLocks noChangeArrowheads="1"/>
          </p:cNvSpPr>
          <p:nvPr userDrawn="1"/>
        </p:nvSpPr>
        <p:spPr bwMode="auto">
          <a:xfrm>
            <a:off x="7836830" y="2704521"/>
            <a:ext cx="178794" cy="183000"/>
          </a:xfrm>
          <a:custGeom>
            <a:avLst/>
            <a:gdLst>
              <a:gd name="T0" fmla="*/ 0 w 373"/>
              <a:gd name="T1" fmla="*/ 0 h 382"/>
              <a:gd name="T2" fmla="*/ 0 w 373"/>
              <a:gd name="T3" fmla="*/ 0 h 382"/>
              <a:gd name="T4" fmla="*/ 0 w 373"/>
              <a:gd name="T5" fmla="*/ 62 h 382"/>
              <a:gd name="T6" fmla="*/ 319 w 373"/>
              <a:gd name="T7" fmla="*/ 381 h 382"/>
              <a:gd name="T8" fmla="*/ 372 w 373"/>
              <a:gd name="T9" fmla="*/ 381 h 382"/>
              <a:gd name="T10" fmla="*/ 0 w 373"/>
              <a:gd name="T11" fmla="*/ 0 h 382"/>
              <a:gd name="T12" fmla="*/ 0 w 373"/>
              <a:gd name="T13" fmla="*/ 115 h 382"/>
              <a:gd name="T14" fmla="*/ 0 w 373"/>
              <a:gd name="T15" fmla="*/ 115 h 382"/>
              <a:gd name="T16" fmla="*/ 0 w 373"/>
              <a:gd name="T17" fmla="*/ 177 h 382"/>
              <a:gd name="T18" fmla="*/ 196 w 373"/>
              <a:gd name="T19" fmla="*/ 381 h 382"/>
              <a:gd name="T20" fmla="*/ 258 w 373"/>
              <a:gd name="T21" fmla="*/ 381 h 382"/>
              <a:gd name="T22" fmla="*/ 0 w 373"/>
              <a:gd name="T23" fmla="*/ 115 h 382"/>
              <a:gd name="T24" fmla="*/ 54 w 373"/>
              <a:gd name="T25" fmla="*/ 266 h 382"/>
              <a:gd name="T26" fmla="*/ 54 w 373"/>
              <a:gd name="T27" fmla="*/ 266 h 382"/>
              <a:gd name="T28" fmla="*/ 0 w 373"/>
              <a:gd name="T29" fmla="*/ 319 h 382"/>
              <a:gd name="T30" fmla="*/ 54 w 373"/>
              <a:gd name="T31" fmla="*/ 381 h 382"/>
              <a:gd name="T32" fmla="*/ 107 w 373"/>
              <a:gd name="T33" fmla="*/ 319 h 382"/>
              <a:gd name="T34" fmla="*/ 54 w 373"/>
              <a:gd name="T35" fmla="*/ 26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382">
                <a:moveTo>
                  <a:pt x="0" y="0"/>
                </a:moveTo>
                <a:lnTo>
                  <a:pt x="0" y="0"/>
                </a:lnTo>
                <a:cubicBezTo>
                  <a:pt x="0" y="62"/>
                  <a:pt x="0" y="62"/>
                  <a:pt x="0" y="62"/>
                </a:cubicBezTo>
                <a:cubicBezTo>
                  <a:pt x="178" y="62"/>
                  <a:pt x="319" y="204"/>
                  <a:pt x="319" y="381"/>
                </a:cubicBezTo>
                <a:cubicBezTo>
                  <a:pt x="372" y="381"/>
                  <a:pt x="372" y="381"/>
                  <a:pt x="372" y="381"/>
                </a:cubicBezTo>
                <a:cubicBezTo>
                  <a:pt x="372" y="168"/>
                  <a:pt x="205" y="0"/>
                  <a:pt x="0" y="0"/>
                </a:cubicBezTo>
                <a:close/>
                <a:moveTo>
                  <a:pt x="0" y="115"/>
                </a:moveTo>
                <a:lnTo>
                  <a:pt x="0" y="115"/>
                </a:lnTo>
                <a:cubicBezTo>
                  <a:pt x="0" y="177"/>
                  <a:pt x="0" y="177"/>
                  <a:pt x="0" y="177"/>
                </a:cubicBezTo>
                <a:cubicBezTo>
                  <a:pt x="107" y="177"/>
                  <a:pt x="196" y="266"/>
                  <a:pt x="196" y="381"/>
                </a:cubicBezTo>
                <a:cubicBezTo>
                  <a:pt x="258" y="381"/>
                  <a:pt x="258" y="381"/>
                  <a:pt x="258" y="381"/>
                </a:cubicBezTo>
                <a:cubicBezTo>
                  <a:pt x="258" y="230"/>
                  <a:pt x="142" y="115"/>
                  <a:pt x="0" y="115"/>
                </a:cubicBezTo>
                <a:close/>
                <a:moveTo>
                  <a:pt x="54" y="266"/>
                </a:moveTo>
                <a:lnTo>
                  <a:pt x="54" y="266"/>
                </a:lnTo>
                <a:cubicBezTo>
                  <a:pt x="27" y="266"/>
                  <a:pt x="0" y="293"/>
                  <a:pt x="0" y="319"/>
                </a:cubicBezTo>
                <a:cubicBezTo>
                  <a:pt x="0" y="355"/>
                  <a:pt x="27" y="381"/>
                  <a:pt x="54" y="381"/>
                </a:cubicBezTo>
                <a:cubicBezTo>
                  <a:pt x="89" y="381"/>
                  <a:pt x="107" y="355"/>
                  <a:pt x="107" y="319"/>
                </a:cubicBezTo>
                <a:cubicBezTo>
                  <a:pt x="107" y="293"/>
                  <a:pt x="89" y="266"/>
                  <a:pt x="54" y="26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1" name="Freeform 95"/>
          <p:cNvSpPr>
            <a:spLocks noChangeArrowheads="1"/>
          </p:cNvSpPr>
          <p:nvPr userDrawn="1"/>
        </p:nvSpPr>
        <p:spPr bwMode="auto">
          <a:xfrm>
            <a:off x="7815796" y="4115944"/>
            <a:ext cx="220862" cy="195623"/>
          </a:xfrm>
          <a:custGeom>
            <a:avLst/>
            <a:gdLst>
              <a:gd name="T0" fmla="*/ 257 w 462"/>
              <a:gd name="T1" fmla="*/ 0 h 409"/>
              <a:gd name="T2" fmla="*/ 257 w 462"/>
              <a:gd name="T3" fmla="*/ 0 h 409"/>
              <a:gd name="T4" fmla="*/ 62 w 462"/>
              <a:gd name="T5" fmla="*/ 205 h 409"/>
              <a:gd name="T6" fmla="*/ 0 w 462"/>
              <a:gd name="T7" fmla="*/ 205 h 409"/>
              <a:gd name="T8" fmla="*/ 89 w 462"/>
              <a:gd name="T9" fmla="*/ 302 h 409"/>
              <a:gd name="T10" fmla="*/ 178 w 462"/>
              <a:gd name="T11" fmla="*/ 205 h 409"/>
              <a:gd name="T12" fmla="*/ 106 w 462"/>
              <a:gd name="T13" fmla="*/ 205 h 409"/>
              <a:gd name="T14" fmla="*/ 257 w 462"/>
              <a:gd name="T15" fmla="*/ 53 h 409"/>
              <a:gd name="T16" fmla="*/ 416 w 462"/>
              <a:gd name="T17" fmla="*/ 205 h 409"/>
              <a:gd name="T18" fmla="*/ 257 w 462"/>
              <a:gd name="T19" fmla="*/ 364 h 409"/>
              <a:gd name="T20" fmla="*/ 169 w 462"/>
              <a:gd name="T21" fmla="*/ 328 h 409"/>
              <a:gd name="T22" fmla="*/ 133 w 462"/>
              <a:gd name="T23" fmla="*/ 364 h 409"/>
              <a:gd name="T24" fmla="*/ 257 w 462"/>
              <a:gd name="T25" fmla="*/ 408 h 409"/>
              <a:gd name="T26" fmla="*/ 461 w 462"/>
              <a:gd name="T27" fmla="*/ 205 h 409"/>
              <a:gd name="T28" fmla="*/ 257 w 462"/>
              <a:gd name="T29" fmla="*/ 0 h 409"/>
              <a:gd name="T30" fmla="*/ 240 w 462"/>
              <a:gd name="T31" fmla="*/ 98 h 409"/>
              <a:gd name="T32" fmla="*/ 240 w 462"/>
              <a:gd name="T33" fmla="*/ 98 h 409"/>
              <a:gd name="T34" fmla="*/ 240 w 462"/>
              <a:gd name="T35" fmla="*/ 213 h 409"/>
              <a:gd name="T36" fmla="*/ 319 w 462"/>
              <a:gd name="T37" fmla="*/ 293 h 409"/>
              <a:gd name="T38" fmla="*/ 346 w 462"/>
              <a:gd name="T39" fmla="*/ 266 h 409"/>
              <a:gd name="T40" fmla="*/ 275 w 462"/>
              <a:gd name="T41" fmla="*/ 205 h 409"/>
              <a:gd name="T42" fmla="*/ 275 w 462"/>
              <a:gd name="T43" fmla="*/ 98 h 409"/>
              <a:gd name="T44" fmla="*/ 240 w 462"/>
              <a:gd name="T45" fmla="*/ 9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2" h="409">
                <a:moveTo>
                  <a:pt x="257" y="0"/>
                </a:moveTo>
                <a:lnTo>
                  <a:pt x="257" y="0"/>
                </a:lnTo>
                <a:cubicBezTo>
                  <a:pt x="151" y="0"/>
                  <a:pt x="62" y="89"/>
                  <a:pt x="62" y="205"/>
                </a:cubicBezTo>
                <a:cubicBezTo>
                  <a:pt x="0" y="205"/>
                  <a:pt x="0" y="205"/>
                  <a:pt x="0" y="205"/>
                </a:cubicBezTo>
                <a:cubicBezTo>
                  <a:pt x="89" y="302"/>
                  <a:pt x="89" y="302"/>
                  <a:pt x="89" y="302"/>
                </a:cubicBezTo>
                <a:cubicBezTo>
                  <a:pt x="178" y="205"/>
                  <a:pt x="178" y="205"/>
                  <a:pt x="178" y="205"/>
                </a:cubicBezTo>
                <a:cubicBezTo>
                  <a:pt x="106" y="205"/>
                  <a:pt x="106" y="205"/>
                  <a:pt x="106" y="205"/>
                </a:cubicBezTo>
                <a:cubicBezTo>
                  <a:pt x="115" y="124"/>
                  <a:pt x="178" y="53"/>
                  <a:pt x="257" y="53"/>
                </a:cubicBezTo>
                <a:cubicBezTo>
                  <a:pt x="346" y="53"/>
                  <a:pt x="416" y="124"/>
                  <a:pt x="416" y="205"/>
                </a:cubicBezTo>
                <a:cubicBezTo>
                  <a:pt x="416" y="293"/>
                  <a:pt x="346" y="364"/>
                  <a:pt x="257" y="364"/>
                </a:cubicBezTo>
                <a:cubicBezTo>
                  <a:pt x="231" y="364"/>
                  <a:pt x="196" y="346"/>
                  <a:pt x="169" y="328"/>
                </a:cubicBezTo>
                <a:cubicBezTo>
                  <a:pt x="133" y="364"/>
                  <a:pt x="133" y="364"/>
                  <a:pt x="133" y="364"/>
                </a:cubicBezTo>
                <a:cubicBezTo>
                  <a:pt x="169" y="391"/>
                  <a:pt x="213" y="408"/>
                  <a:pt x="257" y="408"/>
                </a:cubicBezTo>
                <a:cubicBezTo>
                  <a:pt x="372" y="408"/>
                  <a:pt x="461" y="319"/>
                  <a:pt x="461" y="205"/>
                </a:cubicBezTo>
                <a:cubicBezTo>
                  <a:pt x="461" y="98"/>
                  <a:pt x="372" y="0"/>
                  <a:pt x="257" y="0"/>
                </a:cubicBezTo>
                <a:close/>
                <a:moveTo>
                  <a:pt x="240" y="98"/>
                </a:moveTo>
                <a:lnTo>
                  <a:pt x="240" y="98"/>
                </a:lnTo>
                <a:cubicBezTo>
                  <a:pt x="240" y="213"/>
                  <a:pt x="240" y="213"/>
                  <a:pt x="240" y="213"/>
                </a:cubicBezTo>
                <a:cubicBezTo>
                  <a:pt x="319" y="293"/>
                  <a:pt x="319" y="293"/>
                  <a:pt x="319" y="293"/>
                </a:cubicBezTo>
                <a:cubicBezTo>
                  <a:pt x="346" y="266"/>
                  <a:pt x="346" y="266"/>
                  <a:pt x="346" y="266"/>
                </a:cubicBezTo>
                <a:cubicBezTo>
                  <a:pt x="275" y="205"/>
                  <a:pt x="275" y="205"/>
                  <a:pt x="275" y="205"/>
                </a:cubicBezTo>
                <a:cubicBezTo>
                  <a:pt x="275" y="98"/>
                  <a:pt x="275" y="98"/>
                  <a:pt x="275" y="98"/>
                </a:cubicBezTo>
                <a:lnTo>
                  <a:pt x="240" y="98"/>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2" name="Freeform 125"/>
          <p:cNvSpPr>
            <a:spLocks noChangeArrowheads="1"/>
          </p:cNvSpPr>
          <p:nvPr userDrawn="1"/>
        </p:nvSpPr>
        <p:spPr bwMode="auto">
          <a:xfrm>
            <a:off x="7820003" y="3160972"/>
            <a:ext cx="212449" cy="216657"/>
          </a:xfrm>
          <a:custGeom>
            <a:avLst/>
            <a:gdLst>
              <a:gd name="T0" fmla="*/ 399 w 445"/>
              <a:gd name="T1" fmla="*/ 0 h 453"/>
              <a:gd name="T2" fmla="*/ 399 w 445"/>
              <a:gd name="T3" fmla="*/ 0 h 453"/>
              <a:gd name="T4" fmla="*/ 169 w 445"/>
              <a:gd name="T5" fmla="*/ 0 h 453"/>
              <a:gd name="T6" fmla="*/ 124 w 445"/>
              <a:gd name="T7" fmla="*/ 53 h 453"/>
              <a:gd name="T8" fmla="*/ 124 w 445"/>
              <a:gd name="T9" fmla="*/ 124 h 453"/>
              <a:gd name="T10" fmla="*/ 169 w 445"/>
              <a:gd name="T11" fmla="*/ 124 h 453"/>
              <a:gd name="T12" fmla="*/ 169 w 445"/>
              <a:gd name="T13" fmla="*/ 53 h 453"/>
              <a:gd name="T14" fmla="*/ 399 w 445"/>
              <a:gd name="T15" fmla="*/ 53 h 453"/>
              <a:gd name="T16" fmla="*/ 399 w 445"/>
              <a:gd name="T17" fmla="*/ 399 h 453"/>
              <a:gd name="T18" fmla="*/ 169 w 445"/>
              <a:gd name="T19" fmla="*/ 399 h 453"/>
              <a:gd name="T20" fmla="*/ 169 w 445"/>
              <a:gd name="T21" fmla="*/ 346 h 453"/>
              <a:gd name="T22" fmla="*/ 124 w 445"/>
              <a:gd name="T23" fmla="*/ 346 h 453"/>
              <a:gd name="T24" fmla="*/ 124 w 445"/>
              <a:gd name="T25" fmla="*/ 399 h 453"/>
              <a:gd name="T26" fmla="*/ 169 w 445"/>
              <a:gd name="T27" fmla="*/ 452 h 453"/>
              <a:gd name="T28" fmla="*/ 399 w 445"/>
              <a:gd name="T29" fmla="*/ 452 h 453"/>
              <a:gd name="T30" fmla="*/ 444 w 445"/>
              <a:gd name="T31" fmla="*/ 399 h 453"/>
              <a:gd name="T32" fmla="*/ 444 w 445"/>
              <a:gd name="T33" fmla="*/ 53 h 453"/>
              <a:gd name="T34" fmla="*/ 399 w 445"/>
              <a:gd name="T35" fmla="*/ 0 h 453"/>
              <a:gd name="T36" fmla="*/ 222 w 445"/>
              <a:gd name="T37" fmla="*/ 337 h 453"/>
              <a:gd name="T38" fmla="*/ 222 w 445"/>
              <a:gd name="T39" fmla="*/ 337 h 453"/>
              <a:gd name="T40" fmla="*/ 319 w 445"/>
              <a:gd name="T41" fmla="*/ 239 h 453"/>
              <a:gd name="T42" fmla="*/ 222 w 445"/>
              <a:gd name="T43" fmla="*/ 142 h 453"/>
              <a:gd name="T44" fmla="*/ 222 w 445"/>
              <a:gd name="T45" fmla="*/ 204 h 453"/>
              <a:gd name="T46" fmla="*/ 0 w 445"/>
              <a:gd name="T47" fmla="*/ 204 h 453"/>
              <a:gd name="T48" fmla="*/ 0 w 445"/>
              <a:gd name="T49" fmla="*/ 275 h 453"/>
              <a:gd name="T50" fmla="*/ 222 w 445"/>
              <a:gd name="T51" fmla="*/ 275 h 453"/>
              <a:gd name="T52" fmla="*/ 222 w 445"/>
              <a:gd name="T53" fmla="*/ 33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5" h="453">
                <a:moveTo>
                  <a:pt x="399" y="0"/>
                </a:moveTo>
                <a:lnTo>
                  <a:pt x="399" y="0"/>
                </a:lnTo>
                <a:cubicBezTo>
                  <a:pt x="169" y="0"/>
                  <a:pt x="169" y="0"/>
                  <a:pt x="169" y="0"/>
                </a:cubicBezTo>
                <a:cubicBezTo>
                  <a:pt x="142" y="0"/>
                  <a:pt x="124" y="27"/>
                  <a:pt x="124" y="53"/>
                </a:cubicBezTo>
                <a:cubicBezTo>
                  <a:pt x="124" y="124"/>
                  <a:pt x="124" y="124"/>
                  <a:pt x="124" y="124"/>
                </a:cubicBezTo>
                <a:cubicBezTo>
                  <a:pt x="169" y="124"/>
                  <a:pt x="169" y="124"/>
                  <a:pt x="169" y="124"/>
                </a:cubicBezTo>
                <a:cubicBezTo>
                  <a:pt x="169" y="53"/>
                  <a:pt x="169" y="53"/>
                  <a:pt x="169" y="53"/>
                </a:cubicBezTo>
                <a:cubicBezTo>
                  <a:pt x="399" y="53"/>
                  <a:pt x="399" y="53"/>
                  <a:pt x="399" y="53"/>
                </a:cubicBezTo>
                <a:cubicBezTo>
                  <a:pt x="399" y="399"/>
                  <a:pt x="399" y="399"/>
                  <a:pt x="399" y="399"/>
                </a:cubicBezTo>
                <a:cubicBezTo>
                  <a:pt x="169" y="399"/>
                  <a:pt x="169" y="399"/>
                  <a:pt x="169" y="399"/>
                </a:cubicBezTo>
                <a:cubicBezTo>
                  <a:pt x="169" y="346"/>
                  <a:pt x="169" y="346"/>
                  <a:pt x="169" y="346"/>
                </a:cubicBezTo>
                <a:cubicBezTo>
                  <a:pt x="124" y="346"/>
                  <a:pt x="124" y="346"/>
                  <a:pt x="124" y="346"/>
                </a:cubicBezTo>
                <a:cubicBezTo>
                  <a:pt x="124" y="399"/>
                  <a:pt x="124" y="399"/>
                  <a:pt x="124" y="399"/>
                </a:cubicBezTo>
                <a:cubicBezTo>
                  <a:pt x="124" y="425"/>
                  <a:pt x="142" y="452"/>
                  <a:pt x="169" y="452"/>
                </a:cubicBezTo>
                <a:cubicBezTo>
                  <a:pt x="399" y="452"/>
                  <a:pt x="399" y="452"/>
                  <a:pt x="399" y="452"/>
                </a:cubicBezTo>
                <a:cubicBezTo>
                  <a:pt x="425" y="452"/>
                  <a:pt x="444" y="425"/>
                  <a:pt x="444" y="399"/>
                </a:cubicBezTo>
                <a:cubicBezTo>
                  <a:pt x="444" y="53"/>
                  <a:pt x="444" y="53"/>
                  <a:pt x="444" y="53"/>
                </a:cubicBezTo>
                <a:cubicBezTo>
                  <a:pt x="444" y="27"/>
                  <a:pt x="425" y="0"/>
                  <a:pt x="399" y="0"/>
                </a:cubicBezTo>
                <a:close/>
                <a:moveTo>
                  <a:pt x="222" y="337"/>
                </a:moveTo>
                <a:lnTo>
                  <a:pt x="222" y="337"/>
                </a:lnTo>
                <a:cubicBezTo>
                  <a:pt x="319" y="239"/>
                  <a:pt x="319" y="239"/>
                  <a:pt x="319" y="239"/>
                </a:cubicBezTo>
                <a:cubicBezTo>
                  <a:pt x="222" y="142"/>
                  <a:pt x="222" y="142"/>
                  <a:pt x="222" y="142"/>
                </a:cubicBezTo>
                <a:cubicBezTo>
                  <a:pt x="222" y="204"/>
                  <a:pt x="222" y="204"/>
                  <a:pt x="222" y="204"/>
                </a:cubicBezTo>
                <a:cubicBezTo>
                  <a:pt x="0" y="204"/>
                  <a:pt x="0" y="204"/>
                  <a:pt x="0" y="204"/>
                </a:cubicBezTo>
                <a:cubicBezTo>
                  <a:pt x="0" y="275"/>
                  <a:pt x="0" y="275"/>
                  <a:pt x="0" y="275"/>
                </a:cubicBezTo>
                <a:cubicBezTo>
                  <a:pt x="222" y="275"/>
                  <a:pt x="222" y="275"/>
                  <a:pt x="222" y="275"/>
                </a:cubicBezTo>
                <a:lnTo>
                  <a:pt x="222" y="33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3" name="Freeform 128"/>
          <p:cNvSpPr>
            <a:spLocks noChangeArrowheads="1"/>
          </p:cNvSpPr>
          <p:nvPr userDrawn="1"/>
        </p:nvSpPr>
        <p:spPr bwMode="auto">
          <a:xfrm>
            <a:off x="7338310" y="2683486"/>
            <a:ext cx="229278" cy="225070"/>
          </a:xfrm>
          <a:custGeom>
            <a:avLst/>
            <a:gdLst>
              <a:gd name="T0" fmla="*/ 115 w 479"/>
              <a:gd name="T1" fmla="*/ 275 h 471"/>
              <a:gd name="T2" fmla="*/ 115 w 479"/>
              <a:gd name="T3" fmla="*/ 275 h 471"/>
              <a:gd name="T4" fmla="*/ 203 w 479"/>
              <a:gd name="T5" fmla="*/ 364 h 471"/>
              <a:gd name="T6" fmla="*/ 363 w 479"/>
              <a:gd name="T7" fmla="*/ 196 h 471"/>
              <a:gd name="T8" fmla="*/ 274 w 479"/>
              <a:gd name="T9" fmla="*/ 107 h 471"/>
              <a:gd name="T10" fmla="*/ 115 w 479"/>
              <a:gd name="T11" fmla="*/ 275 h 471"/>
              <a:gd name="T12" fmla="*/ 461 w 479"/>
              <a:gd name="T13" fmla="*/ 151 h 471"/>
              <a:gd name="T14" fmla="*/ 461 w 479"/>
              <a:gd name="T15" fmla="*/ 151 h 471"/>
              <a:gd name="T16" fmla="*/ 425 w 479"/>
              <a:gd name="T17" fmla="*/ 116 h 471"/>
              <a:gd name="T18" fmla="*/ 399 w 479"/>
              <a:gd name="T19" fmla="*/ 116 h 471"/>
              <a:gd name="T20" fmla="*/ 355 w 479"/>
              <a:gd name="T21" fmla="*/ 72 h 471"/>
              <a:gd name="T22" fmla="*/ 363 w 479"/>
              <a:gd name="T23" fmla="*/ 45 h 471"/>
              <a:gd name="T24" fmla="*/ 319 w 479"/>
              <a:gd name="T25" fmla="*/ 9 h 471"/>
              <a:gd name="T26" fmla="*/ 284 w 479"/>
              <a:gd name="T27" fmla="*/ 9 h 471"/>
              <a:gd name="T28" fmla="*/ 9 w 479"/>
              <a:gd name="T29" fmla="*/ 284 h 471"/>
              <a:gd name="T30" fmla="*/ 9 w 479"/>
              <a:gd name="T31" fmla="*/ 319 h 471"/>
              <a:gd name="T32" fmla="*/ 53 w 479"/>
              <a:gd name="T33" fmla="*/ 355 h 471"/>
              <a:gd name="T34" fmla="*/ 71 w 479"/>
              <a:gd name="T35" fmla="*/ 347 h 471"/>
              <a:gd name="T36" fmla="*/ 124 w 479"/>
              <a:gd name="T37" fmla="*/ 400 h 471"/>
              <a:gd name="T38" fmla="*/ 115 w 479"/>
              <a:gd name="T39" fmla="*/ 426 h 471"/>
              <a:gd name="T40" fmla="*/ 159 w 479"/>
              <a:gd name="T41" fmla="*/ 462 h 471"/>
              <a:gd name="T42" fmla="*/ 195 w 479"/>
              <a:gd name="T43" fmla="*/ 462 h 471"/>
              <a:gd name="T44" fmla="*/ 461 w 479"/>
              <a:gd name="T45" fmla="*/ 187 h 471"/>
              <a:gd name="T46" fmla="*/ 461 w 479"/>
              <a:gd name="T47" fmla="*/ 151 h 471"/>
              <a:gd name="T48" fmla="*/ 203 w 479"/>
              <a:gd name="T49" fmla="*/ 400 h 471"/>
              <a:gd name="T50" fmla="*/ 203 w 479"/>
              <a:gd name="T51" fmla="*/ 400 h 471"/>
              <a:gd name="T52" fmla="*/ 71 w 479"/>
              <a:gd name="T53" fmla="*/ 275 h 471"/>
              <a:gd name="T54" fmla="*/ 274 w 479"/>
              <a:gd name="T55" fmla="*/ 72 h 471"/>
              <a:gd name="T56" fmla="*/ 399 w 479"/>
              <a:gd name="T57" fmla="*/ 196 h 471"/>
              <a:gd name="T58" fmla="*/ 203 w 479"/>
              <a:gd name="T59" fmla="*/ 40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9" h="471">
                <a:moveTo>
                  <a:pt x="115" y="275"/>
                </a:moveTo>
                <a:lnTo>
                  <a:pt x="115" y="275"/>
                </a:lnTo>
                <a:cubicBezTo>
                  <a:pt x="203" y="364"/>
                  <a:pt x="203" y="364"/>
                  <a:pt x="203" y="364"/>
                </a:cubicBezTo>
                <a:cubicBezTo>
                  <a:pt x="363" y="196"/>
                  <a:pt x="363" y="196"/>
                  <a:pt x="363" y="196"/>
                </a:cubicBezTo>
                <a:cubicBezTo>
                  <a:pt x="274" y="107"/>
                  <a:pt x="274" y="107"/>
                  <a:pt x="274" y="107"/>
                </a:cubicBezTo>
                <a:lnTo>
                  <a:pt x="115" y="275"/>
                </a:lnTo>
                <a:close/>
                <a:moveTo>
                  <a:pt x="461" y="151"/>
                </a:moveTo>
                <a:lnTo>
                  <a:pt x="461" y="151"/>
                </a:lnTo>
                <a:cubicBezTo>
                  <a:pt x="425" y="116"/>
                  <a:pt x="425" y="116"/>
                  <a:pt x="425" y="116"/>
                </a:cubicBezTo>
                <a:cubicBezTo>
                  <a:pt x="416" y="116"/>
                  <a:pt x="408" y="116"/>
                  <a:pt x="399" y="116"/>
                </a:cubicBezTo>
                <a:cubicBezTo>
                  <a:pt x="372" y="116"/>
                  <a:pt x="355" y="98"/>
                  <a:pt x="355" y="72"/>
                </a:cubicBezTo>
                <a:cubicBezTo>
                  <a:pt x="355" y="63"/>
                  <a:pt x="355" y="54"/>
                  <a:pt x="363" y="45"/>
                </a:cubicBezTo>
                <a:cubicBezTo>
                  <a:pt x="319" y="9"/>
                  <a:pt x="319" y="9"/>
                  <a:pt x="319" y="9"/>
                </a:cubicBezTo>
                <a:cubicBezTo>
                  <a:pt x="310" y="0"/>
                  <a:pt x="293" y="0"/>
                  <a:pt x="284" y="9"/>
                </a:cubicBezTo>
                <a:cubicBezTo>
                  <a:pt x="9" y="284"/>
                  <a:pt x="9" y="284"/>
                  <a:pt x="9" y="284"/>
                </a:cubicBezTo>
                <a:cubicBezTo>
                  <a:pt x="0" y="293"/>
                  <a:pt x="0" y="311"/>
                  <a:pt x="9" y="319"/>
                </a:cubicBezTo>
                <a:cubicBezTo>
                  <a:pt x="53" y="355"/>
                  <a:pt x="53" y="355"/>
                  <a:pt x="53" y="355"/>
                </a:cubicBezTo>
                <a:cubicBezTo>
                  <a:pt x="53" y="347"/>
                  <a:pt x="62" y="347"/>
                  <a:pt x="71" y="347"/>
                </a:cubicBezTo>
                <a:cubicBezTo>
                  <a:pt x="106" y="347"/>
                  <a:pt x="124" y="373"/>
                  <a:pt x="124" y="400"/>
                </a:cubicBezTo>
                <a:cubicBezTo>
                  <a:pt x="124" y="409"/>
                  <a:pt x="124" y="417"/>
                  <a:pt x="115" y="426"/>
                </a:cubicBezTo>
                <a:cubicBezTo>
                  <a:pt x="159" y="462"/>
                  <a:pt x="159" y="462"/>
                  <a:pt x="159" y="462"/>
                </a:cubicBezTo>
                <a:cubicBezTo>
                  <a:pt x="168" y="470"/>
                  <a:pt x="186" y="470"/>
                  <a:pt x="195" y="462"/>
                </a:cubicBezTo>
                <a:cubicBezTo>
                  <a:pt x="461" y="187"/>
                  <a:pt x="461" y="187"/>
                  <a:pt x="461" y="187"/>
                </a:cubicBezTo>
                <a:cubicBezTo>
                  <a:pt x="478" y="178"/>
                  <a:pt x="478" y="160"/>
                  <a:pt x="461" y="151"/>
                </a:cubicBezTo>
                <a:close/>
                <a:moveTo>
                  <a:pt x="203" y="400"/>
                </a:moveTo>
                <a:lnTo>
                  <a:pt x="203" y="400"/>
                </a:lnTo>
                <a:cubicBezTo>
                  <a:pt x="71" y="275"/>
                  <a:pt x="71" y="275"/>
                  <a:pt x="71" y="275"/>
                </a:cubicBezTo>
                <a:cubicBezTo>
                  <a:pt x="274" y="72"/>
                  <a:pt x="274" y="72"/>
                  <a:pt x="274" y="72"/>
                </a:cubicBezTo>
                <a:cubicBezTo>
                  <a:pt x="399" y="196"/>
                  <a:pt x="399" y="196"/>
                  <a:pt x="399" y="196"/>
                </a:cubicBezTo>
                <a:lnTo>
                  <a:pt x="203" y="40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4" name="Freeform 130"/>
          <p:cNvSpPr>
            <a:spLocks noChangeArrowheads="1"/>
          </p:cNvSpPr>
          <p:nvPr userDrawn="1"/>
        </p:nvSpPr>
        <p:spPr bwMode="auto">
          <a:xfrm>
            <a:off x="8187023" y="2725269"/>
            <a:ext cx="212451" cy="143036"/>
          </a:xfrm>
          <a:custGeom>
            <a:avLst/>
            <a:gdLst>
              <a:gd name="T0" fmla="*/ 416 w 445"/>
              <a:gd name="T1" fmla="*/ 0 h 302"/>
              <a:gd name="T2" fmla="*/ 416 w 445"/>
              <a:gd name="T3" fmla="*/ 0 h 302"/>
              <a:gd name="T4" fmla="*/ 195 w 445"/>
              <a:gd name="T5" fmla="*/ 0 h 302"/>
              <a:gd name="T6" fmla="*/ 195 w 445"/>
              <a:gd name="T7" fmla="*/ 123 h 302"/>
              <a:gd name="T8" fmla="*/ 444 w 445"/>
              <a:gd name="T9" fmla="*/ 123 h 302"/>
              <a:gd name="T10" fmla="*/ 444 w 445"/>
              <a:gd name="T11" fmla="*/ 26 h 302"/>
              <a:gd name="T12" fmla="*/ 416 w 445"/>
              <a:gd name="T13" fmla="*/ 0 h 302"/>
              <a:gd name="T14" fmla="*/ 0 w 445"/>
              <a:gd name="T15" fmla="*/ 274 h 302"/>
              <a:gd name="T16" fmla="*/ 0 w 445"/>
              <a:gd name="T17" fmla="*/ 274 h 302"/>
              <a:gd name="T18" fmla="*/ 18 w 445"/>
              <a:gd name="T19" fmla="*/ 301 h 302"/>
              <a:gd name="T20" fmla="*/ 151 w 445"/>
              <a:gd name="T21" fmla="*/ 301 h 302"/>
              <a:gd name="T22" fmla="*/ 151 w 445"/>
              <a:gd name="T23" fmla="*/ 176 h 302"/>
              <a:gd name="T24" fmla="*/ 0 w 445"/>
              <a:gd name="T25" fmla="*/ 176 h 302"/>
              <a:gd name="T26" fmla="*/ 0 w 445"/>
              <a:gd name="T27" fmla="*/ 274 h 302"/>
              <a:gd name="T28" fmla="*/ 195 w 445"/>
              <a:gd name="T29" fmla="*/ 301 h 302"/>
              <a:gd name="T30" fmla="*/ 195 w 445"/>
              <a:gd name="T31" fmla="*/ 301 h 302"/>
              <a:gd name="T32" fmla="*/ 416 w 445"/>
              <a:gd name="T33" fmla="*/ 301 h 302"/>
              <a:gd name="T34" fmla="*/ 444 w 445"/>
              <a:gd name="T35" fmla="*/ 274 h 302"/>
              <a:gd name="T36" fmla="*/ 444 w 445"/>
              <a:gd name="T37" fmla="*/ 176 h 302"/>
              <a:gd name="T38" fmla="*/ 195 w 445"/>
              <a:gd name="T39" fmla="*/ 176 h 302"/>
              <a:gd name="T40" fmla="*/ 195 w 445"/>
              <a:gd name="T41" fmla="*/ 301 h 302"/>
              <a:gd name="T42" fmla="*/ 0 w 445"/>
              <a:gd name="T43" fmla="*/ 26 h 302"/>
              <a:gd name="T44" fmla="*/ 0 w 445"/>
              <a:gd name="T45" fmla="*/ 26 h 302"/>
              <a:gd name="T46" fmla="*/ 0 w 445"/>
              <a:gd name="T47" fmla="*/ 123 h 302"/>
              <a:gd name="T48" fmla="*/ 151 w 445"/>
              <a:gd name="T49" fmla="*/ 123 h 302"/>
              <a:gd name="T50" fmla="*/ 151 w 445"/>
              <a:gd name="T51" fmla="*/ 0 h 302"/>
              <a:gd name="T52" fmla="*/ 18 w 445"/>
              <a:gd name="T53" fmla="*/ 0 h 302"/>
              <a:gd name="T54" fmla="*/ 0 w 445"/>
              <a:gd name="T55" fmla="*/ 2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5" h="302">
                <a:moveTo>
                  <a:pt x="416" y="0"/>
                </a:moveTo>
                <a:lnTo>
                  <a:pt x="416" y="0"/>
                </a:lnTo>
                <a:cubicBezTo>
                  <a:pt x="195" y="0"/>
                  <a:pt x="195" y="0"/>
                  <a:pt x="195" y="0"/>
                </a:cubicBezTo>
                <a:cubicBezTo>
                  <a:pt x="195" y="123"/>
                  <a:pt x="195" y="123"/>
                  <a:pt x="195" y="123"/>
                </a:cubicBezTo>
                <a:cubicBezTo>
                  <a:pt x="444" y="123"/>
                  <a:pt x="444" y="123"/>
                  <a:pt x="444" y="123"/>
                </a:cubicBezTo>
                <a:cubicBezTo>
                  <a:pt x="444" y="26"/>
                  <a:pt x="444" y="26"/>
                  <a:pt x="444" y="26"/>
                </a:cubicBezTo>
                <a:cubicBezTo>
                  <a:pt x="444" y="17"/>
                  <a:pt x="434" y="0"/>
                  <a:pt x="416" y="0"/>
                </a:cubicBezTo>
                <a:close/>
                <a:moveTo>
                  <a:pt x="0" y="274"/>
                </a:moveTo>
                <a:lnTo>
                  <a:pt x="0" y="274"/>
                </a:lnTo>
                <a:cubicBezTo>
                  <a:pt x="0" y="292"/>
                  <a:pt x="0" y="301"/>
                  <a:pt x="18" y="301"/>
                </a:cubicBezTo>
                <a:cubicBezTo>
                  <a:pt x="151" y="301"/>
                  <a:pt x="151" y="301"/>
                  <a:pt x="151" y="301"/>
                </a:cubicBezTo>
                <a:cubicBezTo>
                  <a:pt x="151" y="176"/>
                  <a:pt x="151" y="176"/>
                  <a:pt x="151" y="176"/>
                </a:cubicBezTo>
                <a:cubicBezTo>
                  <a:pt x="0" y="176"/>
                  <a:pt x="0" y="176"/>
                  <a:pt x="0" y="176"/>
                </a:cubicBezTo>
                <a:lnTo>
                  <a:pt x="0" y="274"/>
                </a:lnTo>
                <a:close/>
                <a:moveTo>
                  <a:pt x="195" y="301"/>
                </a:moveTo>
                <a:lnTo>
                  <a:pt x="195" y="301"/>
                </a:lnTo>
                <a:cubicBezTo>
                  <a:pt x="416" y="301"/>
                  <a:pt x="416" y="301"/>
                  <a:pt x="416" y="301"/>
                </a:cubicBezTo>
                <a:cubicBezTo>
                  <a:pt x="434" y="301"/>
                  <a:pt x="444" y="292"/>
                  <a:pt x="444" y="274"/>
                </a:cubicBezTo>
                <a:cubicBezTo>
                  <a:pt x="444" y="176"/>
                  <a:pt x="444" y="176"/>
                  <a:pt x="444" y="176"/>
                </a:cubicBezTo>
                <a:cubicBezTo>
                  <a:pt x="195" y="176"/>
                  <a:pt x="195" y="176"/>
                  <a:pt x="195" y="176"/>
                </a:cubicBezTo>
                <a:lnTo>
                  <a:pt x="195" y="301"/>
                </a:lnTo>
                <a:close/>
                <a:moveTo>
                  <a:pt x="0" y="26"/>
                </a:moveTo>
                <a:lnTo>
                  <a:pt x="0" y="26"/>
                </a:lnTo>
                <a:cubicBezTo>
                  <a:pt x="0" y="123"/>
                  <a:pt x="0" y="123"/>
                  <a:pt x="0" y="123"/>
                </a:cubicBezTo>
                <a:cubicBezTo>
                  <a:pt x="151" y="123"/>
                  <a:pt x="151" y="123"/>
                  <a:pt x="151" y="123"/>
                </a:cubicBezTo>
                <a:cubicBezTo>
                  <a:pt x="151" y="0"/>
                  <a:pt x="151" y="0"/>
                  <a:pt x="151" y="0"/>
                </a:cubicBezTo>
                <a:cubicBezTo>
                  <a:pt x="18" y="0"/>
                  <a:pt x="18" y="0"/>
                  <a:pt x="18" y="0"/>
                </a:cubicBezTo>
                <a:cubicBezTo>
                  <a:pt x="0" y="0"/>
                  <a:pt x="0" y="17"/>
                  <a:pt x="0" y="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5" name="Freeform 138"/>
          <p:cNvSpPr>
            <a:spLocks noChangeArrowheads="1"/>
          </p:cNvSpPr>
          <p:nvPr userDrawn="1"/>
        </p:nvSpPr>
        <p:spPr bwMode="auto">
          <a:xfrm>
            <a:off x="7338310" y="4606052"/>
            <a:ext cx="229278" cy="164070"/>
          </a:xfrm>
          <a:custGeom>
            <a:avLst/>
            <a:gdLst>
              <a:gd name="T0" fmla="*/ 478 w 479"/>
              <a:gd name="T1" fmla="*/ 44 h 346"/>
              <a:gd name="T2" fmla="*/ 478 w 479"/>
              <a:gd name="T3" fmla="*/ 44 h 346"/>
              <a:gd name="T4" fmla="*/ 478 w 479"/>
              <a:gd name="T5" fmla="*/ 17 h 346"/>
              <a:gd name="T6" fmla="*/ 461 w 479"/>
              <a:gd name="T7" fmla="*/ 0 h 346"/>
              <a:gd name="T8" fmla="*/ 18 w 479"/>
              <a:gd name="T9" fmla="*/ 0 h 346"/>
              <a:gd name="T10" fmla="*/ 0 w 479"/>
              <a:gd name="T11" fmla="*/ 17 h 346"/>
              <a:gd name="T12" fmla="*/ 0 w 479"/>
              <a:gd name="T13" fmla="*/ 44 h 346"/>
              <a:gd name="T14" fmla="*/ 44 w 479"/>
              <a:gd name="T15" fmla="*/ 44 h 346"/>
              <a:gd name="T16" fmla="*/ 44 w 479"/>
              <a:gd name="T17" fmla="*/ 97 h 346"/>
              <a:gd name="T18" fmla="*/ 0 w 479"/>
              <a:gd name="T19" fmla="*/ 97 h 346"/>
              <a:gd name="T20" fmla="*/ 0 w 479"/>
              <a:gd name="T21" fmla="*/ 150 h 346"/>
              <a:gd name="T22" fmla="*/ 44 w 479"/>
              <a:gd name="T23" fmla="*/ 150 h 346"/>
              <a:gd name="T24" fmla="*/ 44 w 479"/>
              <a:gd name="T25" fmla="*/ 194 h 346"/>
              <a:gd name="T26" fmla="*/ 0 w 479"/>
              <a:gd name="T27" fmla="*/ 194 h 346"/>
              <a:gd name="T28" fmla="*/ 0 w 479"/>
              <a:gd name="T29" fmla="*/ 247 h 346"/>
              <a:gd name="T30" fmla="*/ 44 w 479"/>
              <a:gd name="T31" fmla="*/ 247 h 346"/>
              <a:gd name="T32" fmla="*/ 44 w 479"/>
              <a:gd name="T33" fmla="*/ 292 h 346"/>
              <a:gd name="T34" fmla="*/ 0 w 479"/>
              <a:gd name="T35" fmla="*/ 292 h 346"/>
              <a:gd name="T36" fmla="*/ 0 w 479"/>
              <a:gd name="T37" fmla="*/ 328 h 346"/>
              <a:gd name="T38" fmla="*/ 18 w 479"/>
              <a:gd name="T39" fmla="*/ 345 h 346"/>
              <a:gd name="T40" fmla="*/ 461 w 479"/>
              <a:gd name="T41" fmla="*/ 345 h 346"/>
              <a:gd name="T42" fmla="*/ 478 w 479"/>
              <a:gd name="T43" fmla="*/ 328 h 346"/>
              <a:gd name="T44" fmla="*/ 478 w 479"/>
              <a:gd name="T45" fmla="*/ 292 h 346"/>
              <a:gd name="T46" fmla="*/ 434 w 479"/>
              <a:gd name="T47" fmla="*/ 292 h 346"/>
              <a:gd name="T48" fmla="*/ 434 w 479"/>
              <a:gd name="T49" fmla="*/ 247 h 346"/>
              <a:gd name="T50" fmla="*/ 478 w 479"/>
              <a:gd name="T51" fmla="*/ 247 h 346"/>
              <a:gd name="T52" fmla="*/ 478 w 479"/>
              <a:gd name="T53" fmla="*/ 194 h 346"/>
              <a:gd name="T54" fmla="*/ 434 w 479"/>
              <a:gd name="T55" fmla="*/ 194 h 346"/>
              <a:gd name="T56" fmla="*/ 434 w 479"/>
              <a:gd name="T57" fmla="*/ 150 h 346"/>
              <a:gd name="T58" fmla="*/ 478 w 479"/>
              <a:gd name="T59" fmla="*/ 150 h 346"/>
              <a:gd name="T60" fmla="*/ 478 w 479"/>
              <a:gd name="T61" fmla="*/ 97 h 346"/>
              <a:gd name="T62" fmla="*/ 434 w 479"/>
              <a:gd name="T63" fmla="*/ 97 h 346"/>
              <a:gd name="T64" fmla="*/ 434 w 479"/>
              <a:gd name="T65" fmla="*/ 44 h 346"/>
              <a:gd name="T66" fmla="*/ 478 w 479"/>
              <a:gd name="T67" fmla="*/ 44 h 346"/>
              <a:gd name="T68" fmla="*/ 186 w 479"/>
              <a:gd name="T69" fmla="*/ 247 h 346"/>
              <a:gd name="T70" fmla="*/ 186 w 479"/>
              <a:gd name="T71" fmla="*/ 247 h 346"/>
              <a:gd name="T72" fmla="*/ 186 w 479"/>
              <a:gd name="T73" fmla="*/ 97 h 346"/>
              <a:gd name="T74" fmla="*/ 310 w 479"/>
              <a:gd name="T75" fmla="*/ 168 h 346"/>
              <a:gd name="T76" fmla="*/ 186 w 479"/>
              <a:gd name="T77" fmla="*/ 24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9" h="346">
                <a:moveTo>
                  <a:pt x="478" y="44"/>
                </a:moveTo>
                <a:lnTo>
                  <a:pt x="478" y="44"/>
                </a:lnTo>
                <a:cubicBezTo>
                  <a:pt x="478" y="17"/>
                  <a:pt x="478" y="17"/>
                  <a:pt x="478" y="17"/>
                </a:cubicBezTo>
                <a:cubicBezTo>
                  <a:pt x="478" y="9"/>
                  <a:pt x="469" y="0"/>
                  <a:pt x="461" y="0"/>
                </a:cubicBezTo>
                <a:cubicBezTo>
                  <a:pt x="18" y="0"/>
                  <a:pt x="18" y="0"/>
                  <a:pt x="18" y="0"/>
                </a:cubicBezTo>
                <a:cubicBezTo>
                  <a:pt x="9" y="0"/>
                  <a:pt x="0" y="9"/>
                  <a:pt x="0" y="17"/>
                </a:cubicBezTo>
                <a:cubicBezTo>
                  <a:pt x="0" y="44"/>
                  <a:pt x="0" y="44"/>
                  <a:pt x="0" y="44"/>
                </a:cubicBezTo>
                <a:cubicBezTo>
                  <a:pt x="44" y="44"/>
                  <a:pt x="44" y="44"/>
                  <a:pt x="44" y="44"/>
                </a:cubicBezTo>
                <a:cubicBezTo>
                  <a:pt x="44" y="97"/>
                  <a:pt x="44" y="97"/>
                  <a:pt x="44" y="97"/>
                </a:cubicBezTo>
                <a:cubicBezTo>
                  <a:pt x="0" y="97"/>
                  <a:pt x="0" y="97"/>
                  <a:pt x="0" y="97"/>
                </a:cubicBezTo>
                <a:cubicBezTo>
                  <a:pt x="0" y="150"/>
                  <a:pt x="0" y="150"/>
                  <a:pt x="0" y="150"/>
                </a:cubicBezTo>
                <a:cubicBezTo>
                  <a:pt x="44" y="150"/>
                  <a:pt x="44" y="150"/>
                  <a:pt x="44" y="150"/>
                </a:cubicBezTo>
                <a:cubicBezTo>
                  <a:pt x="44" y="194"/>
                  <a:pt x="44" y="194"/>
                  <a:pt x="44" y="194"/>
                </a:cubicBezTo>
                <a:cubicBezTo>
                  <a:pt x="0" y="194"/>
                  <a:pt x="0" y="194"/>
                  <a:pt x="0" y="194"/>
                </a:cubicBezTo>
                <a:cubicBezTo>
                  <a:pt x="0" y="247"/>
                  <a:pt x="0" y="247"/>
                  <a:pt x="0" y="247"/>
                </a:cubicBezTo>
                <a:cubicBezTo>
                  <a:pt x="44" y="247"/>
                  <a:pt x="44" y="247"/>
                  <a:pt x="44" y="247"/>
                </a:cubicBezTo>
                <a:cubicBezTo>
                  <a:pt x="44" y="292"/>
                  <a:pt x="44" y="292"/>
                  <a:pt x="44" y="292"/>
                </a:cubicBezTo>
                <a:cubicBezTo>
                  <a:pt x="0" y="292"/>
                  <a:pt x="0" y="292"/>
                  <a:pt x="0" y="292"/>
                </a:cubicBezTo>
                <a:cubicBezTo>
                  <a:pt x="0" y="328"/>
                  <a:pt x="0" y="328"/>
                  <a:pt x="0" y="328"/>
                </a:cubicBezTo>
                <a:cubicBezTo>
                  <a:pt x="0" y="337"/>
                  <a:pt x="9" y="345"/>
                  <a:pt x="18" y="345"/>
                </a:cubicBezTo>
                <a:cubicBezTo>
                  <a:pt x="461" y="345"/>
                  <a:pt x="461" y="345"/>
                  <a:pt x="461" y="345"/>
                </a:cubicBezTo>
                <a:cubicBezTo>
                  <a:pt x="469" y="345"/>
                  <a:pt x="478" y="337"/>
                  <a:pt x="478" y="328"/>
                </a:cubicBezTo>
                <a:cubicBezTo>
                  <a:pt x="478" y="292"/>
                  <a:pt x="478" y="292"/>
                  <a:pt x="478" y="292"/>
                </a:cubicBezTo>
                <a:cubicBezTo>
                  <a:pt x="434" y="292"/>
                  <a:pt x="434" y="292"/>
                  <a:pt x="434" y="292"/>
                </a:cubicBezTo>
                <a:cubicBezTo>
                  <a:pt x="434" y="247"/>
                  <a:pt x="434" y="247"/>
                  <a:pt x="434" y="247"/>
                </a:cubicBezTo>
                <a:cubicBezTo>
                  <a:pt x="478" y="247"/>
                  <a:pt x="478" y="247"/>
                  <a:pt x="478" y="247"/>
                </a:cubicBezTo>
                <a:cubicBezTo>
                  <a:pt x="478" y="194"/>
                  <a:pt x="478" y="194"/>
                  <a:pt x="478" y="194"/>
                </a:cubicBezTo>
                <a:cubicBezTo>
                  <a:pt x="434" y="194"/>
                  <a:pt x="434" y="194"/>
                  <a:pt x="434" y="194"/>
                </a:cubicBezTo>
                <a:cubicBezTo>
                  <a:pt x="434" y="150"/>
                  <a:pt x="434" y="150"/>
                  <a:pt x="434" y="150"/>
                </a:cubicBezTo>
                <a:cubicBezTo>
                  <a:pt x="478" y="150"/>
                  <a:pt x="478" y="150"/>
                  <a:pt x="478" y="150"/>
                </a:cubicBezTo>
                <a:cubicBezTo>
                  <a:pt x="478" y="97"/>
                  <a:pt x="478" y="97"/>
                  <a:pt x="478" y="97"/>
                </a:cubicBezTo>
                <a:cubicBezTo>
                  <a:pt x="434" y="97"/>
                  <a:pt x="434" y="97"/>
                  <a:pt x="434" y="97"/>
                </a:cubicBezTo>
                <a:cubicBezTo>
                  <a:pt x="434" y="44"/>
                  <a:pt x="434" y="44"/>
                  <a:pt x="434" y="44"/>
                </a:cubicBezTo>
                <a:lnTo>
                  <a:pt x="478" y="44"/>
                </a:lnTo>
                <a:close/>
                <a:moveTo>
                  <a:pt x="186" y="247"/>
                </a:moveTo>
                <a:lnTo>
                  <a:pt x="186" y="247"/>
                </a:lnTo>
                <a:cubicBezTo>
                  <a:pt x="186" y="97"/>
                  <a:pt x="186" y="97"/>
                  <a:pt x="186" y="97"/>
                </a:cubicBezTo>
                <a:cubicBezTo>
                  <a:pt x="310" y="168"/>
                  <a:pt x="310" y="168"/>
                  <a:pt x="310" y="168"/>
                </a:cubicBezTo>
                <a:lnTo>
                  <a:pt x="186" y="24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6" name="Freeform 140"/>
          <p:cNvSpPr>
            <a:spLocks noChangeArrowheads="1"/>
          </p:cNvSpPr>
          <p:nvPr userDrawn="1"/>
        </p:nvSpPr>
        <p:spPr bwMode="auto">
          <a:xfrm>
            <a:off x="7841037" y="4580810"/>
            <a:ext cx="170380" cy="216656"/>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249 w 356"/>
              <a:gd name="T21" fmla="*/ 239 h 453"/>
              <a:gd name="T22" fmla="*/ 249 w 356"/>
              <a:gd name="T23" fmla="*/ 239 h 453"/>
              <a:gd name="T24" fmla="*/ 240 w 356"/>
              <a:gd name="T25" fmla="*/ 239 h 453"/>
              <a:gd name="T26" fmla="*/ 204 w 356"/>
              <a:gd name="T27" fmla="*/ 178 h 453"/>
              <a:gd name="T28" fmla="*/ 204 w 356"/>
              <a:gd name="T29" fmla="*/ 301 h 453"/>
              <a:gd name="T30" fmla="*/ 160 w 356"/>
              <a:gd name="T31" fmla="*/ 354 h 453"/>
              <a:gd name="T32" fmla="*/ 89 w 356"/>
              <a:gd name="T33" fmla="*/ 338 h 453"/>
              <a:gd name="T34" fmla="*/ 133 w 356"/>
              <a:gd name="T35" fmla="*/ 275 h 453"/>
              <a:gd name="T36" fmla="*/ 178 w 356"/>
              <a:gd name="T37" fmla="*/ 275 h 453"/>
              <a:gd name="T38" fmla="*/ 178 w 356"/>
              <a:gd name="T39" fmla="*/ 98 h 453"/>
              <a:gd name="T40" fmla="*/ 204 w 356"/>
              <a:gd name="T41" fmla="*/ 98 h 453"/>
              <a:gd name="T42" fmla="*/ 249 w 356"/>
              <a:gd name="T43" fmla="*/ 23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249" y="239"/>
                </a:moveTo>
                <a:lnTo>
                  <a:pt x="249" y="239"/>
                </a:lnTo>
                <a:cubicBezTo>
                  <a:pt x="240" y="248"/>
                  <a:pt x="240" y="239"/>
                  <a:pt x="240" y="239"/>
                </a:cubicBezTo>
                <a:cubicBezTo>
                  <a:pt x="240" y="222"/>
                  <a:pt x="240" y="186"/>
                  <a:pt x="204" y="178"/>
                </a:cubicBezTo>
                <a:cubicBezTo>
                  <a:pt x="204" y="301"/>
                  <a:pt x="204" y="301"/>
                  <a:pt x="204" y="301"/>
                </a:cubicBezTo>
                <a:cubicBezTo>
                  <a:pt x="204" y="329"/>
                  <a:pt x="196" y="346"/>
                  <a:pt x="160" y="354"/>
                </a:cubicBezTo>
                <a:cubicBezTo>
                  <a:pt x="133" y="364"/>
                  <a:pt x="98" y="354"/>
                  <a:pt x="89" y="338"/>
                </a:cubicBezTo>
                <a:cubicBezTo>
                  <a:pt x="89" y="310"/>
                  <a:pt x="107" y="284"/>
                  <a:pt x="133" y="275"/>
                </a:cubicBezTo>
                <a:cubicBezTo>
                  <a:pt x="143" y="275"/>
                  <a:pt x="160" y="275"/>
                  <a:pt x="178" y="275"/>
                </a:cubicBezTo>
                <a:cubicBezTo>
                  <a:pt x="178" y="98"/>
                  <a:pt x="178" y="98"/>
                  <a:pt x="178" y="98"/>
                </a:cubicBezTo>
                <a:cubicBezTo>
                  <a:pt x="204" y="98"/>
                  <a:pt x="204" y="98"/>
                  <a:pt x="204" y="98"/>
                </a:cubicBezTo>
                <a:cubicBezTo>
                  <a:pt x="204" y="125"/>
                  <a:pt x="293" y="169"/>
                  <a:pt x="249" y="23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7" name="Freeform 150"/>
          <p:cNvSpPr>
            <a:spLocks noChangeArrowheads="1"/>
          </p:cNvSpPr>
          <p:nvPr userDrawn="1"/>
        </p:nvSpPr>
        <p:spPr bwMode="auto">
          <a:xfrm>
            <a:off x="7346724" y="3160972"/>
            <a:ext cx="212451" cy="216657"/>
          </a:xfrm>
          <a:custGeom>
            <a:avLst/>
            <a:gdLst>
              <a:gd name="T0" fmla="*/ 247 w 444"/>
              <a:gd name="T1" fmla="*/ 399 h 453"/>
              <a:gd name="T2" fmla="*/ 247 w 444"/>
              <a:gd name="T3" fmla="*/ 399 h 453"/>
              <a:gd name="T4" fmla="*/ 44 w 444"/>
              <a:gd name="T5" fmla="*/ 399 h 453"/>
              <a:gd name="T6" fmla="*/ 44 w 444"/>
              <a:gd name="T7" fmla="*/ 53 h 453"/>
              <a:gd name="T8" fmla="*/ 247 w 444"/>
              <a:gd name="T9" fmla="*/ 53 h 453"/>
              <a:gd name="T10" fmla="*/ 247 w 444"/>
              <a:gd name="T11" fmla="*/ 124 h 453"/>
              <a:gd name="T12" fmla="*/ 292 w 444"/>
              <a:gd name="T13" fmla="*/ 124 h 453"/>
              <a:gd name="T14" fmla="*/ 292 w 444"/>
              <a:gd name="T15" fmla="*/ 53 h 453"/>
              <a:gd name="T16" fmla="*/ 247 w 444"/>
              <a:gd name="T17" fmla="*/ 0 h 453"/>
              <a:gd name="T18" fmla="*/ 44 w 444"/>
              <a:gd name="T19" fmla="*/ 0 h 453"/>
              <a:gd name="T20" fmla="*/ 0 w 444"/>
              <a:gd name="T21" fmla="*/ 53 h 453"/>
              <a:gd name="T22" fmla="*/ 0 w 444"/>
              <a:gd name="T23" fmla="*/ 399 h 453"/>
              <a:gd name="T24" fmla="*/ 44 w 444"/>
              <a:gd name="T25" fmla="*/ 452 h 453"/>
              <a:gd name="T26" fmla="*/ 247 w 444"/>
              <a:gd name="T27" fmla="*/ 452 h 453"/>
              <a:gd name="T28" fmla="*/ 292 w 444"/>
              <a:gd name="T29" fmla="*/ 399 h 453"/>
              <a:gd name="T30" fmla="*/ 292 w 444"/>
              <a:gd name="T31" fmla="*/ 346 h 453"/>
              <a:gd name="T32" fmla="*/ 247 w 444"/>
              <a:gd name="T33" fmla="*/ 346 h 453"/>
              <a:gd name="T34" fmla="*/ 247 w 444"/>
              <a:gd name="T35" fmla="*/ 399 h 453"/>
              <a:gd name="T36" fmla="*/ 443 w 444"/>
              <a:gd name="T37" fmla="*/ 239 h 453"/>
              <a:gd name="T38" fmla="*/ 443 w 444"/>
              <a:gd name="T39" fmla="*/ 239 h 453"/>
              <a:gd name="T40" fmla="*/ 345 w 444"/>
              <a:gd name="T41" fmla="*/ 142 h 453"/>
              <a:gd name="T42" fmla="*/ 345 w 444"/>
              <a:gd name="T43" fmla="*/ 204 h 453"/>
              <a:gd name="T44" fmla="*/ 124 w 444"/>
              <a:gd name="T45" fmla="*/ 204 h 453"/>
              <a:gd name="T46" fmla="*/ 124 w 444"/>
              <a:gd name="T47" fmla="*/ 275 h 453"/>
              <a:gd name="T48" fmla="*/ 345 w 444"/>
              <a:gd name="T49" fmla="*/ 275 h 453"/>
              <a:gd name="T50" fmla="*/ 345 w 444"/>
              <a:gd name="T51" fmla="*/ 337 h 453"/>
              <a:gd name="T52" fmla="*/ 443 w 444"/>
              <a:gd name="T53" fmla="*/ 23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4" h="453">
                <a:moveTo>
                  <a:pt x="247" y="399"/>
                </a:moveTo>
                <a:lnTo>
                  <a:pt x="247" y="399"/>
                </a:lnTo>
                <a:cubicBezTo>
                  <a:pt x="44" y="399"/>
                  <a:pt x="44" y="399"/>
                  <a:pt x="44" y="399"/>
                </a:cubicBezTo>
                <a:cubicBezTo>
                  <a:pt x="44" y="53"/>
                  <a:pt x="44" y="53"/>
                  <a:pt x="44" y="53"/>
                </a:cubicBezTo>
                <a:cubicBezTo>
                  <a:pt x="247" y="53"/>
                  <a:pt x="247" y="53"/>
                  <a:pt x="247" y="53"/>
                </a:cubicBezTo>
                <a:cubicBezTo>
                  <a:pt x="247" y="124"/>
                  <a:pt x="247" y="124"/>
                  <a:pt x="247" y="124"/>
                </a:cubicBezTo>
                <a:cubicBezTo>
                  <a:pt x="292" y="124"/>
                  <a:pt x="292" y="124"/>
                  <a:pt x="292" y="124"/>
                </a:cubicBezTo>
                <a:cubicBezTo>
                  <a:pt x="292" y="53"/>
                  <a:pt x="292" y="53"/>
                  <a:pt x="292" y="53"/>
                </a:cubicBezTo>
                <a:cubicBezTo>
                  <a:pt x="292" y="27"/>
                  <a:pt x="275" y="0"/>
                  <a:pt x="247" y="0"/>
                </a:cubicBezTo>
                <a:cubicBezTo>
                  <a:pt x="44" y="0"/>
                  <a:pt x="44" y="0"/>
                  <a:pt x="44" y="0"/>
                </a:cubicBezTo>
                <a:cubicBezTo>
                  <a:pt x="18" y="0"/>
                  <a:pt x="0" y="27"/>
                  <a:pt x="0" y="53"/>
                </a:cubicBezTo>
                <a:cubicBezTo>
                  <a:pt x="0" y="399"/>
                  <a:pt x="0" y="399"/>
                  <a:pt x="0" y="399"/>
                </a:cubicBezTo>
                <a:cubicBezTo>
                  <a:pt x="0" y="425"/>
                  <a:pt x="18" y="452"/>
                  <a:pt x="44" y="452"/>
                </a:cubicBezTo>
                <a:cubicBezTo>
                  <a:pt x="247" y="452"/>
                  <a:pt x="247" y="452"/>
                  <a:pt x="247" y="452"/>
                </a:cubicBezTo>
                <a:cubicBezTo>
                  <a:pt x="275" y="452"/>
                  <a:pt x="292" y="425"/>
                  <a:pt x="292" y="399"/>
                </a:cubicBezTo>
                <a:cubicBezTo>
                  <a:pt x="292" y="346"/>
                  <a:pt x="292" y="346"/>
                  <a:pt x="292" y="346"/>
                </a:cubicBezTo>
                <a:cubicBezTo>
                  <a:pt x="247" y="346"/>
                  <a:pt x="247" y="346"/>
                  <a:pt x="247" y="346"/>
                </a:cubicBezTo>
                <a:lnTo>
                  <a:pt x="247" y="399"/>
                </a:lnTo>
                <a:close/>
                <a:moveTo>
                  <a:pt x="443" y="239"/>
                </a:moveTo>
                <a:lnTo>
                  <a:pt x="443" y="239"/>
                </a:lnTo>
                <a:cubicBezTo>
                  <a:pt x="345" y="142"/>
                  <a:pt x="345" y="142"/>
                  <a:pt x="345" y="142"/>
                </a:cubicBezTo>
                <a:cubicBezTo>
                  <a:pt x="345" y="204"/>
                  <a:pt x="345" y="204"/>
                  <a:pt x="345" y="204"/>
                </a:cubicBezTo>
                <a:cubicBezTo>
                  <a:pt x="124" y="204"/>
                  <a:pt x="124" y="204"/>
                  <a:pt x="124" y="204"/>
                </a:cubicBezTo>
                <a:cubicBezTo>
                  <a:pt x="124" y="275"/>
                  <a:pt x="124" y="275"/>
                  <a:pt x="124" y="275"/>
                </a:cubicBezTo>
                <a:cubicBezTo>
                  <a:pt x="345" y="275"/>
                  <a:pt x="345" y="275"/>
                  <a:pt x="345" y="275"/>
                </a:cubicBezTo>
                <a:cubicBezTo>
                  <a:pt x="345" y="337"/>
                  <a:pt x="345" y="337"/>
                  <a:pt x="345" y="337"/>
                </a:cubicBezTo>
                <a:lnTo>
                  <a:pt x="443" y="23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8" name="Freeform 157"/>
          <p:cNvSpPr>
            <a:spLocks noChangeArrowheads="1"/>
          </p:cNvSpPr>
          <p:nvPr userDrawn="1"/>
        </p:nvSpPr>
        <p:spPr bwMode="auto">
          <a:xfrm>
            <a:off x="7346724" y="4145393"/>
            <a:ext cx="212451" cy="138828"/>
          </a:xfrm>
          <a:custGeom>
            <a:avLst/>
            <a:gdLst>
              <a:gd name="T0" fmla="*/ 398 w 444"/>
              <a:gd name="T1" fmla="*/ 53 h 293"/>
              <a:gd name="T2" fmla="*/ 398 w 444"/>
              <a:gd name="T3" fmla="*/ 53 h 293"/>
              <a:gd name="T4" fmla="*/ 301 w 444"/>
              <a:gd name="T5" fmla="*/ 53 h 293"/>
              <a:gd name="T6" fmla="*/ 301 w 444"/>
              <a:gd name="T7" fmla="*/ 124 h 293"/>
              <a:gd name="T8" fmla="*/ 372 w 444"/>
              <a:gd name="T9" fmla="*/ 124 h 293"/>
              <a:gd name="T10" fmla="*/ 372 w 444"/>
              <a:gd name="T11" fmla="*/ 221 h 293"/>
              <a:gd name="T12" fmla="*/ 71 w 444"/>
              <a:gd name="T13" fmla="*/ 221 h 293"/>
              <a:gd name="T14" fmla="*/ 71 w 444"/>
              <a:gd name="T15" fmla="*/ 124 h 293"/>
              <a:gd name="T16" fmla="*/ 168 w 444"/>
              <a:gd name="T17" fmla="*/ 124 h 293"/>
              <a:gd name="T18" fmla="*/ 168 w 444"/>
              <a:gd name="T19" fmla="*/ 177 h 293"/>
              <a:gd name="T20" fmla="*/ 275 w 444"/>
              <a:gd name="T21" fmla="*/ 89 h 293"/>
              <a:gd name="T22" fmla="*/ 168 w 444"/>
              <a:gd name="T23" fmla="*/ 0 h 293"/>
              <a:gd name="T24" fmla="*/ 168 w 444"/>
              <a:gd name="T25" fmla="*/ 53 h 293"/>
              <a:gd name="T26" fmla="*/ 44 w 444"/>
              <a:gd name="T27" fmla="*/ 53 h 293"/>
              <a:gd name="T28" fmla="*/ 0 w 444"/>
              <a:gd name="T29" fmla="*/ 97 h 293"/>
              <a:gd name="T30" fmla="*/ 0 w 444"/>
              <a:gd name="T31" fmla="*/ 248 h 293"/>
              <a:gd name="T32" fmla="*/ 44 w 444"/>
              <a:gd name="T33" fmla="*/ 292 h 293"/>
              <a:gd name="T34" fmla="*/ 398 w 444"/>
              <a:gd name="T35" fmla="*/ 292 h 293"/>
              <a:gd name="T36" fmla="*/ 443 w 444"/>
              <a:gd name="T37" fmla="*/ 248 h 293"/>
              <a:gd name="T38" fmla="*/ 443 w 444"/>
              <a:gd name="T39" fmla="*/ 97 h 293"/>
              <a:gd name="T40" fmla="*/ 398 w 444"/>
              <a:gd name="T41"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4" h="293">
                <a:moveTo>
                  <a:pt x="398" y="53"/>
                </a:moveTo>
                <a:lnTo>
                  <a:pt x="398" y="53"/>
                </a:lnTo>
                <a:cubicBezTo>
                  <a:pt x="301" y="53"/>
                  <a:pt x="301" y="53"/>
                  <a:pt x="301" y="53"/>
                </a:cubicBezTo>
                <a:cubicBezTo>
                  <a:pt x="301" y="124"/>
                  <a:pt x="301" y="124"/>
                  <a:pt x="301" y="124"/>
                </a:cubicBezTo>
                <a:cubicBezTo>
                  <a:pt x="372" y="124"/>
                  <a:pt x="372" y="124"/>
                  <a:pt x="372" y="124"/>
                </a:cubicBezTo>
                <a:cubicBezTo>
                  <a:pt x="372" y="221"/>
                  <a:pt x="372" y="221"/>
                  <a:pt x="372" y="221"/>
                </a:cubicBezTo>
                <a:cubicBezTo>
                  <a:pt x="71" y="221"/>
                  <a:pt x="71" y="221"/>
                  <a:pt x="71" y="221"/>
                </a:cubicBezTo>
                <a:cubicBezTo>
                  <a:pt x="71" y="124"/>
                  <a:pt x="71" y="124"/>
                  <a:pt x="71" y="124"/>
                </a:cubicBezTo>
                <a:cubicBezTo>
                  <a:pt x="168" y="124"/>
                  <a:pt x="168" y="124"/>
                  <a:pt x="168" y="124"/>
                </a:cubicBezTo>
                <a:cubicBezTo>
                  <a:pt x="168" y="177"/>
                  <a:pt x="168" y="177"/>
                  <a:pt x="168" y="177"/>
                </a:cubicBezTo>
                <a:cubicBezTo>
                  <a:pt x="275" y="89"/>
                  <a:pt x="275" y="89"/>
                  <a:pt x="275" y="89"/>
                </a:cubicBezTo>
                <a:cubicBezTo>
                  <a:pt x="168" y="0"/>
                  <a:pt x="168" y="0"/>
                  <a:pt x="168" y="0"/>
                </a:cubicBezTo>
                <a:cubicBezTo>
                  <a:pt x="168" y="53"/>
                  <a:pt x="168" y="53"/>
                  <a:pt x="168" y="53"/>
                </a:cubicBezTo>
                <a:cubicBezTo>
                  <a:pt x="44" y="53"/>
                  <a:pt x="44" y="53"/>
                  <a:pt x="44" y="53"/>
                </a:cubicBezTo>
                <a:cubicBezTo>
                  <a:pt x="18" y="53"/>
                  <a:pt x="0" y="71"/>
                  <a:pt x="0" y="97"/>
                </a:cubicBezTo>
                <a:cubicBezTo>
                  <a:pt x="0" y="248"/>
                  <a:pt x="0" y="248"/>
                  <a:pt x="0" y="248"/>
                </a:cubicBezTo>
                <a:cubicBezTo>
                  <a:pt x="0" y="274"/>
                  <a:pt x="18" y="292"/>
                  <a:pt x="44" y="292"/>
                </a:cubicBezTo>
                <a:cubicBezTo>
                  <a:pt x="398" y="292"/>
                  <a:pt x="398" y="292"/>
                  <a:pt x="398" y="292"/>
                </a:cubicBezTo>
                <a:cubicBezTo>
                  <a:pt x="425" y="292"/>
                  <a:pt x="443" y="274"/>
                  <a:pt x="443" y="248"/>
                </a:cubicBezTo>
                <a:cubicBezTo>
                  <a:pt x="443" y="97"/>
                  <a:pt x="443" y="97"/>
                  <a:pt x="443" y="97"/>
                </a:cubicBezTo>
                <a:cubicBezTo>
                  <a:pt x="443" y="71"/>
                  <a:pt x="425" y="53"/>
                  <a:pt x="398" y="5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9" name="Freeform 162"/>
          <p:cNvSpPr>
            <a:spLocks noChangeArrowheads="1"/>
          </p:cNvSpPr>
          <p:nvPr userDrawn="1"/>
        </p:nvSpPr>
        <p:spPr bwMode="auto">
          <a:xfrm>
            <a:off x="8672923" y="3177512"/>
            <a:ext cx="187207" cy="189312"/>
          </a:xfrm>
          <a:custGeom>
            <a:avLst/>
            <a:gdLst>
              <a:gd name="T0" fmla="*/ 346 w 391"/>
              <a:gd name="T1" fmla="*/ 0 h 399"/>
              <a:gd name="T2" fmla="*/ 346 w 391"/>
              <a:gd name="T3" fmla="*/ 0 h 399"/>
              <a:gd name="T4" fmla="*/ 44 w 391"/>
              <a:gd name="T5" fmla="*/ 0 h 399"/>
              <a:gd name="T6" fmla="*/ 0 w 391"/>
              <a:gd name="T7" fmla="*/ 53 h 399"/>
              <a:gd name="T8" fmla="*/ 0 w 391"/>
              <a:gd name="T9" fmla="*/ 345 h 399"/>
              <a:gd name="T10" fmla="*/ 44 w 391"/>
              <a:gd name="T11" fmla="*/ 398 h 399"/>
              <a:gd name="T12" fmla="*/ 346 w 391"/>
              <a:gd name="T13" fmla="*/ 398 h 399"/>
              <a:gd name="T14" fmla="*/ 390 w 391"/>
              <a:gd name="T15" fmla="*/ 345 h 399"/>
              <a:gd name="T16" fmla="*/ 390 w 391"/>
              <a:gd name="T17" fmla="*/ 53 h 399"/>
              <a:gd name="T18" fmla="*/ 346 w 391"/>
              <a:gd name="T19" fmla="*/ 0 h 399"/>
              <a:gd name="T20" fmla="*/ 319 w 391"/>
              <a:gd name="T21" fmla="*/ 221 h 399"/>
              <a:gd name="T22" fmla="*/ 319 w 391"/>
              <a:gd name="T23" fmla="*/ 221 h 399"/>
              <a:gd name="T24" fmla="*/ 222 w 391"/>
              <a:gd name="T25" fmla="*/ 221 h 399"/>
              <a:gd name="T26" fmla="*/ 222 w 391"/>
              <a:gd name="T27" fmla="*/ 319 h 399"/>
              <a:gd name="T28" fmla="*/ 169 w 391"/>
              <a:gd name="T29" fmla="*/ 319 h 399"/>
              <a:gd name="T30" fmla="*/ 169 w 391"/>
              <a:gd name="T31" fmla="*/ 221 h 399"/>
              <a:gd name="T32" fmla="*/ 71 w 391"/>
              <a:gd name="T33" fmla="*/ 221 h 399"/>
              <a:gd name="T34" fmla="*/ 71 w 391"/>
              <a:gd name="T35" fmla="*/ 177 h 399"/>
              <a:gd name="T36" fmla="*/ 169 w 391"/>
              <a:gd name="T37" fmla="*/ 177 h 399"/>
              <a:gd name="T38" fmla="*/ 169 w 391"/>
              <a:gd name="T39" fmla="*/ 70 h 399"/>
              <a:gd name="T40" fmla="*/ 222 w 391"/>
              <a:gd name="T41" fmla="*/ 70 h 399"/>
              <a:gd name="T42" fmla="*/ 222 w 391"/>
              <a:gd name="T43" fmla="*/ 177 h 399"/>
              <a:gd name="T44" fmla="*/ 319 w 391"/>
              <a:gd name="T45" fmla="*/ 177 h 399"/>
              <a:gd name="T46" fmla="*/ 319 w 391"/>
              <a:gd name="T47" fmla="*/ 22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399">
                <a:moveTo>
                  <a:pt x="346" y="0"/>
                </a:moveTo>
                <a:lnTo>
                  <a:pt x="346" y="0"/>
                </a:lnTo>
                <a:cubicBezTo>
                  <a:pt x="44" y="0"/>
                  <a:pt x="44" y="0"/>
                  <a:pt x="44" y="0"/>
                </a:cubicBezTo>
                <a:cubicBezTo>
                  <a:pt x="18" y="0"/>
                  <a:pt x="0" y="17"/>
                  <a:pt x="0" y="53"/>
                </a:cubicBezTo>
                <a:cubicBezTo>
                  <a:pt x="0" y="345"/>
                  <a:pt x="0" y="345"/>
                  <a:pt x="0" y="345"/>
                </a:cubicBezTo>
                <a:cubicBezTo>
                  <a:pt x="0" y="372"/>
                  <a:pt x="18" y="398"/>
                  <a:pt x="44" y="398"/>
                </a:cubicBezTo>
                <a:cubicBezTo>
                  <a:pt x="346" y="398"/>
                  <a:pt x="346" y="398"/>
                  <a:pt x="346" y="398"/>
                </a:cubicBezTo>
                <a:cubicBezTo>
                  <a:pt x="373" y="398"/>
                  <a:pt x="390" y="372"/>
                  <a:pt x="390" y="345"/>
                </a:cubicBezTo>
                <a:cubicBezTo>
                  <a:pt x="390" y="53"/>
                  <a:pt x="390" y="53"/>
                  <a:pt x="390" y="53"/>
                </a:cubicBezTo>
                <a:cubicBezTo>
                  <a:pt x="390" y="17"/>
                  <a:pt x="373" y="0"/>
                  <a:pt x="346" y="0"/>
                </a:cubicBezTo>
                <a:close/>
                <a:moveTo>
                  <a:pt x="319" y="221"/>
                </a:moveTo>
                <a:lnTo>
                  <a:pt x="319" y="221"/>
                </a:lnTo>
                <a:cubicBezTo>
                  <a:pt x="222" y="221"/>
                  <a:pt x="222" y="221"/>
                  <a:pt x="222" y="221"/>
                </a:cubicBezTo>
                <a:cubicBezTo>
                  <a:pt x="222" y="319"/>
                  <a:pt x="222" y="319"/>
                  <a:pt x="222" y="319"/>
                </a:cubicBezTo>
                <a:cubicBezTo>
                  <a:pt x="169" y="319"/>
                  <a:pt x="169" y="319"/>
                  <a:pt x="169" y="319"/>
                </a:cubicBezTo>
                <a:cubicBezTo>
                  <a:pt x="169" y="221"/>
                  <a:pt x="169" y="221"/>
                  <a:pt x="169" y="221"/>
                </a:cubicBezTo>
                <a:cubicBezTo>
                  <a:pt x="71" y="221"/>
                  <a:pt x="71" y="221"/>
                  <a:pt x="71" y="221"/>
                </a:cubicBezTo>
                <a:cubicBezTo>
                  <a:pt x="71" y="177"/>
                  <a:pt x="71" y="177"/>
                  <a:pt x="71" y="177"/>
                </a:cubicBezTo>
                <a:cubicBezTo>
                  <a:pt x="169" y="177"/>
                  <a:pt x="169" y="177"/>
                  <a:pt x="169" y="177"/>
                </a:cubicBezTo>
                <a:cubicBezTo>
                  <a:pt x="169" y="70"/>
                  <a:pt x="169" y="70"/>
                  <a:pt x="169" y="70"/>
                </a:cubicBezTo>
                <a:cubicBezTo>
                  <a:pt x="222" y="70"/>
                  <a:pt x="222" y="70"/>
                  <a:pt x="222" y="70"/>
                </a:cubicBezTo>
                <a:cubicBezTo>
                  <a:pt x="222" y="177"/>
                  <a:pt x="222" y="177"/>
                  <a:pt x="222" y="177"/>
                </a:cubicBezTo>
                <a:cubicBezTo>
                  <a:pt x="319" y="177"/>
                  <a:pt x="319" y="177"/>
                  <a:pt x="319" y="177"/>
                </a:cubicBezTo>
                <a:lnTo>
                  <a:pt x="319" y="22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40" name="Freeform 163"/>
          <p:cNvSpPr>
            <a:spLocks noChangeArrowheads="1"/>
          </p:cNvSpPr>
          <p:nvPr userDrawn="1"/>
        </p:nvSpPr>
        <p:spPr bwMode="auto">
          <a:xfrm>
            <a:off x="8199644" y="3177512"/>
            <a:ext cx="185104" cy="189312"/>
          </a:xfrm>
          <a:custGeom>
            <a:avLst/>
            <a:gdLst>
              <a:gd name="T0" fmla="*/ 345 w 390"/>
              <a:gd name="T1" fmla="*/ 0 h 399"/>
              <a:gd name="T2" fmla="*/ 345 w 390"/>
              <a:gd name="T3" fmla="*/ 0 h 399"/>
              <a:gd name="T4" fmla="*/ 44 w 390"/>
              <a:gd name="T5" fmla="*/ 0 h 399"/>
              <a:gd name="T6" fmla="*/ 0 w 390"/>
              <a:gd name="T7" fmla="*/ 53 h 399"/>
              <a:gd name="T8" fmla="*/ 0 w 390"/>
              <a:gd name="T9" fmla="*/ 345 h 399"/>
              <a:gd name="T10" fmla="*/ 44 w 390"/>
              <a:gd name="T11" fmla="*/ 398 h 399"/>
              <a:gd name="T12" fmla="*/ 345 w 390"/>
              <a:gd name="T13" fmla="*/ 398 h 399"/>
              <a:gd name="T14" fmla="*/ 389 w 390"/>
              <a:gd name="T15" fmla="*/ 345 h 399"/>
              <a:gd name="T16" fmla="*/ 389 w 390"/>
              <a:gd name="T17" fmla="*/ 53 h 399"/>
              <a:gd name="T18" fmla="*/ 345 w 390"/>
              <a:gd name="T19" fmla="*/ 0 h 399"/>
              <a:gd name="T20" fmla="*/ 319 w 390"/>
              <a:gd name="T21" fmla="*/ 221 h 399"/>
              <a:gd name="T22" fmla="*/ 319 w 390"/>
              <a:gd name="T23" fmla="*/ 221 h 399"/>
              <a:gd name="T24" fmla="*/ 70 w 390"/>
              <a:gd name="T25" fmla="*/ 221 h 399"/>
              <a:gd name="T26" fmla="*/ 70 w 390"/>
              <a:gd name="T27" fmla="*/ 177 h 399"/>
              <a:gd name="T28" fmla="*/ 319 w 390"/>
              <a:gd name="T29" fmla="*/ 177 h 399"/>
              <a:gd name="T30" fmla="*/ 319 w 390"/>
              <a:gd name="T31" fmla="*/ 22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0" h="399">
                <a:moveTo>
                  <a:pt x="345" y="0"/>
                </a:moveTo>
                <a:lnTo>
                  <a:pt x="345" y="0"/>
                </a:lnTo>
                <a:cubicBezTo>
                  <a:pt x="44" y="0"/>
                  <a:pt x="44" y="0"/>
                  <a:pt x="44" y="0"/>
                </a:cubicBezTo>
                <a:cubicBezTo>
                  <a:pt x="17" y="0"/>
                  <a:pt x="0" y="17"/>
                  <a:pt x="0" y="53"/>
                </a:cubicBezTo>
                <a:cubicBezTo>
                  <a:pt x="0" y="345"/>
                  <a:pt x="0" y="345"/>
                  <a:pt x="0" y="345"/>
                </a:cubicBezTo>
                <a:cubicBezTo>
                  <a:pt x="0" y="372"/>
                  <a:pt x="17" y="398"/>
                  <a:pt x="44" y="398"/>
                </a:cubicBezTo>
                <a:cubicBezTo>
                  <a:pt x="345" y="398"/>
                  <a:pt x="345" y="398"/>
                  <a:pt x="345" y="398"/>
                </a:cubicBezTo>
                <a:cubicBezTo>
                  <a:pt x="372" y="398"/>
                  <a:pt x="389" y="372"/>
                  <a:pt x="389" y="345"/>
                </a:cubicBezTo>
                <a:cubicBezTo>
                  <a:pt x="389" y="53"/>
                  <a:pt x="389" y="53"/>
                  <a:pt x="389" y="53"/>
                </a:cubicBezTo>
                <a:cubicBezTo>
                  <a:pt x="389" y="17"/>
                  <a:pt x="372" y="0"/>
                  <a:pt x="345" y="0"/>
                </a:cubicBezTo>
                <a:close/>
                <a:moveTo>
                  <a:pt x="319" y="221"/>
                </a:moveTo>
                <a:lnTo>
                  <a:pt x="319" y="221"/>
                </a:lnTo>
                <a:cubicBezTo>
                  <a:pt x="70" y="221"/>
                  <a:pt x="70" y="221"/>
                  <a:pt x="70" y="221"/>
                </a:cubicBezTo>
                <a:cubicBezTo>
                  <a:pt x="70" y="177"/>
                  <a:pt x="70" y="177"/>
                  <a:pt x="70" y="177"/>
                </a:cubicBezTo>
                <a:cubicBezTo>
                  <a:pt x="319" y="177"/>
                  <a:pt x="319" y="177"/>
                  <a:pt x="319" y="177"/>
                </a:cubicBezTo>
                <a:lnTo>
                  <a:pt x="319" y="22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41" name="Freeform 164"/>
          <p:cNvSpPr>
            <a:spLocks noChangeArrowheads="1"/>
          </p:cNvSpPr>
          <p:nvPr userDrawn="1"/>
        </p:nvSpPr>
        <p:spPr bwMode="auto">
          <a:xfrm>
            <a:off x="7371966" y="3665803"/>
            <a:ext cx="187208" cy="189312"/>
          </a:xfrm>
          <a:custGeom>
            <a:avLst/>
            <a:gdLst>
              <a:gd name="T0" fmla="*/ 345 w 391"/>
              <a:gd name="T1" fmla="*/ 0 h 399"/>
              <a:gd name="T2" fmla="*/ 345 w 391"/>
              <a:gd name="T3" fmla="*/ 0 h 399"/>
              <a:gd name="T4" fmla="*/ 44 w 391"/>
              <a:gd name="T5" fmla="*/ 0 h 399"/>
              <a:gd name="T6" fmla="*/ 0 w 391"/>
              <a:gd name="T7" fmla="*/ 53 h 399"/>
              <a:gd name="T8" fmla="*/ 0 w 391"/>
              <a:gd name="T9" fmla="*/ 345 h 399"/>
              <a:gd name="T10" fmla="*/ 44 w 391"/>
              <a:gd name="T11" fmla="*/ 398 h 399"/>
              <a:gd name="T12" fmla="*/ 345 w 391"/>
              <a:gd name="T13" fmla="*/ 398 h 399"/>
              <a:gd name="T14" fmla="*/ 390 w 391"/>
              <a:gd name="T15" fmla="*/ 345 h 399"/>
              <a:gd name="T16" fmla="*/ 390 w 391"/>
              <a:gd name="T17" fmla="*/ 53 h 399"/>
              <a:gd name="T18" fmla="*/ 345 w 391"/>
              <a:gd name="T19" fmla="*/ 0 h 399"/>
              <a:gd name="T20" fmla="*/ 275 w 391"/>
              <a:gd name="T21" fmla="*/ 319 h 399"/>
              <a:gd name="T22" fmla="*/ 275 w 391"/>
              <a:gd name="T23" fmla="*/ 319 h 399"/>
              <a:gd name="T24" fmla="*/ 194 w 391"/>
              <a:gd name="T25" fmla="*/ 239 h 399"/>
              <a:gd name="T26" fmla="*/ 115 w 391"/>
              <a:gd name="T27" fmla="*/ 319 h 399"/>
              <a:gd name="T28" fmla="*/ 80 w 391"/>
              <a:gd name="T29" fmla="*/ 275 h 399"/>
              <a:gd name="T30" fmla="*/ 150 w 391"/>
              <a:gd name="T31" fmla="*/ 195 h 399"/>
              <a:gd name="T32" fmla="*/ 80 w 391"/>
              <a:gd name="T33" fmla="*/ 124 h 399"/>
              <a:gd name="T34" fmla="*/ 115 w 391"/>
              <a:gd name="T35" fmla="*/ 79 h 399"/>
              <a:gd name="T36" fmla="*/ 194 w 391"/>
              <a:gd name="T37" fmla="*/ 150 h 399"/>
              <a:gd name="T38" fmla="*/ 275 w 391"/>
              <a:gd name="T39" fmla="*/ 79 h 399"/>
              <a:gd name="T40" fmla="*/ 310 w 391"/>
              <a:gd name="T41" fmla="*/ 124 h 399"/>
              <a:gd name="T42" fmla="*/ 239 w 391"/>
              <a:gd name="T43" fmla="*/ 195 h 399"/>
              <a:gd name="T44" fmla="*/ 310 w 391"/>
              <a:gd name="T45" fmla="*/ 275 h 399"/>
              <a:gd name="T46" fmla="*/ 275 w 391"/>
              <a:gd name="T47" fmla="*/ 31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399">
                <a:moveTo>
                  <a:pt x="345" y="0"/>
                </a:moveTo>
                <a:lnTo>
                  <a:pt x="345" y="0"/>
                </a:lnTo>
                <a:cubicBezTo>
                  <a:pt x="44" y="0"/>
                  <a:pt x="44" y="0"/>
                  <a:pt x="44" y="0"/>
                </a:cubicBezTo>
                <a:cubicBezTo>
                  <a:pt x="18" y="0"/>
                  <a:pt x="0" y="17"/>
                  <a:pt x="0" y="53"/>
                </a:cubicBezTo>
                <a:cubicBezTo>
                  <a:pt x="0" y="345"/>
                  <a:pt x="0" y="345"/>
                  <a:pt x="0" y="345"/>
                </a:cubicBezTo>
                <a:cubicBezTo>
                  <a:pt x="0" y="372"/>
                  <a:pt x="18" y="398"/>
                  <a:pt x="44" y="398"/>
                </a:cubicBezTo>
                <a:cubicBezTo>
                  <a:pt x="345" y="398"/>
                  <a:pt x="345" y="398"/>
                  <a:pt x="345" y="398"/>
                </a:cubicBezTo>
                <a:cubicBezTo>
                  <a:pt x="372" y="398"/>
                  <a:pt x="390" y="372"/>
                  <a:pt x="390" y="345"/>
                </a:cubicBezTo>
                <a:cubicBezTo>
                  <a:pt x="390" y="53"/>
                  <a:pt x="390" y="53"/>
                  <a:pt x="390" y="53"/>
                </a:cubicBezTo>
                <a:cubicBezTo>
                  <a:pt x="390" y="17"/>
                  <a:pt x="372" y="0"/>
                  <a:pt x="345" y="0"/>
                </a:cubicBezTo>
                <a:close/>
                <a:moveTo>
                  <a:pt x="275" y="319"/>
                </a:moveTo>
                <a:lnTo>
                  <a:pt x="275" y="319"/>
                </a:lnTo>
                <a:cubicBezTo>
                  <a:pt x="194" y="239"/>
                  <a:pt x="194" y="239"/>
                  <a:pt x="194" y="239"/>
                </a:cubicBezTo>
                <a:cubicBezTo>
                  <a:pt x="115" y="319"/>
                  <a:pt x="115" y="319"/>
                  <a:pt x="115" y="319"/>
                </a:cubicBezTo>
                <a:cubicBezTo>
                  <a:pt x="80" y="275"/>
                  <a:pt x="80" y="275"/>
                  <a:pt x="80" y="275"/>
                </a:cubicBezTo>
                <a:cubicBezTo>
                  <a:pt x="150" y="195"/>
                  <a:pt x="150" y="195"/>
                  <a:pt x="150" y="195"/>
                </a:cubicBezTo>
                <a:cubicBezTo>
                  <a:pt x="80" y="124"/>
                  <a:pt x="80" y="124"/>
                  <a:pt x="80" y="124"/>
                </a:cubicBezTo>
                <a:cubicBezTo>
                  <a:pt x="115" y="79"/>
                  <a:pt x="115" y="79"/>
                  <a:pt x="115" y="79"/>
                </a:cubicBezTo>
                <a:cubicBezTo>
                  <a:pt x="194" y="150"/>
                  <a:pt x="194" y="150"/>
                  <a:pt x="194" y="150"/>
                </a:cubicBezTo>
                <a:cubicBezTo>
                  <a:pt x="275" y="79"/>
                  <a:pt x="275" y="79"/>
                  <a:pt x="275" y="79"/>
                </a:cubicBezTo>
                <a:cubicBezTo>
                  <a:pt x="310" y="124"/>
                  <a:pt x="310" y="124"/>
                  <a:pt x="310" y="124"/>
                </a:cubicBezTo>
                <a:cubicBezTo>
                  <a:pt x="239" y="195"/>
                  <a:pt x="239" y="195"/>
                  <a:pt x="239" y="195"/>
                </a:cubicBezTo>
                <a:cubicBezTo>
                  <a:pt x="310" y="275"/>
                  <a:pt x="310" y="275"/>
                  <a:pt x="310" y="275"/>
                </a:cubicBezTo>
                <a:lnTo>
                  <a:pt x="275" y="319"/>
                </a:lnTo>
                <a:close/>
              </a:path>
            </a:pathLst>
          </a:custGeom>
          <a:solidFill>
            <a:schemeClr val="accent4"/>
          </a:solidFill>
          <a:ln>
            <a:noFill/>
          </a:ln>
          <a:effectLst/>
        </p:spPr>
        <p:txBody>
          <a:bodyPr wrap="none" anchor="ctr"/>
          <a:lstStyle/>
          <a:p>
            <a:endParaRPr lang="en-US" dirty="0">
              <a:latin typeface="Trebuchet MS" pitchFamily="34" charset="0"/>
            </a:endParaRPr>
          </a:p>
        </p:txBody>
      </p:sp>
      <p:pic>
        <p:nvPicPr>
          <p:cNvPr id="2053" name="Picture 5" descr="Y:\MA27\ICONS\Zusatzicons\Unspecific\WMF\IconUnspecific_076-2.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38237" y="4576620"/>
            <a:ext cx="224653" cy="2208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Y:\MA27\ICONS\Zusatzicons\Unspecific\WMF\IconUnspecific_080-2.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83232" y="4582602"/>
            <a:ext cx="226140" cy="22230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Y:\MA27\ICONS\Zusatzicons\Unspecific\WMF\IconUnspecific_084-2.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186712" y="4598791"/>
            <a:ext cx="221207" cy="217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09939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layground 2">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3" y="1658673"/>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a:lvl1pPr>
          </a:lstStyle>
          <a:p>
            <a:r>
              <a:rPr lang="en-GB" noProof="0" dirty="0"/>
              <a:t>Project partnership</a:t>
            </a:r>
          </a:p>
        </p:txBody>
      </p:sp>
      <p:sp>
        <p:nvSpPr>
          <p:cNvPr id="9" name="Picture Placeholder 24"/>
          <p:cNvSpPr>
            <a:spLocks noGrp="1" noChangeAspect="1"/>
          </p:cNvSpPr>
          <p:nvPr>
            <p:ph type="pic" sz="quarter" idx="18" hasCustomPrompt="1"/>
          </p:nvPr>
        </p:nvSpPr>
        <p:spPr>
          <a:xfrm>
            <a:off x="294793" y="31569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 name="Rechteck 1"/>
          <p:cNvSpPr/>
          <p:nvPr userDrawn="1"/>
        </p:nvSpPr>
        <p:spPr>
          <a:xfrm>
            <a:off x="6762750" y="0"/>
            <a:ext cx="2381249" cy="10096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4" name="Picture Placeholder 24"/>
          <p:cNvSpPr>
            <a:spLocks noGrp="1" noChangeAspect="1"/>
          </p:cNvSpPr>
          <p:nvPr>
            <p:ph type="pic" sz="quarter" idx="23" hasCustomPrompt="1"/>
          </p:nvPr>
        </p:nvSpPr>
        <p:spPr>
          <a:xfrm>
            <a:off x="294793" y="46428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18" name="Picture Placeholder 24"/>
          <p:cNvSpPr>
            <a:spLocks noGrp="1" noChangeAspect="1"/>
          </p:cNvSpPr>
          <p:nvPr>
            <p:ph type="pic" sz="quarter" idx="24" hasCustomPrompt="1"/>
          </p:nvPr>
        </p:nvSpPr>
        <p:spPr>
          <a:xfrm>
            <a:off x="2390533" y="1658673"/>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19" name="Picture Placeholder 24"/>
          <p:cNvSpPr>
            <a:spLocks noGrp="1" noChangeAspect="1"/>
          </p:cNvSpPr>
          <p:nvPr>
            <p:ph type="pic" sz="quarter" idx="25" hasCustomPrompt="1"/>
          </p:nvPr>
        </p:nvSpPr>
        <p:spPr>
          <a:xfrm>
            <a:off x="2390533" y="31569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0" name="Picture Placeholder 24"/>
          <p:cNvSpPr>
            <a:spLocks noGrp="1" noChangeAspect="1"/>
          </p:cNvSpPr>
          <p:nvPr>
            <p:ph type="pic" sz="quarter" idx="26" hasCustomPrompt="1"/>
          </p:nvPr>
        </p:nvSpPr>
        <p:spPr>
          <a:xfrm>
            <a:off x="2390533" y="46428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1" name="Picture Placeholder 24"/>
          <p:cNvSpPr>
            <a:spLocks noGrp="1" noChangeAspect="1"/>
          </p:cNvSpPr>
          <p:nvPr>
            <p:ph type="pic" sz="quarter" idx="27" hasCustomPrompt="1"/>
          </p:nvPr>
        </p:nvSpPr>
        <p:spPr>
          <a:xfrm>
            <a:off x="4485793" y="1650471"/>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2" name="Picture Placeholder 24"/>
          <p:cNvSpPr>
            <a:spLocks noGrp="1" noChangeAspect="1"/>
          </p:cNvSpPr>
          <p:nvPr>
            <p:ph type="pic" sz="quarter" idx="28" hasCustomPrompt="1"/>
          </p:nvPr>
        </p:nvSpPr>
        <p:spPr>
          <a:xfrm>
            <a:off x="4485793" y="31487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3" name="Picture Placeholder 24"/>
          <p:cNvSpPr>
            <a:spLocks noGrp="1" noChangeAspect="1"/>
          </p:cNvSpPr>
          <p:nvPr>
            <p:ph type="pic" sz="quarter" idx="29" hasCustomPrompt="1"/>
          </p:nvPr>
        </p:nvSpPr>
        <p:spPr>
          <a:xfrm>
            <a:off x="4485793" y="46346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4" name="Picture Placeholder 24"/>
          <p:cNvSpPr>
            <a:spLocks noGrp="1" noChangeAspect="1"/>
          </p:cNvSpPr>
          <p:nvPr>
            <p:ph type="pic" sz="quarter" idx="30" hasCustomPrompt="1"/>
          </p:nvPr>
        </p:nvSpPr>
        <p:spPr>
          <a:xfrm>
            <a:off x="6580446" y="1650471"/>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6" name="Picture Placeholder 24"/>
          <p:cNvSpPr>
            <a:spLocks noGrp="1" noChangeAspect="1"/>
          </p:cNvSpPr>
          <p:nvPr>
            <p:ph type="pic" sz="quarter" idx="31" hasCustomPrompt="1"/>
          </p:nvPr>
        </p:nvSpPr>
        <p:spPr>
          <a:xfrm>
            <a:off x="6580446" y="31487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7" name="Picture Placeholder 24"/>
          <p:cNvSpPr>
            <a:spLocks noGrp="1" noChangeAspect="1"/>
          </p:cNvSpPr>
          <p:nvPr>
            <p:ph type="pic" sz="quarter" idx="32" hasCustomPrompt="1"/>
          </p:nvPr>
        </p:nvSpPr>
        <p:spPr>
          <a:xfrm>
            <a:off x="6580446" y="46346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Tree>
    <p:extLst>
      <p:ext uri="{BB962C8B-B14F-4D97-AF65-F5344CB8AC3E}">
        <p14:creationId xmlns:p14="http://schemas.microsoft.com/office/powerpoint/2010/main" val="279688197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s + Text">
    <p:spTree>
      <p:nvGrpSpPr>
        <p:cNvPr id="1" name=""/>
        <p:cNvGrpSpPr/>
        <p:nvPr/>
      </p:nvGrpSpPr>
      <p:grpSpPr>
        <a:xfrm>
          <a:off x="0" y="0"/>
          <a:ext cx="0" cy="0"/>
          <a:chOff x="0" y="0"/>
          <a:chExt cx="0" cy="0"/>
        </a:xfrm>
      </p:grpSpPr>
      <p:sp>
        <p:nvSpPr>
          <p:cNvPr id="12"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baseline="0">
                <a:solidFill>
                  <a:schemeClr val="tx1"/>
                </a:solidFill>
              </a:defRPr>
            </a:lvl1pPr>
          </a:lstStyle>
          <a:p>
            <a:r>
              <a:rPr lang="en-GB" noProof="0" dirty="0"/>
              <a:t>Title </a:t>
            </a:r>
            <a:r>
              <a:rPr lang="en-GB" noProof="0" dirty="0" err="1"/>
              <a:t>masterformat</a:t>
            </a:r>
            <a:endParaRPr lang="en-GB" noProof="0" dirty="0"/>
          </a:p>
        </p:txBody>
      </p:sp>
      <p:sp>
        <p:nvSpPr>
          <p:cNvPr id="3" name="Textplatzhalter 2"/>
          <p:cNvSpPr>
            <a:spLocks noGrp="1"/>
          </p:cNvSpPr>
          <p:nvPr>
            <p:ph type="body" sz="quarter" idx="10" hasCustomPrompt="1"/>
          </p:nvPr>
        </p:nvSpPr>
        <p:spPr>
          <a:xfrm>
            <a:off x="296864" y="2264735"/>
            <a:ext cx="8562974" cy="3211032"/>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
        <p:nvSpPr>
          <p:cNvPr id="4" name="Textplatzhalter 2"/>
          <p:cNvSpPr>
            <a:spLocks noGrp="1"/>
          </p:cNvSpPr>
          <p:nvPr>
            <p:ph type="body" sz="quarter" idx="13" hasCustomPrompt="1"/>
          </p:nvPr>
        </p:nvSpPr>
        <p:spPr>
          <a:xfrm>
            <a:off x="296863" y="1335217"/>
            <a:ext cx="8562975" cy="750724"/>
          </a:xfrm>
        </p:spPr>
        <p:txBody>
          <a:bodyPr wrap="square" lIns="0" tIns="0" rIns="0" bIns="0">
            <a:noAutofit/>
          </a:bodyPr>
          <a:lstStyle>
            <a:lvl1pPr marL="0" indent="0">
              <a:lnSpc>
                <a:spcPts val="2500"/>
              </a:lnSpc>
              <a:buFontTx/>
              <a:buNone/>
              <a:defRPr sz="2800"/>
            </a:lvl1pPr>
          </a:lstStyle>
          <a:p>
            <a:pPr lvl="0"/>
            <a:r>
              <a:rPr lang="en-GB" noProof="0"/>
              <a:t>Headlines</a:t>
            </a:r>
          </a:p>
        </p:txBody>
      </p:sp>
    </p:spTree>
    <p:extLst>
      <p:ext uri="{BB962C8B-B14F-4D97-AF65-F5344CB8AC3E}">
        <p14:creationId xmlns:p14="http://schemas.microsoft.com/office/powerpoint/2010/main" val="120361203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2" name="Titelplatzhalter 3"/>
          <p:cNvSpPr>
            <a:spLocks noGrp="1"/>
          </p:cNvSpPr>
          <p:nvPr>
            <p:ph type="title" hasCustomPrompt="1"/>
          </p:nvPr>
        </p:nvSpPr>
        <p:spPr>
          <a:xfrm>
            <a:off x="-4762" y="149225"/>
            <a:ext cx="6607581" cy="686006"/>
          </a:xfrm>
          <a:prstGeom prst="rect">
            <a:avLst/>
          </a:prstGeom>
        </p:spPr>
        <p:txBody>
          <a:bodyPr vert="horz" lIns="91440" tIns="45720" rIns="91440" bIns="45720" rtlCol="0" anchor="ctr">
            <a:normAutofit/>
          </a:bodyPr>
          <a:lstStyle>
            <a:lvl1pPr>
              <a:defRPr>
                <a:solidFill>
                  <a:schemeClr val="tx1"/>
                </a:solidFill>
              </a:defRPr>
            </a:lvl1pPr>
          </a:lstStyle>
          <a:p>
            <a:r>
              <a:rPr lang="en-GB" noProof="0" dirty="0"/>
              <a:t>Title </a:t>
            </a:r>
            <a:r>
              <a:rPr lang="en-GB" noProof="0" dirty="0" err="1"/>
              <a:t>masterformat</a:t>
            </a:r>
            <a:endParaRPr lang="en-GB" noProof="0" dirty="0"/>
          </a:p>
        </p:txBody>
      </p:sp>
      <p:sp>
        <p:nvSpPr>
          <p:cNvPr id="3" name="Textplatzhalter 2"/>
          <p:cNvSpPr>
            <a:spLocks noGrp="1"/>
          </p:cNvSpPr>
          <p:nvPr>
            <p:ph type="body" sz="quarter" idx="10" hasCustomPrompt="1"/>
          </p:nvPr>
        </p:nvSpPr>
        <p:spPr>
          <a:xfrm>
            <a:off x="296864" y="1307806"/>
            <a:ext cx="8562974" cy="4167962"/>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16545208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6" name="Bildplatzhalter 5"/>
          <p:cNvSpPr>
            <a:spLocks noGrp="1"/>
          </p:cNvSpPr>
          <p:nvPr>
            <p:ph type="pic" sz="quarter" idx="10" hasCustomPrompt="1"/>
          </p:nvPr>
        </p:nvSpPr>
        <p:spPr>
          <a:xfrm>
            <a:off x="0" y="1116013"/>
            <a:ext cx="9143999" cy="4413250"/>
          </a:xfrm>
        </p:spPr>
        <p:txBody>
          <a:bodyPr/>
          <a:lstStyle>
            <a:lvl1pPr marL="0" indent="0">
              <a:buFontTx/>
              <a:buNone/>
              <a:defRPr/>
            </a:lvl1pPr>
          </a:lstStyle>
          <a:p>
            <a:r>
              <a:rPr lang="en-GB" noProof="0" dirty="0"/>
              <a:t>FULL Image</a:t>
            </a:r>
          </a:p>
        </p:txBody>
      </p:sp>
    </p:spTree>
    <p:extLst>
      <p:ext uri="{BB962C8B-B14F-4D97-AF65-F5344CB8AC3E}">
        <p14:creationId xmlns:p14="http://schemas.microsoft.com/office/powerpoint/2010/main" val="14266135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gt; Text">
    <p:spTree>
      <p:nvGrpSpPr>
        <p:cNvPr id="1" name=""/>
        <p:cNvGrpSpPr/>
        <p:nvPr/>
      </p:nvGrpSpPr>
      <p:grpSpPr>
        <a:xfrm>
          <a:off x="0" y="0"/>
          <a:ext cx="0" cy="0"/>
          <a:chOff x="0" y="0"/>
          <a:chExt cx="0" cy="0"/>
        </a:xfrm>
      </p:grpSpPr>
      <p:sp>
        <p:nvSpPr>
          <p:cNvPr id="3" name="Diagrammplatzhalter 2"/>
          <p:cNvSpPr>
            <a:spLocks noGrp="1"/>
          </p:cNvSpPr>
          <p:nvPr>
            <p:ph type="chart" sz="quarter" idx="14" hasCustomPrompt="1"/>
          </p:nvPr>
        </p:nvSpPr>
        <p:spPr>
          <a:xfrm>
            <a:off x="296234" y="1285875"/>
            <a:ext cx="4102100" cy="4381500"/>
          </a:xfrm>
        </p:spPr>
        <p:txBody>
          <a:bodyPr/>
          <a:lstStyle>
            <a:lvl1pPr>
              <a:defRPr baseline="0"/>
            </a:lvl1pPr>
          </a:lstStyle>
          <a:p>
            <a:r>
              <a:rPr lang="en-GB" noProof="0" dirty="0"/>
              <a:t>Insert Diagram with a click</a:t>
            </a:r>
          </a:p>
        </p:txBody>
      </p:sp>
      <p:sp>
        <p:nvSpPr>
          <p:cNvPr id="5" name="Titelplatzhalter 3"/>
          <p:cNvSpPr>
            <a:spLocks noGrp="1"/>
          </p:cNvSpPr>
          <p:nvPr>
            <p:ph type="title" hasCustomPrompt="1"/>
          </p:nvPr>
        </p:nvSpPr>
        <p:spPr>
          <a:xfrm>
            <a:off x="-4762" y="149225"/>
            <a:ext cx="6618213" cy="686006"/>
          </a:xfrm>
          <a:prstGeom prst="rect">
            <a:avLst/>
          </a:prstGeom>
        </p:spPr>
        <p:txBody>
          <a:bodyPr vert="horz" lIns="91440" tIns="45720" rIns="91440" bIns="45720" rtlCol="0" anchor="ctr">
            <a:normAutofit/>
          </a:bodyPr>
          <a:lstStyle>
            <a:lvl1pPr>
              <a:defRPr/>
            </a:lvl1pPr>
          </a:lstStyle>
          <a:p>
            <a:r>
              <a:rPr lang="en-GB" noProof="0" dirty="0" err="1"/>
              <a:t>TiTle</a:t>
            </a:r>
            <a:r>
              <a:rPr lang="en-GB" noProof="0" dirty="0"/>
              <a:t>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4508205" y="1286539"/>
            <a:ext cx="4351633" cy="4040373"/>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311655220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gt; Chart">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296235" y="1286539"/>
            <a:ext cx="4102100" cy="440188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
        <p:nvSpPr>
          <p:cNvPr id="6" name="Diagrammplatzhalter 2"/>
          <p:cNvSpPr>
            <a:spLocks noGrp="1"/>
          </p:cNvSpPr>
          <p:nvPr>
            <p:ph type="chart" sz="quarter" idx="14" hasCustomPrompt="1"/>
          </p:nvPr>
        </p:nvSpPr>
        <p:spPr>
          <a:xfrm>
            <a:off x="4518837" y="1285875"/>
            <a:ext cx="4330368" cy="4009139"/>
          </a:xfrm>
        </p:spPr>
        <p:txBody>
          <a:bodyPr/>
          <a:lstStyle>
            <a:lvl1pPr>
              <a:defRPr baseline="0"/>
            </a:lvl1pPr>
          </a:lstStyle>
          <a:p>
            <a:r>
              <a:rPr lang="en-GB" noProof="0" dirty="0"/>
              <a:t>Insert Diagram with a click</a:t>
            </a:r>
          </a:p>
        </p:txBody>
      </p:sp>
    </p:spTree>
    <p:extLst>
      <p:ext uri="{BB962C8B-B14F-4D97-AF65-F5344CB8AC3E}">
        <p14:creationId xmlns:p14="http://schemas.microsoft.com/office/powerpoint/2010/main" val="141932961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gt; Text">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300039" y="1286539"/>
            <a:ext cx="4098296" cy="4380614"/>
          </a:xfrm>
          <a:prstGeom prst="rect">
            <a:avLst/>
          </a:prstGeom>
        </p:spPr>
        <p:txBody>
          <a:bodyPr>
            <a:normAutofit/>
          </a:bodyPr>
          <a:lstStyle>
            <a:lvl1pPr marL="0" indent="0">
              <a:buNone/>
              <a:defRPr sz="1300">
                <a:latin typeface="Raleway Light"/>
                <a:cs typeface="Raleway Light"/>
              </a:defRPr>
            </a:lvl1pPr>
          </a:lstStyle>
          <a:p>
            <a:r>
              <a:rPr lang="en-GB" noProof="0" dirty="0"/>
              <a:t>Image</a:t>
            </a:r>
          </a:p>
        </p:txBody>
      </p:sp>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4508205" y="1286539"/>
            <a:ext cx="4351633" cy="4040373"/>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207457444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gt; Image">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4540102" y="1286539"/>
            <a:ext cx="4319736" cy="4040373"/>
          </a:xfrm>
          <a:prstGeom prst="rect">
            <a:avLst/>
          </a:prstGeom>
        </p:spPr>
        <p:txBody>
          <a:bodyPr>
            <a:normAutofit/>
          </a:bodyPr>
          <a:lstStyle>
            <a:lvl1pPr marL="0" indent="0">
              <a:buNone/>
              <a:defRPr sz="1300">
                <a:latin typeface="Raleway Light"/>
                <a:cs typeface="Raleway Light"/>
              </a:defRPr>
            </a:lvl1pPr>
          </a:lstStyle>
          <a:p>
            <a:r>
              <a:rPr lang="en-GB" noProof="0" dirty="0"/>
              <a:t>Image</a:t>
            </a:r>
          </a:p>
        </p:txBody>
      </p:sp>
      <p:sp>
        <p:nvSpPr>
          <p:cNvPr id="5" name="Titelplatzhalter 3"/>
          <p:cNvSpPr>
            <a:spLocks noGrp="1"/>
          </p:cNvSpPr>
          <p:nvPr>
            <p:ph type="title" hasCustomPrompt="1"/>
          </p:nvPr>
        </p:nvSpPr>
        <p:spPr>
          <a:xfrm>
            <a:off x="-4762" y="149225"/>
            <a:ext cx="6586315"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296235" y="1286539"/>
            <a:ext cx="4102100" cy="440188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327474828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Gerade Verbindung 3"/>
          <p:cNvCxnSpPr/>
          <p:nvPr userDrawn="1"/>
        </p:nvCxnSpPr>
        <p:spPr>
          <a:xfrm>
            <a:off x="-6889" y="6382282"/>
            <a:ext cx="45785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hteck 1"/>
          <p:cNvSpPr/>
          <p:nvPr userDrawn="1"/>
        </p:nvSpPr>
        <p:spPr>
          <a:xfrm>
            <a:off x="-1" y="1"/>
            <a:ext cx="9143275" cy="10096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extplatzhalter 2"/>
          <p:cNvSpPr>
            <a:spLocks noGrp="1"/>
          </p:cNvSpPr>
          <p:nvPr>
            <p:ph type="body" idx="1"/>
          </p:nvPr>
        </p:nvSpPr>
        <p:spPr>
          <a:xfrm>
            <a:off x="299805" y="1296613"/>
            <a:ext cx="8064216" cy="4051148"/>
          </a:xfrm>
          <a:prstGeom prst="rect">
            <a:avLst/>
          </a:prstGeom>
        </p:spPr>
        <p:txBody>
          <a:bodyPr vert="horz" lIns="217590" tIns="108794" rIns="217590" bIns="108794" rtlCol="0">
            <a:normAutofit/>
          </a:bodyPr>
          <a:lstStyle/>
          <a:p>
            <a:pPr lvl="0"/>
            <a:r>
              <a:rPr lang="en-GB" noProof="0" dirty="0" err="1"/>
              <a:t>Textmasterformat</a:t>
            </a:r>
            <a:r>
              <a:rPr lang="en-GB" noProof="0" dirty="0"/>
              <a:t> to edit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TextBox 35"/>
          <p:cNvSpPr txBox="1"/>
          <p:nvPr/>
        </p:nvSpPr>
        <p:spPr>
          <a:xfrm>
            <a:off x="3551950" y="6199434"/>
            <a:ext cx="4287838" cy="323165"/>
          </a:xfrm>
          <a:prstGeom prst="rect">
            <a:avLst/>
          </a:prstGeom>
          <a:noFill/>
        </p:spPr>
        <p:txBody>
          <a:bodyPr wrap="square" rtlCol="0">
            <a:spAutoFit/>
          </a:bodyPr>
          <a:lstStyle/>
          <a:p>
            <a:pPr algn="r"/>
            <a:r>
              <a:rPr lang="en-GB" sz="1500" b="0" kern="1200" spc="50" baseline="0" noProof="0" dirty="0">
                <a:solidFill>
                  <a:schemeClr val="accent1"/>
                </a:solidFill>
                <a:latin typeface="Trebuchet MS" pitchFamily="34" charset="0"/>
                <a:cs typeface="Raleway"/>
              </a:rPr>
              <a:t>TAKING </a:t>
            </a:r>
            <a:r>
              <a:rPr lang="en-GB" sz="1500" b="1" kern="1200" spc="50" baseline="0" noProof="0" dirty="0">
                <a:solidFill>
                  <a:schemeClr val="accent1"/>
                </a:solidFill>
                <a:latin typeface="Trebuchet MS" pitchFamily="34" charset="0"/>
                <a:cs typeface="Raleway"/>
              </a:rPr>
              <a:t>COOPERATION</a:t>
            </a:r>
            <a:r>
              <a:rPr lang="en-GB" sz="1500" b="0" kern="1200" spc="50" baseline="0" noProof="0" dirty="0">
                <a:solidFill>
                  <a:schemeClr val="accent1"/>
                </a:solidFill>
                <a:latin typeface="Trebuchet MS" pitchFamily="34" charset="0"/>
                <a:cs typeface="Raleway"/>
              </a:rPr>
              <a:t> FORWARD</a:t>
            </a:r>
            <a:endParaRPr lang="en-GB" sz="1500" b="0" kern="1200" spc="50" baseline="0" noProof="0" dirty="0">
              <a:solidFill>
                <a:schemeClr val="accent1"/>
              </a:solidFill>
              <a:latin typeface="Trebuchet MS" pitchFamily="34" charset="0"/>
              <a:cs typeface="Lato Light"/>
            </a:endParaRPr>
          </a:p>
        </p:txBody>
      </p:sp>
      <p:pic>
        <p:nvPicPr>
          <p:cNvPr id="18" name="Picture 3" descr="\\ISTORAGE\-Print\MA27\Report_DOC\gfx.png"/>
          <p:cNvPicPr>
            <a:picLocks noChangeAspect="1" noChangeArrowheads="1"/>
          </p:cNvPicPr>
          <p:nvPr/>
        </p:nvPicPr>
        <p:blipFill>
          <a:blip r:embed="rId23" cstate="email">
            <a:extLst>
              <a:ext uri="{28A0092B-C50C-407E-A947-70E740481C1C}">
                <a14:useLocalDpi xmlns:a14="http://schemas.microsoft.com/office/drawing/2010/main" val="0"/>
              </a:ext>
            </a:extLst>
          </a:blip>
          <a:srcRect/>
          <a:stretch>
            <a:fillRect/>
          </a:stretch>
        </p:blipFill>
        <p:spPr bwMode="auto">
          <a:xfrm>
            <a:off x="7685949" y="5353818"/>
            <a:ext cx="1457325" cy="150733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27"/>
          <p:cNvSpPr txBox="1"/>
          <p:nvPr/>
        </p:nvSpPr>
        <p:spPr>
          <a:xfrm>
            <a:off x="8220448" y="6154602"/>
            <a:ext cx="674149" cy="369296"/>
          </a:xfrm>
          <a:prstGeom prst="rect">
            <a:avLst/>
          </a:prstGeom>
          <a:noFill/>
        </p:spPr>
        <p:txBody>
          <a:bodyPr wrap="none" lIns="182843" tIns="91422" rIns="182843" bIns="91422" rtlCol="0">
            <a:spAutoFit/>
          </a:bodyPr>
          <a:lstStyle/>
          <a:p>
            <a:pPr algn="ctr"/>
            <a:fld id="{260E2A6B-A809-4840-BF14-8648BC0BDF87}" type="slidenum">
              <a:rPr lang="en-GB" sz="1200" b="0" noProof="0" smtClean="0">
                <a:solidFill>
                  <a:schemeClr val="accent1"/>
                </a:solidFill>
                <a:latin typeface="Trebuchet MS" pitchFamily="34" charset="0"/>
                <a:cs typeface="Raleway Light"/>
              </a:rPr>
              <a:pPr algn="ctr"/>
              <a:t>‹N›</a:t>
            </a:fld>
            <a:endParaRPr lang="en-GB" sz="1200" b="0" noProof="0" dirty="0">
              <a:solidFill>
                <a:schemeClr val="accent1"/>
              </a:solidFill>
              <a:latin typeface="Trebuchet MS" pitchFamily="34" charset="0"/>
              <a:cs typeface="Raleway Light"/>
            </a:endParaRPr>
          </a:p>
        </p:txBody>
      </p:sp>
      <p:pic>
        <p:nvPicPr>
          <p:cNvPr id="50" name="Picture 4"/>
          <p:cNvPicPr>
            <a:picLocks noChangeAspect="1" noChangeArrowheads="1"/>
          </p:cNvPicPr>
          <p:nvPr userDrawn="1"/>
        </p:nvPicPr>
        <p:blipFill>
          <a:blip r:embed="rId24" cstate="print">
            <a:extLst>
              <a:ext uri="{28A0092B-C50C-407E-A947-70E740481C1C}">
                <a14:useLocalDpi xmlns:a14="http://schemas.microsoft.com/office/drawing/2010/main" val="0"/>
              </a:ext>
            </a:extLst>
          </a:blip>
          <a:stretch>
            <a:fillRect/>
          </a:stretch>
        </p:blipFill>
        <p:spPr bwMode="auto">
          <a:xfrm>
            <a:off x="302168" y="6154025"/>
            <a:ext cx="480567" cy="480567"/>
          </a:xfrm>
          <a:prstGeom prst="rect">
            <a:avLst/>
          </a:prstGeom>
          <a:noFill/>
          <a:extLst>
            <a:ext uri="{909E8E84-426E-40DD-AFC4-6F175D3DCCD1}">
              <a14:hiddenFill xmlns:a14="http://schemas.microsoft.com/office/drawing/2010/main">
                <a:solidFill>
                  <a:srgbClr val="FFFFFF"/>
                </a:solidFill>
              </a14:hiddenFill>
            </a:ext>
          </a:extLst>
        </p:spPr>
      </p:pic>
      <p:sp>
        <p:nvSpPr>
          <p:cNvPr id="55" name="Titelplatzhalter 3"/>
          <p:cNvSpPr>
            <a:spLocks noGrp="1"/>
          </p:cNvSpPr>
          <p:nvPr>
            <p:ph type="title"/>
          </p:nvPr>
        </p:nvSpPr>
        <p:spPr>
          <a:xfrm>
            <a:off x="-6888" y="149227"/>
            <a:ext cx="6588442" cy="686006"/>
          </a:xfrm>
          <a:prstGeom prst="rect">
            <a:avLst/>
          </a:prstGeom>
        </p:spPr>
        <p:txBody>
          <a:bodyPr vert="horz" lIns="91440" tIns="45720" rIns="91440" bIns="45720" rtlCol="0" anchor="ctr">
            <a:normAutofit/>
          </a:bodyPr>
          <a:lstStyle/>
          <a:p>
            <a:r>
              <a:rPr lang="en-GB" noProof="0" dirty="0"/>
              <a:t>Title </a:t>
            </a:r>
            <a:r>
              <a:rPr lang="en-GB" noProof="0" dirty="0" err="1"/>
              <a:t>masterformat</a:t>
            </a:r>
            <a:endParaRPr lang="en-GB" noProof="0" dirty="0"/>
          </a:p>
        </p:txBody>
      </p:sp>
      <p:pic>
        <p:nvPicPr>
          <p:cNvPr id="11" name="Picture 4" descr="C:\Users\k.jasinska\Desktop\FEEDSCHOOLS\LOGOs\FEEDSCHOOLS_CMYK.png"/>
          <p:cNvPicPr>
            <a:picLocks noChangeAspect="1" noChangeArrowheads="1"/>
          </p:cNvPicPr>
          <p:nvPr userDrawn="1"/>
        </p:nvPicPr>
        <p:blipFill>
          <a:blip r:embed="rId25" cstate="print"/>
          <a:srcRect/>
          <a:stretch>
            <a:fillRect/>
          </a:stretch>
        </p:blipFill>
        <p:spPr bwMode="auto">
          <a:xfrm>
            <a:off x="7056673" y="79177"/>
            <a:ext cx="1931379" cy="826155"/>
          </a:xfrm>
          <a:prstGeom prst="rect">
            <a:avLst/>
          </a:prstGeom>
          <a:noFill/>
        </p:spPr>
      </p:pic>
    </p:spTree>
    <p:extLst>
      <p:ext uri="{BB962C8B-B14F-4D97-AF65-F5344CB8AC3E}">
        <p14:creationId xmlns:p14="http://schemas.microsoft.com/office/powerpoint/2010/main" val="2581459685"/>
      </p:ext>
    </p:extLst>
  </p:cSld>
  <p:clrMap bg1="lt1" tx1="dk1" bg2="lt2" tx2="dk2" accent1="accent1" accent2="accent2" accent3="accent3" accent4="accent4" accent5="accent5" accent6="accent6" hlink="hlink" folHlink="folHlink"/>
  <p:sldLayoutIdLst>
    <p:sldLayoutId id="2147483826" r:id="rId1"/>
    <p:sldLayoutId id="2147483849" r:id="rId2"/>
    <p:sldLayoutId id="2147483859" r:id="rId3"/>
    <p:sldLayoutId id="2147483850" r:id="rId4"/>
    <p:sldLayoutId id="2147483861" r:id="rId5"/>
    <p:sldLayoutId id="2147483847" r:id="rId6"/>
    <p:sldLayoutId id="2147483855" r:id="rId7"/>
    <p:sldLayoutId id="2147483854" r:id="rId8"/>
    <p:sldLayoutId id="2147483851" r:id="rId9"/>
    <p:sldLayoutId id="2147483852" r:id="rId10"/>
    <p:sldLayoutId id="2147483853" r:id="rId11"/>
    <p:sldLayoutId id="2147483856" r:id="rId12"/>
    <p:sldLayoutId id="2147483860" r:id="rId13"/>
    <p:sldLayoutId id="2147483857" r:id="rId14"/>
    <p:sldLayoutId id="2147483858" r:id="rId15"/>
    <p:sldLayoutId id="2147483800" r:id="rId16"/>
    <p:sldLayoutId id="2147483862" r:id="rId17"/>
    <p:sldLayoutId id="2147483864" r:id="rId18"/>
    <p:sldLayoutId id="2147483865" r:id="rId19"/>
    <p:sldLayoutId id="2147483866" r:id="rId20"/>
    <p:sldLayoutId id="2147483863" r:id="rId21"/>
  </p:sldLayoutIdLst>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hf hdr="0" ftr="0" dt="0"/>
  <p:txStyles>
    <p:titleStyle>
      <a:lvl1pPr marL="216000" algn="l" defTabSz="913878" rtl="0" eaLnBrk="1" latinLnBrk="0" hangingPunct="1">
        <a:spcBef>
          <a:spcPct val="0"/>
        </a:spcBef>
        <a:buNone/>
        <a:defRPr sz="2800" b="1" kern="1200" cap="all" normalizeH="0" baseline="0">
          <a:solidFill>
            <a:schemeClr val="accent3">
              <a:lumMod val="75000"/>
            </a:schemeClr>
          </a:solidFill>
          <a:latin typeface="Trebuchet MS" pitchFamily="34" charset="0"/>
          <a:ea typeface="+mj-ea"/>
          <a:cs typeface="+mj-cs"/>
        </a:defRPr>
      </a:lvl1pPr>
    </p:titleStyle>
    <p:bodyStyle>
      <a:lvl1pPr marL="342705" indent="-342705" algn="l" defTabSz="913878" rtl="0" eaLnBrk="1" latinLnBrk="0" hangingPunct="1">
        <a:spcBef>
          <a:spcPct val="20000"/>
        </a:spcBef>
        <a:buClr>
          <a:schemeClr val="accent1"/>
        </a:buClr>
        <a:buSzPct val="80000"/>
        <a:buFont typeface="Wingdings 2" pitchFamily="18" charset="2"/>
        <a:buChar char=""/>
        <a:defRPr sz="2400" kern="1200" baseline="0">
          <a:solidFill>
            <a:schemeClr val="accent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3878" rtl="0" eaLnBrk="1" latinLnBrk="0" hangingPunct="1">
        <a:defRPr sz="1800" kern="1200">
          <a:solidFill>
            <a:schemeClr val="tx1"/>
          </a:solidFill>
          <a:latin typeface="+mn-lt"/>
          <a:ea typeface="+mn-ea"/>
          <a:cs typeface="+mn-cs"/>
        </a:defRPr>
      </a:lvl1pPr>
      <a:lvl2pPr marL="456939" algn="l" defTabSz="913878" rtl="0" eaLnBrk="1" latinLnBrk="0" hangingPunct="1">
        <a:defRPr sz="1800" kern="1200">
          <a:solidFill>
            <a:schemeClr val="tx1"/>
          </a:solidFill>
          <a:latin typeface="+mn-lt"/>
          <a:ea typeface="+mn-ea"/>
          <a:cs typeface="+mn-cs"/>
        </a:defRPr>
      </a:lvl2pPr>
      <a:lvl3pPr marL="913878" algn="l" defTabSz="913878" rtl="0" eaLnBrk="1" latinLnBrk="0" hangingPunct="1">
        <a:defRPr sz="1800" kern="1200">
          <a:solidFill>
            <a:schemeClr val="tx1"/>
          </a:solidFill>
          <a:latin typeface="+mn-lt"/>
          <a:ea typeface="+mn-ea"/>
          <a:cs typeface="+mn-cs"/>
        </a:defRPr>
      </a:lvl3pPr>
      <a:lvl4pPr marL="1370817" algn="l" defTabSz="913878" rtl="0" eaLnBrk="1" latinLnBrk="0" hangingPunct="1">
        <a:defRPr sz="1800" kern="1200">
          <a:solidFill>
            <a:schemeClr val="tx1"/>
          </a:solidFill>
          <a:latin typeface="+mn-lt"/>
          <a:ea typeface="+mn-ea"/>
          <a:cs typeface="+mn-cs"/>
        </a:defRPr>
      </a:lvl4pPr>
      <a:lvl5pPr marL="1827758" algn="l" defTabSz="913878" rtl="0" eaLnBrk="1" latinLnBrk="0" hangingPunct="1">
        <a:defRPr sz="1800" kern="1200">
          <a:solidFill>
            <a:schemeClr val="tx1"/>
          </a:solidFill>
          <a:latin typeface="+mn-lt"/>
          <a:ea typeface="+mn-ea"/>
          <a:cs typeface="+mn-cs"/>
        </a:defRPr>
      </a:lvl5pPr>
      <a:lvl6pPr marL="2284698" algn="l" defTabSz="913878" rtl="0" eaLnBrk="1" latinLnBrk="0" hangingPunct="1">
        <a:defRPr sz="1800" kern="1200">
          <a:solidFill>
            <a:schemeClr val="tx1"/>
          </a:solidFill>
          <a:latin typeface="+mn-lt"/>
          <a:ea typeface="+mn-ea"/>
          <a:cs typeface="+mn-cs"/>
        </a:defRPr>
      </a:lvl6pPr>
      <a:lvl7pPr marL="2741637" algn="l" defTabSz="913878" rtl="0" eaLnBrk="1" latinLnBrk="0" hangingPunct="1">
        <a:defRPr sz="1800" kern="1200">
          <a:solidFill>
            <a:schemeClr val="tx1"/>
          </a:solidFill>
          <a:latin typeface="+mn-lt"/>
          <a:ea typeface="+mn-ea"/>
          <a:cs typeface="+mn-cs"/>
        </a:defRPr>
      </a:lvl7pPr>
      <a:lvl8pPr marL="3198576" algn="l" defTabSz="913878" rtl="0" eaLnBrk="1" latinLnBrk="0" hangingPunct="1">
        <a:defRPr sz="1800" kern="1200">
          <a:solidFill>
            <a:schemeClr val="tx1"/>
          </a:solidFill>
          <a:latin typeface="+mn-lt"/>
          <a:ea typeface="+mn-ea"/>
          <a:cs typeface="+mn-cs"/>
        </a:defRPr>
      </a:lvl8pPr>
      <a:lvl9pPr marL="3655515" algn="l" defTabSz="9138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3.xml"/><Relationship Id="rId5" Type="http://schemas.openxmlformats.org/officeDocument/2006/relationships/image" Target="../media/image45.sv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5.svg"/></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 Id="rId5" Type="http://schemas.openxmlformats.org/officeDocument/2006/relationships/image" Target="../media/image45.sv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14.xml"/><Relationship Id="rId4" Type="http://schemas.openxmlformats.org/officeDocument/2006/relationships/slide" Target="slide12.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3.xml"/><Relationship Id="rId4" Type="http://schemas.openxmlformats.org/officeDocument/2006/relationships/image" Target="../media/image6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www.feedschools.eu/" TargetMode="External"/><Relationship Id="rId7" Type="http://schemas.openxmlformats.org/officeDocument/2006/relationships/hyperlink" Target="https://www.school-of-the-future.eu/images/files/20140124_SotF_Germany.pd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www.efficienzaenergetica.enea.it/servizi-per/pubblica-amministrazione/riqualificazione-energetica-degli-edifici-della-pubblica-amministrazione/edilizia-pubblica-e-scolastica/safeschool-4-0.html" TargetMode="External"/><Relationship Id="rId5" Type="http://schemas.openxmlformats.org/officeDocument/2006/relationships/hyperlink" Target="https://www.efficienzaenergetica.enea.it/servizi-per/pubblica-amministrazione/riqualificazione-energetica-degli-edifici-della-pubblica-amministrazione/edilizia-pubblica-e-scolastica/guida-all-efficienza-energetica-negli-edifici-scolastici.html" TargetMode="External"/><Relationship Id="rId4" Type="http://schemas.openxmlformats.org/officeDocument/2006/relationships/hyperlink" Target="https://teeschools.interreg-med.eu/"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www.linkedin.com/company/enea_2" TargetMode="External"/><Relationship Id="rId3" Type="http://schemas.openxmlformats.org/officeDocument/2006/relationships/hyperlink" Target="http://www.proakademia.eu/en/" TargetMode="External"/><Relationship Id="rId7" Type="http://schemas.openxmlformats.org/officeDocument/2006/relationships/hyperlink" Target="https://twitter.com/ENEAOfficial"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71.emf"/><Relationship Id="rId5" Type="http://schemas.openxmlformats.org/officeDocument/2006/relationships/image" Target="../media/image70.emf"/><Relationship Id="rId10" Type="http://schemas.openxmlformats.org/officeDocument/2006/relationships/image" Target="../media/image73.png"/><Relationship Id="rId4" Type="http://schemas.openxmlformats.org/officeDocument/2006/relationships/hyperlink" Target="https://www.facebook.com/eneapaginaufficiale/" TargetMode="External"/><Relationship Id="rId9" Type="http://schemas.openxmlformats.org/officeDocument/2006/relationships/image" Target="../media/image72.e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a:xfrm>
            <a:off x="1023903" y="4730758"/>
            <a:ext cx="7754912" cy="573246"/>
          </a:xfrm>
        </p:spPr>
        <p:txBody>
          <a:bodyPr/>
          <a:lstStyle/>
          <a:p>
            <a:r>
              <a:rPr lang="en-US" dirty="0"/>
              <a:t>Block </a:t>
            </a:r>
            <a:r>
              <a:rPr lang="it-IT" dirty="0"/>
              <a:t>5</a:t>
            </a:r>
            <a:r>
              <a:rPr lang="en-US" dirty="0"/>
              <a:t>: </a:t>
            </a:r>
            <a:r>
              <a:rPr lang="it-IT" dirty="0"/>
              <a:t>FEEDSCHOOLS Applications</a:t>
            </a:r>
            <a:endParaRPr lang="cs-CZ" dirty="0"/>
          </a:p>
          <a:p>
            <a:r>
              <a:rPr lang="it-IT" dirty="0"/>
              <a:t>5</a:t>
            </a:r>
            <a:r>
              <a:rPr lang="cs-CZ" dirty="0"/>
              <a:t>.1 </a:t>
            </a:r>
            <a:r>
              <a:rPr lang="it-IT" dirty="0"/>
              <a:t>ERE App</a:t>
            </a:r>
            <a:endParaRPr lang="en-US" dirty="0"/>
          </a:p>
        </p:txBody>
      </p:sp>
      <p:sp>
        <p:nvSpPr>
          <p:cNvPr id="4" name="Textplatzhalter 3"/>
          <p:cNvSpPr>
            <a:spLocks noGrp="1"/>
          </p:cNvSpPr>
          <p:nvPr>
            <p:ph type="body" sz="quarter" idx="13"/>
          </p:nvPr>
        </p:nvSpPr>
        <p:spPr/>
        <p:txBody>
          <a:bodyPr>
            <a:normAutofit/>
          </a:bodyPr>
          <a:lstStyle/>
          <a:p>
            <a:r>
              <a:rPr lang="cs-CZ" dirty="0"/>
              <a:t>D.T4.3.1 </a:t>
            </a:r>
            <a:r>
              <a:rPr lang="it-IT" dirty="0"/>
              <a:t>E-learning </a:t>
            </a:r>
            <a:r>
              <a:rPr lang="it-IT"/>
              <a:t>course</a:t>
            </a:r>
            <a:endParaRPr lang="cs-CZ" dirty="0"/>
          </a:p>
        </p:txBody>
      </p:sp>
      <p:sp>
        <p:nvSpPr>
          <p:cNvPr id="5" name="Textplatzhalter 4"/>
          <p:cNvSpPr>
            <a:spLocks noGrp="1"/>
          </p:cNvSpPr>
          <p:nvPr>
            <p:ph type="body" sz="quarter" idx="14"/>
          </p:nvPr>
        </p:nvSpPr>
        <p:spPr/>
        <p:txBody>
          <a:bodyPr/>
          <a:lstStyle/>
          <a:p>
            <a:r>
              <a:rPr lang="cs-CZ" dirty="0"/>
              <a:t>Feedschools, by ENEA</a:t>
            </a:r>
            <a:r>
              <a:rPr lang="it-IT" dirty="0"/>
              <a:t> </a:t>
            </a:r>
            <a:r>
              <a:rPr lang="it-IT" dirty="0" smtClean="0"/>
              <a:t>(Alessandro </a:t>
            </a:r>
            <a:r>
              <a:rPr lang="it-IT" dirty="0"/>
              <a:t>Tallini</a:t>
            </a:r>
            <a:r>
              <a:rPr lang="it-IT" dirty="0" smtClean="0"/>
              <a:t>) </a:t>
            </a:r>
            <a:endParaRPr lang="de-AT" dirty="0"/>
          </a:p>
        </p:txBody>
      </p:sp>
    </p:spTree>
    <p:extLst>
      <p:ext uri="{BB962C8B-B14F-4D97-AF65-F5344CB8AC3E}">
        <p14:creationId xmlns:p14="http://schemas.microsoft.com/office/powerpoint/2010/main" val="21661693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it-IT" dirty="0"/>
              <a:t>Method for calculation of specific energy consumption</a:t>
            </a:r>
            <a:endParaRPr lang="en-GB" i="1" dirty="0"/>
          </a:p>
        </p:txBody>
      </p:sp>
      <p:sp>
        <p:nvSpPr>
          <p:cNvPr id="3" name="Textplatzhalter 2"/>
          <p:cNvSpPr>
            <a:spLocks noGrp="1"/>
          </p:cNvSpPr>
          <p:nvPr>
            <p:ph type="body" sz="quarter" idx="10"/>
          </p:nvPr>
        </p:nvSpPr>
        <p:spPr>
          <a:xfrm>
            <a:off x="218487" y="1292791"/>
            <a:ext cx="8562974" cy="4861265"/>
          </a:xfrm>
        </p:spPr>
        <p:txBody>
          <a:bodyPr/>
          <a:lstStyle/>
          <a:p>
            <a:pPr marL="0" lvl="2" indent="0">
              <a:buNone/>
            </a:pPr>
            <a:r>
              <a:rPr lang="en-GB" sz="1800" b="1" cap="small" dirty="0">
                <a:latin typeface="+mj-lt"/>
              </a:rPr>
              <a:t>CALCULATION STEPS – </a:t>
            </a:r>
            <a:r>
              <a:rPr lang="en-GB" b="1" cap="small" dirty="0"/>
              <a:t>Calculation of Normalised Energy Indicators</a:t>
            </a:r>
            <a:endParaRPr lang="it-IT" b="1" cap="small" dirty="0"/>
          </a:p>
          <a:p>
            <a:endParaRPr lang="en-GB" sz="1600" b="1" dirty="0">
              <a:solidFill>
                <a:srgbClr val="0070C0"/>
              </a:solidFill>
              <a:latin typeface="Calibri" panose="020F0502020204030204" pitchFamily="34" charset="0"/>
              <a:cs typeface="Calibri" panose="020F0502020204030204" pitchFamily="34" charset="0"/>
            </a:endParaRPr>
          </a:p>
          <a:p>
            <a:r>
              <a:rPr lang="en-GB" sz="1600" b="1" dirty="0">
                <a:solidFill>
                  <a:srgbClr val="0070C0"/>
                </a:solidFill>
                <a:latin typeface="+mj-lt"/>
                <a:cs typeface="Calibri" panose="020F0502020204030204" pitchFamily="34" charset="0"/>
              </a:rPr>
              <a:t>ENI</a:t>
            </a:r>
            <a:r>
              <a:rPr lang="en-GB" sz="1600" b="1" baseline="-25000" dirty="0">
                <a:solidFill>
                  <a:srgbClr val="0070C0"/>
                </a:solidFill>
                <a:latin typeface="+mj-lt"/>
                <a:cs typeface="Calibri" panose="020F0502020204030204" pitchFamily="34" charset="0"/>
              </a:rPr>
              <a:t>H</a:t>
            </a:r>
            <a:r>
              <a:rPr lang="en-GB" sz="1600" b="1" dirty="0">
                <a:solidFill>
                  <a:srgbClr val="0070C0"/>
                </a:solidFill>
                <a:latin typeface="+mj-lt"/>
                <a:cs typeface="Calibri" panose="020F0502020204030204" pitchFamily="34" charset="0"/>
              </a:rPr>
              <a:t> energy normalized indicator for heating </a:t>
            </a:r>
          </a:p>
          <a:p>
            <a:endParaRPr lang="en-GB" sz="1600" b="1" dirty="0">
              <a:solidFill>
                <a:srgbClr val="0070C0"/>
              </a:solidFill>
              <a:latin typeface="Calibri" panose="020F0502020204030204" pitchFamily="34" charset="0"/>
              <a:cs typeface="Calibri" panose="020F0502020204030204" pitchFamily="34" charset="0"/>
            </a:endParaRPr>
          </a:p>
          <a:p>
            <a:endParaRPr lang="it-IT" sz="1800" dirty="0">
              <a:solidFill>
                <a:srgbClr val="1E2731"/>
              </a:solidFill>
              <a:latin typeface="Calibri" panose="020F0502020204030204" pitchFamily="34" charset="0"/>
              <a:cs typeface="Calibri" panose="020F0502020204030204" pitchFamily="34" charset="0"/>
            </a:endParaRPr>
          </a:p>
          <a:p>
            <a:pPr marL="0" lvl="1" indent="0">
              <a:buNone/>
            </a:pPr>
            <a:endParaRPr lang="it-IT" sz="1600" b="1" dirty="0">
              <a:solidFill>
                <a:srgbClr val="0070C0"/>
              </a:solidFill>
              <a:latin typeface="Calibri" panose="020F0502020204030204" pitchFamily="34" charset="0"/>
              <a:cs typeface="Calibri" panose="020F0502020204030204" pitchFamily="34" charset="0"/>
            </a:endParaRPr>
          </a:p>
          <a:p>
            <a:pPr marL="0" lvl="1" indent="0">
              <a:buNone/>
            </a:pPr>
            <a:endParaRPr lang="it-IT" sz="1600" b="1" dirty="0">
              <a:solidFill>
                <a:srgbClr val="0070C0"/>
              </a:solidFill>
              <a:latin typeface="Calibri" panose="020F0502020204030204" pitchFamily="34" charset="0"/>
              <a:cs typeface="Calibri" panose="020F0502020204030204" pitchFamily="34" charset="0"/>
            </a:endParaRPr>
          </a:p>
          <a:p>
            <a:pPr marL="0" lvl="1" indent="0">
              <a:buNone/>
            </a:pPr>
            <a:endParaRPr lang="it-IT" b="1" cap="small" dirty="0"/>
          </a:p>
        </p:txBody>
      </p:sp>
      <p:pic>
        <p:nvPicPr>
          <p:cNvPr id="6" name="Immagine 5">
            <a:extLst>
              <a:ext uri="{FF2B5EF4-FFF2-40B4-BE49-F238E27FC236}">
                <a16:creationId xmlns="" xmlns:a16="http://schemas.microsoft.com/office/drawing/2014/main" id="{1161F6C9-4078-4A88-82F9-46B6E66F5761}"/>
              </a:ext>
            </a:extLst>
          </p:cNvPr>
          <p:cNvPicPr>
            <a:picLocks noChangeAspect="1"/>
          </p:cNvPicPr>
          <p:nvPr/>
        </p:nvPicPr>
        <p:blipFill>
          <a:blip r:embed="rId2"/>
          <a:stretch>
            <a:fillRect/>
          </a:stretch>
        </p:blipFill>
        <p:spPr>
          <a:xfrm>
            <a:off x="564468" y="2275623"/>
            <a:ext cx="7560000" cy="3364919"/>
          </a:xfrm>
          <a:prstGeom prst="rect">
            <a:avLst/>
          </a:prstGeom>
        </p:spPr>
      </p:pic>
    </p:spTree>
    <p:extLst>
      <p:ext uri="{BB962C8B-B14F-4D97-AF65-F5344CB8AC3E}">
        <p14:creationId xmlns:p14="http://schemas.microsoft.com/office/powerpoint/2010/main" val="117423540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it-IT" dirty="0"/>
              <a:t>Method for calculation of specific energy consumption</a:t>
            </a:r>
            <a:endParaRPr lang="en-GB" i="1" dirty="0"/>
          </a:p>
        </p:txBody>
      </p:sp>
      <p:sp>
        <p:nvSpPr>
          <p:cNvPr id="3" name="Textplatzhalter 2"/>
          <p:cNvSpPr>
            <a:spLocks noGrp="1"/>
          </p:cNvSpPr>
          <p:nvPr>
            <p:ph type="body" sz="quarter" idx="10"/>
          </p:nvPr>
        </p:nvSpPr>
        <p:spPr>
          <a:xfrm>
            <a:off x="218487" y="1292791"/>
            <a:ext cx="8562974" cy="4861265"/>
          </a:xfrm>
        </p:spPr>
        <p:txBody>
          <a:bodyPr/>
          <a:lstStyle/>
          <a:p>
            <a:pPr marL="0" lvl="2" indent="0">
              <a:buNone/>
            </a:pPr>
            <a:r>
              <a:rPr lang="en-GB" sz="1800" b="1" cap="small" dirty="0">
                <a:latin typeface="+mj-lt"/>
              </a:rPr>
              <a:t>CALCULATION STEPS – </a:t>
            </a:r>
            <a:r>
              <a:rPr lang="en-GB" b="1" cap="small" dirty="0"/>
              <a:t>Calculation of Normalised Energy Indicators</a:t>
            </a:r>
            <a:endParaRPr lang="it-IT" b="1" cap="small" dirty="0"/>
          </a:p>
          <a:p>
            <a:endParaRPr lang="en-GB" sz="1600" b="1" dirty="0">
              <a:solidFill>
                <a:srgbClr val="0070C0"/>
              </a:solidFill>
              <a:latin typeface="Calibri" panose="020F0502020204030204" pitchFamily="34" charset="0"/>
              <a:cs typeface="Calibri" panose="020F0502020204030204" pitchFamily="34" charset="0"/>
            </a:endParaRPr>
          </a:p>
          <a:p>
            <a:r>
              <a:rPr lang="en-GB" sz="1600" b="1" dirty="0">
                <a:solidFill>
                  <a:srgbClr val="0070C0"/>
                </a:solidFill>
                <a:latin typeface="+mj-lt"/>
                <a:cs typeface="Calibri" panose="020F0502020204030204" pitchFamily="34" charset="0"/>
              </a:rPr>
              <a:t>ENI</a:t>
            </a:r>
            <a:r>
              <a:rPr lang="en-GB" sz="1600" b="1" baseline="-25000" dirty="0">
                <a:solidFill>
                  <a:srgbClr val="0070C0"/>
                </a:solidFill>
                <a:latin typeface="+mj-lt"/>
                <a:cs typeface="Calibri" panose="020F0502020204030204" pitchFamily="34" charset="0"/>
              </a:rPr>
              <a:t>E</a:t>
            </a:r>
            <a:r>
              <a:rPr lang="en-GB" sz="1600" b="1" dirty="0">
                <a:solidFill>
                  <a:srgbClr val="0070C0"/>
                </a:solidFill>
                <a:latin typeface="+mj-lt"/>
                <a:cs typeface="Calibri" panose="020F0502020204030204" pitchFamily="34" charset="0"/>
              </a:rPr>
              <a:t> energy normalized indicator for electricity</a:t>
            </a:r>
          </a:p>
          <a:p>
            <a:endParaRPr lang="it-IT" sz="1800" dirty="0">
              <a:solidFill>
                <a:srgbClr val="1E2731"/>
              </a:solidFill>
              <a:latin typeface="Calibri" panose="020F0502020204030204" pitchFamily="34" charset="0"/>
              <a:cs typeface="Calibri" panose="020F0502020204030204" pitchFamily="34" charset="0"/>
            </a:endParaRPr>
          </a:p>
          <a:p>
            <a:pPr marL="0" lvl="1" indent="0">
              <a:buNone/>
            </a:pPr>
            <a:endParaRPr lang="it-IT" sz="1600" b="1" dirty="0">
              <a:solidFill>
                <a:srgbClr val="0070C0"/>
              </a:solidFill>
              <a:latin typeface="Calibri" panose="020F0502020204030204" pitchFamily="34" charset="0"/>
              <a:cs typeface="Calibri" panose="020F0502020204030204" pitchFamily="34" charset="0"/>
            </a:endParaRPr>
          </a:p>
          <a:p>
            <a:pPr marL="0" lvl="1" indent="0">
              <a:buNone/>
            </a:pPr>
            <a:endParaRPr lang="it-IT" sz="1600" b="1" dirty="0">
              <a:solidFill>
                <a:srgbClr val="0070C0"/>
              </a:solidFill>
              <a:latin typeface="Calibri" panose="020F0502020204030204" pitchFamily="34" charset="0"/>
              <a:cs typeface="Calibri" panose="020F0502020204030204" pitchFamily="34" charset="0"/>
            </a:endParaRPr>
          </a:p>
          <a:p>
            <a:pPr marL="0" lvl="1" indent="0">
              <a:buNone/>
            </a:pPr>
            <a:endParaRPr lang="it-IT" b="1" cap="small" dirty="0"/>
          </a:p>
        </p:txBody>
      </p:sp>
      <p:pic>
        <p:nvPicPr>
          <p:cNvPr id="4" name="Immagine 3">
            <a:extLst>
              <a:ext uri="{FF2B5EF4-FFF2-40B4-BE49-F238E27FC236}">
                <a16:creationId xmlns="" xmlns:a16="http://schemas.microsoft.com/office/drawing/2014/main" id="{C0871E37-3A51-4BF1-9E8D-FFF1B329E739}"/>
              </a:ext>
            </a:extLst>
          </p:cNvPr>
          <p:cNvPicPr>
            <a:picLocks noChangeAspect="1"/>
          </p:cNvPicPr>
          <p:nvPr/>
        </p:nvPicPr>
        <p:blipFill>
          <a:blip r:embed="rId2"/>
          <a:stretch>
            <a:fillRect/>
          </a:stretch>
        </p:blipFill>
        <p:spPr>
          <a:xfrm>
            <a:off x="792000" y="2250168"/>
            <a:ext cx="7560000" cy="3095258"/>
          </a:xfrm>
          <a:prstGeom prst="rect">
            <a:avLst/>
          </a:prstGeom>
        </p:spPr>
      </p:pic>
    </p:spTree>
    <p:extLst>
      <p:ext uri="{BB962C8B-B14F-4D97-AF65-F5344CB8AC3E}">
        <p14:creationId xmlns:p14="http://schemas.microsoft.com/office/powerpoint/2010/main" val="281973113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27"/>
          <p:cNvSpPr>
            <a:spLocks noGrp="1"/>
          </p:cNvSpPr>
          <p:nvPr>
            <p:ph type="body" sz="quarter" idx="11"/>
          </p:nvPr>
        </p:nvSpPr>
        <p:spPr>
          <a:xfrm>
            <a:off x="544913" y="1943438"/>
            <a:ext cx="1976216" cy="1974365"/>
          </a:xfrm>
        </p:spPr>
        <p:txBody>
          <a:bodyPr/>
          <a:lstStyle/>
          <a:p>
            <a:r>
              <a:rPr lang="it-IT" sz="1800" dirty="0"/>
              <a:t>5</a:t>
            </a:r>
            <a:r>
              <a:rPr lang="cs-CZ" sz="1800" dirty="0"/>
              <a:t>.1.</a:t>
            </a:r>
            <a:r>
              <a:rPr lang="it-IT" sz="1800" dirty="0"/>
              <a:t>2</a:t>
            </a:r>
            <a:r>
              <a:rPr lang="cs-CZ" sz="1800" dirty="0"/>
              <a:t> </a:t>
            </a:r>
            <a:endParaRPr lang="it-IT" sz="1800" dirty="0"/>
          </a:p>
          <a:p>
            <a:r>
              <a:rPr lang="it-IT" sz="1600" dirty="0"/>
              <a:t>Evaluation of schools’ specific energy </a:t>
            </a:r>
            <a:r>
              <a:rPr lang="en-GB" sz="1600" dirty="0"/>
              <a:t>consumption</a:t>
            </a:r>
          </a:p>
          <a:p>
            <a:endParaRPr lang="en-GB" sz="1600" dirty="0"/>
          </a:p>
        </p:txBody>
      </p:sp>
      <p:sp>
        <p:nvSpPr>
          <p:cNvPr id="11" name="Textplatzhalter 27"/>
          <p:cNvSpPr>
            <a:spLocks noGrp="1"/>
          </p:cNvSpPr>
          <p:nvPr>
            <p:ph type="body" sz="quarter" idx="11"/>
          </p:nvPr>
        </p:nvSpPr>
        <p:spPr>
          <a:xfrm>
            <a:off x="2825087" y="1943438"/>
            <a:ext cx="5595582" cy="1974365"/>
          </a:xfrm>
          <a:ln/>
        </p:spPr>
        <p:style>
          <a:lnRef idx="2">
            <a:schemeClr val="accent1"/>
          </a:lnRef>
          <a:fillRef idx="1">
            <a:schemeClr val="lt1"/>
          </a:fillRef>
          <a:effectRef idx="0">
            <a:schemeClr val="accent1"/>
          </a:effectRef>
          <a:fontRef idx="minor">
            <a:schemeClr val="dk1"/>
          </a:fontRef>
        </p:style>
        <p:txBody>
          <a:bodyPr/>
          <a:lstStyle/>
          <a:p>
            <a:r>
              <a:rPr lang="it-IT" sz="1600" dirty="0">
                <a:solidFill>
                  <a:schemeClr val="accent4">
                    <a:lumMod val="75000"/>
                  </a:schemeClr>
                </a:solidFill>
              </a:rPr>
              <a:t>5.1.2 </a:t>
            </a:r>
            <a:r>
              <a:rPr lang="en-GB" sz="1600" dirty="0">
                <a:solidFill>
                  <a:schemeClr val="accent4">
                    <a:lumMod val="75000"/>
                  </a:schemeClr>
                </a:solidFill>
              </a:rPr>
              <a:t>Objective </a:t>
            </a:r>
          </a:p>
          <a:p>
            <a:endParaRPr lang="it-IT" sz="1600" dirty="0"/>
          </a:p>
          <a:p>
            <a:pPr algn="just"/>
            <a:r>
              <a:rPr lang="en-GB" sz="1600" dirty="0">
                <a:solidFill>
                  <a:schemeClr val="accent4">
                    <a:lumMod val="75000"/>
                  </a:schemeClr>
                </a:solidFill>
              </a:rPr>
              <a:t>This unit let you know how the evaluation of the normalisation energy indicators is carried out by comparing this index to the specific reference consumption for a significant sample of schools.</a:t>
            </a:r>
            <a:endParaRPr lang="it-IT" sz="1600" dirty="0">
              <a:solidFill>
                <a:schemeClr val="accent4">
                  <a:lumMod val="75000"/>
                </a:schemeClr>
              </a:solidFill>
            </a:endParaRPr>
          </a:p>
          <a:p>
            <a:endParaRPr lang="en-GB" sz="1600" dirty="0"/>
          </a:p>
        </p:txBody>
      </p:sp>
      <p:sp>
        <p:nvSpPr>
          <p:cNvPr id="8" name="Titel 26">
            <a:extLst>
              <a:ext uri="{FF2B5EF4-FFF2-40B4-BE49-F238E27FC236}">
                <a16:creationId xmlns="" xmlns:a16="http://schemas.microsoft.com/office/drawing/2014/main" id="{EEC4FC40-1307-41B4-A799-DFAD3F694EC9}"/>
              </a:ext>
            </a:extLst>
          </p:cNvPr>
          <p:cNvSpPr>
            <a:spLocks noGrp="1"/>
          </p:cNvSpPr>
          <p:nvPr>
            <p:ph type="title"/>
          </p:nvPr>
        </p:nvSpPr>
        <p:spPr>
          <a:xfrm>
            <a:off x="-4763" y="149225"/>
            <a:ext cx="6564313" cy="685800"/>
          </a:xfrm>
        </p:spPr>
        <p:txBody>
          <a:bodyPr>
            <a:normAutofit fontScale="90000"/>
          </a:bodyPr>
          <a:lstStyle/>
          <a:p>
            <a:r>
              <a:rPr lang="en-US" sz="2400" dirty="0"/>
              <a:t>Block 5:  FEEDSCHOOLS APPLICATIONS</a:t>
            </a:r>
            <a:br>
              <a:rPr lang="en-US" sz="2400" dirty="0"/>
            </a:br>
            <a:r>
              <a:rPr lang="en-US" sz="2400" dirty="0"/>
              <a:t>5.1 ERE App</a:t>
            </a:r>
            <a:endParaRPr lang="en-GB" sz="2000" dirty="0"/>
          </a:p>
        </p:txBody>
      </p:sp>
    </p:spTree>
    <p:extLst>
      <p:ext uri="{BB962C8B-B14F-4D97-AF65-F5344CB8AC3E}">
        <p14:creationId xmlns:p14="http://schemas.microsoft.com/office/powerpoint/2010/main" val="184217761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it-IT" dirty="0"/>
              <a:t>evaluation of schools' specific energy consumption</a:t>
            </a:r>
            <a:endParaRPr lang="en-GB" i="1" dirty="0"/>
          </a:p>
        </p:txBody>
      </p:sp>
      <p:sp>
        <p:nvSpPr>
          <p:cNvPr id="3" name="Textplatzhalter 2"/>
          <p:cNvSpPr>
            <a:spLocks noGrp="1"/>
          </p:cNvSpPr>
          <p:nvPr>
            <p:ph type="body" sz="quarter" idx="10"/>
          </p:nvPr>
        </p:nvSpPr>
        <p:spPr>
          <a:xfrm>
            <a:off x="218487" y="1292791"/>
            <a:ext cx="8562974" cy="1247209"/>
          </a:xfrm>
        </p:spPr>
        <p:txBody>
          <a:bodyPr/>
          <a:lstStyle/>
          <a:p>
            <a:pPr marL="0" lvl="2" indent="0">
              <a:buNone/>
            </a:pPr>
            <a:r>
              <a:rPr lang="en-GB" sz="1800" b="1" cap="small" dirty="0">
                <a:latin typeface="+mj-lt"/>
              </a:rPr>
              <a:t>Definition of energy classes</a:t>
            </a:r>
          </a:p>
          <a:p>
            <a:pPr marL="0" lvl="2" indent="0" algn="just">
              <a:buNone/>
            </a:pPr>
            <a:r>
              <a:rPr lang="en-GB" sz="1600" dirty="0">
                <a:latin typeface="+mj-lt"/>
              </a:rPr>
              <a:t>The following tables show the specific reference consumption organized by school type an energy rating class (for heating and electricity) (</a:t>
            </a:r>
            <a:r>
              <a:rPr lang="en-GB" sz="1600" b="1" dirty="0">
                <a:solidFill>
                  <a:srgbClr val="0070C0"/>
                </a:solidFill>
                <a:latin typeface="+mj-lt"/>
              </a:rPr>
              <a:t>energy class</a:t>
            </a:r>
            <a:r>
              <a:rPr lang="en-GB" sz="1600" dirty="0">
                <a:latin typeface="+mj-lt"/>
              </a:rPr>
              <a:t>). The class of merit of the school is identified by using the reference tables of the NEI</a:t>
            </a:r>
            <a:r>
              <a:rPr lang="en-GB" sz="1600" baseline="-25000" dirty="0">
                <a:latin typeface="+mj-lt"/>
              </a:rPr>
              <a:t>H</a:t>
            </a:r>
            <a:r>
              <a:rPr lang="en-GB" sz="1600" dirty="0">
                <a:latin typeface="+mj-lt"/>
              </a:rPr>
              <a:t> and NEI</a:t>
            </a:r>
            <a:r>
              <a:rPr lang="en-GB" sz="1600" baseline="-25000" dirty="0">
                <a:latin typeface="+mj-lt"/>
              </a:rPr>
              <a:t>E</a:t>
            </a:r>
            <a:r>
              <a:rPr lang="en-GB" sz="1600" dirty="0">
                <a:latin typeface="+mj-lt"/>
              </a:rPr>
              <a:t>. </a:t>
            </a:r>
            <a:endParaRPr lang="en-GB" sz="1600" dirty="0" smtClean="0">
              <a:latin typeface="+mj-lt"/>
            </a:endParaRPr>
          </a:p>
          <a:p>
            <a:pPr marL="0" lvl="2" indent="0" algn="just">
              <a:buNone/>
            </a:pPr>
            <a:endParaRPr lang="en-GB" sz="1600" dirty="0">
              <a:latin typeface="+mj-lt"/>
            </a:endParaRPr>
          </a:p>
          <a:p>
            <a:pPr marL="0" lvl="2" indent="0" algn="just">
              <a:buNone/>
            </a:pPr>
            <a:r>
              <a:rPr lang="en-GB" sz="1600" dirty="0" smtClean="0">
                <a:latin typeface="+mj-lt"/>
              </a:rPr>
              <a:t>The reference table are calculated </a:t>
            </a:r>
            <a:r>
              <a:rPr lang="en-US" sz="1600" dirty="0">
                <a:latin typeface="+mj-lt"/>
              </a:rPr>
              <a:t>according to the consumption of the selected country and to the average standard of the country.</a:t>
            </a:r>
            <a:endParaRPr lang="it-IT" sz="1600" dirty="0">
              <a:latin typeface="+mj-lt"/>
            </a:endParaRPr>
          </a:p>
          <a:p>
            <a:pPr marL="0" lvl="2" indent="0">
              <a:buNone/>
            </a:pPr>
            <a:r>
              <a:rPr lang="en-GB" sz="1800" b="1" cap="small" dirty="0">
                <a:latin typeface="+mj-lt"/>
              </a:rPr>
              <a:t> </a:t>
            </a:r>
            <a:endParaRPr lang="en-GB" sz="1800" b="1" cap="small" dirty="0" smtClean="0">
              <a:latin typeface="+mj-lt"/>
            </a:endParaRPr>
          </a:p>
          <a:p>
            <a:pPr marL="0" lvl="2" indent="0">
              <a:buNone/>
            </a:pPr>
            <a:r>
              <a:rPr lang="en-GB" b="1" cap="small" dirty="0"/>
              <a:t>Evaluation of results</a:t>
            </a:r>
          </a:p>
          <a:p>
            <a:pPr marL="0" lvl="2" indent="0">
              <a:buNone/>
            </a:pPr>
            <a:endParaRPr lang="en-GB" sz="1800" b="1" cap="small" dirty="0">
              <a:latin typeface="+mj-lt"/>
            </a:endParaRPr>
          </a:p>
          <a:p>
            <a:pPr marL="0" lvl="2" indent="0">
              <a:buNone/>
            </a:pPr>
            <a:endParaRPr lang="en-GB" sz="1600" b="1" dirty="0">
              <a:solidFill>
                <a:srgbClr val="0070C0"/>
              </a:solidFill>
              <a:latin typeface="Calibri" panose="020F0502020204030204" pitchFamily="34" charset="0"/>
              <a:cs typeface="Calibri" panose="020F0502020204030204" pitchFamily="34" charset="0"/>
            </a:endParaRPr>
          </a:p>
          <a:p>
            <a:endParaRPr lang="it-IT" sz="1800" dirty="0">
              <a:solidFill>
                <a:srgbClr val="1E2731"/>
              </a:solidFill>
              <a:latin typeface="Calibri" panose="020F0502020204030204" pitchFamily="34" charset="0"/>
              <a:cs typeface="Calibri" panose="020F0502020204030204" pitchFamily="34" charset="0"/>
            </a:endParaRPr>
          </a:p>
          <a:p>
            <a:pPr marL="0" lvl="1" indent="0">
              <a:buNone/>
            </a:pPr>
            <a:endParaRPr lang="it-IT" sz="1600" b="1" dirty="0">
              <a:solidFill>
                <a:srgbClr val="0070C0"/>
              </a:solidFill>
              <a:latin typeface="Calibri" panose="020F0502020204030204" pitchFamily="34" charset="0"/>
              <a:cs typeface="Calibri" panose="020F0502020204030204" pitchFamily="34" charset="0"/>
            </a:endParaRPr>
          </a:p>
          <a:p>
            <a:pPr marL="0" lvl="1" indent="0">
              <a:buNone/>
            </a:pPr>
            <a:endParaRPr lang="it-IT" sz="1600" b="1" dirty="0">
              <a:solidFill>
                <a:srgbClr val="0070C0"/>
              </a:solidFill>
              <a:latin typeface="Calibri" panose="020F0502020204030204" pitchFamily="34" charset="0"/>
              <a:cs typeface="Calibri" panose="020F0502020204030204" pitchFamily="34" charset="0"/>
            </a:endParaRPr>
          </a:p>
          <a:p>
            <a:pPr marL="0" lvl="1" indent="0">
              <a:buNone/>
            </a:pPr>
            <a:endParaRPr lang="it-IT" b="1" cap="small" dirty="0"/>
          </a:p>
        </p:txBody>
      </p:sp>
      <p:pic>
        <p:nvPicPr>
          <p:cNvPr id="6" name="Immagine 5">
            <a:extLst>
              <a:ext uri="{FF2B5EF4-FFF2-40B4-BE49-F238E27FC236}">
                <a16:creationId xmlns="" xmlns:a16="http://schemas.microsoft.com/office/drawing/2014/main" id="{19F6BC0D-3E1C-47BA-BCE7-E80D6B93FB8B}"/>
              </a:ext>
            </a:extLst>
          </p:cNvPr>
          <p:cNvPicPr>
            <a:picLocks noChangeAspect="1"/>
          </p:cNvPicPr>
          <p:nvPr/>
        </p:nvPicPr>
        <p:blipFill>
          <a:blip r:embed="rId2"/>
          <a:stretch>
            <a:fillRect/>
          </a:stretch>
        </p:blipFill>
        <p:spPr>
          <a:xfrm>
            <a:off x="1229292" y="3943557"/>
            <a:ext cx="7230681" cy="2309122"/>
          </a:xfrm>
          <a:prstGeom prst="rect">
            <a:avLst/>
          </a:prstGeom>
        </p:spPr>
      </p:pic>
    </p:spTree>
    <p:extLst>
      <p:ext uri="{BB962C8B-B14F-4D97-AF65-F5344CB8AC3E}">
        <p14:creationId xmlns:p14="http://schemas.microsoft.com/office/powerpoint/2010/main" val="44411582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27"/>
          <p:cNvSpPr>
            <a:spLocks noGrp="1"/>
          </p:cNvSpPr>
          <p:nvPr>
            <p:ph type="body" sz="quarter" idx="11"/>
          </p:nvPr>
        </p:nvSpPr>
        <p:spPr>
          <a:xfrm>
            <a:off x="544913" y="1943438"/>
            <a:ext cx="1976216" cy="1974365"/>
          </a:xfrm>
        </p:spPr>
        <p:txBody>
          <a:bodyPr/>
          <a:lstStyle/>
          <a:p>
            <a:r>
              <a:rPr lang="it-IT" sz="1800" dirty="0"/>
              <a:t>5</a:t>
            </a:r>
            <a:r>
              <a:rPr lang="cs-CZ" sz="1800" dirty="0"/>
              <a:t>.1.</a:t>
            </a:r>
            <a:r>
              <a:rPr lang="it-IT" sz="1800" dirty="0"/>
              <a:t>3</a:t>
            </a:r>
          </a:p>
          <a:p>
            <a:r>
              <a:rPr lang="it-IT" sz="1600" dirty="0"/>
              <a:t>Use of web tool: Energ</a:t>
            </a:r>
            <a:r>
              <a:rPr lang="en-GB" sz="1600" dirty="0"/>
              <a:t>y profile module</a:t>
            </a:r>
          </a:p>
          <a:p>
            <a:endParaRPr lang="en-GB" sz="1600" dirty="0"/>
          </a:p>
        </p:txBody>
      </p:sp>
      <p:sp>
        <p:nvSpPr>
          <p:cNvPr id="11" name="Textplatzhalter 27"/>
          <p:cNvSpPr>
            <a:spLocks noGrp="1"/>
          </p:cNvSpPr>
          <p:nvPr>
            <p:ph type="body" sz="quarter" idx="11"/>
          </p:nvPr>
        </p:nvSpPr>
        <p:spPr>
          <a:xfrm>
            <a:off x="2825087" y="1943438"/>
            <a:ext cx="5595582" cy="1974365"/>
          </a:xfrm>
          <a:ln/>
        </p:spPr>
        <p:style>
          <a:lnRef idx="2">
            <a:schemeClr val="accent1"/>
          </a:lnRef>
          <a:fillRef idx="1">
            <a:schemeClr val="lt1"/>
          </a:fillRef>
          <a:effectRef idx="0">
            <a:schemeClr val="accent1"/>
          </a:effectRef>
          <a:fontRef idx="minor">
            <a:schemeClr val="dk1"/>
          </a:fontRef>
        </p:style>
        <p:txBody>
          <a:bodyPr/>
          <a:lstStyle/>
          <a:p>
            <a:r>
              <a:rPr lang="it-IT" sz="1600" dirty="0">
                <a:solidFill>
                  <a:schemeClr val="accent4">
                    <a:lumMod val="75000"/>
                  </a:schemeClr>
                </a:solidFill>
              </a:rPr>
              <a:t>5.1.3 </a:t>
            </a:r>
            <a:r>
              <a:rPr lang="en-GB" sz="1600" dirty="0">
                <a:solidFill>
                  <a:schemeClr val="accent4">
                    <a:lumMod val="75000"/>
                  </a:schemeClr>
                </a:solidFill>
              </a:rPr>
              <a:t>Objective </a:t>
            </a:r>
          </a:p>
          <a:p>
            <a:endParaRPr lang="en-GB" sz="1600" dirty="0">
              <a:solidFill>
                <a:schemeClr val="accent4">
                  <a:lumMod val="75000"/>
                </a:schemeClr>
              </a:solidFill>
            </a:endParaRPr>
          </a:p>
          <a:p>
            <a:pPr algn="just"/>
            <a:r>
              <a:rPr lang="en-GB" sz="1600" dirty="0">
                <a:solidFill>
                  <a:schemeClr val="accent4">
                    <a:lumMod val="75000"/>
                  </a:schemeClr>
                </a:solidFill>
              </a:rPr>
              <a:t>In this unit you will learn how the web tool modules work. In order to apply the procedure described in (ENI</a:t>
            </a:r>
            <a:r>
              <a:rPr lang="en-GB" sz="1600" baseline="-25000" dirty="0">
                <a:solidFill>
                  <a:schemeClr val="accent4">
                    <a:lumMod val="75000"/>
                  </a:schemeClr>
                </a:solidFill>
              </a:rPr>
              <a:t>H</a:t>
            </a:r>
            <a:r>
              <a:rPr lang="en-GB" sz="1600" dirty="0">
                <a:solidFill>
                  <a:schemeClr val="accent4">
                    <a:lumMod val="75000"/>
                  </a:schemeClr>
                </a:solidFill>
              </a:rPr>
              <a:t> and ENI</a:t>
            </a:r>
            <a:r>
              <a:rPr lang="en-GB" sz="1600" baseline="-25000" dirty="0">
                <a:solidFill>
                  <a:schemeClr val="accent4">
                    <a:lumMod val="75000"/>
                  </a:schemeClr>
                </a:solidFill>
              </a:rPr>
              <a:t>E</a:t>
            </a:r>
            <a:r>
              <a:rPr lang="en-GB" sz="1600" dirty="0">
                <a:solidFill>
                  <a:schemeClr val="accent4">
                    <a:lumMod val="75000"/>
                  </a:schemeClr>
                </a:solidFill>
              </a:rPr>
              <a:t> calculation method) and define energy classes for schools as defined, </a:t>
            </a:r>
            <a:r>
              <a:rPr lang="en-US" sz="1600" dirty="0">
                <a:solidFill>
                  <a:schemeClr val="accent4">
                    <a:lumMod val="75000"/>
                  </a:schemeClr>
                </a:solidFill>
              </a:rPr>
              <a:t>an example of a case study of a school building is shown.</a:t>
            </a:r>
            <a:endParaRPr lang="en-GB" sz="1600" dirty="0">
              <a:solidFill>
                <a:schemeClr val="accent6"/>
              </a:solidFill>
            </a:endParaRPr>
          </a:p>
          <a:p>
            <a:endParaRPr lang="it-IT" sz="1600" dirty="0">
              <a:solidFill>
                <a:schemeClr val="accent6"/>
              </a:solidFill>
            </a:endParaRPr>
          </a:p>
          <a:p>
            <a:endParaRPr lang="en-GB" sz="1600" dirty="0"/>
          </a:p>
        </p:txBody>
      </p:sp>
      <p:sp>
        <p:nvSpPr>
          <p:cNvPr id="8" name="Titel 26">
            <a:extLst>
              <a:ext uri="{FF2B5EF4-FFF2-40B4-BE49-F238E27FC236}">
                <a16:creationId xmlns="" xmlns:a16="http://schemas.microsoft.com/office/drawing/2014/main" id="{EEC4FC40-1307-41B4-A799-DFAD3F694EC9}"/>
              </a:ext>
            </a:extLst>
          </p:cNvPr>
          <p:cNvSpPr>
            <a:spLocks noGrp="1"/>
          </p:cNvSpPr>
          <p:nvPr>
            <p:ph type="title"/>
          </p:nvPr>
        </p:nvSpPr>
        <p:spPr>
          <a:xfrm>
            <a:off x="-4763" y="149225"/>
            <a:ext cx="6564313" cy="685800"/>
          </a:xfrm>
        </p:spPr>
        <p:txBody>
          <a:bodyPr>
            <a:normAutofit fontScale="90000"/>
          </a:bodyPr>
          <a:lstStyle/>
          <a:p>
            <a:r>
              <a:rPr lang="en-US" sz="2400" dirty="0"/>
              <a:t>Block 5:  FEEDSCHOOLS APPLICATIONS</a:t>
            </a:r>
            <a:br>
              <a:rPr lang="en-US" sz="2400" dirty="0"/>
            </a:br>
            <a:r>
              <a:rPr lang="en-US" sz="2400" dirty="0"/>
              <a:t>5.1 ERE App</a:t>
            </a:r>
            <a:endParaRPr lang="en-GB" sz="2000" dirty="0"/>
          </a:p>
        </p:txBody>
      </p:sp>
    </p:spTree>
    <p:extLst>
      <p:ext uri="{BB962C8B-B14F-4D97-AF65-F5344CB8AC3E}">
        <p14:creationId xmlns:p14="http://schemas.microsoft.com/office/powerpoint/2010/main" val="320869354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it-IT" dirty="0"/>
              <a:t>Use of web tool </a:t>
            </a:r>
            <a:br>
              <a:rPr lang="it-IT" dirty="0"/>
            </a:br>
            <a:r>
              <a:rPr lang="it-IT" dirty="0"/>
              <a:t>Energy profile module</a:t>
            </a:r>
            <a:endParaRPr lang="en-GB" i="1" dirty="0"/>
          </a:p>
        </p:txBody>
      </p:sp>
      <p:sp>
        <p:nvSpPr>
          <p:cNvPr id="3" name="Textplatzhalter 2"/>
          <p:cNvSpPr>
            <a:spLocks noGrp="1"/>
          </p:cNvSpPr>
          <p:nvPr>
            <p:ph type="body" sz="quarter" idx="10"/>
          </p:nvPr>
        </p:nvSpPr>
        <p:spPr>
          <a:xfrm>
            <a:off x="218487" y="1292792"/>
            <a:ext cx="8668338" cy="3211032"/>
          </a:xfrm>
        </p:spPr>
        <p:txBody>
          <a:bodyPr/>
          <a:lstStyle/>
          <a:p>
            <a:pPr marL="0" lvl="1" indent="0">
              <a:buNone/>
            </a:pPr>
            <a:r>
              <a:rPr lang="en-GB" b="1" cap="small" dirty="0"/>
              <a:t>Energy profile module</a:t>
            </a:r>
          </a:p>
          <a:p>
            <a:pPr marL="0" lvl="1" indent="0" algn="just">
              <a:buNone/>
            </a:pPr>
            <a:r>
              <a:rPr lang="en-GB" sz="1600" dirty="0">
                <a:latin typeface="+mj-lt"/>
                <a:cs typeface="Calibri" panose="020F0502020204030204" pitchFamily="34" charset="0"/>
              </a:rPr>
              <a:t>This module calculates the energy index of your school building and estimates its performance compared to the national benchmark. Starting by entering a few basic data, all easily available – </a:t>
            </a:r>
            <a:r>
              <a:rPr lang="en-GB" sz="1600" b="1" dirty="0">
                <a:solidFill>
                  <a:srgbClr val="0070C0"/>
                </a:solidFill>
                <a:latin typeface="+mj-lt"/>
                <a:cs typeface="Calibri" panose="020F0502020204030204" pitchFamily="34" charset="0"/>
              </a:rPr>
              <a:t>gross heated volume</a:t>
            </a:r>
            <a:r>
              <a:rPr lang="en-GB" sz="1600" dirty="0">
                <a:latin typeface="+mj-lt"/>
                <a:cs typeface="Calibri" panose="020F0502020204030204" pitchFamily="34" charset="0"/>
              </a:rPr>
              <a:t>, </a:t>
            </a:r>
            <a:r>
              <a:rPr lang="en-GB" sz="1600" b="1" dirty="0">
                <a:solidFill>
                  <a:srgbClr val="0070C0"/>
                </a:solidFill>
                <a:latin typeface="+mj-lt"/>
                <a:cs typeface="Calibri" panose="020F0502020204030204" pitchFamily="34" charset="0"/>
              </a:rPr>
              <a:t>dissipating surface </a:t>
            </a:r>
            <a:r>
              <a:rPr lang="en-GB" sz="1600" dirty="0">
                <a:latin typeface="+mj-lt"/>
                <a:cs typeface="Calibri" panose="020F0502020204030204" pitchFamily="34" charset="0"/>
              </a:rPr>
              <a:t>of the building, </a:t>
            </a:r>
            <a:r>
              <a:rPr lang="en-GB" sz="1600" b="1" dirty="0">
                <a:solidFill>
                  <a:srgbClr val="0070C0"/>
                </a:solidFill>
                <a:latin typeface="+mj-lt"/>
                <a:cs typeface="Calibri" panose="020F0502020204030204" pitchFamily="34" charset="0"/>
              </a:rPr>
              <a:t>gross floor area</a:t>
            </a:r>
            <a:r>
              <a:rPr lang="en-GB" sz="1600" dirty="0">
                <a:latin typeface="+mj-lt"/>
                <a:cs typeface="Calibri" panose="020F0502020204030204" pitchFamily="34" charset="0"/>
              </a:rPr>
              <a:t>, </a:t>
            </a:r>
            <a:r>
              <a:rPr lang="en-GB" sz="1600" b="1" dirty="0">
                <a:solidFill>
                  <a:srgbClr val="0070C0"/>
                </a:solidFill>
                <a:latin typeface="+mj-lt"/>
                <a:cs typeface="Calibri" panose="020F0502020204030204" pitchFamily="34" charset="0"/>
              </a:rPr>
              <a:t>annual fuel and electricity consumption over the last 3 years </a:t>
            </a:r>
            <a:r>
              <a:rPr lang="en-GB" sz="1600" dirty="0">
                <a:latin typeface="+mj-lt"/>
                <a:cs typeface="Calibri" panose="020F0502020204030204" pitchFamily="34" charset="0"/>
              </a:rPr>
              <a:t>webtool allows to determine the ENI</a:t>
            </a:r>
            <a:r>
              <a:rPr lang="en-GB" sz="1600" baseline="-25000" dirty="0">
                <a:latin typeface="+mj-lt"/>
                <a:cs typeface="Calibri" panose="020F0502020204030204" pitchFamily="34" charset="0"/>
              </a:rPr>
              <a:t>H</a:t>
            </a:r>
            <a:r>
              <a:rPr lang="en-GB" sz="1600" dirty="0">
                <a:latin typeface="+mj-lt"/>
                <a:cs typeface="Calibri" panose="020F0502020204030204" pitchFamily="34" charset="0"/>
              </a:rPr>
              <a:t> and ENI</a:t>
            </a:r>
            <a:r>
              <a:rPr lang="en-GB" sz="1600" baseline="-25000" dirty="0">
                <a:latin typeface="+mj-lt"/>
                <a:cs typeface="Calibri" panose="020F0502020204030204" pitchFamily="34" charset="0"/>
              </a:rPr>
              <a:t>E</a:t>
            </a:r>
            <a:r>
              <a:rPr lang="en-GB" sz="1600" dirty="0">
                <a:latin typeface="+mj-lt"/>
                <a:cs typeface="Calibri" panose="020F0502020204030204" pitchFamily="34" charset="0"/>
              </a:rPr>
              <a:t> indicators and therefore the energy rating class of the school and therefore whether or not improvement actions are needed. </a:t>
            </a:r>
            <a:r>
              <a:rPr lang="en-GB" sz="1600" dirty="0">
                <a:latin typeface="+mj-lt"/>
                <a:ea typeface="Calibri" panose="020F0502020204030204" pitchFamily="34" charset="0"/>
                <a:cs typeface="Times New Roman" panose="02020603050405020304" pitchFamily="18" charset="0"/>
              </a:rPr>
              <a:t>A case study is now being analysed as an example.</a:t>
            </a:r>
            <a:endParaRPr lang="it-IT" sz="1600" dirty="0">
              <a:latin typeface="+mj-lt"/>
              <a:ea typeface="Calibri" panose="020F0502020204030204" pitchFamily="34" charset="0"/>
              <a:cs typeface="Times New Roman" panose="02020603050405020304" pitchFamily="18" charset="0"/>
            </a:endParaRPr>
          </a:p>
          <a:p>
            <a:pPr marL="0" lvl="1" indent="0">
              <a:buNone/>
            </a:pPr>
            <a:endParaRPr lang="it-IT" sz="1600" dirty="0">
              <a:latin typeface="Calibri" panose="020F0502020204030204" pitchFamily="34" charset="0"/>
              <a:cs typeface="Calibri" panose="020F0502020204030204" pitchFamily="34" charset="0"/>
            </a:endParaRPr>
          </a:p>
          <a:p>
            <a:pPr marL="0" lvl="1" indent="0">
              <a:buNone/>
            </a:pPr>
            <a:endParaRPr lang="it-IT" sz="1600" b="1" cap="small" dirty="0">
              <a:latin typeface="Calibri" panose="020F0502020204030204" pitchFamily="34" charset="0"/>
              <a:cs typeface="Calibri" panose="020F0502020204030204" pitchFamily="34" charset="0"/>
            </a:endParaRPr>
          </a:p>
        </p:txBody>
      </p:sp>
      <p:pic>
        <p:nvPicPr>
          <p:cNvPr id="9" name="Immagine 8">
            <a:extLst>
              <a:ext uri="{FF2B5EF4-FFF2-40B4-BE49-F238E27FC236}">
                <a16:creationId xmlns="" xmlns:a16="http://schemas.microsoft.com/office/drawing/2014/main" id="{A8F70B96-57E9-4CC5-A6CB-2FE69596165F}"/>
              </a:ext>
            </a:extLst>
          </p:cNvPr>
          <p:cNvPicPr>
            <a:picLocks noChangeAspect="1"/>
          </p:cNvPicPr>
          <p:nvPr/>
        </p:nvPicPr>
        <p:blipFill>
          <a:blip r:embed="rId2"/>
          <a:stretch>
            <a:fillRect/>
          </a:stretch>
        </p:blipFill>
        <p:spPr>
          <a:xfrm>
            <a:off x="2152551" y="3355508"/>
            <a:ext cx="4595829" cy="2892892"/>
          </a:xfrm>
          <a:prstGeom prst="rect">
            <a:avLst/>
          </a:prstGeom>
          <a:ln>
            <a:solidFill>
              <a:schemeClr val="accent6"/>
            </a:solidFill>
          </a:ln>
        </p:spPr>
      </p:pic>
    </p:spTree>
    <p:extLst>
      <p:ext uri="{BB962C8B-B14F-4D97-AF65-F5344CB8AC3E}">
        <p14:creationId xmlns:p14="http://schemas.microsoft.com/office/powerpoint/2010/main" val="65704238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it-IT" dirty="0"/>
              <a:t>Use of web tool </a:t>
            </a:r>
            <a:br>
              <a:rPr lang="it-IT" dirty="0"/>
            </a:br>
            <a:r>
              <a:rPr lang="it-IT" dirty="0"/>
              <a:t>Energy profile module</a:t>
            </a:r>
            <a:endParaRPr lang="en-GB" i="1" dirty="0"/>
          </a:p>
        </p:txBody>
      </p:sp>
      <p:sp>
        <p:nvSpPr>
          <p:cNvPr id="3" name="Textplatzhalter 2"/>
          <p:cNvSpPr>
            <a:spLocks noGrp="1"/>
          </p:cNvSpPr>
          <p:nvPr>
            <p:ph type="body" sz="quarter" idx="10"/>
          </p:nvPr>
        </p:nvSpPr>
        <p:spPr>
          <a:xfrm>
            <a:off x="218487" y="1292792"/>
            <a:ext cx="8562974" cy="3211032"/>
          </a:xfrm>
        </p:spPr>
        <p:txBody>
          <a:bodyPr/>
          <a:lstStyle/>
          <a:p>
            <a:pPr marL="0" lvl="1" indent="0">
              <a:buNone/>
            </a:pPr>
            <a:r>
              <a:rPr lang="en-GB" b="1" cap="small" dirty="0"/>
              <a:t>Energy profile module</a:t>
            </a:r>
          </a:p>
          <a:p>
            <a:pPr marL="0" lvl="1" indent="0">
              <a:buNone/>
            </a:pPr>
            <a:endParaRPr lang="it-IT" sz="1600" b="1" cap="small" dirty="0">
              <a:latin typeface="Calibri" panose="020F0502020204030204" pitchFamily="34" charset="0"/>
              <a:cs typeface="Calibri" panose="020F0502020204030204" pitchFamily="34" charset="0"/>
            </a:endParaRPr>
          </a:p>
        </p:txBody>
      </p:sp>
      <p:pic>
        <p:nvPicPr>
          <p:cNvPr id="9" name="Immagine 8">
            <a:extLst>
              <a:ext uri="{FF2B5EF4-FFF2-40B4-BE49-F238E27FC236}">
                <a16:creationId xmlns="" xmlns:a16="http://schemas.microsoft.com/office/drawing/2014/main" id="{A8F70B96-57E9-4CC5-A6CB-2FE69596165F}"/>
              </a:ext>
            </a:extLst>
          </p:cNvPr>
          <p:cNvPicPr>
            <a:picLocks noChangeAspect="1"/>
          </p:cNvPicPr>
          <p:nvPr/>
        </p:nvPicPr>
        <p:blipFill>
          <a:blip r:embed="rId2"/>
          <a:stretch>
            <a:fillRect/>
          </a:stretch>
        </p:blipFill>
        <p:spPr>
          <a:xfrm>
            <a:off x="3525513" y="2731767"/>
            <a:ext cx="5400000" cy="3399086"/>
          </a:xfrm>
          <a:prstGeom prst="rect">
            <a:avLst/>
          </a:prstGeom>
          <a:ln>
            <a:solidFill>
              <a:schemeClr val="accent6"/>
            </a:solidFill>
          </a:ln>
        </p:spPr>
      </p:pic>
      <p:sp>
        <p:nvSpPr>
          <p:cNvPr id="4" name="Rettangolo 3">
            <a:extLst>
              <a:ext uri="{FF2B5EF4-FFF2-40B4-BE49-F238E27FC236}">
                <a16:creationId xmlns="" xmlns:a16="http://schemas.microsoft.com/office/drawing/2014/main" id="{E8B075AD-2A93-42F6-948E-5D6BAA13CB40}"/>
              </a:ext>
            </a:extLst>
          </p:cNvPr>
          <p:cNvSpPr/>
          <p:nvPr/>
        </p:nvSpPr>
        <p:spPr>
          <a:xfrm>
            <a:off x="218486" y="1998571"/>
            <a:ext cx="8562973" cy="1470146"/>
          </a:xfrm>
          <a:prstGeom prst="rect">
            <a:avLst/>
          </a:prstGeom>
        </p:spPr>
        <p:txBody>
          <a:bodyPr wrap="square">
            <a:spAutoFit/>
          </a:bodyPr>
          <a:lstStyle/>
          <a:p>
            <a:pPr algn="just">
              <a:lnSpc>
                <a:spcPct val="115000"/>
              </a:lnSpc>
              <a:spcAft>
                <a:spcPts val="1000"/>
              </a:spcAft>
            </a:pPr>
            <a:r>
              <a:rPr lang="en-US" sz="1600" dirty="0">
                <a:latin typeface="+mj-lt"/>
                <a:ea typeface="Calibri" panose="020F0502020204030204" pitchFamily="34" charset="0"/>
                <a:cs typeface="Times New Roman" panose="02020603050405020304" pitchFamily="18" charset="0"/>
              </a:rPr>
              <a:t>After registering and logging in to your private area </a:t>
            </a:r>
            <a:r>
              <a:rPr lang="en-GB" sz="1600" dirty="0">
                <a:latin typeface="+mj-lt"/>
                <a:ea typeface="Calibri" panose="020F0502020204030204" pitchFamily="34" charset="0"/>
                <a:cs typeface="Times New Roman" panose="02020603050405020304" pitchFamily="18" charset="0"/>
              </a:rPr>
              <a:t>clicking on </a:t>
            </a:r>
            <a:r>
              <a:rPr lang="en-GB" sz="1600" b="1" dirty="0">
                <a:solidFill>
                  <a:srgbClr val="0070C0"/>
                </a:solidFill>
                <a:latin typeface="+mj-lt"/>
                <a:ea typeface="Calibri" panose="020F0502020204030204" pitchFamily="34" charset="0"/>
                <a:cs typeface="Times New Roman" panose="02020603050405020304" pitchFamily="18" charset="0"/>
              </a:rPr>
              <a:t>Tools Menu</a:t>
            </a:r>
            <a:r>
              <a:rPr lang="en-GB" sz="1600" dirty="0">
                <a:latin typeface="+mj-lt"/>
                <a:ea typeface="Calibri" panose="020F0502020204030204" pitchFamily="34" charset="0"/>
                <a:cs typeface="Times New Roman" panose="02020603050405020304" pitchFamily="18" charset="0"/>
              </a:rPr>
              <a:t>, you can see these options:</a:t>
            </a:r>
            <a:endParaRPr lang="it-IT" sz="1600" dirty="0">
              <a:latin typeface="+mj-lt"/>
              <a:ea typeface="Calibri" panose="020F0502020204030204" pitchFamily="34" charset="0"/>
              <a:cs typeface="Times New Roman" panose="02020603050405020304" pitchFamily="18" charset="0"/>
            </a:endParaRPr>
          </a:p>
          <a:p>
            <a:pPr marL="285750" lvl="0" indent="-285750">
              <a:lnSpc>
                <a:spcPct val="115000"/>
              </a:lnSpc>
              <a:spcBef>
                <a:spcPts val="600"/>
              </a:spcBef>
              <a:spcAft>
                <a:spcPts val="600"/>
              </a:spcAft>
              <a:buFont typeface="Wingdings" panose="05000000000000000000" pitchFamily="2" charset="2"/>
              <a:buChar char="ü"/>
            </a:pPr>
            <a:r>
              <a:rPr lang="en-GB" sz="1600" b="1" dirty="0">
                <a:solidFill>
                  <a:srgbClr val="0070C0"/>
                </a:solidFill>
                <a:latin typeface="+mj-lt"/>
                <a:ea typeface="Calibri" panose="020F0502020204030204" pitchFamily="34" charset="0"/>
                <a:cs typeface="Times New Roman" panose="02020603050405020304" pitchFamily="18" charset="0"/>
              </a:rPr>
              <a:t>Energy Profile Module</a:t>
            </a:r>
            <a:endParaRPr lang="it-IT" sz="1600" dirty="0">
              <a:latin typeface="+mj-l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GB" sz="1600" b="1" dirty="0">
                <a:solidFill>
                  <a:srgbClr val="0070C0"/>
                </a:solidFill>
                <a:latin typeface="+mj-lt"/>
                <a:ea typeface="Calibri" panose="020F0502020204030204" pitchFamily="34" charset="0"/>
                <a:cs typeface="Times New Roman" panose="02020603050405020304" pitchFamily="18" charset="0"/>
              </a:rPr>
              <a:t>Renovation Options Module</a:t>
            </a:r>
            <a:endParaRPr lang="it-IT" dirty="0">
              <a:latin typeface="+mj-lt"/>
            </a:endParaRPr>
          </a:p>
        </p:txBody>
      </p:sp>
    </p:spTree>
    <p:extLst>
      <p:ext uri="{BB962C8B-B14F-4D97-AF65-F5344CB8AC3E}">
        <p14:creationId xmlns:p14="http://schemas.microsoft.com/office/powerpoint/2010/main" val="390722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it-IT" dirty="0"/>
              <a:t>Use of web tool </a:t>
            </a:r>
            <a:br>
              <a:rPr lang="it-IT" dirty="0"/>
            </a:br>
            <a:r>
              <a:rPr lang="it-IT" dirty="0"/>
              <a:t>Energy profile module</a:t>
            </a:r>
            <a:endParaRPr lang="en-GB" i="1" dirty="0"/>
          </a:p>
        </p:txBody>
      </p:sp>
      <p:sp>
        <p:nvSpPr>
          <p:cNvPr id="3" name="Textplatzhalter 2"/>
          <p:cNvSpPr>
            <a:spLocks noGrp="1"/>
          </p:cNvSpPr>
          <p:nvPr>
            <p:ph type="body" sz="quarter" idx="10"/>
          </p:nvPr>
        </p:nvSpPr>
        <p:spPr>
          <a:xfrm>
            <a:off x="218487" y="1292792"/>
            <a:ext cx="8562974" cy="3211032"/>
          </a:xfrm>
        </p:spPr>
        <p:txBody>
          <a:bodyPr/>
          <a:lstStyle/>
          <a:p>
            <a:pPr marL="0" lvl="1" indent="0">
              <a:buNone/>
            </a:pPr>
            <a:r>
              <a:rPr lang="en-GB" b="1" cap="small" dirty="0"/>
              <a:t>Energy profile module</a:t>
            </a:r>
          </a:p>
          <a:p>
            <a:pPr marL="0" lvl="1" indent="0">
              <a:buNone/>
            </a:pPr>
            <a:endParaRPr lang="it-IT" sz="1600" b="1" cap="small" dirty="0">
              <a:latin typeface="Calibri" panose="020F0502020204030204" pitchFamily="34" charset="0"/>
              <a:cs typeface="Calibri" panose="020F0502020204030204" pitchFamily="34" charset="0"/>
            </a:endParaRPr>
          </a:p>
        </p:txBody>
      </p:sp>
      <p:sp>
        <p:nvSpPr>
          <p:cNvPr id="4" name="Rettangolo 3">
            <a:extLst>
              <a:ext uri="{FF2B5EF4-FFF2-40B4-BE49-F238E27FC236}">
                <a16:creationId xmlns="" xmlns:a16="http://schemas.microsoft.com/office/drawing/2014/main" id="{E8B075AD-2A93-42F6-948E-5D6BAA13CB40}"/>
              </a:ext>
            </a:extLst>
          </p:cNvPr>
          <p:cNvSpPr/>
          <p:nvPr/>
        </p:nvSpPr>
        <p:spPr>
          <a:xfrm>
            <a:off x="91486" y="1998571"/>
            <a:ext cx="3388313" cy="4278094"/>
          </a:xfrm>
          <a:prstGeom prst="rect">
            <a:avLst/>
          </a:prstGeom>
        </p:spPr>
        <p:txBody>
          <a:bodyPr wrap="square">
            <a:spAutoFit/>
          </a:bodyPr>
          <a:lstStyle/>
          <a:p>
            <a:r>
              <a:rPr lang="en-GB" sz="1600" dirty="0">
                <a:latin typeface="+mj-lt"/>
                <a:cs typeface="Calibri" panose="020F0502020204030204" pitchFamily="34" charset="0"/>
              </a:rPr>
              <a:t>Click on </a:t>
            </a:r>
            <a:r>
              <a:rPr lang="en-GB" sz="1600" b="1" dirty="0">
                <a:solidFill>
                  <a:srgbClr val="0070C0"/>
                </a:solidFill>
                <a:latin typeface="+mj-lt"/>
                <a:cs typeface="Times New Roman" panose="02020603050405020304" pitchFamily="18" charset="0"/>
              </a:rPr>
              <a:t>Energy Profile Module</a:t>
            </a:r>
          </a:p>
          <a:p>
            <a:endParaRPr lang="en-GB" sz="1600" dirty="0">
              <a:latin typeface="+mj-lt"/>
              <a:cs typeface="Calibri" panose="020F0502020204030204" pitchFamily="34" charset="0"/>
            </a:endParaRPr>
          </a:p>
          <a:p>
            <a:pPr algn="just"/>
            <a:r>
              <a:rPr lang="en-US" sz="1600" dirty="0">
                <a:latin typeface="+mj-lt"/>
                <a:cs typeface="Calibri" panose="020F0502020204030204" pitchFamily="34" charset="0"/>
              </a:rPr>
              <a:t>The tool is available to perform first level energy analysis and assess renovation options for the following countries:</a:t>
            </a:r>
          </a:p>
          <a:p>
            <a:r>
              <a:rPr lang="en-US" sz="1600" b="1" dirty="0">
                <a:solidFill>
                  <a:srgbClr val="0070C0"/>
                </a:solidFill>
                <a:latin typeface="+mj-lt"/>
                <a:cs typeface="Calibri" panose="020F0502020204030204" pitchFamily="34" charset="0"/>
              </a:rPr>
              <a:t>Austria, Croatia, Czech Republic,</a:t>
            </a:r>
          </a:p>
          <a:p>
            <a:r>
              <a:rPr lang="en-US" sz="1600" b="1" dirty="0">
                <a:solidFill>
                  <a:srgbClr val="0070C0"/>
                </a:solidFill>
                <a:latin typeface="+mj-lt"/>
                <a:cs typeface="Calibri" panose="020F0502020204030204" pitchFamily="34" charset="0"/>
              </a:rPr>
              <a:t>Hungary, Italy, Poland, Slovenia </a:t>
            </a:r>
          </a:p>
          <a:p>
            <a:endParaRPr lang="en-US" sz="1600" dirty="0">
              <a:latin typeface="+mj-lt"/>
              <a:cs typeface="Calibri" panose="020F0502020204030204" pitchFamily="34" charset="0"/>
            </a:endParaRPr>
          </a:p>
          <a:p>
            <a:pPr algn="just"/>
            <a:r>
              <a:rPr lang="en-GB" sz="1600" dirty="0">
                <a:latin typeface="+mj-lt"/>
                <a:cs typeface="Calibri" panose="020F0502020204030204" pitchFamily="34" charset="0"/>
              </a:rPr>
              <a:t>Selecting a Country from the drop-down list e.g. </a:t>
            </a:r>
            <a:r>
              <a:rPr lang="en-US" sz="1600" b="1" dirty="0">
                <a:solidFill>
                  <a:srgbClr val="0070C0"/>
                </a:solidFill>
                <a:cs typeface="Calibri" panose="020F0502020204030204" pitchFamily="34" charset="0"/>
              </a:rPr>
              <a:t>Italy</a:t>
            </a:r>
            <a:r>
              <a:rPr lang="en-GB" sz="1600" dirty="0">
                <a:latin typeface="+mj-lt"/>
                <a:cs typeface="Calibri" panose="020F0502020204030204" pitchFamily="34" charset="0"/>
              </a:rPr>
              <a:t> you can access the module for the calculation of energy indices of your school building and estimate its performance compared to the national benchmark.</a:t>
            </a:r>
            <a:endParaRPr lang="it-IT" sz="1600" dirty="0">
              <a:latin typeface="+mj-lt"/>
              <a:cs typeface="Calibri" panose="020F0502020204030204" pitchFamily="34" charset="0"/>
            </a:endParaRPr>
          </a:p>
          <a:p>
            <a:endParaRPr lang="it-IT" sz="1600" b="1" dirty="0">
              <a:solidFill>
                <a:srgbClr val="0070C0"/>
              </a:solidFill>
              <a:latin typeface="Calibri" panose="020F0502020204030204" pitchFamily="34" charset="0"/>
              <a:cs typeface="Times New Roman" panose="02020603050405020304" pitchFamily="18" charset="0"/>
            </a:endParaRPr>
          </a:p>
        </p:txBody>
      </p:sp>
      <p:pic>
        <p:nvPicPr>
          <p:cNvPr id="5" name="Immagine 4">
            <a:extLst>
              <a:ext uri="{FF2B5EF4-FFF2-40B4-BE49-F238E27FC236}">
                <a16:creationId xmlns="" xmlns:a16="http://schemas.microsoft.com/office/drawing/2014/main" id="{31EC6C30-ADAB-4FCE-B627-E0A4DB390919}"/>
              </a:ext>
            </a:extLst>
          </p:cNvPr>
          <p:cNvPicPr>
            <a:picLocks noChangeAspect="1"/>
          </p:cNvPicPr>
          <p:nvPr/>
        </p:nvPicPr>
        <p:blipFill>
          <a:blip r:embed="rId2"/>
          <a:stretch>
            <a:fillRect/>
          </a:stretch>
        </p:blipFill>
        <p:spPr>
          <a:xfrm>
            <a:off x="3601713" y="2143125"/>
            <a:ext cx="5400000" cy="3458596"/>
          </a:xfrm>
          <a:prstGeom prst="rect">
            <a:avLst/>
          </a:prstGeom>
          <a:ln>
            <a:solidFill>
              <a:schemeClr val="accent6"/>
            </a:solidFill>
          </a:ln>
        </p:spPr>
      </p:pic>
    </p:spTree>
    <p:extLst>
      <p:ext uri="{BB962C8B-B14F-4D97-AF65-F5344CB8AC3E}">
        <p14:creationId xmlns:p14="http://schemas.microsoft.com/office/powerpoint/2010/main" val="114038019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it-IT" dirty="0"/>
              <a:t>Use of web tool</a:t>
            </a:r>
            <a:br>
              <a:rPr lang="it-IT" dirty="0"/>
            </a:br>
            <a:r>
              <a:rPr lang="it-IT" dirty="0"/>
              <a:t>Energy profile module</a:t>
            </a:r>
            <a:endParaRPr lang="en-GB" i="1" dirty="0"/>
          </a:p>
        </p:txBody>
      </p:sp>
      <p:sp>
        <p:nvSpPr>
          <p:cNvPr id="3" name="Textplatzhalter 2"/>
          <p:cNvSpPr>
            <a:spLocks noGrp="1"/>
          </p:cNvSpPr>
          <p:nvPr>
            <p:ph type="body" sz="quarter" idx="10"/>
          </p:nvPr>
        </p:nvSpPr>
        <p:spPr>
          <a:xfrm>
            <a:off x="218487" y="1292792"/>
            <a:ext cx="8562974" cy="3211032"/>
          </a:xfrm>
        </p:spPr>
        <p:txBody>
          <a:bodyPr/>
          <a:lstStyle/>
          <a:p>
            <a:pPr marL="0" lvl="1" indent="0">
              <a:buNone/>
            </a:pPr>
            <a:r>
              <a:rPr lang="en-GB" b="1" cap="small" dirty="0"/>
              <a:t>Energy profile module</a:t>
            </a:r>
          </a:p>
          <a:p>
            <a:pPr marL="0" lvl="1" indent="0">
              <a:buNone/>
            </a:pPr>
            <a:endParaRPr lang="it-IT" sz="1600" b="1" cap="small" dirty="0">
              <a:latin typeface="Calibri" panose="020F0502020204030204" pitchFamily="34" charset="0"/>
              <a:cs typeface="Calibri" panose="020F0502020204030204" pitchFamily="34" charset="0"/>
            </a:endParaRPr>
          </a:p>
        </p:txBody>
      </p:sp>
      <p:sp>
        <p:nvSpPr>
          <p:cNvPr id="4" name="Rettangolo 3">
            <a:extLst>
              <a:ext uri="{FF2B5EF4-FFF2-40B4-BE49-F238E27FC236}">
                <a16:creationId xmlns="" xmlns:a16="http://schemas.microsoft.com/office/drawing/2014/main" id="{E8B075AD-2A93-42F6-948E-5D6BAA13CB40}"/>
              </a:ext>
            </a:extLst>
          </p:cNvPr>
          <p:cNvSpPr/>
          <p:nvPr/>
        </p:nvSpPr>
        <p:spPr>
          <a:xfrm>
            <a:off x="218487" y="1998571"/>
            <a:ext cx="8562974" cy="338554"/>
          </a:xfrm>
          <a:prstGeom prst="rect">
            <a:avLst/>
          </a:prstGeom>
        </p:spPr>
        <p:txBody>
          <a:bodyPr wrap="square">
            <a:spAutoFit/>
          </a:bodyPr>
          <a:lstStyle/>
          <a:p>
            <a:r>
              <a:rPr lang="en-US" sz="1600" dirty="0">
                <a:latin typeface="+mj-lt"/>
                <a:cs typeface="Calibri" panose="020F0502020204030204" pitchFamily="34" charset="0"/>
              </a:rPr>
              <a:t>Now we are in our personal area and the data entry process can start.</a:t>
            </a:r>
            <a:endParaRPr lang="it-IT" sz="1600" b="1" dirty="0">
              <a:solidFill>
                <a:srgbClr val="0070C0"/>
              </a:solidFill>
              <a:latin typeface="Calibri" panose="020F0502020204030204" pitchFamily="34" charset="0"/>
              <a:cs typeface="Times New Roman" panose="02020603050405020304" pitchFamily="18" charset="0"/>
            </a:endParaRPr>
          </a:p>
        </p:txBody>
      </p:sp>
      <p:pic>
        <p:nvPicPr>
          <p:cNvPr id="5" name="Immagine 4">
            <a:extLst>
              <a:ext uri="{FF2B5EF4-FFF2-40B4-BE49-F238E27FC236}">
                <a16:creationId xmlns="" xmlns:a16="http://schemas.microsoft.com/office/drawing/2014/main" id="{E722CEB8-0FB6-4C8C-ABE8-087B344CE799}"/>
              </a:ext>
            </a:extLst>
          </p:cNvPr>
          <p:cNvPicPr>
            <a:picLocks noChangeAspect="1"/>
          </p:cNvPicPr>
          <p:nvPr/>
        </p:nvPicPr>
        <p:blipFill>
          <a:blip r:embed="rId2"/>
          <a:stretch>
            <a:fillRect/>
          </a:stretch>
        </p:blipFill>
        <p:spPr>
          <a:xfrm>
            <a:off x="1781175" y="2474999"/>
            <a:ext cx="5581650" cy="3600450"/>
          </a:xfrm>
          <a:prstGeom prst="rect">
            <a:avLst/>
          </a:prstGeom>
        </p:spPr>
      </p:pic>
    </p:spTree>
    <p:extLst>
      <p:ext uri="{BB962C8B-B14F-4D97-AF65-F5344CB8AC3E}">
        <p14:creationId xmlns:p14="http://schemas.microsoft.com/office/powerpoint/2010/main" val="39300205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18487" y="1292792"/>
            <a:ext cx="8562974" cy="3211032"/>
          </a:xfrm>
        </p:spPr>
        <p:txBody>
          <a:bodyPr/>
          <a:lstStyle/>
          <a:p>
            <a:pPr marL="0" lvl="2" indent="0">
              <a:buNone/>
            </a:pPr>
            <a:r>
              <a:rPr lang="en-GB" b="1" cap="small" dirty="0"/>
              <a:t>School Details</a:t>
            </a:r>
          </a:p>
          <a:p>
            <a:pPr marL="0" lvl="2" indent="0">
              <a:buNone/>
            </a:pPr>
            <a:endParaRPr lang="en-GB" b="1" cap="small" dirty="0"/>
          </a:p>
          <a:p>
            <a:pPr marL="0" lvl="2" indent="0">
              <a:buNone/>
            </a:pPr>
            <a:r>
              <a:rPr lang="en-GB" sz="1600" dirty="0">
                <a:latin typeface="+mj-lt"/>
                <a:cs typeface="Calibri" panose="020F0502020204030204" pitchFamily="34" charset="0"/>
              </a:rPr>
              <a:t>In the </a:t>
            </a:r>
            <a:r>
              <a:rPr lang="en-GB" sz="1600" b="1" dirty="0">
                <a:solidFill>
                  <a:srgbClr val="0070C0"/>
                </a:solidFill>
                <a:latin typeface="+mj-lt"/>
                <a:cs typeface="Calibri" panose="020F0502020204030204" pitchFamily="34" charset="0"/>
              </a:rPr>
              <a:t>School details </a:t>
            </a:r>
            <a:r>
              <a:rPr lang="en-GB" sz="1600" dirty="0">
                <a:latin typeface="+mj-lt"/>
                <a:cs typeface="Calibri" panose="020F0502020204030204" pitchFamily="34" charset="0"/>
              </a:rPr>
              <a:t>box, fill in general information fields as shown below:</a:t>
            </a:r>
            <a:endParaRPr lang="it-IT" sz="1600" dirty="0">
              <a:latin typeface="+mj-lt"/>
              <a:cs typeface="Calibri" panose="020F0502020204030204" pitchFamily="34" charset="0"/>
            </a:endParaRPr>
          </a:p>
          <a:p>
            <a:pPr marL="0" lvl="2" indent="0">
              <a:buNone/>
            </a:pPr>
            <a:endParaRPr lang="it-IT" b="1" cap="small" dirty="0"/>
          </a:p>
        </p:txBody>
      </p:sp>
      <p:pic>
        <p:nvPicPr>
          <p:cNvPr id="7" name="Immagine 6">
            <a:extLst>
              <a:ext uri="{FF2B5EF4-FFF2-40B4-BE49-F238E27FC236}">
                <a16:creationId xmlns="" xmlns:a16="http://schemas.microsoft.com/office/drawing/2014/main" id="{631963DC-91E8-4BDA-8B33-FAF0AF2F72A7}"/>
              </a:ext>
            </a:extLst>
          </p:cNvPr>
          <p:cNvPicPr>
            <a:picLocks noChangeAspect="1"/>
          </p:cNvPicPr>
          <p:nvPr/>
        </p:nvPicPr>
        <p:blipFill>
          <a:blip r:embed="rId2"/>
          <a:stretch>
            <a:fillRect/>
          </a:stretch>
        </p:blipFill>
        <p:spPr>
          <a:xfrm>
            <a:off x="1448558" y="2540433"/>
            <a:ext cx="6246883" cy="2505176"/>
          </a:xfrm>
          <a:prstGeom prst="rect">
            <a:avLst/>
          </a:prstGeom>
          <a:ln>
            <a:solidFill>
              <a:schemeClr val="accent6"/>
            </a:solidFill>
          </a:ln>
        </p:spPr>
      </p:pic>
      <p:sp>
        <p:nvSpPr>
          <p:cNvPr id="8" name="Titel 1">
            <a:extLst>
              <a:ext uri="{FF2B5EF4-FFF2-40B4-BE49-F238E27FC236}">
                <a16:creationId xmlns="" xmlns:a16="http://schemas.microsoft.com/office/drawing/2014/main" id="{ADAAA50B-2798-4CAE-8AFE-AB4E84FFBE01}"/>
              </a:ext>
            </a:extLst>
          </p:cNvPr>
          <p:cNvSpPr>
            <a:spLocks noGrp="1"/>
          </p:cNvSpPr>
          <p:nvPr>
            <p:ph type="title"/>
          </p:nvPr>
        </p:nvSpPr>
        <p:spPr>
          <a:xfrm>
            <a:off x="-4761" y="149225"/>
            <a:ext cx="6596948" cy="686006"/>
          </a:xfrm>
        </p:spPr>
        <p:txBody>
          <a:bodyPr>
            <a:normAutofit fontScale="90000"/>
          </a:bodyPr>
          <a:lstStyle/>
          <a:p>
            <a:r>
              <a:rPr lang="it-IT" dirty="0"/>
              <a:t>Use of web tool</a:t>
            </a:r>
            <a:br>
              <a:rPr lang="it-IT" dirty="0"/>
            </a:br>
            <a:r>
              <a:rPr lang="it-IT" dirty="0"/>
              <a:t>Energy profile module</a:t>
            </a:r>
            <a:endParaRPr lang="en-GB" i="1" dirty="0"/>
          </a:p>
        </p:txBody>
      </p:sp>
    </p:spTree>
    <p:extLst>
      <p:ext uri="{BB962C8B-B14F-4D97-AF65-F5344CB8AC3E}">
        <p14:creationId xmlns:p14="http://schemas.microsoft.com/office/powerpoint/2010/main" val="74145255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el 26"/>
          <p:cNvSpPr>
            <a:spLocks noGrp="1"/>
          </p:cNvSpPr>
          <p:nvPr>
            <p:ph type="title"/>
          </p:nvPr>
        </p:nvSpPr>
        <p:spPr>
          <a:xfrm>
            <a:off x="0" y="240170"/>
            <a:ext cx="6565050" cy="686006"/>
          </a:xfrm>
        </p:spPr>
        <p:txBody>
          <a:bodyPr>
            <a:noAutofit/>
          </a:bodyPr>
          <a:lstStyle/>
          <a:p>
            <a:r>
              <a:rPr lang="en-US" sz="2000" dirty="0"/>
              <a:t>Block 5:  FEEDSCHOOLS APPLICATIONS</a:t>
            </a:r>
            <a:br>
              <a:rPr lang="en-US" sz="2000" dirty="0"/>
            </a:br>
            <a:r>
              <a:rPr lang="en-US" sz="2000" dirty="0"/>
              <a:t>5.1 ERE App</a:t>
            </a:r>
            <a:endParaRPr lang="en-GB" sz="2000" dirty="0"/>
          </a:p>
        </p:txBody>
      </p:sp>
      <p:sp>
        <p:nvSpPr>
          <p:cNvPr id="4" name="CasellaDiTesto 3"/>
          <p:cNvSpPr txBox="1"/>
          <p:nvPr/>
        </p:nvSpPr>
        <p:spPr>
          <a:xfrm>
            <a:off x="382138" y="1228292"/>
            <a:ext cx="8366208" cy="4524915"/>
          </a:xfrm>
          <a:prstGeom prst="rect">
            <a:avLst/>
          </a:prstGeom>
          <a:noFill/>
        </p:spPr>
        <p:txBody>
          <a:bodyPr wrap="square" lIns="76794" tIns="38397" rIns="76794" bIns="38397" rtlCol="0">
            <a:spAutoFit/>
          </a:bodyPr>
          <a:lstStyle/>
          <a:p>
            <a:pPr algn="just"/>
            <a:r>
              <a:rPr lang="en-GB" sz="1600" dirty="0">
                <a:solidFill>
                  <a:schemeClr val="accent1"/>
                </a:solidFill>
                <a:latin typeface="Trebuchet MS" pitchFamily="34" charset="0"/>
              </a:rPr>
              <a:t>This block is part of a training package developed t</a:t>
            </a:r>
            <a:r>
              <a:rPr lang="en-US" sz="1600" dirty="0">
                <a:solidFill>
                  <a:schemeClr val="accent1"/>
                </a:solidFill>
                <a:latin typeface="Trebuchet MS" pitchFamily="34" charset="0"/>
              </a:rPr>
              <a:t>o provide local authorities with free tuition that may inspire and help them in adopting new technical and financial solutions to implement ‘nearly Zero Energy Building’ (nZEB) renovation activities in schools. </a:t>
            </a:r>
            <a:endParaRPr lang="it-IT" sz="1600" dirty="0">
              <a:solidFill>
                <a:schemeClr val="accent1"/>
              </a:solidFill>
              <a:latin typeface="Trebuchet MS" pitchFamily="34" charset="0"/>
            </a:endParaRPr>
          </a:p>
          <a:p>
            <a:endParaRPr lang="en-GB" sz="1600" dirty="0">
              <a:solidFill>
                <a:schemeClr val="accent1"/>
              </a:solidFill>
              <a:latin typeface="Trebuchet MS" pitchFamily="34" charset="0"/>
              <a:cs typeface="Raleway"/>
            </a:endParaRPr>
          </a:p>
          <a:p>
            <a:r>
              <a:rPr lang="en-GB" sz="1600" b="1" dirty="0">
                <a:solidFill>
                  <a:schemeClr val="accent1"/>
                </a:solidFill>
                <a:latin typeface="Trebuchet MS" pitchFamily="34" charset="0"/>
                <a:cs typeface="Raleway"/>
              </a:rPr>
              <a:t>Specify block content: </a:t>
            </a:r>
          </a:p>
          <a:p>
            <a:pPr algn="just">
              <a:spcBef>
                <a:spcPts val="600"/>
              </a:spcBef>
            </a:pPr>
            <a:r>
              <a:rPr lang="en-US" sz="1600" dirty="0">
                <a:solidFill>
                  <a:schemeClr val="accent1"/>
                </a:solidFill>
                <a:latin typeface="Trebuchet MS" pitchFamily="34" charset="0"/>
              </a:rPr>
              <a:t>The aim of the webtool is to simplify the energy analysis of school buildings and to implement energy improvement actions to support school decision makers to understand if it is worth implementing improvement actions and to identify which actions bring the greatest savings.</a:t>
            </a:r>
          </a:p>
          <a:p>
            <a:endParaRPr lang="en-GB" sz="1600" dirty="0">
              <a:solidFill>
                <a:schemeClr val="accent1"/>
              </a:solidFill>
              <a:latin typeface="Trebuchet MS" pitchFamily="34" charset="0"/>
              <a:cs typeface="Raleway"/>
            </a:endParaRPr>
          </a:p>
          <a:p>
            <a:r>
              <a:rPr lang="en-GB" sz="1600" b="1" dirty="0">
                <a:solidFill>
                  <a:schemeClr val="accent1"/>
                </a:solidFill>
                <a:latin typeface="Trebuchet MS" pitchFamily="34" charset="0"/>
                <a:cs typeface="Raleway"/>
              </a:rPr>
              <a:t>Level: intermediate</a:t>
            </a:r>
          </a:p>
          <a:p>
            <a:pPr algn="just">
              <a:spcBef>
                <a:spcPts val="600"/>
              </a:spcBef>
            </a:pPr>
            <a:r>
              <a:rPr lang="en-US" sz="1400" dirty="0">
                <a:solidFill>
                  <a:schemeClr val="accent1"/>
                </a:solidFill>
                <a:latin typeface="Trebuchet MS" pitchFamily="34" charset="0"/>
                <a:cs typeface="Raleway"/>
              </a:rPr>
              <a:t>The topics dealt with in this block do not require specific knowledge on the building energetics, technical features of the building envelopes and energy systems. Therefore, webtool is likely to be used by users without specific knowledge. However, for a profitable use it is recommended at least to know: what is meant by energy consumption, installed power, emissions benefits, efficiency of a heat generator, and related units of measurement; the most basic energy efficiency measures; how to identify the parameters that influence the calculation of energy savings. Therefore, it is recommended to study of the previous blocks.</a:t>
            </a:r>
          </a:p>
        </p:txBody>
      </p:sp>
    </p:spTree>
    <p:extLst>
      <p:ext uri="{BB962C8B-B14F-4D97-AF65-F5344CB8AC3E}">
        <p14:creationId xmlns:p14="http://schemas.microsoft.com/office/powerpoint/2010/main" val="284353639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18487" y="1292792"/>
            <a:ext cx="3667713" cy="3211032"/>
          </a:xfrm>
        </p:spPr>
        <p:txBody>
          <a:bodyPr/>
          <a:lstStyle/>
          <a:p>
            <a:pPr marL="0" lvl="2" indent="0">
              <a:buNone/>
            </a:pPr>
            <a:r>
              <a:rPr lang="en-GB" b="1" cap="small" dirty="0"/>
              <a:t>ENERGY CONSUMPTION</a:t>
            </a:r>
          </a:p>
          <a:p>
            <a:pPr marL="0" lvl="2" indent="0">
              <a:spcBef>
                <a:spcPts val="1200"/>
              </a:spcBef>
              <a:buNone/>
            </a:pPr>
            <a:r>
              <a:rPr lang="en-GB" sz="1600" b="1" cap="small" dirty="0">
                <a:solidFill>
                  <a:srgbClr val="0070C0"/>
                </a:solidFill>
                <a:latin typeface="+mj-lt"/>
                <a:cs typeface="Calibri" panose="020F0502020204030204" pitchFamily="34" charset="0"/>
              </a:rPr>
              <a:t>Heating energy consumption</a:t>
            </a:r>
          </a:p>
          <a:p>
            <a:pPr marL="0" lvl="2" indent="0" algn="just">
              <a:buNone/>
            </a:pPr>
            <a:r>
              <a:rPr lang="en-GB" sz="1600" dirty="0">
                <a:latin typeface="+mj-lt"/>
                <a:cs typeface="Calibri" panose="020F0502020204030204" pitchFamily="34" charset="0"/>
              </a:rPr>
              <a:t>In Heating box, you can enter the consumption for several fuels (one or more than one) over the </a:t>
            </a:r>
            <a:r>
              <a:rPr lang="en-GB" sz="1600" b="1" dirty="0">
                <a:solidFill>
                  <a:srgbClr val="0070C0"/>
                </a:solidFill>
                <a:latin typeface="+mj-lt"/>
                <a:cs typeface="Calibri" panose="020F0502020204030204" pitchFamily="34" charset="0"/>
              </a:rPr>
              <a:t>last three years</a:t>
            </a:r>
            <a:r>
              <a:rPr lang="en-GB" sz="1600" dirty="0">
                <a:latin typeface="+mj-lt"/>
                <a:cs typeface="Calibri" panose="020F0502020204030204" pitchFamily="34" charset="0"/>
              </a:rPr>
              <a:t>.</a:t>
            </a:r>
          </a:p>
          <a:p>
            <a:pPr marL="0" lvl="2" indent="0">
              <a:buNone/>
            </a:pPr>
            <a:r>
              <a:rPr lang="en-US" sz="1600" dirty="0">
                <a:latin typeface="+mj-lt"/>
                <a:cs typeface="Calibri" panose="020F0502020204030204" pitchFamily="34" charset="0"/>
              </a:rPr>
              <a:t>For the school considered the only fuel is natural gas.</a:t>
            </a:r>
          </a:p>
          <a:p>
            <a:r>
              <a:rPr lang="en-GB" sz="1600" dirty="0">
                <a:solidFill>
                  <a:schemeClr val="accent6">
                    <a:lumMod val="50000"/>
                  </a:schemeClr>
                </a:solidFill>
                <a:latin typeface="+mj-lt"/>
                <a:cs typeface="Calibri" panose="020F0502020204030204" pitchFamily="34" charset="0"/>
              </a:rPr>
              <a:t>The value of the following quantities is shown as output</a:t>
            </a:r>
            <a:r>
              <a:rPr lang="it-IT" sz="1600" dirty="0">
                <a:solidFill>
                  <a:schemeClr val="accent6">
                    <a:lumMod val="50000"/>
                  </a:schemeClr>
                </a:solidFill>
                <a:latin typeface="+mj-lt"/>
                <a:cs typeface="Calibri" panose="020F0502020204030204" pitchFamily="34" charset="0"/>
              </a:rPr>
              <a:t> </a:t>
            </a:r>
            <a:r>
              <a:rPr lang="en-GB" sz="1600" b="1" dirty="0">
                <a:solidFill>
                  <a:srgbClr val="0070C0"/>
                </a:solidFill>
                <a:latin typeface="+mj-lt"/>
                <a:cs typeface="Calibri" panose="020F0502020204030204" pitchFamily="34" charset="0"/>
              </a:rPr>
              <a:t>Heating average total [kWht]</a:t>
            </a:r>
            <a:endParaRPr lang="it-IT" sz="1600" dirty="0">
              <a:latin typeface="+mj-lt"/>
              <a:cs typeface="Calibri" panose="020F0502020204030204" pitchFamily="34" charset="0"/>
            </a:endParaRPr>
          </a:p>
          <a:p>
            <a:pPr marL="0" lvl="2" indent="0">
              <a:buNone/>
            </a:pPr>
            <a:endParaRPr lang="it-IT" b="1" cap="small" dirty="0"/>
          </a:p>
        </p:txBody>
      </p:sp>
      <p:sp>
        <p:nvSpPr>
          <p:cNvPr id="8" name="Titel 1">
            <a:extLst>
              <a:ext uri="{FF2B5EF4-FFF2-40B4-BE49-F238E27FC236}">
                <a16:creationId xmlns="" xmlns:a16="http://schemas.microsoft.com/office/drawing/2014/main" id="{ADAAA50B-2798-4CAE-8AFE-AB4E84FFBE01}"/>
              </a:ext>
            </a:extLst>
          </p:cNvPr>
          <p:cNvSpPr>
            <a:spLocks noGrp="1"/>
          </p:cNvSpPr>
          <p:nvPr>
            <p:ph type="title"/>
          </p:nvPr>
        </p:nvSpPr>
        <p:spPr>
          <a:xfrm>
            <a:off x="-4761" y="149225"/>
            <a:ext cx="6596948" cy="686006"/>
          </a:xfrm>
        </p:spPr>
        <p:txBody>
          <a:bodyPr>
            <a:normAutofit fontScale="90000"/>
          </a:bodyPr>
          <a:lstStyle/>
          <a:p>
            <a:r>
              <a:rPr lang="it-IT" dirty="0"/>
              <a:t>Use of web tool</a:t>
            </a:r>
            <a:br>
              <a:rPr lang="it-IT" dirty="0"/>
            </a:br>
            <a:r>
              <a:rPr lang="it-IT" dirty="0"/>
              <a:t>Energy profile module</a:t>
            </a:r>
            <a:endParaRPr lang="en-GB" i="1" dirty="0"/>
          </a:p>
        </p:txBody>
      </p:sp>
      <p:pic>
        <p:nvPicPr>
          <p:cNvPr id="5" name="Immagine 4">
            <a:extLst>
              <a:ext uri="{FF2B5EF4-FFF2-40B4-BE49-F238E27FC236}">
                <a16:creationId xmlns="" xmlns:a16="http://schemas.microsoft.com/office/drawing/2014/main" id="{E6E7F960-D789-489A-A694-F7E5D75FEF6E}"/>
              </a:ext>
            </a:extLst>
          </p:cNvPr>
          <p:cNvPicPr>
            <a:picLocks noChangeAspect="1"/>
          </p:cNvPicPr>
          <p:nvPr/>
        </p:nvPicPr>
        <p:blipFill rotWithShape="1">
          <a:blip r:embed="rId2"/>
          <a:srcRect r="1404"/>
          <a:stretch/>
        </p:blipFill>
        <p:spPr>
          <a:xfrm>
            <a:off x="4193553" y="1292792"/>
            <a:ext cx="4887640" cy="4872203"/>
          </a:xfrm>
          <a:prstGeom prst="rect">
            <a:avLst/>
          </a:prstGeom>
          <a:ln>
            <a:solidFill>
              <a:schemeClr val="accent6"/>
            </a:solidFill>
          </a:ln>
        </p:spPr>
      </p:pic>
      <p:pic>
        <p:nvPicPr>
          <p:cNvPr id="10" name="Immagine 9" descr="Risultato immagini per simbolo prestare attenzione">
            <a:extLst>
              <a:ext uri="{FF2B5EF4-FFF2-40B4-BE49-F238E27FC236}">
                <a16:creationId xmlns="" xmlns:a16="http://schemas.microsoft.com/office/drawing/2014/main" id="{CB0A122C-AD9C-4936-A87C-EDDF56D5A5C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698" y="4719089"/>
            <a:ext cx="347980" cy="369570"/>
          </a:xfrm>
          <a:prstGeom prst="rect">
            <a:avLst/>
          </a:prstGeom>
          <a:noFill/>
          <a:ln>
            <a:noFill/>
          </a:ln>
        </p:spPr>
      </p:pic>
      <p:pic>
        <p:nvPicPr>
          <p:cNvPr id="11" name="Elemento grafico 51" descr="Dorso della mano con indice che punta verso destra">
            <a:extLst>
              <a:ext uri="{FF2B5EF4-FFF2-40B4-BE49-F238E27FC236}">
                <a16:creationId xmlns="" xmlns:a16="http://schemas.microsoft.com/office/drawing/2014/main" id="{13684422-6654-4881-82F4-B29231EFFD54}"/>
              </a:ext>
            </a:extLst>
          </p:cNvPr>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58763" y="5685285"/>
            <a:ext cx="323850" cy="323850"/>
          </a:xfrm>
          <a:prstGeom prst="rect">
            <a:avLst/>
          </a:prstGeom>
        </p:spPr>
      </p:pic>
      <p:sp>
        <p:nvSpPr>
          <p:cNvPr id="4" name="Rettangolo 3">
            <a:extLst>
              <a:ext uri="{FF2B5EF4-FFF2-40B4-BE49-F238E27FC236}">
                <a16:creationId xmlns="" xmlns:a16="http://schemas.microsoft.com/office/drawing/2014/main" id="{75035AD5-18F2-4D5E-A155-A07436A7DC60}"/>
              </a:ext>
            </a:extLst>
          </p:cNvPr>
          <p:cNvSpPr/>
          <p:nvPr/>
        </p:nvSpPr>
        <p:spPr>
          <a:xfrm>
            <a:off x="736931" y="5670977"/>
            <a:ext cx="2642070" cy="319383"/>
          </a:xfrm>
          <a:prstGeom prst="rect">
            <a:avLst/>
          </a:prstGeom>
        </p:spPr>
        <p:txBody>
          <a:bodyPr wrap="none">
            <a:spAutoFit/>
          </a:bodyPr>
          <a:lstStyle/>
          <a:p>
            <a:pPr>
              <a:lnSpc>
                <a:spcPct val="115000"/>
              </a:lnSpc>
              <a:spcAft>
                <a:spcPts val="1000"/>
              </a:spcAft>
            </a:pPr>
            <a:r>
              <a:rPr lang="en-GB" sz="1400" i="1" dirty="0">
                <a:latin typeface="+mj-lt"/>
                <a:ea typeface="Calibri" panose="020F0502020204030204" pitchFamily="34" charset="0"/>
                <a:cs typeface="Times New Roman" panose="02020603050405020304" pitchFamily="18" charset="0"/>
              </a:rPr>
              <a:t>No spaces between thousands!</a:t>
            </a:r>
            <a:endParaRPr lang="it-IT" sz="1400" dirty="0">
              <a:effectLst/>
              <a:latin typeface="+mj-lt"/>
              <a:ea typeface="Calibri" panose="020F0502020204030204" pitchFamily="34" charset="0"/>
              <a:cs typeface="Times New Roman" panose="02020603050405020304" pitchFamily="18" charset="0"/>
            </a:endParaRPr>
          </a:p>
        </p:txBody>
      </p:sp>
      <p:sp>
        <p:nvSpPr>
          <p:cNvPr id="12" name="Rettangolo 11">
            <a:extLst>
              <a:ext uri="{FF2B5EF4-FFF2-40B4-BE49-F238E27FC236}">
                <a16:creationId xmlns="" xmlns:a16="http://schemas.microsoft.com/office/drawing/2014/main" id="{F5BED990-C475-447A-8A00-09AE87018B6F}"/>
              </a:ext>
            </a:extLst>
          </p:cNvPr>
          <p:cNvSpPr/>
          <p:nvPr/>
        </p:nvSpPr>
        <p:spPr>
          <a:xfrm>
            <a:off x="736931" y="4426939"/>
            <a:ext cx="3314369" cy="1169551"/>
          </a:xfrm>
          <a:prstGeom prst="rect">
            <a:avLst/>
          </a:prstGeom>
        </p:spPr>
        <p:txBody>
          <a:bodyPr wrap="square">
            <a:spAutoFit/>
          </a:bodyPr>
          <a:lstStyle/>
          <a:p>
            <a:r>
              <a:rPr lang="en-GB" sz="1400" i="1" dirty="0">
                <a:latin typeface="+mj-lt"/>
                <a:ea typeface="Calibri" panose="020F0502020204030204" pitchFamily="34" charset="0"/>
                <a:cs typeface="Times New Roman" panose="02020603050405020304" pitchFamily="18" charset="0"/>
              </a:rPr>
              <a:t>If you do not enter consumption for the all the three years, the result displayed is an incorrect value! In fact, the average consumption is calculated over three years</a:t>
            </a:r>
            <a:endParaRPr lang="it-IT" sz="1400" dirty="0">
              <a:latin typeface="+mj-lt"/>
            </a:endParaRPr>
          </a:p>
        </p:txBody>
      </p:sp>
      <p:sp>
        <p:nvSpPr>
          <p:cNvPr id="14" name="Rettangolo con angoli arrotondati 13">
            <a:extLst>
              <a:ext uri="{FF2B5EF4-FFF2-40B4-BE49-F238E27FC236}">
                <a16:creationId xmlns="" xmlns:a16="http://schemas.microsoft.com/office/drawing/2014/main" id="{6212D6B8-252C-4936-940E-009AA1217624}"/>
              </a:ext>
            </a:extLst>
          </p:cNvPr>
          <p:cNvSpPr/>
          <p:nvPr/>
        </p:nvSpPr>
        <p:spPr>
          <a:xfrm>
            <a:off x="4193554" y="2814638"/>
            <a:ext cx="3264522" cy="3349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dirty="0"/>
          </a:p>
        </p:txBody>
      </p:sp>
      <p:sp>
        <p:nvSpPr>
          <p:cNvPr id="15" name="Rettangolo con angoli arrotondati 14">
            <a:extLst>
              <a:ext uri="{FF2B5EF4-FFF2-40B4-BE49-F238E27FC236}">
                <a16:creationId xmlns="" xmlns:a16="http://schemas.microsoft.com/office/drawing/2014/main" id="{B9CC83F0-FBE3-4EBB-A123-945095859360}"/>
              </a:ext>
            </a:extLst>
          </p:cNvPr>
          <p:cNvSpPr/>
          <p:nvPr/>
        </p:nvSpPr>
        <p:spPr>
          <a:xfrm>
            <a:off x="4193554" y="5880833"/>
            <a:ext cx="1699246" cy="28416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dirty="0"/>
          </a:p>
        </p:txBody>
      </p:sp>
    </p:spTree>
    <p:extLst>
      <p:ext uri="{BB962C8B-B14F-4D97-AF65-F5344CB8AC3E}">
        <p14:creationId xmlns:p14="http://schemas.microsoft.com/office/powerpoint/2010/main" val="1972913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18487" y="1292792"/>
            <a:ext cx="3675945" cy="3211032"/>
          </a:xfrm>
        </p:spPr>
        <p:txBody>
          <a:bodyPr/>
          <a:lstStyle/>
          <a:p>
            <a:pPr marL="0" lvl="2" indent="0">
              <a:buNone/>
            </a:pPr>
            <a:r>
              <a:rPr lang="en-GB" b="1" cap="small" dirty="0"/>
              <a:t>Energy Consumption</a:t>
            </a:r>
          </a:p>
          <a:p>
            <a:pPr marL="0" lvl="2" indent="0">
              <a:spcBef>
                <a:spcPts val="1200"/>
              </a:spcBef>
              <a:buNone/>
            </a:pPr>
            <a:r>
              <a:rPr lang="en-GB" sz="1600" b="1" cap="small" dirty="0">
                <a:solidFill>
                  <a:srgbClr val="0070C0"/>
                </a:solidFill>
                <a:latin typeface="+mj-lt"/>
                <a:cs typeface="Calibri" panose="020F0502020204030204" pitchFamily="34" charset="0"/>
              </a:rPr>
              <a:t>Electricity consumption</a:t>
            </a:r>
            <a:endParaRPr lang="en-GB" sz="1600" dirty="0">
              <a:latin typeface="+mj-lt"/>
              <a:cs typeface="Calibri" panose="020F0502020204030204" pitchFamily="34" charset="0"/>
            </a:endParaRPr>
          </a:p>
          <a:p>
            <a:pPr algn="just"/>
            <a:r>
              <a:rPr lang="en-GB" sz="1600" dirty="0">
                <a:latin typeface="+mj-lt"/>
                <a:cs typeface="Calibri" panose="020F0502020204030204" pitchFamily="34" charset="0"/>
              </a:rPr>
              <a:t>In </a:t>
            </a:r>
            <a:r>
              <a:rPr lang="en-GB" sz="1600" b="1" dirty="0">
                <a:solidFill>
                  <a:srgbClr val="0070C0"/>
                </a:solidFill>
                <a:latin typeface="+mj-lt"/>
                <a:cs typeface="Calibri" panose="020F0502020204030204" pitchFamily="34" charset="0"/>
              </a:rPr>
              <a:t>Electricity</a:t>
            </a:r>
            <a:r>
              <a:rPr lang="en-GB" sz="1600" dirty="0">
                <a:latin typeface="+mj-lt"/>
                <a:cs typeface="Calibri" panose="020F0502020204030204" pitchFamily="34" charset="0"/>
              </a:rPr>
              <a:t> box, the same way as for heating energy consumption, check the box corresponding to supply contracts (ID) and enter the energy consumption for </a:t>
            </a:r>
            <a:r>
              <a:rPr lang="en-GB" sz="1600" b="1" dirty="0">
                <a:solidFill>
                  <a:srgbClr val="0070C0"/>
                </a:solidFill>
                <a:latin typeface="+mj-lt"/>
                <a:cs typeface="Calibri" panose="020F0502020204030204" pitchFamily="34" charset="0"/>
              </a:rPr>
              <a:t>3 years for each contract</a:t>
            </a:r>
            <a:r>
              <a:rPr lang="en-GB" sz="1600" dirty="0">
                <a:latin typeface="+mj-lt"/>
                <a:cs typeface="Calibri" panose="020F0502020204030204" pitchFamily="34" charset="0"/>
              </a:rPr>
              <a:t>.</a:t>
            </a:r>
            <a:endParaRPr lang="it-IT" sz="1600" dirty="0">
              <a:latin typeface="+mj-lt"/>
              <a:cs typeface="Calibri" panose="020F0502020204030204" pitchFamily="34" charset="0"/>
            </a:endParaRPr>
          </a:p>
          <a:p>
            <a:r>
              <a:rPr lang="en-GB" sz="1600" dirty="0">
                <a:solidFill>
                  <a:schemeClr val="accent6">
                    <a:lumMod val="50000"/>
                  </a:schemeClr>
                </a:solidFill>
                <a:latin typeface="+mj-lt"/>
                <a:cs typeface="Calibri" panose="020F0502020204030204" pitchFamily="34" charset="0"/>
              </a:rPr>
              <a:t>The value of the following quantities is shown as output:</a:t>
            </a:r>
            <a:r>
              <a:rPr lang="it-IT" sz="1600" dirty="0">
                <a:solidFill>
                  <a:schemeClr val="accent6">
                    <a:lumMod val="50000"/>
                  </a:schemeClr>
                </a:solidFill>
                <a:latin typeface="+mj-lt"/>
                <a:cs typeface="Calibri" panose="020F0502020204030204" pitchFamily="34" charset="0"/>
              </a:rPr>
              <a:t> </a:t>
            </a:r>
            <a:r>
              <a:rPr lang="en-GB" sz="1600" b="1" dirty="0">
                <a:solidFill>
                  <a:srgbClr val="0070C0"/>
                </a:solidFill>
                <a:latin typeface="+mj-lt"/>
                <a:cs typeface="Calibri" panose="020F0502020204030204" pitchFamily="34" charset="0"/>
              </a:rPr>
              <a:t>Electricity average total [kWhe]</a:t>
            </a:r>
            <a:endParaRPr lang="it-IT" sz="1600" dirty="0">
              <a:latin typeface="+mj-lt"/>
              <a:cs typeface="Calibri" panose="020F0502020204030204" pitchFamily="34" charset="0"/>
            </a:endParaRPr>
          </a:p>
          <a:p>
            <a:pPr marL="0" lvl="2" indent="0">
              <a:buNone/>
            </a:pPr>
            <a:endParaRPr lang="it-IT" b="1" cap="small" dirty="0"/>
          </a:p>
        </p:txBody>
      </p:sp>
      <p:sp>
        <p:nvSpPr>
          <p:cNvPr id="8" name="Titel 1">
            <a:extLst>
              <a:ext uri="{FF2B5EF4-FFF2-40B4-BE49-F238E27FC236}">
                <a16:creationId xmlns="" xmlns:a16="http://schemas.microsoft.com/office/drawing/2014/main" id="{ADAAA50B-2798-4CAE-8AFE-AB4E84FFBE01}"/>
              </a:ext>
            </a:extLst>
          </p:cNvPr>
          <p:cNvSpPr>
            <a:spLocks noGrp="1"/>
          </p:cNvSpPr>
          <p:nvPr>
            <p:ph type="title"/>
          </p:nvPr>
        </p:nvSpPr>
        <p:spPr>
          <a:xfrm>
            <a:off x="-4761" y="149225"/>
            <a:ext cx="6596948" cy="686006"/>
          </a:xfrm>
        </p:spPr>
        <p:txBody>
          <a:bodyPr>
            <a:normAutofit fontScale="90000"/>
          </a:bodyPr>
          <a:lstStyle/>
          <a:p>
            <a:r>
              <a:rPr lang="it-IT" dirty="0"/>
              <a:t>Use of web tool</a:t>
            </a:r>
            <a:br>
              <a:rPr lang="it-IT" dirty="0"/>
            </a:br>
            <a:r>
              <a:rPr lang="it-IT" dirty="0"/>
              <a:t>Energy profile module</a:t>
            </a:r>
            <a:endParaRPr lang="en-GB" i="1" dirty="0"/>
          </a:p>
        </p:txBody>
      </p:sp>
      <p:pic>
        <p:nvPicPr>
          <p:cNvPr id="10" name="Immagine 9" descr="Risultato immagini per simbolo prestare attenzione">
            <a:extLst>
              <a:ext uri="{FF2B5EF4-FFF2-40B4-BE49-F238E27FC236}">
                <a16:creationId xmlns="" xmlns:a16="http://schemas.microsoft.com/office/drawing/2014/main" id="{CB0A122C-AD9C-4936-A87C-EDDF56D5A5C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698" y="4560339"/>
            <a:ext cx="347980" cy="369570"/>
          </a:xfrm>
          <a:prstGeom prst="rect">
            <a:avLst/>
          </a:prstGeom>
          <a:noFill/>
          <a:ln>
            <a:noFill/>
          </a:ln>
        </p:spPr>
      </p:pic>
      <p:pic>
        <p:nvPicPr>
          <p:cNvPr id="11" name="Elemento grafico 51" descr="Dorso della mano con indice che punta verso destra">
            <a:extLst>
              <a:ext uri="{FF2B5EF4-FFF2-40B4-BE49-F238E27FC236}">
                <a16:creationId xmlns="" xmlns:a16="http://schemas.microsoft.com/office/drawing/2014/main" id="{13684422-6654-4881-82F4-B29231EFFD54}"/>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58763" y="5802760"/>
            <a:ext cx="323850" cy="323850"/>
          </a:xfrm>
          <a:prstGeom prst="rect">
            <a:avLst/>
          </a:prstGeom>
        </p:spPr>
      </p:pic>
      <p:sp>
        <p:nvSpPr>
          <p:cNvPr id="4" name="Rettangolo 3">
            <a:extLst>
              <a:ext uri="{FF2B5EF4-FFF2-40B4-BE49-F238E27FC236}">
                <a16:creationId xmlns="" xmlns:a16="http://schemas.microsoft.com/office/drawing/2014/main" id="{75035AD5-18F2-4D5E-A155-A07436A7DC60}"/>
              </a:ext>
            </a:extLst>
          </p:cNvPr>
          <p:cNvSpPr/>
          <p:nvPr/>
        </p:nvSpPr>
        <p:spPr>
          <a:xfrm>
            <a:off x="736931" y="5788452"/>
            <a:ext cx="2767937" cy="358816"/>
          </a:xfrm>
          <a:prstGeom prst="rect">
            <a:avLst/>
          </a:prstGeom>
        </p:spPr>
        <p:txBody>
          <a:bodyPr wrap="none">
            <a:spAutoFit/>
          </a:bodyPr>
          <a:lstStyle/>
          <a:p>
            <a:pPr>
              <a:lnSpc>
                <a:spcPct val="115000"/>
              </a:lnSpc>
              <a:spcAft>
                <a:spcPts val="1000"/>
              </a:spcAft>
            </a:pPr>
            <a:r>
              <a:rPr lang="en-GB" sz="1600" i="1" dirty="0">
                <a:latin typeface="Calibri" panose="020F0502020204030204" pitchFamily="34" charset="0"/>
                <a:ea typeface="Calibri" panose="020F0502020204030204" pitchFamily="34" charset="0"/>
                <a:cs typeface="Times New Roman" panose="02020603050405020304" pitchFamily="18" charset="0"/>
              </a:rPr>
              <a:t>No spaces between thousands!</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ttangolo 11">
            <a:extLst>
              <a:ext uri="{FF2B5EF4-FFF2-40B4-BE49-F238E27FC236}">
                <a16:creationId xmlns="" xmlns:a16="http://schemas.microsoft.com/office/drawing/2014/main" id="{F5BED990-C475-447A-8A00-09AE87018B6F}"/>
              </a:ext>
            </a:extLst>
          </p:cNvPr>
          <p:cNvSpPr/>
          <p:nvPr/>
        </p:nvSpPr>
        <p:spPr>
          <a:xfrm>
            <a:off x="736931" y="4268189"/>
            <a:ext cx="3314369" cy="1323439"/>
          </a:xfrm>
          <a:prstGeom prst="rect">
            <a:avLst/>
          </a:prstGeom>
        </p:spPr>
        <p:txBody>
          <a:bodyPr wrap="square">
            <a:spAutoFit/>
          </a:bodyPr>
          <a:lstStyle/>
          <a:p>
            <a:r>
              <a:rPr lang="en-GB" sz="1600" i="1" dirty="0">
                <a:latin typeface="Calibri" panose="020F0502020204030204" pitchFamily="34" charset="0"/>
                <a:ea typeface="Calibri" panose="020F0502020204030204" pitchFamily="34" charset="0"/>
                <a:cs typeface="Times New Roman" panose="02020603050405020304" pitchFamily="18" charset="0"/>
              </a:rPr>
              <a:t>If you do not enter consumption for the all the three years, the result displayed is an incorrect value! In fact, the average consumption is calculated over three years</a:t>
            </a:r>
            <a:endParaRPr lang="it-IT" dirty="0"/>
          </a:p>
        </p:txBody>
      </p:sp>
      <p:pic>
        <p:nvPicPr>
          <p:cNvPr id="13" name="Immagine 12">
            <a:extLst>
              <a:ext uri="{FF2B5EF4-FFF2-40B4-BE49-F238E27FC236}">
                <a16:creationId xmlns="" xmlns:a16="http://schemas.microsoft.com/office/drawing/2014/main" id="{9F237143-6AAB-48B1-A8FB-59BB7680C4CF}"/>
              </a:ext>
            </a:extLst>
          </p:cNvPr>
          <p:cNvPicPr>
            <a:picLocks noChangeAspect="1"/>
          </p:cNvPicPr>
          <p:nvPr/>
        </p:nvPicPr>
        <p:blipFill>
          <a:blip r:embed="rId5"/>
          <a:stretch>
            <a:fillRect/>
          </a:stretch>
        </p:blipFill>
        <p:spPr>
          <a:xfrm>
            <a:off x="4051300" y="1389724"/>
            <a:ext cx="4730161" cy="2877169"/>
          </a:xfrm>
          <a:prstGeom prst="rect">
            <a:avLst/>
          </a:prstGeom>
          <a:ln>
            <a:solidFill>
              <a:schemeClr val="accent6"/>
            </a:solidFill>
          </a:ln>
        </p:spPr>
      </p:pic>
      <p:sp>
        <p:nvSpPr>
          <p:cNvPr id="14" name="Rettangolo con angoli arrotondati 13">
            <a:extLst>
              <a:ext uri="{FF2B5EF4-FFF2-40B4-BE49-F238E27FC236}">
                <a16:creationId xmlns="" xmlns:a16="http://schemas.microsoft.com/office/drawing/2014/main" id="{6212D6B8-252C-4936-940E-009AA1217624}"/>
              </a:ext>
            </a:extLst>
          </p:cNvPr>
          <p:cNvSpPr/>
          <p:nvPr/>
        </p:nvSpPr>
        <p:spPr>
          <a:xfrm>
            <a:off x="4051300" y="2660827"/>
            <a:ext cx="4730161" cy="3349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dirty="0"/>
          </a:p>
        </p:txBody>
      </p:sp>
      <p:sp>
        <p:nvSpPr>
          <p:cNvPr id="15" name="Rettangolo con angoli arrotondati 14">
            <a:extLst>
              <a:ext uri="{FF2B5EF4-FFF2-40B4-BE49-F238E27FC236}">
                <a16:creationId xmlns="" xmlns:a16="http://schemas.microsoft.com/office/drawing/2014/main" id="{B9CC83F0-FBE3-4EBB-A123-945095859360}"/>
              </a:ext>
            </a:extLst>
          </p:cNvPr>
          <p:cNvSpPr/>
          <p:nvPr/>
        </p:nvSpPr>
        <p:spPr>
          <a:xfrm>
            <a:off x="4051301" y="3696779"/>
            <a:ext cx="1969792" cy="33496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dirty="0"/>
          </a:p>
        </p:txBody>
      </p:sp>
    </p:spTree>
    <p:extLst>
      <p:ext uri="{BB962C8B-B14F-4D97-AF65-F5344CB8AC3E}">
        <p14:creationId xmlns:p14="http://schemas.microsoft.com/office/powerpoint/2010/main" val="89349486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18487" y="1292792"/>
            <a:ext cx="3942033" cy="3211032"/>
          </a:xfrm>
        </p:spPr>
        <p:txBody>
          <a:bodyPr/>
          <a:lstStyle/>
          <a:p>
            <a:pPr marL="0" lvl="2" indent="0">
              <a:buNone/>
            </a:pPr>
            <a:r>
              <a:rPr lang="en-GB" b="1" cap="small" dirty="0"/>
              <a:t>Volume And Surfaces, Degree Days, Normalisation Factors</a:t>
            </a:r>
          </a:p>
          <a:p>
            <a:pPr marL="0" lvl="2" indent="0">
              <a:buNone/>
            </a:pPr>
            <a:endParaRPr lang="en-GB" b="1" cap="small" dirty="0"/>
          </a:p>
          <a:p>
            <a:pPr algn="just"/>
            <a:r>
              <a:rPr lang="en-GB" sz="1600" dirty="0">
                <a:latin typeface="+mj-lt"/>
                <a:cs typeface="Calibri" panose="020F0502020204030204" pitchFamily="34" charset="0"/>
              </a:rPr>
              <a:t>In </a:t>
            </a:r>
            <a:r>
              <a:rPr lang="en-GB" sz="1600" b="1" dirty="0">
                <a:solidFill>
                  <a:srgbClr val="0070C0"/>
                </a:solidFill>
                <a:latin typeface="+mj-lt"/>
                <a:cs typeface="Calibri" panose="020F0502020204030204" pitchFamily="34" charset="0"/>
              </a:rPr>
              <a:t>Volumes and surfaces </a:t>
            </a:r>
            <a:r>
              <a:rPr lang="en-GB" sz="1600" dirty="0">
                <a:latin typeface="+mj-lt"/>
                <a:cs typeface="Calibri" panose="020F0502020204030204" pitchFamily="34" charset="0"/>
              </a:rPr>
              <a:t>box, fill the fields related to </a:t>
            </a:r>
            <a:r>
              <a:rPr lang="en-GB" sz="1600" b="1" dirty="0">
                <a:solidFill>
                  <a:srgbClr val="0070C0"/>
                </a:solidFill>
                <a:latin typeface="+mj-lt"/>
                <a:cs typeface="Calibri" panose="020F0502020204030204" pitchFamily="34" charset="0"/>
              </a:rPr>
              <a:t>gross heated volume</a:t>
            </a:r>
            <a:r>
              <a:rPr lang="en-GB" sz="1600" dirty="0">
                <a:latin typeface="+mj-lt"/>
                <a:cs typeface="Calibri" panose="020F0502020204030204" pitchFamily="34" charset="0"/>
              </a:rPr>
              <a:t>, </a:t>
            </a:r>
            <a:r>
              <a:rPr lang="en-GB" sz="1600" b="1" dirty="0">
                <a:solidFill>
                  <a:srgbClr val="0070C0"/>
                </a:solidFill>
                <a:latin typeface="+mj-lt"/>
                <a:cs typeface="Calibri" panose="020F0502020204030204" pitchFamily="34" charset="0"/>
              </a:rPr>
              <a:t>dissipating surface </a:t>
            </a:r>
            <a:r>
              <a:rPr lang="en-GB" sz="1600" dirty="0">
                <a:solidFill>
                  <a:schemeClr val="accent6"/>
                </a:solidFill>
                <a:latin typeface="+mj-lt"/>
                <a:cs typeface="Calibri" panose="020F0502020204030204" pitchFamily="34" charset="0"/>
              </a:rPr>
              <a:t>and </a:t>
            </a:r>
            <a:r>
              <a:rPr lang="en-GB" sz="1600" b="1" dirty="0">
                <a:solidFill>
                  <a:srgbClr val="0070C0"/>
                </a:solidFill>
                <a:latin typeface="+mj-lt"/>
                <a:cs typeface="Calibri" panose="020F0502020204030204" pitchFamily="34" charset="0"/>
              </a:rPr>
              <a:t>gross floor area</a:t>
            </a:r>
          </a:p>
          <a:p>
            <a:pPr algn="just"/>
            <a:r>
              <a:rPr lang="en-US" sz="1600" dirty="0">
                <a:latin typeface="+mj-lt"/>
              </a:rPr>
              <a:t>The </a:t>
            </a:r>
            <a:r>
              <a:rPr lang="en-US" sz="1600" b="1" dirty="0">
                <a:solidFill>
                  <a:srgbClr val="0070C0"/>
                </a:solidFill>
                <a:latin typeface="+mj-lt"/>
              </a:rPr>
              <a:t>Degree Days</a:t>
            </a:r>
            <a:r>
              <a:rPr lang="en-US" sz="1600" dirty="0">
                <a:latin typeface="+mj-lt"/>
              </a:rPr>
              <a:t> of the location are calculated according to the location entered in the school details box.</a:t>
            </a:r>
            <a:endParaRPr lang="en-GB" sz="1600" b="1" dirty="0">
              <a:solidFill>
                <a:srgbClr val="0070C0"/>
              </a:solidFill>
              <a:latin typeface="+mj-lt"/>
              <a:cs typeface="Calibri" panose="020F0502020204030204" pitchFamily="34" charset="0"/>
            </a:endParaRPr>
          </a:p>
          <a:p>
            <a:pPr algn="just"/>
            <a:r>
              <a:rPr lang="en-GB" sz="1600" dirty="0">
                <a:latin typeface="+mj-lt"/>
                <a:cs typeface="Calibri" panose="020F0502020204030204" pitchFamily="34" charset="0"/>
              </a:rPr>
              <a:t>In </a:t>
            </a:r>
            <a:r>
              <a:rPr lang="en-GB" sz="1600" b="1" dirty="0">
                <a:solidFill>
                  <a:srgbClr val="0070C0"/>
                </a:solidFill>
                <a:latin typeface="+mj-lt"/>
                <a:cs typeface="Calibri" panose="020F0502020204030204" pitchFamily="34" charset="0"/>
              </a:rPr>
              <a:t>Shape Normalisation factor </a:t>
            </a:r>
            <a:r>
              <a:rPr lang="en-US" sz="1600" dirty="0">
                <a:latin typeface="+mj-lt"/>
                <a:cs typeface="Calibri" panose="020F0502020204030204" pitchFamily="34" charset="0"/>
              </a:rPr>
              <a:t>is provided according to the S/V ratio.</a:t>
            </a:r>
          </a:p>
          <a:p>
            <a:pPr algn="just"/>
            <a:r>
              <a:rPr lang="en-GB" sz="1600" dirty="0">
                <a:latin typeface="+mj-lt"/>
                <a:cs typeface="Calibri" panose="020F0502020204030204" pitchFamily="34" charset="0"/>
              </a:rPr>
              <a:t>In </a:t>
            </a:r>
            <a:r>
              <a:rPr lang="en-GB" sz="1600" b="1" dirty="0">
                <a:solidFill>
                  <a:srgbClr val="0070C0"/>
                </a:solidFill>
                <a:latin typeface="+mj-lt"/>
                <a:cs typeface="Calibri" panose="020F0502020204030204" pitchFamily="34" charset="0"/>
              </a:rPr>
              <a:t>Operating Time Factor </a:t>
            </a:r>
            <a:r>
              <a:rPr lang="en-GB" sz="1600" dirty="0">
                <a:latin typeface="+mj-lt"/>
                <a:cs typeface="Calibri" panose="020F0502020204030204" pitchFamily="34" charset="0"/>
              </a:rPr>
              <a:t>box, you can choose a value from the list.</a:t>
            </a:r>
          </a:p>
          <a:p>
            <a:pPr algn="just"/>
            <a:r>
              <a:rPr lang="en-GB" sz="1600" dirty="0">
                <a:latin typeface="+mj-lt"/>
              </a:rPr>
              <a:t>In this case the choice corresponds to a value F</a:t>
            </a:r>
            <a:r>
              <a:rPr lang="en-GB" sz="1600" baseline="-25000" dirty="0">
                <a:latin typeface="+mj-lt"/>
              </a:rPr>
              <a:t>H</a:t>
            </a:r>
            <a:r>
              <a:rPr lang="en-GB" sz="1600" dirty="0">
                <a:latin typeface="+mj-lt"/>
              </a:rPr>
              <a:t>=1,2</a:t>
            </a:r>
            <a:endParaRPr lang="it-IT" sz="1600" dirty="0">
              <a:latin typeface="+mj-lt"/>
            </a:endParaRPr>
          </a:p>
          <a:p>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endParaRPr lang="it-IT" sz="1600" dirty="0">
              <a:latin typeface="Calibri" panose="020F0502020204030204" pitchFamily="34" charset="0"/>
              <a:cs typeface="Calibri" panose="020F0502020204030204" pitchFamily="34" charset="0"/>
            </a:endParaRPr>
          </a:p>
          <a:p>
            <a:pPr marL="0" lvl="2" indent="0">
              <a:buNone/>
            </a:pPr>
            <a:endParaRPr lang="it-IT" b="1" cap="small" dirty="0"/>
          </a:p>
        </p:txBody>
      </p:sp>
      <p:sp>
        <p:nvSpPr>
          <p:cNvPr id="8" name="Titel 1">
            <a:extLst>
              <a:ext uri="{FF2B5EF4-FFF2-40B4-BE49-F238E27FC236}">
                <a16:creationId xmlns="" xmlns:a16="http://schemas.microsoft.com/office/drawing/2014/main" id="{ADAAA50B-2798-4CAE-8AFE-AB4E84FFBE01}"/>
              </a:ext>
            </a:extLst>
          </p:cNvPr>
          <p:cNvSpPr>
            <a:spLocks noGrp="1"/>
          </p:cNvSpPr>
          <p:nvPr>
            <p:ph type="title"/>
          </p:nvPr>
        </p:nvSpPr>
        <p:spPr>
          <a:xfrm>
            <a:off x="-4761" y="149225"/>
            <a:ext cx="6596948" cy="686006"/>
          </a:xfrm>
        </p:spPr>
        <p:txBody>
          <a:bodyPr>
            <a:normAutofit fontScale="90000"/>
          </a:bodyPr>
          <a:lstStyle/>
          <a:p>
            <a:r>
              <a:rPr lang="it-IT" dirty="0"/>
              <a:t>Use of web tool</a:t>
            </a:r>
            <a:br>
              <a:rPr lang="it-IT" dirty="0"/>
            </a:br>
            <a:r>
              <a:rPr lang="it-IT" dirty="0"/>
              <a:t>Energy profile module</a:t>
            </a:r>
            <a:endParaRPr lang="en-GB" i="1" dirty="0"/>
          </a:p>
        </p:txBody>
      </p:sp>
      <p:pic>
        <p:nvPicPr>
          <p:cNvPr id="16" name="Immagine 15">
            <a:extLst>
              <a:ext uri="{FF2B5EF4-FFF2-40B4-BE49-F238E27FC236}">
                <a16:creationId xmlns="" xmlns:a16="http://schemas.microsoft.com/office/drawing/2014/main" id="{80136C6A-A6ED-4AE7-A8F2-5551948FAF32}"/>
              </a:ext>
            </a:extLst>
          </p:cNvPr>
          <p:cNvPicPr>
            <a:picLocks noChangeAspect="1"/>
          </p:cNvPicPr>
          <p:nvPr/>
        </p:nvPicPr>
        <p:blipFill>
          <a:blip r:embed="rId2"/>
          <a:stretch>
            <a:fillRect/>
          </a:stretch>
        </p:blipFill>
        <p:spPr>
          <a:xfrm>
            <a:off x="4569744" y="997640"/>
            <a:ext cx="4500000" cy="5128970"/>
          </a:xfrm>
          <a:prstGeom prst="rect">
            <a:avLst/>
          </a:prstGeom>
          <a:ln>
            <a:solidFill>
              <a:schemeClr val="accent6"/>
            </a:solidFill>
          </a:ln>
        </p:spPr>
      </p:pic>
      <p:sp>
        <p:nvSpPr>
          <p:cNvPr id="14" name="Rettangolo con angoli arrotondati 13">
            <a:extLst>
              <a:ext uri="{FF2B5EF4-FFF2-40B4-BE49-F238E27FC236}">
                <a16:creationId xmlns="" xmlns:a16="http://schemas.microsoft.com/office/drawing/2014/main" id="{6212D6B8-252C-4936-940E-009AA1217624}"/>
              </a:ext>
            </a:extLst>
          </p:cNvPr>
          <p:cNvSpPr/>
          <p:nvPr/>
        </p:nvSpPr>
        <p:spPr>
          <a:xfrm>
            <a:off x="4569743" y="1447800"/>
            <a:ext cx="1464049" cy="1587499"/>
          </a:xfrm>
          <a:prstGeom prst="roundRect">
            <a:avLst>
              <a:gd name="adj" fmla="val 833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dirty="0"/>
          </a:p>
        </p:txBody>
      </p:sp>
      <p:sp>
        <p:nvSpPr>
          <p:cNvPr id="17" name="Rettangolo con angoli arrotondati 16">
            <a:extLst>
              <a:ext uri="{FF2B5EF4-FFF2-40B4-BE49-F238E27FC236}">
                <a16:creationId xmlns="" xmlns:a16="http://schemas.microsoft.com/office/drawing/2014/main" id="{ED9B0CD1-FF05-455A-A916-F97CA65241C0}"/>
              </a:ext>
            </a:extLst>
          </p:cNvPr>
          <p:cNvSpPr/>
          <p:nvPr/>
        </p:nvSpPr>
        <p:spPr>
          <a:xfrm>
            <a:off x="4569744" y="5308600"/>
            <a:ext cx="1563872" cy="5771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dirty="0"/>
          </a:p>
        </p:txBody>
      </p:sp>
    </p:spTree>
    <p:extLst>
      <p:ext uri="{BB962C8B-B14F-4D97-AF65-F5344CB8AC3E}">
        <p14:creationId xmlns:p14="http://schemas.microsoft.com/office/powerpoint/2010/main" val="295250360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 xmlns:a16="http://schemas.microsoft.com/office/drawing/2014/main" id="{29843168-0815-4E01-BC50-9B6123C76091}"/>
              </a:ext>
            </a:extLst>
          </p:cNvPr>
          <p:cNvPicPr>
            <a:picLocks noChangeAspect="1"/>
          </p:cNvPicPr>
          <p:nvPr/>
        </p:nvPicPr>
        <p:blipFill rotWithShape="1">
          <a:blip r:embed="rId2"/>
          <a:srcRect l="-657" r="32982"/>
          <a:stretch/>
        </p:blipFill>
        <p:spPr>
          <a:xfrm>
            <a:off x="4077587" y="1292792"/>
            <a:ext cx="5053713" cy="4524375"/>
          </a:xfrm>
          <a:prstGeom prst="rect">
            <a:avLst/>
          </a:prstGeom>
          <a:ln>
            <a:solidFill>
              <a:schemeClr val="accent6"/>
            </a:solidFill>
          </a:ln>
        </p:spPr>
      </p:pic>
      <p:sp>
        <p:nvSpPr>
          <p:cNvPr id="3" name="Textplatzhalter 2"/>
          <p:cNvSpPr>
            <a:spLocks noGrp="1"/>
          </p:cNvSpPr>
          <p:nvPr>
            <p:ph type="body" sz="quarter" idx="10"/>
          </p:nvPr>
        </p:nvSpPr>
        <p:spPr>
          <a:xfrm>
            <a:off x="218487" y="1292792"/>
            <a:ext cx="3576273" cy="3211032"/>
          </a:xfrm>
        </p:spPr>
        <p:txBody>
          <a:bodyPr/>
          <a:lstStyle/>
          <a:p>
            <a:pPr marL="0" lvl="2" indent="0">
              <a:buNone/>
            </a:pPr>
            <a:r>
              <a:rPr lang="en-GB" b="1" cap="small" dirty="0"/>
              <a:t>Results</a:t>
            </a:r>
          </a:p>
          <a:p>
            <a:pPr marL="0" lvl="2" indent="0">
              <a:buNone/>
            </a:pPr>
            <a:endParaRPr lang="en-GB" b="1" cap="small" dirty="0"/>
          </a:p>
          <a:p>
            <a:pPr algn="just"/>
            <a:r>
              <a:rPr lang="en-GB" sz="1600" dirty="0">
                <a:latin typeface="+mj-lt"/>
              </a:rPr>
              <a:t>At the end of the data input, Results box provides the values of:</a:t>
            </a:r>
          </a:p>
          <a:p>
            <a:pPr algn="just"/>
            <a:endParaRPr lang="it-IT" sz="1600" dirty="0">
              <a:latin typeface="+mj-lt"/>
            </a:endParaRPr>
          </a:p>
          <a:p>
            <a:pPr marL="285750" lvl="0" indent="-285750" algn="just">
              <a:buFont typeface="Wingdings" panose="05000000000000000000" pitchFamily="2" charset="2"/>
              <a:buChar char="q"/>
            </a:pPr>
            <a:r>
              <a:rPr lang="en-GB" sz="1600" b="1" dirty="0">
                <a:solidFill>
                  <a:srgbClr val="0070C0"/>
                </a:solidFill>
                <a:latin typeface="+mj-lt"/>
              </a:rPr>
              <a:t>ENI</a:t>
            </a:r>
            <a:r>
              <a:rPr lang="en-GB" sz="1600" b="1" baseline="-25000" dirty="0">
                <a:solidFill>
                  <a:srgbClr val="0070C0"/>
                </a:solidFill>
                <a:latin typeface="+mj-lt"/>
              </a:rPr>
              <a:t>H</a:t>
            </a:r>
            <a:r>
              <a:rPr lang="en-GB" sz="1600" b="1" dirty="0">
                <a:solidFill>
                  <a:srgbClr val="0070C0"/>
                </a:solidFill>
                <a:latin typeface="+mj-lt"/>
              </a:rPr>
              <a:t> energy normalized indicator for heating</a:t>
            </a:r>
          </a:p>
          <a:p>
            <a:pPr lvl="0" algn="just"/>
            <a:endParaRPr lang="it-IT" sz="1600" b="1" dirty="0">
              <a:solidFill>
                <a:srgbClr val="0070C0"/>
              </a:solidFill>
              <a:latin typeface="+mj-lt"/>
            </a:endParaRPr>
          </a:p>
          <a:p>
            <a:pPr marL="285750" lvl="0" indent="-285750" algn="just">
              <a:buFont typeface="Wingdings" panose="05000000000000000000" pitchFamily="2" charset="2"/>
              <a:buChar char="q"/>
            </a:pPr>
            <a:r>
              <a:rPr lang="en-GB" sz="1600" b="1" dirty="0">
                <a:solidFill>
                  <a:srgbClr val="0070C0"/>
                </a:solidFill>
                <a:latin typeface="+mj-lt"/>
              </a:rPr>
              <a:t>ENI</a:t>
            </a:r>
            <a:r>
              <a:rPr lang="en-GB" sz="1600" b="1" baseline="-25000" dirty="0">
                <a:solidFill>
                  <a:srgbClr val="0070C0"/>
                </a:solidFill>
                <a:latin typeface="+mj-lt"/>
              </a:rPr>
              <a:t>E</a:t>
            </a:r>
            <a:r>
              <a:rPr lang="en-GB" sz="1600" b="1" dirty="0">
                <a:solidFill>
                  <a:srgbClr val="0070C0"/>
                </a:solidFill>
                <a:latin typeface="+mj-lt"/>
              </a:rPr>
              <a:t> energy normalized indicator for electricity</a:t>
            </a:r>
          </a:p>
          <a:p>
            <a:pPr marL="285750" lvl="0" indent="-285750" algn="just">
              <a:buFont typeface="Wingdings" panose="05000000000000000000" pitchFamily="2" charset="2"/>
              <a:buChar char="q"/>
            </a:pPr>
            <a:endParaRPr lang="en-GB" sz="1600" b="1" dirty="0">
              <a:solidFill>
                <a:srgbClr val="0070C0"/>
              </a:solidFill>
              <a:latin typeface="+mj-lt"/>
            </a:endParaRPr>
          </a:p>
          <a:p>
            <a:pPr lvl="0" algn="just"/>
            <a:r>
              <a:rPr lang="en-GB" sz="1600" dirty="0">
                <a:latin typeface="+mj-lt"/>
              </a:rPr>
              <a:t>Click on </a:t>
            </a:r>
            <a:r>
              <a:rPr lang="en-GB" sz="1600" b="1" dirty="0">
                <a:solidFill>
                  <a:srgbClr val="0070C0"/>
                </a:solidFill>
                <a:latin typeface="+mj-lt"/>
              </a:rPr>
              <a:t>performance check </a:t>
            </a:r>
            <a:r>
              <a:rPr lang="en-US" sz="1600" b="1" dirty="0">
                <a:solidFill>
                  <a:srgbClr val="0070C0"/>
                </a:solidFill>
                <a:latin typeface="+mj-lt"/>
              </a:rPr>
              <a:t>to rate the building </a:t>
            </a:r>
            <a:r>
              <a:rPr lang="en-US" sz="1600" dirty="0">
                <a:latin typeface="+mj-lt"/>
              </a:rPr>
              <a:t>to check the performance rate of building.</a:t>
            </a:r>
            <a:endParaRPr lang="it-IT" sz="1600" dirty="0">
              <a:latin typeface="+mj-lt"/>
            </a:endParaRPr>
          </a:p>
          <a:p>
            <a:endParaRPr lang="it-IT" sz="1600" dirty="0">
              <a:latin typeface="Calibri  "/>
            </a:endParaRPr>
          </a:p>
          <a:p>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endParaRPr lang="it-IT" sz="1600" dirty="0">
              <a:latin typeface="Calibri" panose="020F0502020204030204" pitchFamily="34" charset="0"/>
              <a:cs typeface="Calibri" panose="020F0502020204030204" pitchFamily="34" charset="0"/>
            </a:endParaRPr>
          </a:p>
          <a:p>
            <a:pPr marL="0" lvl="2" indent="0">
              <a:buNone/>
            </a:pPr>
            <a:endParaRPr lang="it-IT" b="1" cap="small" dirty="0"/>
          </a:p>
        </p:txBody>
      </p:sp>
      <p:sp>
        <p:nvSpPr>
          <p:cNvPr id="8" name="Titel 1">
            <a:extLst>
              <a:ext uri="{FF2B5EF4-FFF2-40B4-BE49-F238E27FC236}">
                <a16:creationId xmlns="" xmlns:a16="http://schemas.microsoft.com/office/drawing/2014/main" id="{ADAAA50B-2798-4CAE-8AFE-AB4E84FFBE01}"/>
              </a:ext>
            </a:extLst>
          </p:cNvPr>
          <p:cNvSpPr>
            <a:spLocks noGrp="1"/>
          </p:cNvSpPr>
          <p:nvPr>
            <p:ph type="title"/>
          </p:nvPr>
        </p:nvSpPr>
        <p:spPr>
          <a:xfrm>
            <a:off x="-4761" y="149225"/>
            <a:ext cx="6596948" cy="686006"/>
          </a:xfrm>
        </p:spPr>
        <p:txBody>
          <a:bodyPr>
            <a:normAutofit fontScale="90000"/>
          </a:bodyPr>
          <a:lstStyle/>
          <a:p>
            <a:r>
              <a:rPr lang="it-IT" dirty="0"/>
              <a:t>Use of web tool</a:t>
            </a:r>
            <a:br>
              <a:rPr lang="it-IT" dirty="0"/>
            </a:br>
            <a:r>
              <a:rPr lang="it-IT" dirty="0"/>
              <a:t>Energy profile module</a:t>
            </a:r>
            <a:endParaRPr lang="en-GB" i="1" dirty="0"/>
          </a:p>
        </p:txBody>
      </p:sp>
      <p:sp>
        <p:nvSpPr>
          <p:cNvPr id="17" name="Rettangolo con angoli arrotondati 16">
            <a:extLst>
              <a:ext uri="{FF2B5EF4-FFF2-40B4-BE49-F238E27FC236}">
                <a16:creationId xmlns="" xmlns:a16="http://schemas.microsoft.com/office/drawing/2014/main" id="{ED9B0CD1-FF05-455A-A916-F97CA65241C0}"/>
              </a:ext>
            </a:extLst>
          </p:cNvPr>
          <p:cNvSpPr/>
          <p:nvPr/>
        </p:nvSpPr>
        <p:spPr>
          <a:xfrm>
            <a:off x="4077586" y="2959100"/>
            <a:ext cx="2348613" cy="46556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dirty="0"/>
          </a:p>
        </p:txBody>
      </p:sp>
      <p:sp>
        <p:nvSpPr>
          <p:cNvPr id="9" name="Rettangolo con angoli arrotondati 8">
            <a:extLst>
              <a:ext uri="{FF2B5EF4-FFF2-40B4-BE49-F238E27FC236}">
                <a16:creationId xmlns="" xmlns:a16="http://schemas.microsoft.com/office/drawing/2014/main" id="{97545DC0-3501-4526-8C06-6042DA488710}"/>
              </a:ext>
            </a:extLst>
          </p:cNvPr>
          <p:cNvSpPr/>
          <p:nvPr/>
        </p:nvSpPr>
        <p:spPr>
          <a:xfrm>
            <a:off x="4077585" y="3844129"/>
            <a:ext cx="2348613" cy="46556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dirty="0"/>
          </a:p>
        </p:txBody>
      </p:sp>
    </p:spTree>
    <p:extLst>
      <p:ext uri="{BB962C8B-B14F-4D97-AF65-F5344CB8AC3E}">
        <p14:creationId xmlns:p14="http://schemas.microsoft.com/office/powerpoint/2010/main" val="29333717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18487" y="1292792"/>
            <a:ext cx="4680000" cy="3211032"/>
          </a:xfrm>
        </p:spPr>
        <p:txBody>
          <a:bodyPr/>
          <a:lstStyle/>
          <a:p>
            <a:pPr marL="0" lvl="2" indent="0">
              <a:buNone/>
            </a:pPr>
            <a:r>
              <a:rPr lang="en-GB" b="1" cap="small" dirty="0"/>
              <a:t>Results</a:t>
            </a:r>
            <a:endParaRPr lang="en-GB" sz="1600" b="1" cap="small" dirty="0">
              <a:latin typeface="Calibri  "/>
            </a:endParaRPr>
          </a:p>
          <a:p>
            <a:pPr marL="0" lvl="2" indent="0">
              <a:buNone/>
            </a:pPr>
            <a:r>
              <a:rPr lang="it-IT" sz="1600" dirty="0">
                <a:latin typeface="+mj-lt"/>
              </a:rPr>
              <a:t>In line with the definition of the energy classes the performance are insufficient </a:t>
            </a:r>
            <a:r>
              <a:rPr lang="en-US" sz="1600" dirty="0">
                <a:latin typeface="+mj-lt"/>
              </a:rPr>
              <a:t>from the point of view of heat and electricity consumption</a:t>
            </a:r>
            <a:endParaRPr lang="en-GB" b="1" cap="small" dirty="0">
              <a:latin typeface="+mj-lt"/>
            </a:endParaRPr>
          </a:p>
          <a:p>
            <a:pPr lvl="0">
              <a:spcBef>
                <a:spcPts val="1200"/>
              </a:spcBef>
            </a:pPr>
            <a:r>
              <a:rPr lang="en-GB" sz="1600" b="1" dirty="0">
                <a:solidFill>
                  <a:srgbClr val="0070C0"/>
                </a:solidFill>
                <a:latin typeface="+mj-lt"/>
              </a:rPr>
              <a:t>ENI</a:t>
            </a:r>
            <a:r>
              <a:rPr lang="en-GB" sz="1600" b="1" baseline="-25000" dirty="0">
                <a:solidFill>
                  <a:srgbClr val="0070C0"/>
                </a:solidFill>
                <a:latin typeface="+mj-lt"/>
              </a:rPr>
              <a:t>H</a:t>
            </a:r>
            <a:r>
              <a:rPr lang="en-GB" sz="1600" b="1" dirty="0">
                <a:solidFill>
                  <a:srgbClr val="0070C0"/>
                </a:solidFill>
                <a:latin typeface="+mj-lt"/>
              </a:rPr>
              <a:t> energy normalized indicator for heating</a:t>
            </a:r>
          </a:p>
          <a:p>
            <a:pPr lvl="0"/>
            <a:endParaRPr lang="en-GB" sz="1600" b="1" dirty="0">
              <a:solidFill>
                <a:srgbClr val="0070C0"/>
              </a:solidFill>
              <a:latin typeface="Calibri  "/>
            </a:endParaRPr>
          </a:p>
          <a:p>
            <a:pPr lvl="0"/>
            <a:endParaRPr lang="en-GB" sz="1600" b="1" dirty="0">
              <a:solidFill>
                <a:srgbClr val="0070C0"/>
              </a:solidFill>
              <a:latin typeface="Calibri  "/>
            </a:endParaRPr>
          </a:p>
          <a:p>
            <a:pPr lvl="0"/>
            <a:endParaRPr lang="en-GB" sz="1600" b="1" dirty="0">
              <a:solidFill>
                <a:srgbClr val="0070C0"/>
              </a:solidFill>
              <a:latin typeface="Calibri  "/>
            </a:endParaRPr>
          </a:p>
          <a:p>
            <a:pPr lvl="0"/>
            <a:endParaRPr lang="it-IT" sz="1600" b="1" dirty="0">
              <a:solidFill>
                <a:srgbClr val="0070C0"/>
              </a:solidFill>
              <a:latin typeface="Calibri  "/>
            </a:endParaRPr>
          </a:p>
          <a:p>
            <a:pPr lvl="0"/>
            <a:endParaRPr lang="en-GB" sz="1600" b="1" dirty="0">
              <a:solidFill>
                <a:srgbClr val="0070C0"/>
              </a:solidFill>
              <a:latin typeface="Calibri  "/>
            </a:endParaRPr>
          </a:p>
          <a:p>
            <a:pPr lvl="0"/>
            <a:r>
              <a:rPr lang="en-GB" sz="1600" b="1" dirty="0">
                <a:solidFill>
                  <a:srgbClr val="0070C0"/>
                </a:solidFill>
                <a:latin typeface="+mj-lt"/>
              </a:rPr>
              <a:t>ENI</a:t>
            </a:r>
            <a:r>
              <a:rPr lang="en-GB" sz="1600" b="1" baseline="-25000" dirty="0">
                <a:solidFill>
                  <a:srgbClr val="0070C0"/>
                </a:solidFill>
                <a:latin typeface="+mj-lt"/>
              </a:rPr>
              <a:t>E</a:t>
            </a:r>
            <a:r>
              <a:rPr lang="en-GB" sz="1600" b="1" dirty="0">
                <a:solidFill>
                  <a:srgbClr val="0070C0"/>
                </a:solidFill>
                <a:latin typeface="+mj-lt"/>
              </a:rPr>
              <a:t> energy normalized indicator for electricity</a:t>
            </a:r>
          </a:p>
          <a:p>
            <a:pPr marL="285750" lvl="0" indent="-285750">
              <a:buFont typeface="Wingdings" panose="05000000000000000000" pitchFamily="2" charset="2"/>
              <a:buChar char="q"/>
            </a:pPr>
            <a:endParaRPr lang="en-GB" sz="1600" b="1" dirty="0">
              <a:solidFill>
                <a:srgbClr val="0070C0"/>
              </a:solidFill>
              <a:latin typeface="Calibri  "/>
            </a:endParaRPr>
          </a:p>
          <a:p>
            <a:endParaRPr lang="it-IT" sz="1600" dirty="0">
              <a:latin typeface="Calibri  "/>
            </a:endParaRPr>
          </a:p>
          <a:p>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endParaRPr lang="it-IT" sz="1600" dirty="0">
              <a:latin typeface="Calibri" panose="020F0502020204030204" pitchFamily="34" charset="0"/>
              <a:cs typeface="Calibri" panose="020F0502020204030204" pitchFamily="34" charset="0"/>
            </a:endParaRPr>
          </a:p>
          <a:p>
            <a:pPr marL="0" lvl="2" indent="0">
              <a:buNone/>
            </a:pPr>
            <a:endParaRPr lang="it-IT" b="1" cap="small" dirty="0"/>
          </a:p>
        </p:txBody>
      </p:sp>
      <p:sp>
        <p:nvSpPr>
          <p:cNvPr id="8" name="Titel 1">
            <a:extLst>
              <a:ext uri="{FF2B5EF4-FFF2-40B4-BE49-F238E27FC236}">
                <a16:creationId xmlns="" xmlns:a16="http://schemas.microsoft.com/office/drawing/2014/main" id="{ADAAA50B-2798-4CAE-8AFE-AB4E84FFBE01}"/>
              </a:ext>
            </a:extLst>
          </p:cNvPr>
          <p:cNvSpPr>
            <a:spLocks noGrp="1"/>
          </p:cNvSpPr>
          <p:nvPr>
            <p:ph type="title"/>
          </p:nvPr>
        </p:nvSpPr>
        <p:spPr>
          <a:xfrm>
            <a:off x="-4761" y="149225"/>
            <a:ext cx="6596948" cy="686006"/>
          </a:xfrm>
        </p:spPr>
        <p:txBody>
          <a:bodyPr>
            <a:normAutofit fontScale="90000"/>
          </a:bodyPr>
          <a:lstStyle/>
          <a:p>
            <a:r>
              <a:rPr lang="it-IT" dirty="0"/>
              <a:t>Use of web tool</a:t>
            </a:r>
            <a:br>
              <a:rPr lang="it-IT" dirty="0"/>
            </a:br>
            <a:r>
              <a:rPr lang="it-IT" dirty="0"/>
              <a:t>Energy profile module</a:t>
            </a:r>
            <a:endParaRPr lang="en-GB" i="1" dirty="0"/>
          </a:p>
        </p:txBody>
      </p:sp>
      <p:pic>
        <p:nvPicPr>
          <p:cNvPr id="10" name="Immagine 9">
            <a:extLst>
              <a:ext uri="{FF2B5EF4-FFF2-40B4-BE49-F238E27FC236}">
                <a16:creationId xmlns="" xmlns:a16="http://schemas.microsoft.com/office/drawing/2014/main" id="{4D3540B9-2AC5-425A-8079-1DC0E48707D9}"/>
              </a:ext>
            </a:extLst>
          </p:cNvPr>
          <p:cNvPicPr>
            <a:picLocks noChangeAspect="1"/>
          </p:cNvPicPr>
          <p:nvPr/>
        </p:nvPicPr>
        <p:blipFill rotWithShape="1">
          <a:blip r:embed="rId2"/>
          <a:srcRect r="31691"/>
          <a:stretch/>
        </p:blipFill>
        <p:spPr>
          <a:xfrm>
            <a:off x="5092700" y="1064911"/>
            <a:ext cx="4051300" cy="5081422"/>
          </a:xfrm>
          <a:prstGeom prst="rect">
            <a:avLst/>
          </a:prstGeom>
          <a:ln w="12700">
            <a:solidFill>
              <a:schemeClr val="tx1"/>
            </a:solidFill>
          </a:ln>
        </p:spPr>
      </p:pic>
      <p:pic>
        <p:nvPicPr>
          <p:cNvPr id="11" name="Immagine 10">
            <a:extLst>
              <a:ext uri="{FF2B5EF4-FFF2-40B4-BE49-F238E27FC236}">
                <a16:creationId xmlns="" xmlns:a16="http://schemas.microsoft.com/office/drawing/2014/main" id="{DF4D9868-96CE-44D8-B45A-D97CE2BDA848}"/>
              </a:ext>
            </a:extLst>
          </p:cNvPr>
          <p:cNvPicPr>
            <a:picLocks noChangeAspect="1"/>
          </p:cNvPicPr>
          <p:nvPr/>
        </p:nvPicPr>
        <p:blipFill rotWithShape="1">
          <a:blip r:embed="rId3"/>
          <a:srcRect b="50000"/>
          <a:stretch/>
        </p:blipFill>
        <p:spPr>
          <a:xfrm>
            <a:off x="218486" y="2819160"/>
            <a:ext cx="4680000" cy="1219679"/>
          </a:xfrm>
          <a:prstGeom prst="rect">
            <a:avLst/>
          </a:prstGeom>
        </p:spPr>
      </p:pic>
      <p:pic>
        <p:nvPicPr>
          <p:cNvPr id="12" name="Immagine 11">
            <a:extLst>
              <a:ext uri="{FF2B5EF4-FFF2-40B4-BE49-F238E27FC236}">
                <a16:creationId xmlns="" xmlns:a16="http://schemas.microsoft.com/office/drawing/2014/main" id="{6B24BC42-3969-409B-A06A-91F67A029E25}"/>
              </a:ext>
            </a:extLst>
          </p:cNvPr>
          <p:cNvPicPr>
            <a:picLocks noChangeAspect="1"/>
          </p:cNvPicPr>
          <p:nvPr/>
        </p:nvPicPr>
        <p:blipFill rotWithShape="1">
          <a:blip r:embed="rId3"/>
          <a:srcRect t="50000"/>
          <a:stretch/>
        </p:blipFill>
        <p:spPr>
          <a:xfrm>
            <a:off x="218487" y="4707234"/>
            <a:ext cx="4680000" cy="1219678"/>
          </a:xfrm>
          <a:prstGeom prst="rect">
            <a:avLst/>
          </a:prstGeom>
        </p:spPr>
      </p:pic>
      <p:sp>
        <p:nvSpPr>
          <p:cNvPr id="13" name="Rettangolo con angoli arrotondati 12">
            <a:extLst>
              <a:ext uri="{FF2B5EF4-FFF2-40B4-BE49-F238E27FC236}">
                <a16:creationId xmlns="" xmlns:a16="http://schemas.microsoft.com/office/drawing/2014/main" id="{6A952BA0-6EC8-4732-9CA7-332FCB44B48A}"/>
              </a:ext>
            </a:extLst>
          </p:cNvPr>
          <p:cNvSpPr/>
          <p:nvPr/>
        </p:nvSpPr>
        <p:spPr>
          <a:xfrm>
            <a:off x="5092701" y="1292792"/>
            <a:ext cx="1841500" cy="2947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dirty="0"/>
          </a:p>
        </p:txBody>
      </p:sp>
      <p:sp>
        <p:nvSpPr>
          <p:cNvPr id="14" name="Rettangolo con angoli arrotondati 13">
            <a:extLst>
              <a:ext uri="{FF2B5EF4-FFF2-40B4-BE49-F238E27FC236}">
                <a16:creationId xmlns="" xmlns:a16="http://schemas.microsoft.com/office/drawing/2014/main" id="{2D06D85C-50B6-4650-B4F2-AB8DA4766CC8}"/>
              </a:ext>
            </a:extLst>
          </p:cNvPr>
          <p:cNvSpPr/>
          <p:nvPr/>
        </p:nvSpPr>
        <p:spPr>
          <a:xfrm>
            <a:off x="5092701" y="3930666"/>
            <a:ext cx="1841500" cy="2947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dirty="0"/>
          </a:p>
        </p:txBody>
      </p:sp>
    </p:spTree>
    <p:extLst>
      <p:ext uri="{BB962C8B-B14F-4D97-AF65-F5344CB8AC3E}">
        <p14:creationId xmlns:p14="http://schemas.microsoft.com/office/powerpoint/2010/main" val="23831905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27"/>
          <p:cNvSpPr>
            <a:spLocks noGrp="1"/>
          </p:cNvSpPr>
          <p:nvPr>
            <p:ph type="body" sz="quarter" idx="11"/>
          </p:nvPr>
        </p:nvSpPr>
        <p:spPr>
          <a:xfrm>
            <a:off x="544913" y="1943438"/>
            <a:ext cx="1976216" cy="1974365"/>
          </a:xfrm>
        </p:spPr>
        <p:txBody>
          <a:bodyPr/>
          <a:lstStyle/>
          <a:p>
            <a:r>
              <a:rPr lang="it-IT" sz="1800" dirty="0"/>
              <a:t>5</a:t>
            </a:r>
            <a:r>
              <a:rPr lang="cs-CZ" sz="1800" dirty="0"/>
              <a:t>.1.</a:t>
            </a:r>
            <a:r>
              <a:rPr lang="it-IT" sz="1800" dirty="0"/>
              <a:t>4</a:t>
            </a:r>
          </a:p>
          <a:p>
            <a:r>
              <a:rPr lang="en-GB" sz="1600" dirty="0"/>
              <a:t>Use of web tool: Renovation Options Module</a:t>
            </a:r>
          </a:p>
          <a:p>
            <a:endParaRPr lang="en-GB" sz="1600" dirty="0"/>
          </a:p>
        </p:txBody>
      </p:sp>
      <p:sp>
        <p:nvSpPr>
          <p:cNvPr id="11" name="Textplatzhalter 27"/>
          <p:cNvSpPr>
            <a:spLocks noGrp="1"/>
          </p:cNvSpPr>
          <p:nvPr>
            <p:ph type="body" sz="quarter" idx="11"/>
          </p:nvPr>
        </p:nvSpPr>
        <p:spPr>
          <a:xfrm>
            <a:off x="2825087" y="1943438"/>
            <a:ext cx="5595582" cy="1974365"/>
          </a:xfrm>
          <a:ln/>
        </p:spPr>
        <p:style>
          <a:lnRef idx="2">
            <a:schemeClr val="accent1"/>
          </a:lnRef>
          <a:fillRef idx="1">
            <a:schemeClr val="lt1"/>
          </a:fillRef>
          <a:effectRef idx="0">
            <a:schemeClr val="accent1"/>
          </a:effectRef>
          <a:fontRef idx="minor">
            <a:schemeClr val="dk1"/>
          </a:fontRef>
        </p:style>
        <p:txBody>
          <a:bodyPr/>
          <a:lstStyle/>
          <a:p>
            <a:r>
              <a:rPr lang="it-IT" sz="1600" dirty="0">
                <a:solidFill>
                  <a:schemeClr val="accent4">
                    <a:lumMod val="75000"/>
                  </a:schemeClr>
                </a:solidFill>
              </a:rPr>
              <a:t>5.1.4 </a:t>
            </a:r>
            <a:r>
              <a:rPr lang="en-GB" sz="1600" dirty="0">
                <a:solidFill>
                  <a:schemeClr val="accent4">
                    <a:lumMod val="75000"/>
                  </a:schemeClr>
                </a:solidFill>
              </a:rPr>
              <a:t>Objective </a:t>
            </a:r>
          </a:p>
          <a:p>
            <a:endParaRPr lang="en-GB" sz="1600" dirty="0">
              <a:solidFill>
                <a:schemeClr val="accent4">
                  <a:lumMod val="75000"/>
                </a:schemeClr>
              </a:solidFill>
            </a:endParaRPr>
          </a:p>
          <a:p>
            <a:pPr algn="just"/>
            <a:r>
              <a:rPr lang="en-GB" sz="1600" dirty="0">
                <a:solidFill>
                  <a:schemeClr val="accent4">
                    <a:lumMod val="75000"/>
                  </a:schemeClr>
                </a:solidFill>
              </a:rPr>
              <a:t>In this unit you will learn how the web tool renovation option module work. This module calculates the potential energy savings of your building and helps in selection the most promising renovation action. Renovation Options Module takes into consideration a limited number of simple renovation options which we analyse in detail one by one.</a:t>
            </a:r>
            <a:endParaRPr lang="it-IT" sz="1600" dirty="0">
              <a:solidFill>
                <a:schemeClr val="accent4">
                  <a:lumMod val="75000"/>
                </a:schemeClr>
              </a:solidFill>
            </a:endParaRPr>
          </a:p>
          <a:p>
            <a:endParaRPr lang="en-GB" sz="1600" dirty="0">
              <a:solidFill>
                <a:schemeClr val="accent4">
                  <a:lumMod val="75000"/>
                </a:schemeClr>
              </a:solidFill>
            </a:endParaRPr>
          </a:p>
          <a:p>
            <a:endParaRPr lang="it-IT" sz="1600" dirty="0">
              <a:solidFill>
                <a:schemeClr val="accent4">
                  <a:lumMod val="75000"/>
                </a:schemeClr>
              </a:solidFill>
            </a:endParaRPr>
          </a:p>
          <a:p>
            <a:endParaRPr lang="en-GB" sz="1600" dirty="0">
              <a:solidFill>
                <a:schemeClr val="accent6"/>
              </a:solidFill>
            </a:endParaRPr>
          </a:p>
          <a:p>
            <a:endParaRPr lang="it-IT" sz="1600" dirty="0">
              <a:solidFill>
                <a:schemeClr val="accent6"/>
              </a:solidFill>
            </a:endParaRPr>
          </a:p>
          <a:p>
            <a:endParaRPr lang="en-GB" sz="1600" dirty="0"/>
          </a:p>
        </p:txBody>
      </p:sp>
      <p:sp>
        <p:nvSpPr>
          <p:cNvPr id="8" name="Titel 26">
            <a:extLst>
              <a:ext uri="{FF2B5EF4-FFF2-40B4-BE49-F238E27FC236}">
                <a16:creationId xmlns="" xmlns:a16="http://schemas.microsoft.com/office/drawing/2014/main" id="{EEC4FC40-1307-41B4-A799-DFAD3F694EC9}"/>
              </a:ext>
            </a:extLst>
          </p:cNvPr>
          <p:cNvSpPr>
            <a:spLocks noGrp="1"/>
          </p:cNvSpPr>
          <p:nvPr>
            <p:ph type="title"/>
          </p:nvPr>
        </p:nvSpPr>
        <p:spPr>
          <a:xfrm>
            <a:off x="-4763" y="149225"/>
            <a:ext cx="6564313" cy="685800"/>
          </a:xfrm>
        </p:spPr>
        <p:txBody>
          <a:bodyPr>
            <a:normAutofit fontScale="90000"/>
          </a:bodyPr>
          <a:lstStyle/>
          <a:p>
            <a:r>
              <a:rPr lang="en-US" sz="2400" dirty="0"/>
              <a:t>Block 5:  FEEDSCHOOLS APPLICATIONS</a:t>
            </a:r>
            <a:br>
              <a:rPr lang="en-US" sz="2400" dirty="0"/>
            </a:br>
            <a:r>
              <a:rPr lang="en-US" sz="2400" dirty="0"/>
              <a:t>5.1 ERE App</a:t>
            </a:r>
            <a:endParaRPr lang="en-GB" sz="2000" dirty="0"/>
          </a:p>
        </p:txBody>
      </p:sp>
    </p:spTree>
    <p:extLst>
      <p:ext uri="{BB962C8B-B14F-4D97-AF65-F5344CB8AC3E}">
        <p14:creationId xmlns:p14="http://schemas.microsoft.com/office/powerpoint/2010/main" val="27614006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18487" y="1292792"/>
            <a:ext cx="7858713" cy="3211032"/>
          </a:xfrm>
        </p:spPr>
        <p:txBody>
          <a:bodyPr/>
          <a:lstStyle/>
          <a:p>
            <a:pPr marL="0" lvl="2" indent="0">
              <a:buNone/>
            </a:pPr>
            <a:r>
              <a:rPr lang="en-GB" b="1" cap="small" dirty="0"/>
              <a:t>Two ways to use the renovation options module</a:t>
            </a:r>
          </a:p>
          <a:p>
            <a:pPr marL="0" lvl="2" indent="0">
              <a:buNone/>
            </a:pPr>
            <a:endParaRPr lang="en-GB" sz="1600" b="1" cap="small" dirty="0">
              <a:latin typeface="Calibri  "/>
            </a:endParaRPr>
          </a:p>
          <a:p>
            <a:pPr marL="0" lvl="2" indent="0" algn="just">
              <a:buNone/>
            </a:pPr>
            <a:r>
              <a:rPr lang="en-GB" sz="1600" dirty="0">
                <a:latin typeface="+mj-lt"/>
              </a:rPr>
              <a:t>The Renovation Options Module can be accessed via two ways:</a:t>
            </a:r>
            <a:endParaRPr lang="it-IT" sz="1600" dirty="0">
              <a:latin typeface="+mj-lt"/>
            </a:endParaRPr>
          </a:p>
          <a:p>
            <a:pPr marL="1524000" lvl="2" indent="-266700" algn="just">
              <a:buNone/>
            </a:pPr>
            <a:endParaRPr lang="it-IT" sz="1600" b="1" cap="small" dirty="0">
              <a:latin typeface="+mj-lt"/>
            </a:endParaRPr>
          </a:p>
          <a:p>
            <a:pPr marL="1524000" lvl="2" indent="-266700" algn="just">
              <a:buNone/>
            </a:pPr>
            <a:r>
              <a:rPr lang="en-GB" sz="1600" b="1" dirty="0">
                <a:solidFill>
                  <a:srgbClr val="0070C0"/>
                </a:solidFill>
                <a:latin typeface="+mj-lt"/>
              </a:rPr>
              <a:t>1)</a:t>
            </a:r>
            <a:r>
              <a:rPr lang="en-GB" sz="1600" dirty="0">
                <a:latin typeface="+mj-lt"/>
              </a:rPr>
              <a:t>	By accessing the </a:t>
            </a:r>
            <a:r>
              <a:rPr lang="en-GB" sz="1600" b="1" dirty="0">
                <a:solidFill>
                  <a:srgbClr val="0070C0"/>
                </a:solidFill>
                <a:latin typeface="+mj-lt"/>
              </a:rPr>
              <a:t>Renovation Options Module </a:t>
            </a:r>
            <a:r>
              <a:rPr lang="en-GB" sz="1600" dirty="0">
                <a:latin typeface="+mj-lt"/>
              </a:rPr>
              <a:t>at the end of the complete compilation of the </a:t>
            </a:r>
            <a:r>
              <a:rPr lang="en-GB" sz="1600" b="1" dirty="0">
                <a:solidFill>
                  <a:srgbClr val="0070C0"/>
                </a:solidFill>
                <a:latin typeface="+mj-lt"/>
              </a:rPr>
              <a:t>Energy profile Module </a:t>
            </a:r>
            <a:r>
              <a:rPr lang="en-GB" sz="1600" dirty="0">
                <a:latin typeface="+mj-lt"/>
              </a:rPr>
              <a:t>(as in the example shown below).</a:t>
            </a:r>
          </a:p>
          <a:p>
            <a:pPr marL="1524000" lvl="2" indent="-266700" algn="just">
              <a:buNone/>
            </a:pPr>
            <a:endParaRPr lang="en-GB" sz="1600" dirty="0">
              <a:latin typeface="+mj-lt"/>
            </a:endParaRPr>
          </a:p>
          <a:p>
            <a:pPr marL="1524000" lvl="2" indent="-266700" algn="just">
              <a:buNone/>
            </a:pPr>
            <a:r>
              <a:rPr lang="en-GB" sz="1600" b="1" dirty="0">
                <a:solidFill>
                  <a:srgbClr val="0070C0"/>
                </a:solidFill>
                <a:latin typeface="+mj-lt"/>
              </a:rPr>
              <a:t>2) </a:t>
            </a:r>
            <a:r>
              <a:rPr lang="en-GB" sz="1600" dirty="0">
                <a:latin typeface="+mj-lt"/>
              </a:rPr>
              <a:t>	Directly from the </a:t>
            </a:r>
            <a:r>
              <a:rPr lang="en-GB" sz="1600" b="1" dirty="0">
                <a:solidFill>
                  <a:srgbClr val="0070C0"/>
                </a:solidFill>
                <a:latin typeface="+mj-lt"/>
              </a:rPr>
              <a:t>Renovation Options Module </a:t>
            </a:r>
            <a:r>
              <a:rPr lang="en-GB" sz="1600" dirty="0">
                <a:latin typeface="+mj-lt"/>
              </a:rPr>
              <a:t>by filling a reduced number of boxes than in the previous case: School Details, Consumption (over three years), Operating Degree Days boxes.</a:t>
            </a:r>
            <a:endParaRPr lang="it-IT" sz="1600" dirty="0">
              <a:latin typeface="+mj-lt"/>
            </a:endParaRPr>
          </a:p>
          <a:p>
            <a:pPr marL="0" lvl="2" indent="0">
              <a:buNone/>
            </a:pPr>
            <a:endParaRPr lang="it-IT" dirty="0"/>
          </a:p>
          <a:p>
            <a:pPr marL="0" lvl="2" indent="0">
              <a:buNone/>
            </a:pPr>
            <a:endParaRPr lang="en-GB" sz="1600" b="1" cap="small" dirty="0">
              <a:latin typeface="Calibri  "/>
            </a:endParaRPr>
          </a:p>
          <a:p>
            <a:pPr marL="0" lvl="2" indent="0">
              <a:buNone/>
            </a:pPr>
            <a:endParaRPr lang="it-IT" sz="1600" dirty="0">
              <a:latin typeface="Calibri  "/>
            </a:endParaRPr>
          </a:p>
          <a:p>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endParaRPr lang="it-IT" sz="1600" dirty="0">
              <a:latin typeface="Calibri" panose="020F0502020204030204" pitchFamily="34" charset="0"/>
              <a:cs typeface="Calibri" panose="020F0502020204030204" pitchFamily="34" charset="0"/>
            </a:endParaRPr>
          </a:p>
          <a:p>
            <a:pPr marL="0" lvl="2" indent="0">
              <a:buNone/>
            </a:pPr>
            <a:endParaRPr lang="it-IT" b="1" cap="small" dirty="0"/>
          </a:p>
        </p:txBody>
      </p:sp>
      <p:sp>
        <p:nvSpPr>
          <p:cNvPr id="8" name="Titel 1">
            <a:extLst>
              <a:ext uri="{FF2B5EF4-FFF2-40B4-BE49-F238E27FC236}">
                <a16:creationId xmlns="" xmlns:a16="http://schemas.microsoft.com/office/drawing/2014/main" id="{ADAAA50B-2798-4CAE-8AFE-AB4E84FFBE01}"/>
              </a:ext>
            </a:extLst>
          </p:cNvPr>
          <p:cNvSpPr>
            <a:spLocks noGrp="1"/>
          </p:cNvSpPr>
          <p:nvPr>
            <p:ph type="title"/>
          </p:nvPr>
        </p:nvSpPr>
        <p:spPr>
          <a:xfrm>
            <a:off x="-4761" y="149225"/>
            <a:ext cx="6596948" cy="686006"/>
          </a:xfrm>
        </p:spPr>
        <p:txBody>
          <a:bodyPr>
            <a:normAutofit fontScale="90000"/>
          </a:bodyPr>
          <a:lstStyle/>
          <a:p>
            <a:r>
              <a:rPr lang="it-IT" dirty="0"/>
              <a:t>Use of web tool</a:t>
            </a:r>
            <a:br>
              <a:rPr lang="it-IT" dirty="0"/>
            </a:br>
            <a:r>
              <a:rPr lang="it-IT" dirty="0"/>
              <a:t>renovation options module</a:t>
            </a:r>
            <a:endParaRPr lang="en-GB" i="1" dirty="0"/>
          </a:p>
        </p:txBody>
      </p:sp>
      <p:sp>
        <p:nvSpPr>
          <p:cNvPr id="19" name="Freccia a destra 18">
            <a:extLst>
              <a:ext uri="{FF2B5EF4-FFF2-40B4-BE49-F238E27FC236}">
                <a16:creationId xmlns="" xmlns:a16="http://schemas.microsoft.com/office/drawing/2014/main" id="{B4FAE5A1-AD86-4300-8AC9-CE3AAA777CD1}"/>
              </a:ext>
            </a:extLst>
          </p:cNvPr>
          <p:cNvSpPr/>
          <p:nvPr/>
        </p:nvSpPr>
        <p:spPr>
          <a:xfrm>
            <a:off x="559752" y="2432861"/>
            <a:ext cx="720408" cy="40782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dirty="0">
              <a:solidFill>
                <a:srgbClr val="0070C0"/>
              </a:solidFill>
            </a:endParaRPr>
          </a:p>
        </p:txBody>
      </p:sp>
      <p:sp>
        <p:nvSpPr>
          <p:cNvPr id="20" name="Freccia a destra 19">
            <a:extLst>
              <a:ext uri="{FF2B5EF4-FFF2-40B4-BE49-F238E27FC236}">
                <a16:creationId xmlns="" xmlns:a16="http://schemas.microsoft.com/office/drawing/2014/main" id="{E79EE241-F801-4111-B29C-CA4D56B56461}"/>
              </a:ext>
            </a:extLst>
          </p:cNvPr>
          <p:cNvSpPr/>
          <p:nvPr/>
        </p:nvSpPr>
        <p:spPr>
          <a:xfrm>
            <a:off x="559752" y="3502152"/>
            <a:ext cx="720408" cy="40782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dirty="0">
              <a:solidFill>
                <a:srgbClr val="0070C0"/>
              </a:solidFill>
            </a:endParaRPr>
          </a:p>
        </p:txBody>
      </p:sp>
    </p:spTree>
    <p:extLst>
      <p:ext uri="{BB962C8B-B14F-4D97-AF65-F5344CB8AC3E}">
        <p14:creationId xmlns:p14="http://schemas.microsoft.com/office/powerpoint/2010/main" val="287059386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18487" y="1292792"/>
            <a:ext cx="8696913" cy="3211032"/>
          </a:xfrm>
        </p:spPr>
        <p:txBody>
          <a:bodyPr/>
          <a:lstStyle/>
          <a:p>
            <a:pPr marL="0" lvl="2" indent="0">
              <a:buNone/>
            </a:pPr>
            <a:r>
              <a:rPr lang="en-GB" b="1" cap="small" dirty="0"/>
              <a:t>Two ways to use the renovation options module</a:t>
            </a:r>
            <a:endParaRPr lang="en-GB" sz="1600" b="1" cap="small" dirty="0">
              <a:latin typeface="Calibri  "/>
            </a:endParaRPr>
          </a:p>
          <a:p>
            <a:pPr marL="0" lvl="2" indent="0" algn="just">
              <a:spcBef>
                <a:spcPts val="600"/>
              </a:spcBef>
              <a:buNone/>
            </a:pPr>
            <a:r>
              <a:rPr lang="en-GB" sz="1600" dirty="0">
                <a:latin typeface="+mj-lt"/>
              </a:rPr>
              <a:t>We consider the case 1) to start filling the Renovation Options Module that can be accessed by clicking </a:t>
            </a:r>
            <a:r>
              <a:rPr lang="en-GB" sz="1600" b="1" dirty="0">
                <a:solidFill>
                  <a:srgbClr val="0070C0"/>
                </a:solidFill>
                <a:latin typeface="+mj-lt"/>
              </a:rPr>
              <a:t>Next</a:t>
            </a:r>
            <a:r>
              <a:rPr lang="en-GB" sz="1600" dirty="0">
                <a:latin typeface="+mj-lt"/>
              </a:rPr>
              <a:t> at the end of the page </a:t>
            </a:r>
            <a:r>
              <a:rPr lang="en-US" sz="1600" dirty="0">
                <a:latin typeface="+mj-lt"/>
              </a:rPr>
              <a:t>at the end of the last page of the Energy Profile Module that shows normalized indexes:</a:t>
            </a:r>
            <a:endParaRPr lang="it-IT" sz="1600" dirty="0">
              <a:latin typeface="+mj-lt"/>
            </a:endParaRPr>
          </a:p>
          <a:p>
            <a:pPr marL="1257300" lvl="2" indent="0">
              <a:buNone/>
            </a:pPr>
            <a:endParaRPr lang="it-IT" sz="1600" b="1" cap="small" dirty="0">
              <a:latin typeface="Calibri  "/>
            </a:endParaRPr>
          </a:p>
          <a:p>
            <a:pPr marL="0" lvl="2" indent="0">
              <a:buNone/>
            </a:pPr>
            <a:endParaRPr lang="it-IT" dirty="0"/>
          </a:p>
          <a:p>
            <a:pPr marL="0" lvl="2" indent="0">
              <a:buNone/>
            </a:pPr>
            <a:endParaRPr lang="en-GB" sz="1600" b="1" cap="small" dirty="0">
              <a:latin typeface="Calibri  "/>
            </a:endParaRPr>
          </a:p>
          <a:p>
            <a:pPr marL="0" lvl="2" indent="0">
              <a:buNone/>
            </a:pPr>
            <a:endParaRPr lang="it-IT" sz="1600" dirty="0">
              <a:latin typeface="Calibri  "/>
            </a:endParaRPr>
          </a:p>
          <a:p>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endParaRPr lang="it-IT" sz="1600" dirty="0">
              <a:latin typeface="Calibri" panose="020F0502020204030204" pitchFamily="34" charset="0"/>
              <a:cs typeface="Calibri" panose="020F0502020204030204" pitchFamily="34" charset="0"/>
            </a:endParaRPr>
          </a:p>
          <a:p>
            <a:pPr marL="0" lvl="2" indent="0">
              <a:buNone/>
            </a:pPr>
            <a:endParaRPr lang="it-IT" b="1" cap="small" dirty="0"/>
          </a:p>
        </p:txBody>
      </p:sp>
      <p:sp>
        <p:nvSpPr>
          <p:cNvPr id="8" name="Titel 1">
            <a:extLst>
              <a:ext uri="{FF2B5EF4-FFF2-40B4-BE49-F238E27FC236}">
                <a16:creationId xmlns="" xmlns:a16="http://schemas.microsoft.com/office/drawing/2014/main" id="{ADAAA50B-2798-4CAE-8AFE-AB4E84FFBE01}"/>
              </a:ext>
            </a:extLst>
          </p:cNvPr>
          <p:cNvSpPr>
            <a:spLocks noGrp="1"/>
          </p:cNvSpPr>
          <p:nvPr>
            <p:ph type="title"/>
          </p:nvPr>
        </p:nvSpPr>
        <p:spPr>
          <a:xfrm>
            <a:off x="-4761" y="149225"/>
            <a:ext cx="6596948" cy="686006"/>
          </a:xfrm>
        </p:spPr>
        <p:txBody>
          <a:bodyPr>
            <a:normAutofit fontScale="90000"/>
          </a:bodyPr>
          <a:lstStyle/>
          <a:p>
            <a:r>
              <a:rPr lang="it-IT" dirty="0"/>
              <a:t>Use of web tool</a:t>
            </a:r>
            <a:br>
              <a:rPr lang="it-IT" dirty="0"/>
            </a:br>
            <a:r>
              <a:rPr lang="it-IT" dirty="0"/>
              <a:t>renovation options module</a:t>
            </a:r>
            <a:endParaRPr lang="en-GB" i="1" dirty="0"/>
          </a:p>
        </p:txBody>
      </p:sp>
      <p:pic>
        <p:nvPicPr>
          <p:cNvPr id="6" name="Immagine 5">
            <a:extLst>
              <a:ext uri="{FF2B5EF4-FFF2-40B4-BE49-F238E27FC236}">
                <a16:creationId xmlns="" xmlns:a16="http://schemas.microsoft.com/office/drawing/2014/main" id="{1D1F7B9F-9907-49CF-9161-5E40F7BC3ACA}"/>
              </a:ext>
            </a:extLst>
          </p:cNvPr>
          <p:cNvPicPr>
            <a:picLocks noChangeAspect="1"/>
          </p:cNvPicPr>
          <p:nvPr/>
        </p:nvPicPr>
        <p:blipFill>
          <a:blip r:embed="rId2"/>
          <a:stretch>
            <a:fillRect/>
          </a:stretch>
        </p:blipFill>
        <p:spPr>
          <a:xfrm>
            <a:off x="421687" y="3106613"/>
            <a:ext cx="3756613" cy="2853674"/>
          </a:xfrm>
          <a:prstGeom prst="rect">
            <a:avLst/>
          </a:prstGeom>
        </p:spPr>
      </p:pic>
      <p:pic>
        <p:nvPicPr>
          <p:cNvPr id="7" name="Immagine 6">
            <a:extLst>
              <a:ext uri="{FF2B5EF4-FFF2-40B4-BE49-F238E27FC236}">
                <a16:creationId xmlns="" xmlns:a16="http://schemas.microsoft.com/office/drawing/2014/main" id="{70F23B28-0D30-42B2-9ED6-B14A96533537}"/>
              </a:ext>
            </a:extLst>
          </p:cNvPr>
          <p:cNvPicPr>
            <a:picLocks noChangeAspect="1"/>
          </p:cNvPicPr>
          <p:nvPr/>
        </p:nvPicPr>
        <p:blipFill>
          <a:blip r:embed="rId3"/>
          <a:stretch>
            <a:fillRect/>
          </a:stretch>
        </p:blipFill>
        <p:spPr>
          <a:xfrm>
            <a:off x="4892730" y="2278262"/>
            <a:ext cx="3398913" cy="3888808"/>
          </a:xfrm>
          <a:prstGeom prst="rect">
            <a:avLst/>
          </a:prstGeom>
        </p:spPr>
      </p:pic>
      <p:pic>
        <p:nvPicPr>
          <p:cNvPr id="9" name="Elemento grafico 78" descr="Dorso della mano con indice che punta verso destra">
            <a:extLst>
              <a:ext uri="{FF2B5EF4-FFF2-40B4-BE49-F238E27FC236}">
                <a16:creationId xmlns="" xmlns:a16="http://schemas.microsoft.com/office/drawing/2014/main" id="{6456C543-A8CD-4A8D-92AB-1209AAF9A71B}"/>
              </a:ext>
            </a:extLst>
          </p:cNvPr>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flipH="1">
            <a:off x="7961445" y="5852745"/>
            <a:ext cx="323850" cy="323850"/>
          </a:xfrm>
          <a:prstGeom prst="rect">
            <a:avLst/>
          </a:prstGeom>
        </p:spPr>
      </p:pic>
      <p:sp>
        <p:nvSpPr>
          <p:cNvPr id="10" name="Rettangolo con angoli arrotondati 9">
            <a:extLst>
              <a:ext uri="{FF2B5EF4-FFF2-40B4-BE49-F238E27FC236}">
                <a16:creationId xmlns="" xmlns:a16="http://schemas.microsoft.com/office/drawing/2014/main" id="{303866F9-9CCC-4815-9CD8-5D0B3A5688A6}"/>
              </a:ext>
            </a:extLst>
          </p:cNvPr>
          <p:cNvSpPr/>
          <p:nvPr/>
        </p:nvSpPr>
        <p:spPr>
          <a:xfrm>
            <a:off x="5762729" y="5881887"/>
            <a:ext cx="2192367" cy="2947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dirty="0"/>
          </a:p>
        </p:txBody>
      </p:sp>
    </p:spTree>
    <p:extLst>
      <p:ext uri="{BB962C8B-B14F-4D97-AF65-F5344CB8AC3E}">
        <p14:creationId xmlns:p14="http://schemas.microsoft.com/office/powerpoint/2010/main" val="215505420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18487" y="1628072"/>
            <a:ext cx="4320001" cy="3211032"/>
          </a:xfrm>
        </p:spPr>
        <p:txBody>
          <a:bodyPr/>
          <a:lstStyle/>
          <a:p>
            <a:pPr marL="0" lvl="2" indent="0">
              <a:buNone/>
            </a:pPr>
            <a:endParaRPr lang="en-GB" sz="1600" b="1" cap="small" dirty="0">
              <a:latin typeface="+mj-lt"/>
            </a:endParaRPr>
          </a:p>
          <a:p>
            <a:pPr marL="0" lvl="2" indent="0" algn="just">
              <a:buNone/>
            </a:pPr>
            <a:r>
              <a:rPr lang="it-IT" sz="1600" dirty="0">
                <a:latin typeface="+mj-lt"/>
              </a:rPr>
              <a:t>The screen summarises the main information from the </a:t>
            </a:r>
            <a:r>
              <a:rPr lang="it-IT" sz="1600" b="1" dirty="0">
                <a:solidFill>
                  <a:srgbClr val="0070C0"/>
                </a:solidFill>
                <a:latin typeface="+mj-lt"/>
              </a:rPr>
              <a:t>Energy Profile Module </a:t>
            </a:r>
            <a:r>
              <a:rPr lang="it-IT" sz="1600" dirty="0">
                <a:solidFill>
                  <a:schemeClr val="tx1"/>
                </a:solidFill>
                <a:latin typeface="+mj-lt"/>
              </a:rPr>
              <a:t>as:</a:t>
            </a:r>
          </a:p>
          <a:p>
            <a:pPr marL="622300" lvl="2" indent="-285750" algn="just">
              <a:spcBef>
                <a:spcPts val="600"/>
              </a:spcBef>
              <a:buFont typeface="Wingdings" panose="05000000000000000000" pitchFamily="2" charset="2"/>
              <a:buChar char="§"/>
            </a:pPr>
            <a:r>
              <a:rPr lang="it-IT" sz="1600" dirty="0">
                <a:solidFill>
                  <a:schemeClr val="tx1"/>
                </a:solidFill>
                <a:latin typeface="+mj-lt"/>
              </a:rPr>
              <a:t>School details</a:t>
            </a:r>
          </a:p>
          <a:p>
            <a:pPr marL="622300" lvl="2" indent="-285750" algn="just">
              <a:buFont typeface="Wingdings" panose="05000000000000000000" pitchFamily="2" charset="2"/>
              <a:buChar char="§"/>
            </a:pPr>
            <a:r>
              <a:rPr lang="it-IT" sz="1600" dirty="0">
                <a:solidFill>
                  <a:schemeClr val="tx1"/>
                </a:solidFill>
                <a:latin typeface="+mj-lt"/>
              </a:rPr>
              <a:t>Degree Days</a:t>
            </a:r>
          </a:p>
          <a:p>
            <a:pPr marL="622300" lvl="2" indent="-285750" algn="just">
              <a:buFont typeface="Wingdings" panose="05000000000000000000" pitchFamily="2" charset="2"/>
              <a:buChar char="§"/>
            </a:pPr>
            <a:r>
              <a:rPr lang="it-IT" sz="1600" dirty="0">
                <a:solidFill>
                  <a:schemeClr val="tx1"/>
                </a:solidFill>
                <a:latin typeface="+mj-lt"/>
              </a:rPr>
              <a:t>Time normalisation factor</a:t>
            </a:r>
          </a:p>
          <a:p>
            <a:pPr marL="622300" lvl="2" indent="-285750" algn="just">
              <a:buFont typeface="Wingdings" panose="05000000000000000000" pitchFamily="2" charset="2"/>
              <a:buChar char="§"/>
            </a:pPr>
            <a:r>
              <a:rPr lang="it-IT" sz="1600" dirty="0">
                <a:solidFill>
                  <a:schemeClr val="tx1"/>
                </a:solidFill>
                <a:latin typeface="+mj-lt"/>
              </a:rPr>
              <a:t>Heating average consumption</a:t>
            </a:r>
          </a:p>
          <a:p>
            <a:pPr marL="622300" lvl="2" indent="-285750" algn="just">
              <a:buFont typeface="Wingdings" panose="05000000000000000000" pitchFamily="2" charset="2"/>
              <a:buChar char="§"/>
            </a:pPr>
            <a:r>
              <a:rPr lang="it-IT" sz="1600" dirty="0">
                <a:solidFill>
                  <a:schemeClr val="tx1"/>
                </a:solidFill>
                <a:latin typeface="+mj-lt"/>
              </a:rPr>
              <a:t>Electricity average consumption</a:t>
            </a:r>
          </a:p>
          <a:p>
            <a:pPr marL="0" lvl="2" indent="0" algn="just">
              <a:buNone/>
            </a:pPr>
            <a:endParaRPr lang="it-IT" sz="1600" b="1" cap="small" dirty="0">
              <a:solidFill>
                <a:schemeClr val="tx1"/>
              </a:solidFill>
              <a:latin typeface="+mj-lt"/>
            </a:endParaRPr>
          </a:p>
          <a:p>
            <a:pPr marL="0" lvl="2" indent="0" algn="just">
              <a:buNone/>
            </a:pPr>
            <a:r>
              <a:rPr lang="en-GB" sz="1600" b="1" dirty="0">
                <a:solidFill>
                  <a:srgbClr val="0070C0"/>
                </a:solidFill>
                <a:latin typeface="+mj-lt"/>
              </a:rPr>
              <a:t>Renovation Options Module</a:t>
            </a:r>
            <a:r>
              <a:rPr lang="en-GB" sz="1600" dirty="0">
                <a:solidFill>
                  <a:srgbClr val="0070C0"/>
                </a:solidFill>
                <a:latin typeface="+mj-lt"/>
              </a:rPr>
              <a:t> </a:t>
            </a:r>
            <a:r>
              <a:rPr lang="en-GB" sz="1600" dirty="0">
                <a:latin typeface="+mj-lt"/>
              </a:rPr>
              <a:t>takes into consideration a limited number of simple renovation options which we analyze in detail one by one.</a:t>
            </a:r>
            <a:endParaRPr lang="it-IT" sz="1600" dirty="0">
              <a:latin typeface="+mj-lt"/>
            </a:endParaRPr>
          </a:p>
          <a:p>
            <a:pPr marL="0" lvl="2" indent="0">
              <a:buNone/>
            </a:pPr>
            <a:endParaRPr lang="it-IT" sz="1600" b="1" cap="small" dirty="0">
              <a:latin typeface="Calibri  "/>
            </a:endParaRPr>
          </a:p>
          <a:p>
            <a:pPr marL="0" lvl="2" indent="0">
              <a:buNone/>
            </a:pPr>
            <a:endParaRPr lang="it-IT" dirty="0"/>
          </a:p>
          <a:p>
            <a:pPr marL="0" lvl="2" indent="0">
              <a:buNone/>
            </a:pPr>
            <a:endParaRPr lang="en-GB" sz="1600" b="1" cap="small" dirty="0">
              <a:latin typeface="Calibri  "/>
            </a:endParaRPr>
          </a:p>
          <a:p>
            <a:pPr marL="0" lvl="2" indent="0">
              <a:buNone/>
            </a:pPr>
            <a:endParaRPr lang="it-IT" sz="1600" dirty="0">
              <a:latin typeface="Calibri  "/>
            </a:endParaRPr>
          </a:p>
          <a:p>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endParaRPr lang="it-IT" sz="1600" dirty="0">
              <a:latin typeface="Calibri" panose="020F0502020204030204" pitchFamily="34" charset="0"/>
              <a:cs typeface="Calibri" panose="020F0502020204030204" pitchFamily="34" charset="0"/>
            </a:endParaRPr>
          </a:p>
          <a:p>
            <a:pPr marL="0" lvl="2" indent="0">
              <a:buNone/>
            </a:pPr>
            <a:endParaRPr lang="it-IT" b="1" cap="small" dirty="0"/>
          </a:p>
        </p:txBody>
      </p:sp>
      <p:sp>
        <p:nvSpPr>
          <p:cNvPr id="8" name="Titel 1">
            <a:extLst>
              <a:ext uri="{FF2B5EF4-FFF2-40B4-BE49-F238E27FC236}">
                <a16:creationId xmlns="" xmlns:a16="http://schemas.microsoft.com/office/drawing/2014/main" id="{ADAAA50B-2798-4CAE-8AFE-AB4E84FFBE01}"/>
              </a:ext>
            </a:extLst>
          </p:cNvPr>
          <p:cNvSpPr>
            <a:spLocks noGrp="1"/>
          </p:cNvSpPr>
          <p:nvPr>
            <p:ph type="title"/>
          </p:nvPr>
        </p:nvSpPr>
        <p:spPr>
          <a:xfrm>
            <a:off x="-4761" y="149225"/>
            <a:ext cx="6596948" cy="686006"/>
          </a:xfrm>
        </p:spPr>
        <p:txBody>
          <a:bodyPr>
            <a:normAutofit fontScale="90000"/>
          </a:bodyPr>
          <a:lstStyle/>
          <a:p>
            <a:r>
              <a:rPr lang="it-IT" dirty="0"/>
              <a:t>Use of web tool</a:t>
            </a:r>
            <a:br>
              <a:rPr lang="it-IT" dirty="0"/>
            </a:br>
            <a:r>
              <a:rPr lang="it-IT" dirty="0"/>
              <a:t>renovation options module</a:t>
            </a:r>
            <a:endParaRPr lang="en-GB" i="1" dirty="0"/>
          </a:p>
        </p:txBody>
      </p:sp>
      <p:pic>
        <p:nvPicPr>
          <p:cNvPr id="11" name="Immagine 10">
            <a:extLst>
              <a:ext uri="{FF2B5EF4-FFF2-40B4-BE49-F238E27FC236}">
                <a16:creationId xmlns="" xmlns:a16="http://schemas.microsoft.com/office/drawing/2014/main" id="{36D2D1EE-6856-4E55-8C67-01375BB4C52E}"/>
              </a:ext>
            </a:extLst>
          </p:cNvPr>
          <p:cNvPicPr>
            <a:picLocks noChangeAspect="1"/>
          </p:cNvPicPr>
          <p:nvPr/>
        </p:nvPicPr>
        <p:blipFill>
          <a:blip r:embed="rId2"/>
          <a:stretch>
            <a:fillRect/>
          </a:stretch>
        </p:blipFill>
        <p:spPr>
          <a:xfrm>
            <a:off x="4824000" y="1911558"/>
            <a:ext cx="4320000" cy="3802268"/>
          </a:xfrm>
          <a:prstGeom prst="rect">
            <a:avLst/>
          </a:prstGeom>
          <a:ln>
            <a:solidFill>
              <a:schemeClr val="tx1"/>
            </a:solidFill>
          </a:ln>
        </p:spPr>
      </p:pic>
      <p:sp>
        <p:nvSpPr>
          <p:cNvPr id="6" name="Textplatzhalter 2">
            <a:extLst>
              <a:ext uri="{FF2B5EF4-FFF2-40B4-BE49-F238E27FC236}">
                <a16:creationId xmlns="" xmlns:a16="http://schemas.microsoft.com/office/drawing/2014/main" id="{5AE79BE9-DF89-4680-93A9-B729ADB3A43E}"/>
              </a:ext>
            </a:extLst>
          </p:cNvPr>
          <p:cNvSpPr txBox="1">
            <a:spLocks/>
          </p:cNvSpPr>
          <p:nvPr/>
        </p:nvSpPr>
        <p:spPr>
          <a:xfrm>
            <a:off x="218487" y="1292792"/>
            <a:ext cx="8696913" cy="383608"/>
          </a:xfrm>
          <a:prstGeom prst="rect">
            <a:avLst/>
          </a:prstGeom>
        </p:spPr>
        <p:txBody>
          <a:bodyPr vert="horz" wrap="square" lIns="0" tIns="0" rIns="0" bIns="0" rtlCol="0">
            <a:noAutofit/>
          </a:bodyPr>
          <a:lstStyle>
            <a:lvl1pPr marL="0" indent="0" algn="l" defTabSz="913878" rtl="0" eaLnBrk="1" latinLnBrk="0" hangingPunct="1">
              <a:spcBef>
                <a:spcPct val="20000"/>
              </a:spcBef>
              <a:buClr>
                <a:schemeClr val="accent1"/>
              </a:buClr>
              <a:buSzPct val="80000"/>
              <a:buFontTx/>
              <a:buNone/>
              <a:defRPr sz="2200" kern="1200" baseline="0">
                <a:solidFill>
                  <a:schemeClr val="tx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buFont typeface="Trebuchet MS" pitchFamily="34" charset="0"/>
              <a:buNone/>
            </a:pPr>
            <a:r>
              <a:rPr lang="en-GB" b="1" cap="small" dirty="0"/>
              <a:t>Two ways to use the renovation options module</a:t>
            </a:r>
            <a:endParaRPr lang="it-IT" dirty="0"/>
          </a:p>
          <a:p>
            <a:pPr marL="0" lvl="2" indent="0">
              <a:buFont typeface="Trebuchet MS" pitchFamily="34" charset="0"/>
              <a:buNone/>
            </a:pPr>
            <a:endParaRPr lang="en-GB" sz="1600" b="1" cap="small" dirty="0">
              <a:latin typeface="Calibri  "/>
            </a:endParaRPr>
          </a:p>
          <a:p>
            <a:pPr marL="0" lvl="2" indent="0">
              <a:buFont typeface="Trebuchet MS" pitchFamily="34" charset="0"/>
              <a:buNone/>
            </a:pPr>
            <a:endParaRPr lang="it-IT" sz="1600" dirty="0">
              <a:latin typeface="Calibri  "/>
            </a:endParaRPr>
          </a:p>
          <a:p>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endParaRPr lang="it-IT" sz="1600" dirty="0">
              <a:latin typeface="Calibri" panose="020F0502020204030204" pitchFamily="34" charset="0"/>
              <a:cs typeface="Calibri" panose="020F0502020204030204" pitchFamily="34" charset="0"/>
            </a:endParaRPr>
          </a:p>
          <a:p>
            <a:pPr marL="0" lvl="2" indent="0">
              <a:buFont typeface="Trebuchet MS" pitchFamily="34" charset="0"/>
              <a:buNone/>
            </a:pPr>
            <a:endParaRPr lang="it-IT" b="1" cap="small" dirty="0"/>
          </a:p>
        </p:txBody>
      </p:sp>
    </p:spTree>
    <p:extLst>
      <p:ext uri="{BB962C8B-B14F-4D97-AF65-F5344CB8AC3E}">
        <p14:creationId xmlns:p14="http://schemas.microsoft.com/office/powerpoint/2010/main" val="419046353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18487" y="1292792"/>
            <a:ext cx="8780370" cy="3211032"/>
          </a:xfrm>
        </p:spPr>
        <p:txBody>
          <a:bodyPr/>
          <a:lstStyle/>
          <a:p>
            <a:pPr marL="0" lvl="2" indent="0">
              <a:buNone/>
            </a:pPr>
            <a:r>
              <a:rPr lang="en-GB" b="1" cap="small" dirty="0"/>
              <a:t>Architectural elements</a:t>
            </a:r>
          </a:p>
          <a:p>
            <a:pPr marL="0" lvl="2" indent="0">
              <a:buNone/>
            </a:pPr>
            <a:endParaRPr lang="it-IT" sz="1600" b="1" cap="small" dirty="0">
              <a:solidFill>
                <a:schemeClr val="tx1"/>
              </a:solidFill>
              <a:latin typeface="Calibri  "/>
            </a:endParaRPr>
          </a:p>
          <a:p>
            <a:pPr algn="just"/>
            <a:r>
              <a:rPr lang="en-GB" sz="1600" dirty="0">
                <a:latin typeface="+mj-lt"/>
              </a:rPr>
              <a:t>This section of </a:t>
            </a:r>
            <a:r>
              <a:rPr lang="en-GB" sz="1600" b="1" dirty="0">
                <a:solidFill>
                  <a:srgbClr val="0070C0"/>
                </a:solidFill>
                <a:latin typeface="+mj-lt"/>
              </a:rPr>
              <a:t>Renovation Options Module </a:t>
            </a:r>
            <a:r>
              <a:rPr lang="en-GB" sz="1600" dirty="0">
                <a:latin typeface="+mj-lt"/>
              </a:rPr>
              <a:t>allows to evaluate some energy improvement actions by identifying the simplest actions to improve the energy quality of school buildings and evaluating the opportunity to carry out, through an energy specialist, more in-depth energy audits.</a:t>
            </a:r>
            <a:endParaRPr lang="it-IT" sz="1600" dirty="0">
              <a:latin typeface="+mj-lt"/>
            </a:endParaRPr>
          </a:p>
          <a:p>
            <a:pPr algn="just"/>
            <a:r>
              <a:rPr lang="en-GB" sz="1600" dirty="0">
                <a:latin typeface="+mj-lt"/>
              </a:rPr>
              <a:t>FEEDSCHOOLS webtool allows to choose different improvement actions to evaluate the savings (kWh/y) and the percentage weight of the savings compared to the total savings.</a:t>
            </a:r>
            <a:endParaRPr lang="it-IT" sz="1600" dirty="0">
              <a:latin typeface="+mj-lt"/>
            </a:endParaRPr>
          </a:p>
          <a:p>
            <a:pPr algn="just"/>
            <a:r>
              <a:rPr lang="en-GB" sz="1600" dirty="0">
                <a:latin typeface="+mj-lt"/>
              </a:rPr>
              <a:t>It is possible to evaluate simple interventions on the envelope by selecting the category to which it belongs:</a:t>
            </a:r>
            <a:endParaRPr lang="it-IT" sz="1600" dirty="0">
              <a:latin typeface="+mj-lt"/>
            </a:endParaRPr>
          </a:p>
          <a:p>
            <a:pPr marL="723900" lvl="2" indent="-368300">
              <a:spcBef>
                <a:spcPts val="1200"/>
              </a:spcBef>
              <a:buFont typeface="Wingdings" panose="05000000000000000000" pitchFamily="2" charset="2"/>
              <a:buChar char="q"/>
            </a:pPr>
            <a:r>
              <a:rPr lang="en-GB" sz="1600" b="1" dirty="0">
                <a:solidFill>
                  <a:srgbClr val="0070C0"/>
                </a:solidFill>
                <a:latin typeface="+mj-lt"/>
              </a:rPr>
              <a:t>Glazing</a:t>
            </a:r>
            <a:endParaRPr lang="it-IT" sz="1600" b="1" dirty="0">
              <a:solidFill>
                <a:srgbClr val="0070C0"/>
              </a:solidFill>
              <a:latin typeface="+mj-lt"/>
            </a:endParaRPr>
          </a:p>
          <a:p>
            <a:pPr marL="723900" lvl="2" indent="-368300">
              <a:spcBef>
                <a:spcPts val="1200"/>
              </a:spcBef>
              <a:buFont typeface="Wingdings" panose="05000000000000000000" pitchFamily="2" charset="2"/>
              <a:buChar char="q"/>
            </a:pPr>
            <a:r>
              <a:rPr lang="en-GB" sz="1600" b="1" dirty="0">
                <a:solidFill>
                  <a:srgbClr val="0070C0"/>
                </a:solidFill>
                <a:latin typeface="+mj-lt"/>
              </a:rPr>
              <a:t>Roof</a:t>
            </a:r>
            <a:endParaRPr lang="it-IT" sz="1600" b="1" dirty="0">
              <a:solidFill>
                <a:srgbClr val="0070C0"/>
              </a:solidFill>
              <a:latin typeface="+mj-lt"/>
            </a:endParaRPr>
          </a:p>
          <a:p>
            <a:pPr marL="723900" lvl="2" indent="-368300">
              <a:spcBef>
                <a:spcPts val="1200"/>
              </a:spcBef>
              <a:buFont typeface="Wingdings" panose="05000000000000000000" pitchFamily="2" charset="2"/>
              <a:buChar char="q"/>
            </a:pPr>
            <a:r>
              <a:rPr lang="en-GB" sz="1600" b="1" dirty="0">
                <a:solidFill>
                  <a:srgbClr val="0070C0"/>
                </a:solidFill>
                <a:latin typeface="+mj-lt"/>
              </a:rPr>
              <a:t>Walls</a:t>
            </a:r>
            <a:endParaRPr lang="it-IT" sz="1600" b="1" dirty="0">
              <a:solidFill>
                <a:srgbClr val="0070C0"/>
              </a:solidFill>
              <a:latin typeface="+mj-lt"/>
            </a:endParaRPr>
          </a:p>
          <a:p>
            <a:pPr marL="723900" lvl="2" indent="-368300">
              <a:spcBef>
                <a:spcPts val="1200"/>
              </a:spcBef>
              <a:buFont typeface="Wingdings" panose="05000000000000000000" pitchFamily="2" charset="2"/>
              <a:buChar char="q"/>
            </a:pPr>
            <a:r>
              <a:rPr lang="en-GB" sz="1600" b="1" dirty="0">
                <a:solidFill>
                  <a:srgbClr val="0070C0"/>
                </a:solidFill>
                <a:latin typeface="+mj-lt"/>
              </a:rPr>
              <a:t>Floor  </a:t>
            </a:r>
            <a:endParaRPr lang="it-IT" sz="1600" b="1" dirty="0">
              <a:solidFill>
                <a:srgbClr val="0070C0"/>
              </a:solidFill>
              <a:latin typeface="+mj-lt"/>
            </a:endParaRPr>
          </a:p>
          <a:p>
            <a:pPr marL="285750" lvl="2" indent="-285750">
              <a:buFontTx/>
              <a:buChar char="-"/>
            </a:pPr>
            <a:endParaRPr lang="it-IT" sz="1600" dirty="0">
              <a:solidFill>
                <a:schemeClr val="tx1"/>
              </a:solidFill>
              <a:latin typeface="Calibri  "/>
            </a:endParaRPr>
          </a:p>
          <a:p>
            <a:pPr marL="0" lvl="2" indent="0">
              <a:buNone/>
            </a:pPr>
            <a:endParaRPr lang="it-IT" dirty="0"/>
          </a:p>
          <a:p>
            <a:pPr marL="0" lvl="2" indent="0">
              <a:buNone/>
            </a:pPr>
            <a:endParaRPr lang="en-GB" sz="1600" b="1" cap="small" dirty="0">
              <a:latin typeface="Calibri  "/>
            </a:endParaRPr>
          </a:p>
          <a:p>
            <a:pPr marL="0" lvl="2" indent="0">
              <a:buNone/>
            </a:pPr>
            <a:endParaRPr lang="it-IT" sz="1600" dirty="0">
              <a:latin typeface="Calibri  "/>
            </a:endParaRPr>
          </a:p>
          <a:p>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endParaRPr lang="it-IT" sz="1600" dirty="0">
              <a:latin typeface="Calibri" panose="020F0502020204030204" pitchFamily="34" charset="0"/>
              <a:cs typeface="Calibri" panose="020F0502020204030204" pitchFamily="34" charset="0"/>
            </a:endParaRPr>
          </a:p>
          <a:p>
            <a:pPr marL="0" lvl="2" indent="0">
              <a:buNone/>
            </a:pPr>
            <a:endParaRPr lang="it-IT" b="1" cap="small" dirty="0"/>
          </a:p>
        </p:txBody>
      </p:sp>
      <p:sp>
        <p:nvSpPr>
          <p:cNvPr id="8" name="Titel 1">
            <a:extLst>
              <a:ext uri="{FF2B5EF4-FFF2-40B4-BE49-F238E27FC236}">
                <a16:creationId xmlns="" xmlns:a16="http://schemas.microsoft.com/office/drawing/2014/main" id="{ADAAA50B-2798-4CAE-8AFE-AB4E84FFBE01}"/>
              </a:ext>
            </a:extLst>
          </p:cNvPr>
          <p:cNvSpPr>
            <a:spLocks noGrp="1"/>
          </p:cNvSpPr>
          <p:nvPr>
            <p:ph type="title"/>
          </p:nvPr>
        </p:nvSpPr>
        <p:spPr>
          <a:xfrm>
            <a:off x="-4761" y="149225"/>
            <a:ext cx="6596948" cy="686006"/>
          </a:xfrm>
        </p:spPr>
        <p:txBody>
          <a:bodyPr>
            <a:normAutofit fontScale="90000"/>
          </a:bodyPr>
          <a:lstStyle/>
          <a:p>
            <a:r>
              <a:rPr lang="it-IT" dirty="0"/>
              <a:t>Use of web tool</a:t>
            </a:r>
            <a:br>
              <a:rPr lang="it-IT" dirty="0"/>
            </a:br>
            <a:r>
              <a:rPr lang="it-IT" dirty="0"/>
              <a:t>renovation options module</a:t>
            </a:r>
            <a:endParaRPr lang="en-GB" i="1" dirty="0"/>
          </a:p>
        </p:txBody>
      </p:sp>
    </p:spTree>
    <p:extLst>
      <p:ext uri="{BB962C8B-B14F-4D97-AF65-F5344CB8AC3E}">
        <p14:creationId xmlns:p14="http://schemas.microsoft.com/office/powerpoint/2010/main" val="5656461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27"/>
          <p:cNvSpPr>
            <a:spLocks noGrp="1" noChangeAspect="1"/>
          </p:cNvSpPr>
          <p:nvPr>
            <p:ph type="body" sz="quarter" idx="11"/>
          </p:nvPr>
        </p:nvSpPr>
        <p:spPr>
          <a:xfrm>
            <a:off x="874729" y="3427962"/>
            <a:ext cx="1621517" cy="1620000"/>
          </a:xfrm>
        </p:spPr>
        <p:txBody>
          <a:bodyPr lIns="72000" rIns="0" anchor="ctr">
            <a:noAutofit/>
          </a:bodyPr>
          <a:lstStyle/>
          <a:p>
            <a:r>
              <a:rPr lang="en-GB" sz="1800" dirty="0"/>
              <a:t>5.1.1</a:t>
            </a:r>
            <a:r>
              <a:rPr lang="en-GB" sz="1900" dirty="0"/>
              <a:t> </a:t>
            </a:r>
          </a:p>
          <a:p>
            <a:r>
              <a:rPr lang="it-IT" sz="1600" dirty="0"/>
              <a:t>Method for </a:t>
            </a:r>
            <a:r>
              <a:rPr lang="en-GB" sz="1600" dirty="0"/>
              <a:t>calculation of specific energy consumption</a:t>
            </a:r>
          </a:p>
          <a:p>
            <a:r>
              <a:rPr lang="en-GB" sz="1600" i="1" dirty="0"/>
              <a:t>(</a:t>
            </a:r>
            <a:r>
              <a:rPr lang="en-GB" sz="1600" i="1" dirty="0">
                <a:hlinkClick r:id="rId3" action="ppaction://hlinksldjump"/>
              </a:rPr>
              <a:t>link</a:t>
            </a:r>
            <a:r>
              <a:rPr lang="en-GB" sz="1600" i="1" dirty="0"/>
              <a:t>)</a:t>
            </a:r>
          </a:p>
        </p:txBody>
      </p:sp>
      <p:sp>
        <p:nvSpPr>
          <p:cNvPr id="29" name="Textplatzhalter 28"/>
          <p:cNvSpPr>
            <a:spLocks noGrp="1" noChangeAspect="1"/>
          </p:cNvSpPr>
          <p:nvPr>
            <p:ph type="body" sz="quarter" idx="12"/>
          </p:nvPr>
        </p:nvSpPr>
        <p:spPr>
          <a:xfrm>
            <a:off x="2799072" y="3427962"/>
            <a:ext cx="1621517" cy="1620000"/>
          </a:xfrm>
        </p:spPr>
        <p:txBody>
          <a:bodyPr anchor="ctr">
            <a:noAutofit/>
          </a:bodyPr>
          <a:lstStyle/>
          <a:p>
            <a:r>
              <a:rPr lang="en-GB" sz="1800" dirty="0"/>
              <a:t>5.1.2  </a:t>
            </a:r>
          </a:p>
          <a:p>
            <a:r>
              <a:rPr lang="it-IT" sz="1600" dirty="0"/>
              <a:t>Evaluation of schools’ specific energy </a:t>
            </a:r>
            <a:r>
              <a:rPr lang="en-GB" sz="1600" dirty="0"/>
              <a:t>consumption</a:t>
            </a:r>
          </a:p>
          <a:p>
            <a:r>
              <a:rPr lang="en-GB" sz="1600" i="1" dirty="0"/>
              <a:t>(</a:t>
            </a:r>
            <a:r>
              <a:rPr lang="en-GB" sz="1600" i="1" dirty="0">
                <a:hlinkClick r:id="rId4" action="ppaction://hlinksldjump"/>
              </a:rPr>
              <a:t>link</a:t>
            </a:r>
            <a:r>
              <a:rPr lang="en-GB" sz="1600" i="1" dirty="0"/>
              <a:t>)</a:t>
            </a:r>
          </a:p>
        </p:txBody>
      </p:sp>
      <p:sp>
        <p:nvSpPr>
          <p:cNvPr id="4" name="CasellaDiTesto 3"/>
          <p:cNvSpPr txBox="1"/>
          <p:nvPr/>
        </p:nvSpPr>
        <p:spPr>
          <a:xfrm>
            <a:off x="477672" y="1187349"/>
            <a:ext cx="8366208" cy="1724149"/>
          </a:xfrm>
          <a:prstGeom prst="rect">
            <a:avLst/>
          </a:prstGeom>
          <a:noFill/>
        </p:spPr>
        <p:txBody>
          <a:bodyPr wrap="square" lIns="76794" tIns="38397" rIns="76794" bIns="38397" rtlCol="0">
            <a:spAutoFit/>
          </a:bodyPr>
          <a:lstStyle/>
          <a:p>
            <a:r>
              <a:rPr lang="it-IT" sz="2200" b="1" dirty="0">
                <a:solidFill>
                  <a:schemeClr val="accent1"/>
                </a:solidFill>
                <a:latin typeface="Trebuchet MS" pitchFamily="34" charset="0"/>
                <a:cs typeface="Raleway"/>
              </a:rPr>
              <a:t>Learning </a:t>
            </a:r>
            <a:r>
              <a:rPr lang="en-GB" sz="2200" b="1" dirty="0">
                <a:solidFill>
                  <a:schemeClr val="accent1"/>
                </a:solidFill>
                <a:latin typeface="Trebuchet MS" pitchFamily="34" charset="0"/>
                <a:cs typeface="Raleway"/>
              </a:rPr>
              <a:t>Objective</a:t>
            </a:r>
            <a:r>
              <a:rPr lang="it-IT" sz="1800" b="1" dirty="0">
                <a:solidFill>
                  <a:schemeClr val="accent1"/>
                </a:solidFill>
                <a:latin typeface="Trebuchet MS" pitchFamily="34" charset="0"/>
                <a:cs typeface="Raleway"/>
              </a:rPr>
              <a:t>: </a:t>
            </a:r>
            <a:endParaRPr lang="en-GB" sz="1600" dirty="0">
              <a:solidFill>
                <a:schemeClr val="accent1"/>
              </a:solidFill>
              <a:latin typeface="Trebuchet MS" pitchFamily="34" charset="0"/>
            </a:endParaRPr>
          </a:p>
          <a:p>
            <a:pPr algn="just">
              <a:spcBef>
                <a:spcPts val="600"/>
              </a:spcBef>
            </a:pPr>
            <a:r>
              <a:rPr lang="en-GB" sz="1600" dirty="0">
                <a:solidFill>
                  <a:schemeClr val="accent1"/>
                </a:solidFill>
                <a:latin typeface="Trebuchet MS" pitchFamily="34" charset="0"/>
              </a:rPr>
              <a:t>At the end of this block we will be able to use “Energy Profile Module” to evaluate performance of school building by checking the energy class and “Renovation Options Module” to evaluate the energy savings, carbon footprint and investment cost of some improvement actions and its contribution to total savings.</a:t>
            </a:r>
            <a:endParaRPr lang="it-IT" sz="1600" dirty="0">
              <a:solidFill>
                <a:schemeClr val="accent1"/>
              </a:solidFill>
              <a:latin typeface="Trebuchet MS" pitchFamily="34" charset="0"/>
            </a:endParaRPr>
          </a:p>
          <a:p>
            <a:endParaRPr lang="it-IT" sz="1600" b="1" dirty="0">
              <a:solidFill>
                <a:schemeClr val="accent1"/>
              </a:solidFill>
              <a:latin typeface="Trebuchet MS" pitchFamily="34" charset="0"/>
              <a:cs typeface="Raleway"/>
            </a:endParaRPr>
          </a:p>
        </p:txBody>
      </p:sp>
      <p:sp>
        <p:nvSpPr>
          <p:cNvPr id="18" name="Textplatzhalter 28">
            <a:extLst>
              <a:ext uri="{FF2B5EF4-FFF2-40B4-BE49-F238E27FC236}">
                <a16:creationId xmlns="" xmlns:a16="http://schemas.microsoft.com/office/drawing/2014/main" id="{5F25F4DE-D720-499A-9EB1-896C6C031CCA}"/>
              </a:ext>
            </a:extLst>
          </p:cNvPr>
          <p:cNvSpPr txBox="1">
            <a:spLocks noChangeAspect="1"/>
          </p:cNvSpPr>
          <p:nvPr/>
        </p:nvSpPr>
        <p:spPr>
          <a:xfrm>
            <a:off x="4723413" y="3427962"/>
            <a:ext cx="1621517" cy="1620000"/>
          </a:xfrm>
          <a:prstGeom prst="rect">
            <a:avLst/>
          </a:prstGeom>
          <a:solidFill>
            <a:schemeClr val="accent4"/>
          </a:solidFill>
        </p:spPr>
        <p:txBody>
          <a:bodyPr vert="horz" wrap="square" lIns="108000" tIns="72000" rIns="108000" bIns="108000" rtlCol="0" anchor="ctr">
            <a:noAutofit/>
          </a:bodyPr>
          <a:lstStyle>
            <a:lvl1pPr marL="0" indent="0" algn="l" defTabSz="913878" rtl="0" eaLnBrk="1" latinLnBrk="0" hangingPunct="1">
              <a:spcBef>
                <a:spcPct val="20000"/>
              </a:spcBef>
              <a:buClr>
                <a:schemeClr val="accent1"/>
              </a:buClr>
              <a:buSzPct val="80000"/>
              <a:buFontTx/>
              <a:buNone/>
              <a:defRPr sz="2000" b="0" kern="1200" spc="-120" baseline="0">
                <a:solidFill>
                  <a:schemeClr val="bg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a:t>5.1.3</a:t>
            </a:r>
          </a:p>
          <a:p>
            <a:r>
              <a:rPr lang="it-IT" sz="1600" dirty="0"/>
              <a:t>Use of web tool: Energy </a:t>
            </a:r>
            <a:r>
              <a:rPr lang="en-GB" sz="1600" dirty="0"/>
              <a:t>Profile</a:t>
            </a:r>
            <a:r>
              <a:rPr lang="it-IT" sz="1600" dirty="0"/>
              <a:t> Module</a:t>
            </a:r>
          </a:p>
          <a:p>
            <a:endParaRPr lang="it-IT" sz="1600" dirty="0"/>
          </a:p>
          <a:p>
            <a:r>
              <a:rPr lang="en-GB" sz="1600" i="1" dirty="0"/>
              <a:t>(</a:t>
            </a:r>
            <a:r>
              <a:rPr lang="en-GB" sz="1600" i="1" dirty="0">
                <a:hlinkClick r:id="rId5" action="ppaction://hlinksldjump"/>
              </a:rPr>
              <a:t>link</a:t>
            </a:r>
            <a:r>
              <a:rPr lang="en-GB" sz="1600" i="1" dirty="0"/>
              <a:t>)</a:t>
            </a:r>
          </a:p>
        </p:txBody>
      </p:sp>
      <p:sp>
        <p:nvSpPr>
          <p:cNvPr id="19" name="Textplatzhalter 27">
            <a:extLst>
              <a:ext uri="{FF2B5EF4-FFF2-40B4-BE49-F238E27FC236}">
                <a16:creationId xmlns="" xmlns:a16="http://schemas.microsoft.com/office/drawing/2014/main" id="{45E2D131-0989-4F93-A05E-B97F641E23BC}"/>
              </a:ext>
            </a:extLst>
          </p:cNvPr>
          <p:cNvSpPr txBox="1">
            <a:spLocks noChangeAspect="1"/>
          </p:cNvSpPr>
          <p:nvPr/>
        </p:nvSpPr>
        <p:spPr>
          <a:xfrm>
            <a:off x="6647754" y="3423784"/>
            <a:ext cx="1621517" cy="1620000"/>
          </a:xfrm>
          <a:prstGeom prst="rect">
            <a:avLst/>
          </a:prstGeom>
          <a:solidFill>
            <a:schemeClr val="accent4"/>
          </a:solidFill>
        </p:spPr>
        <p:txBody>
          <a:bodyPr vert="horz" wrap="square" lIns="72000" tIns="72000" rIns="0" bIns="108000" rtlCol="0" anchor="ctr">
            <a:noAutofit/>
          </a:bodyPr>
          <a:lstStyle>
            <a:lvl1pPr marL="0" indent="0" algn="l" defTabSz="913878" rtl="0" eaLnBrk="1" latinLnBrk="0" hangingPunct="1">
              <a:spcBef>
                <a:spcPct val="20000"/>
              </a:spcBef>
              <a:buClr>
                <a:schemeClr val="accent1"/>
              </a:buClr>
              <a:buSzPct val="80000"/>
              <a:buFontTx/>
              <a:buNone/>
              <a:defRPr sz="2000" b="0" kern="1200" spc="-120" baseline="0">
                <a:solidFill>
                  <a:schemeClr val="bg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a:t>5.1.4</a:t>
            </a:r>
            <a:endParaRPr lang="en-GB" sz="1900" dirty="0"/>
          </a:p>
          <a:p>
            <a:r>
              <a:rPr lang="it-IT" sz="1600" dirty="0"/>
              <a:t>Use of web tool: </a:t>
            </a:r>
            <a:r>
              <a:rPr lang="en-GB" sz="1600" dirty="0"/>
              <a:t>Renovation</a:t>
            </a:r>
            <a:r>
              <a:rPr lang="it-IT" sz="1600" dirty="0"/>
              <a:t> Options Module</a:t>
            </a:r>
          </a:p>
          <a:p>
            <a:endParaRPr lang="it-IT" sz="1600" dirty="0"/>
          </a:p>
          <a:p>
            <a:r>
              <a:rPr lang="en-GB" sz="1600" i="1" dirty="0"/>
              <a:t>(</a:t>
            </a:r>
            <a:r>
              <a:rPr lang="en-GB" sz="1600" i="1" dirty="0">
                <a:hlinkClick r:id="rId6" action="ppaction://hlinksldjump"/>
              </a:rPr>
              <a:t>link</a:t>
            </a:r>
            <a:r>
              <a:rPr lang="en-GB" sz="1600" i="1" dirty="0"/>
              <a:t>)</a:t>
            </a:r>
          </a:p>
        </p:txBody>
      </p:sp>
      <p:sp>
        <p:nvSpPr>
          <p:cNvPr id="15" name="Titel 26">
            <a:extLst>
              <a:ext uri="{FF2B5EF4-FFF2-40B4-BE49-F238E27FC236}">
                <a16:creationId xmlns="" xmlns:a16="http://schemas.microsoft.com/office/drawing/2014/main" id="{AD611A97-0F22-4330-B8E8-096EE0A67699}"/>
              </a:ext>
            </a:extLst>
          </p:cNvPr>
          <p:cNvSpPr>
            <a:spLocks noGrp="1"/>
          </p:cNvSpPr>
          <p:nvPr>
            <p:ph type="title"/>
          </p:nvPr>
        </p:nvSpPr>
        <p:spPr>
          <a:xfrm>
            <a:off x="0" y="240170"/>
            <a:ext cx="6565050" cy="686006"/>
          </a:xfrm>
        </p:spPr>
        <p:txBody>
          <a:bodyPr>
            <a:normAutofit fontScale="90000"/>
          </a:bodyPr>
          <a:lstStyle/>
          <a:p>
            <a:r>
              <a:rPr lang="en-US" sz="2400" dirty="0"/>
              <a:t>Block 5:  FEEDSCHOOLS APPLICATIONS</a:t>
            </a:r>
            <a:br>
              <a:rPr lang="en-US" sz="2400" dirty="0"/>
            </a:br>
            <a:r>
              <a:rPr lang="en-US" sz="2400" dirty="0"/>
              <a:t>5.1 ERE App</a:t>
            </a:r>
            <a:endParaRPr lang="en-GB" sz="2000" dirty="0"/>
          </a:p>
        </p:txBody>
      </p:sp>
    </p:spTree>
    <p:extLst>
      <p:ext uri="{BB962C8B-B14F-4D97-AF65-F5344CB8AC3E}">
        <p14:creationId xmlns:p14="http://schemas.microsoft.com/office/powerpoint/2010/main" val="214284408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18487" y="1292792"/>
            <a:ext cx="8780370" cy="3211032"/>
          </a:xfrm>
        </p:spPr>
        <p:txBody>
          <a:bodyPr/>
          <a:lstStyle/>
          <a:p>
            <a:pPr marL="0" lvl="2" indent="0">
              <a:buNone/>
            </a:pPr>
            <a:r>
              <a:rPr lang="en-GB" b="1" cap="small" dirty="0"/>
              <a:t>Architectural elements – GLAZING</a:t>
            </a:r>
          </a:p>
          <a:p>
            <a:pPr marL="0" lvl="2" indent="0" algn="just">
              <a:buNone/>
            </a:pPr>
            <a:r>
              <a:rPr lang="en-GB" sz="1600" dirty="0">
                <a:latin typeface="+mj-lt"/>
              </a:rPr>
              <a:t>Checking the </a:t>
            </a:r>
            <a:r>
              <a:rPr lang="en-GB" sz="1600" b="1" dirty="0">
                <a:solidFill>
                  <a:srgbClr val="0070C0"/>
                </a:solidFill>
                <a:latin typeface="+mj-lt"/>
              </a:rPr>
              <a:t>Glazing</a:t>
            </a:r>
            <a:r>
              <a:rPr lang="en-GB" sz="1600" dirty="0">
                <a:latin typeface="+mj-lt"/>
              </a:rPr>
              <a:t>, within the </a:t>
            </a:r>
            <a:r>
              <a:rPr lang="en-GB" sz="1600" b="1" dirty="0">
                <a:solidFill>
                  <a:srgbClr val="0070C0"/>
                </a:solidFill>
                <a:latin typeface="+mj-lt"/>
              </a:rPr>
              <a:t>U</a:t>
            </a:r>
            <a:r>
              <a:rPr lang="en-GB" sz="1600" b="1" baseline="-25000" dirty="0">
                <a:solidFill>
                  <a:srgbClr val="0070C0"/>
                </a:solidFill>
                <a:latin typeface="+mj-lt"/>
              </a:rPr>
              <a:t>old</a:t>
            </a:r>
            <a:r>
              <a:rPr lang="en-GB" sz="1600" dirty="0">
                <a:latin typeface="+mj-lt"/>
              </a:rPr>
              <a:t> box you can select an option for the existing state from the list.</a:t>
            </a:r>
          </a:p>
          <a:p>
            <a:pPr marL="0" lvl="2" indent="0" algn="just">
              <a:buNone/>
            </a:pPr>
            <a:r>
              <a:rPr lang="en-GB" sz="1600" dirty="0">
                <a:latin typeface="+mj-lt"/>
              </a:rPr>
              <a:t>Within the </a:t>
            </a:r>
            <a:r>
              <a:rPr lang="en-GB" sz="1600" b="1" dirty="0">
                <a:solidFill>
                  <a:srgbClr val="0070C0"/>
                </a:solidFill>
                <a:latin typeface="+mj-lt"/>
              </a:rPr>
              <a:t>U</a:t>
            </a:r>
            <a:r>
              <a:rPr lang="en-GB" sz="1600" b="1" baseline="-25000" dirty="0">
                <a:solidFill>
                  <a:srgbClr val="0070C0"/>
                </a:solidFill>
                <a:latin typeface="+mj-lt"/>
              </a:rPr>
              <a:t>new</a:t>
            </a:r>
            <a:r>
              <a:rPr lang="en-GB" sz="1600" dirty="0">
                <a:latin typeface="+mj-lt"/>
              </a:rPr>
              <a:t> box you can select an option for the renovation option from the list.</a:t>
            </a:r>
          </a:p>
          <a:p>
            <a:pPr marL="0" lvl="2" indent="0">
              <a:buNone/>
            </a:pPr>
            <a:endParaRPr lang="it-IT" sz="1600" dirty="0">
              <a:latin typeface="Calibri  "/>
            </a:endParaRPr>
          </a:p>
          <a:p>
            <a:pPr marL="0" lvl="2" indent="0">
              <a:buNone/>
            </a:pPr>
            <a:endParaRPr lang="it-IT" sz="1600" b="1" cap="small" dirty="0">
              <a:solidFill>
                <a:schemeClr val="tx1"/>
              </a:solidFill>
              <a:latin typeface="Calibri  "/>
            </a:endParaRPr>
          </a:p>
          <a:p>
            <a:pPr marL="285750" lvl="2" indent="-285750">
              <a:buFontTx/>
              <a:buChar char="-"/>
            </a:pPr>
            <a:endParaRPr lang="it-IT" sz="1600" dirty="0">
              <a:solidFill>
                <a:schemeClr val="tx1"/>
              </a:solidFill>
              <a:latin typeface="Calibri  "/>
            </a:endParaRPr>
          </a:p>
          <a:p>
            <a:pPr marL="0" lvl="2" indent="0">
              <a:buNone/>
            </a:pPr>
            <a:endParaRPr lang="it-IT" dirty="0"/>
          </a:p>
          <a:p>
            <a:pPr marL="0" lvl="2" indent="0">
              <a:buNone/>
            </a:pPr>
            <a:endParaRPr lang="en-GB" sz="1600" b="1" cap="small" dirty="0">
              <a:latin typeface="Calibri  "/>
            </a:endParaRPr>
          </a:p>
          <a:p>
            <a:pPr marL="0" lvl="2" indent="0">
              <a:buNone/>
            </a:pPr>
            <a:endParaRPr lang="it-IT" sz="1600" dirty="0">
              <a:latin typeface="Calibri  "/>
            </a:endParaRPr>
          </a:p>
          <a:p>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endParaRPr lang="it-IT" sz="1600" dirty="0">
              <a:latin typeface="Calibri" panose="020F0502020204030204" pitchFamily="34" charset="0"/>
              <a:cs typeface="Calibri" panose="020F0502020204030204" pitchFamily="34" charset="0"/>
            </a:endParaRPr>
          </a:p>
          <a:p>
            <a:pPr marL="0" lvl="2" indent="0">
              <a:buNone/>
            </a:pPr>
            <a:endParaRPr lang="it-IT" b="1" cap="small" dirty="0"/>
          </a:p>
        </p:txBody>
      </p:sp>
      <p:sp>
        <p:nvSpPr>
          <p:cNvPr id="8" name="Titel 1">
            <a:extLst>
              <a:ext uri="{FF2B5EF4-FFF2-40B4-BE49-F238E27FC236}">
                <a16:creationId xmlns="" xmlns:a16="http://schemas.microsoft.com/office/drawing/2014/main" id="{ADAAA50B-2798-4CAE-8AFE-AB4E84FFBE01}"/>
              </a:ext>
            </a:extLst>
          </p:cNvPr>
          <p:cNvSpPr>
            <a:spLocks noGrp="1"/>
          </p:cNvSpPr>
          <p:nvPr>
            <p:ph type="title"/>
          </p:nvPr>
        </p:nvSpPr>
        <p:spPr>
          <a:xfrm>
            <a:off x="-4761" y="149225"/>
            <a:ext cx="6596948" cy="686006"/>
          </a:xfrm>
        </p:spPr>
        <p:txBody>
          <a:bodyPr>
            <a:normAutofit fontScale="90000"/>
          </a:bodyPr>
          <a:lstStyle/>
          <a:p>
            <a:r>
              <a:rPr lang="it-IT" dirty="0"/>
              <a:t>Use of web tool</a:t>
            </a:r>
            <a:br>
              <a:rPr lang="it-IT" dirty="0"/>
            </a:br>
            <a:r>
              <a:rPr lang="it-IT" dirty="0"/>
              <a:t>renovation options module</a:t>
            </a:r>
            <a:endParaRPr lang="en-GB" i="1" dirty="0"/>
          </a:p>
        </p:txBody>
      </p:sp>
      <p:pic>
        <p:nvPicPr>
          <p:cNvPr id="4" name="Immagine 3">
            <a:extLst>
              <a:ext uri="{FF2B5EF4-FFF2-40B4-BE49-F238E27FC236}">
                <a16:creationId xmlns="" xmlns:a16="http://schemas.microsoft.com/office/drawing/2014/main" id="{5D3214F2-D87B-4EEB-9753-CF21D7DCEE99}"/>
              </a:ext>
            </a:extLst>
          </p:cNvPr>
          <p:cNvPicPr>
            <a:picLocks noChangeAspect="1"/>
          </p:cNvPicPr>
          <p:nvPr/>
        </p:nvPicPr>
        <p:blipFill>
          <a:blip r:embed="rId2"/>
          <a:stretch>
            <a:fillRect/>
          </a:stretch>
        </p:blipFill>
        <p:spPr>
          <a:xfrm>
            <a:off x="211818" y="2975684"/>
            <a:ext cx="3960000" cy="2579999"/>
          </a:xfrm>
          <a:prstGeom prst="rect">
            <a:avLst/>
          </a:prstGeom>
          <a:ln>
            <a:solidFill>
              <a:schemeClr val="accent6"/>
            </a:solidFill>
          </a:ln>
        </p:spPr>
      </p:pic>
      <p:pic>
        <p:nvPicPr>
          <p:cNvPr id="5" name="Immagine 4">
            <a:extLst>
              <a:ext uri="{FF2B5EF4-FFF2-40B4-BE49-F238E27FC236}">
                <a16:creationId xmlns="" xmlns:a16="http://schemas.microsoft.com/office/drawing/2014/main" id="{C8C9A0AD-AF3F-4BDB-8F7B-792A7BB91682}"/>
              </a:ext>
            </a:extLst>
          </p:cNvPr>
          <p:cNvPicPr>
            <a:picLocks noChangeAspect="1"/>
          </p:cNvPicPr>
          <p:nvPr/>
        </p:nvPicPr>
        <p:blipFill>
          <a:blip r:embed="rId3"/>
          <a:stretch>
            <a:fillRect/>
          </a:stretch>
        </p:blipFill>
        <p:spPr>
          <a:xfrm>
            <a:off x="5081764" y="2981853"/>
            <a:ext cx="3960000" cy="2409337"/>
          </a:xfrm>
          <a:prstGeom prst="rect">
            <a:avLst/>
          </a:prstGeom>
          <a:ln>
            <a:solidFill>
              <a:schemeClr val="accent6"/>
            </a:solidFill>
          </a:ln>
        </p:spPr>
      </p:pic>
      <p:sp>
        <p:nvSpPr>
          <p:cNvPr id="2" name="Rettangolo 1">
            <a:extLst>
              <a:ext uri="{FF2B5EF4-FFF2-40B4-BE49-F238E27FC236}">
                <a16:creationId xmlns="" xmlns:a16="http://schemas.microsoft.com/office/drawing/2014/main" id="{5CA7A563-62F3-4CBC-AFBD-5EA4726E4DC8}"/>
              </a:ext>
            </a:extLst>
          </p:cNvPr>
          <p:cNvSpPr/>
          <p:nvPr/>
        </p:nvSpPr>
        <p:spPr>
          <a:xfrm>
            <a:off x="1285031" y="2593015"/>
            <a:ext cx="1306768" cy="307777"/>
          </a:xfrm>
          <a:prstGeom prst="rect">
            <a:avLst/>
          </a:prstGeom>
        </p:spPr>
        <p:txBody>
          <a:bodyPr wrap="none">
            <a:spAutoFit/>
          </a:bodyPr>
          <a:lstStyle/>
          <a:p>
            <a:r>
              <a:rPr lang="en-GB" sz="1400" b="1" dirty="0">
                <a:solidFill>
                  <a:srgbClr val="0070C0"/>
                </a:solidFill>
                <a:latin typeface="+mj-lt"/>
              </a:rPr>
              <a:t>Existing state</a:t>
            </a:r>
            <a:endParaRPr lang="it-IT" b="1" dirty="0">
              <a:solidFill>
                <a:srgbClr val="0070C0"/>
              </a:solidFill>
              <a:latin typeface="+mj-lt"/>
            </a:endParaRPr>
          </a:p>
        </p:txBody>
      </p:sp>
      <p:sp>
        <p:nvSpPr>
          <p:cNvPr id="7" name="Rettangolo 6">
            <a:extLst>
              <a:ext uri="{FF2B5EF4-FFF2-40B4-BE49-F238E27FC236}">
                <a16:creationId xmlns="" xmlns:a16="http://schemas.microsoft.com/office/drawing/2014/main" id="{68A91EE1-3B49-4B55-AC54-D1908FEA67CE}"/>
              </a:ext>
            </a:extLst>
          </p:cNvPr>
          <p:cNvSpPr/>
          <p:nvPr/>
        </p:nvSpPr>
        <p:spPr>
          <a:xfrm>
            <a:off x="6004135" y="2581006"/>
            <a:ext cx="1713931" cy="307777"/>
          </a:xfrm>
          <a:prstGeom prst="rect">
            <a:avLst/>
          </a:prstGeom>
        </p:spPr>
        <p:txBody>
          <a:bodyPr wrap="none">
            <a:spAutoFit/>
          </a:bodyPr>
          <a:lstStyle/>
          <a:p>
            <a:r>
              <a:rPr lang="en-GB" sz="1400" b="1" dirty="0">
                <a:solidFill>
                  <a:srgbClr val="0070C0"/>
                </a:solidFill>
                <a:latin typeface="+mj-lt"/>
              </a:rPr>
              <a:t>Renovation option</a:t>
            </a:r>
            <a:endParaRPr lang="it-IT" b="1" dirty="0">
              <a:solidFill>
                <a:srgbClr val="0070C0"/>
              </a:solidFill>
              <a:latin typeface="+mj-lt"/>
            </a:endParaRPr>
          </a:p>
        </p:txBody>
      </p:sp>
      <p:sp>
        <p:nvSpPr>
          <p:cNvPr id="9" name="Freccia a destra 8">
            <a:extLst>
              <a:ext uri="{FF2B5EF4-FFF2-40B4-BE49-F238E27FC236}">
                <a16:creationId xmlns="" xmlns:a16="http://schemas.microsoft.com/office/drawing/2014/main" id="{332D00AA-5C61-4D4F-92CA-D1F06E2DFF3C}"/>
              </a:ext>
            </a:extLst>
          </p:cNvPr>
          <p:cNvSpPr/>
          <p:nvPr/>
        </p:nvSpPr>
        <p:spPr>
          <a:xfrm>
            <a:off x="4262861" y="3982611"/>
            <a:ext cx="720408" cy="40782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dirty="0">
              <a:solidFill>
                <a:srgbClr val="0070C0"/>
              </a:solidFill>
            </a:endParaRPr>
          </a:p>
        </p:txBody>
      </p:sp>
    </p:spTree>
    <p:extLst>
      <p:ext uri="{BB962C8B-B14F-4D97-AF65-F5344CB8AC3E}">
        <p14:creationId xmlns:p14="http://schemas.microsoft.com/office/powerpoint/2010/main" val="62672811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18487" y="1292792"/>
            <a:ext cx="8780370" cy="3211032"/>
          </a:xfrm>
        </p:spPr>
        <p:txBody>
          <a:bodyPr/>
          <a:lstStyle/>
          <a:p>
            <a:pPr marL="0" lvl="2" indent="0">
              <a:buNone/>
            </a:pPr>
            <a:r>
              <a:rPr lang="en-GB" b="1" cap="small" dirty="0"/>
              <a:t>Architectural elements – GLAZING</a:t>
            </a:r>
          </a:p>
          <a:p>
            <a:pPr marL="0" lvl="2" indent="0" algn="just">
              <a:buNone/>
            </a:pPr>
            <a:r>
              <a:rPr lang="en-GB" sz="1600" dirty="0">
                <a:latin typeface="+mj-lt"/>
              </a:rPr>
              <a:t>Filling in the </a:t>
            </a:r>
            <a:r>
              <a:rPr lang="en-GB" sz="1600" b="1" dirty="0">
                <a:solidFill>
                  <a:srgbClr val="0070C0"/>
                </a:solidFill>
                <a:latin typeface="+mj-lt"/>
              </a:rPr>
              <a:t>Area</a:t>
            </a:r>
            <a:r>
              <a:rPr lang="en-GB" sz="1600" dirty="0">
                <a:latin typeface="+mj-lt"/>
              </a:rPr>
              <a:t> box, total area of the element affected by renovation we can obtain as output the absolute </a:t>
            </a:r>
            <a:r>
              <a:rPr lang="en-GB" sz="1600" b="1" dirty="0">
                <a:solidFill>
                  <a:srgbClr val="0070C0"/>
                </a:solidFill>
                <a:latin typeface="+mj-lt"/>
              </a:rPr>
              <a:t>energy savings </a:t>
            </a:r>
            <a:r>
              <a:rPr lang="en-GB" sz="1600" dirty="0">
                <a:latin typeface="+mj-lt"/>
              </a:rPr>
              <a:t>obtained and the (partial*) </a:t>
            </a:r>
            <a:r>
              <a:rPr lang="en-GB" sz="1600" b="1" dirty="0">
                <a:solidFill>
                  <a:srgbClr val="0070C0"/>
                </a:solidFill>
                <a:latin typeface="+mj-lt"/>
              </a:rPr>
              <a:t>contribution</a:t>
            </a:r>
            <a:r>
              <a:rPr lang="en-GB" sz="1600" dirty="0">
                <a:latin typeface="+mj-lt"/>
              </a:rPr>
              <a:t> of the single improvement to the total energy saving, the </a:t>
            </a:r>
            <a:r>
              <a:rPr lang="en-GB" sz="1600" b="1" dirty="0">
                <a:solidFill>
                  <a:srgbClr val="0070C0"/>
                </a:solidFill>
                <a:latin typeface="+mj-lt"/>
              </a:rPr>
              <a:t>cost</a:t>
            </a:r>
            <a:r>
              <a:rPr lang="en-GB" sz="1600" dirty="0">
                <a:latin typeface="+mj-lt"/>
              </a:rPr>
              <a:t> and the </a:t>
            </a:r>
            <a:r>
              <a:rPr lang="en-GB" sz="1600" b="1" dirty="0">
                <a:solidFill>
                  <a:srgbClr val="0070C0"/>
                </a:solidFill>
                <a:latin typeface="+mj-lt"/>
              </a:rPr>
              <a:t>CO</a:t>
            </a:r>
            <a:r>
              <a:rPr lang="en-GB" sz="1600" b="1" baseline="-25000" dirty="0">
                <a:solidFill>
                  <a:srgbClr val="0070C0"/>
                </a:solidFill>
                <a:latin typeface="+mj-lt"/>
              </a:rPr>
              <a:t>2</a:t>
            </a:r>
            <a:r>
              <a:rPr lang="en-GB" sz="1600" b="1" dirty="0">
                <a:solidFill>
                  <a:srgbClr val="0070C0"/>
                </a:solidFill>
                <a:latin typeface="+mj-lt"/>
              </a:rPr>
              <a:t> avoided emissions </a:t>
            </a:r>
            <a:r>
              <a:rPr lang="en-GB" sz="1600" dirty="0">
                <a:solidFill>
                  <a:schemeClr val="accent6"/>
                </a:solidFill>
                <a:latin typeface="+mj-lt"/>
              </a:rPr>
              <a:t>(</a:t>
            </a:r>
            <a:r>
              <a:rPr lang="en-US" sz="1600" dirty="0">
                <a:solidFill>
                  <a:schemeClr val="accent6"/>
                </a:solidFill>
                <a:latin typeface="+mj-lt"/>
              </a:rPr>
              <a:t>the final contribution of each improvement is obtained after considering all the interventions)</a:t>
            </a:r>
          </a:p>
          <a:p>
            <a:pPr marL="0" lvl="2" indent="0">
              <a:buNone/>
            </a:pPr>
            <a:endParaRPr lang="it-IT" sz="1600" b="1" cap="small" dirty="0">
              <a:solidFill>
                <a:srgbClr val="0070C0"/>
              </a:solidFill>
              <a:latin typeface="Calibri  "/>
            </a:endParaRPr>
          </a:p>
          <a:p>
            <a:pPr marL="285750" lvl="2" indent="-285750">
              <a:buFontTx/>
              <a:buChar char="-"/>
            </a:pPr>
            <a:endParaRPr lang="it-IT" sz="1600" dirty="0">
              <a:solidFill>
                <a:schemeClr val="tx1"/>
              </a:solidFill>
              <a:latin typeface="Calibri  "/>
            </a:endParaRPr>
          </a:p>
          <a:p>
            <a:pPr marL="0" lvl="2" indent="0">
              <a:buNone/>
            </a:pPr>
            <a:endParaRPr lang="it-IT" dirty="0"/>
          </a:p>
          <a:p>
            <a:pPr marL="0" lvl="2" indent="0">
              <a:buNone/>
            </a:pPr>
            <a:endParaRPr lang="en-GB" sz="1600" b="1" cap="small" dirty="0">
              <a:latin typeface="Calibri  "/>
            </a:endParaRPr>
          </a:p>
          <a:p>
            <a:pPr marL="0" lvl="2" indent="0">
              <a:buNone/>
            </a:pPr>
            <a:endParaRPr lang="it-IT" sz="1600" dirty="0">
              <a:latin typeface="Calibri  "/>
            </a:endParaRPr>
          </a:p>
          <a:p>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endParaRPr lang="it-IT" sz="1600" dirty="0">
              <a:latin typeface="Calibri" panose="020F0502020204030204" pitchFamily="34" charset="0"/>
              <a:cs typeface="Calibri" panose="020F0502020204030204" pitchFamily="34" charset="0"/>
            </a:endParaRPr>
          </a:p>
          <a:p>
            <a:pPr marL="0" lvl="2" indent="0">
              <a:buNone/>
            </a:pPr>
            <a:endParaRPr lang="it-IT" b="1" cap="small" dirty="0"/>
          </a:p>
        </p:txBody>
      </p:sp>
      <p:sp>
        <p:nvSpPr>
          <p:cNvPr id="8" name="Titel 1">
            <a:extLst>
              <a:ext uri="{FF2B5EF4-FFF2-40B4-BE49-F238E27FC236}">
                <a16:creationId xmlns="" xmlns:a16="http://schemas.microsoft.com/office/drawing/2014/main" id="{ADAAA50B-2798-4CAE-8AFE-AB4E84FFBE01}"/>
              </a:ext>
            </a:extLst>
          </p:cNvPr>
          <p:cNvSpPr>
            <a:spLocks noGrp="1"/>
          </p:cNvSpPr>
          <p:nvPr>
            <p:ph type="title"/>
          </p:nvPr>
        </p:nvSpPr>
        <p:spPr>
          <a:xfrm>
            <a:off x="-4761" y="149225"/>
            <a:ext cx="6596948" cy="686006"/>
          </a:xfrm>
        </p:spPr>
        <p:txBody>
          <a:bodyPr>
            <a:normAutofit fontScale="90000"/>
          </a:bodyPr>
          <a:lstStyle/>
          <a:p>
            <a:r>
              <a:rPr lang="it-IT" dirty="0"/>
              <a:t>Use of web tool</a:t>
            </a:r>
            <a:br>
              <a:rPr lang="it-IT" dirty="0"/>
            </a:br>
            <a:r>
              <a:rPr lang="it-IT" dirty="0"/>
              <a:t>renovation options module</a:t>
            </a:r>
            <a:endParaRPr lang="en-GB" i="1" dirty="0"/>
          </a:p>
        </p:txBody>
      </p:sp>
      <p:pic>
        <p:nvPicPr>
          <p:cNvPr id="10" name="Immagine 9">
            <a:extLst>
              <a:ext uri="{FF2B5EF4-FFF2-40B4-BE49-F238E27FC236}">
                <a16:creationId xmlns="" xmlns:a16="http://schemas.microsoft.com/office/drawing/2014/main" id="{826FC868-F9D9-444D-8E9B-160DB81CACA1}"/>
              </a:ext>
            </a:extLst>
          </p:cNvPr>
          <p:cNvPicPr>
            <a:picLocks noChangeAspect="1"/>
          </p:cNvPicPr>
          <p:nvPr/>
        </p:nvPicPr>
        <p:blipFill>
          <a:blip r:embed="rId2"/>
          <a:stretch>
            <a:fillRect/>
          </a:stretch>
        </p:blipFill>
        <p:spPr>
          <a:xfrm>
            <a:off x="1872000" y="2822492"/>
            <a:ext cx="5400000" cy="3417458"/>
          </a:xfrm>
          <a:prstGeom prst="rect">
            <a:avLst/>
          </a:prstGeom>
          <a:ln>
            <a:solidFill>
              <a:schemeClr val="accent6"/>
            </a:solidFill>
          </a:ln>
        </p:spPr>
      </p:pic>
      <p:sp>
        <p:nvSpPr>
          <p:cNvPr id="11" name="Rettangolo con angoli arrotondati 10">
            <a:extLst>
              <a:ext uri="{FF2B5EF4-FFF2-40B4-BE49-F238E27FC236}">
                <a16:creationId xmlns="" xmlns:a16="http://schemas.microsoft.com/office/drawing/2014/main" id="{4B1AF75D-6921-4771-8D65-8BC19CE77CFE}"/>
              </a:ext>
            </a:extLst>
          </p:cNvPr>
          <p:cNvSpPr/>
          <p:nvPr/>
        </p:nvSpPr>
        <p:spPr>
          <a:xfrm>
            <a:off x="4264026" y="4556070"/>
            <a:ext cx="3007974" cy="2947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dirty="0"/>
          </a:p>
        </p:txBody>
      </p:sp>
    </p:spTree>
    <p:extLst>
      <p:ext uri="{BB962C8B-B14F-4D97-AF65-F5344CB8AC3E}">
        <p14:creationId xmlns:p14="http://schemas.microsoft.com/office/powerpoint/2010/main" val="28840786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18487" y="1292792"/>
            <a:ext cx="8780370" cy="3211032"/>
          </a:xfrm>
        </p:spPr>
        <p:txBody>
          <a:bodyPr/>
          <a:lstStyle/>
          <a:p>
            <a:pPr marL="0" lvl="2" indent="0">
              <a:buNone/>
            </a:pPr>
            <a:r>
              <a:rPr lang="en-GB" b="1" cap="small" dirty="0"/>
              <a:t>Architectural elements – ROOF</a:t>
            </a:r>
          </a:p>
          <a:p>
            <a:pPr marL="0" lvl="2" indent="0" algn="just">
              <a:buNone/>
            </a:pPr>
            <a:r>
              <a:rPr lang="en-GB" sz="1600" dirty="0">
                <a:latin typeface="+mj-lt"/>
              </a:rPr>
              <a:t>Checking the </a:t>
            </a:r>
            <a:r>
              <a:rPr lang="en-GB" sz="1600" b="1" dirty="0">
                <a:solidFill>
                  <a:srgbClr val="0070C0"/>
                </a:solidFill>
                <a:latin typeface="+mj-lt"/>
              </a:rPr>
              <a:t>Roof</a:t>
            </a:r>
            <a:r>
              <a:rPr lang="en-GB" sz="1600" dirty="0">
                <a:latin typeface="+mj-lt"/>
              </a:rPr>
              <a:t>, within the </a:t>
            </a:r>
            <a:r>
              <a:rPr lang="en-GB" sz="1600" b="1" dirty="0">
                <a:solidFill>
                  <a:srgbClr val="0070C0"/>
                </a:solidFill>
                <a:latin typeface="+mj-lt"/>
              </a:rPr>
              <a:t>U</a:t>
            </a:r>
            <a:r>
              <a:rPr lang="en-GB" sz="1600" b="1" baseline="-25000" dirty="0">
                <a:solidFill>
                  <a:srgbClr val="0070C0"/>
                </a:solidFill>
                <a:latin typeface="+mj-lt"/>
              </a:rPr>
              <a:t>old</a:t>
            </a:r>
            <a:r>
              <a:rPr lang="en-GB" sz="1600" dirty="0">
                <a:latin typeface="+mj-lt"/>
              </a:rPr>
              <a:t> box you can select an option for the existing state from the list.</a:t>
            </a:r>
          </a:p>
          <a:p>
            <a:pPr marL="0" lvl="2" indent="0" algn="just">
              <a:buNone/>
            </a:pPr>
            <a:r>
              <a:rPr lang="en-GB" sz="1600" dirty="0">
                <a:latin typeface="+mj-lt"/>
              </a:rPr>
              <a:t>Within the </a:t>
            </a:r>
            <a:r>
              <a:rPr lang="en-GB" sz="1600" b="1" dirty="0">
                <a:solidFill>
                  <a:srgbClr val="0070C0"/>
                </a:solidFill>
                <a:latin typeface="+mj-lt"/>
              </a:rPr>
              <a:t>U</a:t>
            </a:r>
            <a:r>
              <a:rPr lang="en-GB" sz="1600" b="1" baseline="-25000" dirty="0">
                <a:solidFill>
                  <a:srgbClr val="0070C0"/>
                </a:solidFill>
                <a:latin typeface="+mj-lt"/>
              </a:rPr>
              <a:t>new</a:t>
            </a:r>
            <a:r>
              <a:rPr lang="en-GB" sz="1600" dirty="0">
                <a:latin typeface="+mj-lt"/>
              </a:rPr>
              <a:t> box you can select an option for the renovation option from the list.</a:t>
            </a:r>
          </a:p>
          <a:p>
            <a:pPr marL="0" lvl="2" indent="0">
              <a:buNone/>
            </a:pPr>
            <a:endParaRPr lang="it-IT" sz="1600" dirty="0">
              <a:latin typeface="Calibri  "/>
            </a:endParaRPr>
          </a:p>
          <a:p>
            <a:pPr marL="0" lvl="2" indent="0">
              <a:buNone/>
            </a:pPr>
            <a:endParaRPr lang="it-IT" sz="1600" b="1" cap="small" dirty="0">
              <a:solidFill>
                <a:schemeClr val="tx1"/>
              </a:solidFill>
              <a:latin typeface="Calibri  "/>
            </a:endParaRPr>
          </a:p>
          <a:p>
            <a:pPr marL="285750" lvl="2" indent="-285750">
              <a:buFontTx/>
              <a:buChar char="-"/>
            </a:pPr>
            <a:endParaRPr lang="it-IT" sz="1600" dirty="0">
              <a:solidFill>
                <a:schemeClr val="tx1"/>
              </a:solidFill>
              <a:latin typeface="Calibri  "/>
            </a:endParaRPr>
          </a:p>
          <a:p>
            <a:pPr marL="0" lvl="2" indent="0">
              <a:buNone/>
            </a:pPr>
            <a:endParaRPr lang="it-IT" dirty="0"/>
          </a:p>
          <a:p>
            <a:pPr marL="0" lvl="2" indent="0">
              <a:buNone/>
            </a:pPr>
            <a:endParaRPr lang="en-GB" sz="1600" b="1" cap="small" dirty="0">
              <a:latin typeface="Calibri  "/>
            </a:endParaRPr>
          </a:p>
          <a:p>
            <a:pPr marL="0" lvl="2" indent="0">
              <a:buNone/>
            </a:pPr>
            <a:endParaRPr lang="it-IT" sz="1600" dirty="0">
              <a:latin typeface="Calibri  "/>
            </a:endParaRPr>
          </a:p>
          <a:p>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endParaRPr lang="it-IT" sz="1600" dirty="0">
              <a:latin typeface="Calibri" panose="020F0502020204030204" pitchFamily="34" charset="0"/>
              <a:cs typeface="Calibri" panose="020F0502020204030204" pitchFamily="34" charset="0"/>
            </a:endParaRPr>
          </a:p>
          <a:p>
            <a:pPr marL="0" lvl="2" indent="0">
              <a:buNone/>
            </a:pPr>
            <a:endParaRPr lang="it-IT" b="1" cap="small" dirty="0"/>
          </a:p>
        </p:txBody>
      </p:sp>
      <p:sp>
        <p:nvSpPr>
          <p:cNvPr id="8" name="Titel 1">
            <a:extLst>
              <a:ext uri="{FF2B5EF4-FFF2-40B4-BE49-F238E27FC236}">
                <a16:creationId xmlns="" xmlns:a16="http://schemas.microsoft.com/office/drawing/2014/main" id="{ADAAA50B-2798-4CAE-8AFE-AB4E84FFBE01}"/>
              </a:ext>
            </a:extLst>
          </p:cNvPr>
          <p:cNvSpPr>
            <a:spLocks noGrp="1"/>
          </p:cNvSpPr>
          <p:nvPr>
            <p:ph type="title"/>
          </p:nvPr>
        </p:nvSpPr>
        <p:spPr>
          <a:xfrm>
            <a:off x="-4761" y="149225"/>
            <a:ext cx="6596948" cy="686006"/>
          </a:xfrm>
        </p:spPr>
        <p:txBody>
          <a:bodyPr>
            <a:normAutofit fontScale="90000"/>
          </a:bodyPr>
          <a:lstStyle/>
          <a:p>
            <a:r>
              <a:rPr lang="it-IT" dirty="0"/>
              <a:t>Use of web tool</a:t>
            </a:r>
            <a:br>
              <a:rPr lang="it-IT" dirty="0"/>
            </a:br>
            <a:r>
              <a:rPr lang="it-IT" dirty="0"/>
              <a:t>renovation options module</a:t>
            </a:r>
            <a:endParaRPr lang="en-GB" i="1" dirty="0"/>
          </a:p>
        </p:txBody>
      </p:sp>
      <p:sp>
        <p:nvSpPr>
          <p:cNvPr id="2" name="Rettangolo 1">
            <a:extLst>
              <a:ext uri="{FF2B5EF4-FFF2-40B4-BE49-F238E27FC236}">
                <a16:creationId xmlns="" xmlns:a16="http://schemas.microsoft.com/office/drawing/2014/main" id="{5CA7A563-62F3-4CBC-AFBD-5EA4726E4DC8}"/>
              </a:ext>
            </a:extLst>
          </p:cNvPr>
          <p:cNvSpPr/>
          <p:nvPr/>
        </p:nvSpPr>
        <p:spPr>
          <a:xfrm>
            <a:off x="1285031" y="2593015"/>
            <a:ext cx="1306768" cy="307777"/>
          </a:xfrm>
          <a:prstGeom prst="rect">
            <a:avLst/>
          </a:prstGeom>
        </p:spPr>
        <p:txBody>
          <a:bodyPr wrap="none">
            <a:spAutoFit/>
          </a:bodyPr>
          <a:lstStyle/>
          <a:p>
            <a:r>
              <a:rPr lang="en-GB" sz="1400" b="1" dirty="0">
                <a:solidFill>
                  <a:srgbClr val="0070C0"/>
                </a:solidFill>
                <a:latin typeface="+mj-lt"/>
              </a:rPr>
              <a:t>Existing state</a:t>
            </a:r>
            <a:endParaRPr lang="it-IT" b="1" dirty="0">
              <a:solidFill>
                <a:srgbClr val="0070C0"/>
              </a:solidFill>
              <a:latin typeface="+mj-lt"/>
            </a:endParaRPr>
          </a:p>
        </p:txBody>
      </p:sp>
      <p:sp>
        <p:nvSpPr>
          <p:cNvPr id="7" name="Rettangolo 6">
            <a:extLst>
              <a:ext uri="{FF2B5EF4-FFF2-40B4-BE49-F238E27FC236}">
                <a16:creationId xmlns="" xmlns:a16="http://schemas.microsoft.com/office/drawing/2014/main" id="{68A91EE1-3B49-4B55-AC54-D1908FEA67CE}"/>
              </a:ext>
            </a:extLst>
          </p:cNvPr>
          <p:cNvSpPr/>
          <p:nvPr/>
        </p:nvSpPr>
        <p:spPr>
          <a:xfrm>
            <a:off x="6004135" y="2581006"/>
            <a:ext cx="1713931" cy="307777"/>
          </a:xfrm>
          <a:prstGeom prst="rect">
            <a:avLst/>
          </a:prstGeom>
        </p:spPr>
        <p:txBody>
          <a:bodyPr wrap="none">
            <a:spAutoFit/>
          </a:bodyPr>
          <a:lstStyle/>
          <a:p>
            <a:r>
              <a:rPr lang="en-GB" sz="1400" b="1" dirty="0">
                <a:solidFill>
                  <a:srgbClr val="0070C0"/>
                </a:solidFill>
                <a:latin typeface="+mj-lt"/>
              </a:rPr>
              <a:t>Renovation option</a:t>
            </a:r>
            <a:endParaRPr lang="it-IT" b="1" dirty="0">
              <a:solidFill>
                <a:srgbClr val="0070C0"/>
              </a:solidFill>
              <a:latin typeface="+mj-lt"/>
            </a:endParaRPr>
          </a:p>
        </p:txBody>
      </p:sp>
      <p:pic>
        <p:nvPicPr>
          <p:cNvPr id="10" name="Immagine 9">
            <a:extLst>
              <a:ext uri="{FF2B5EF4-FFF2-40B4-BE49-F238E27FC236}">
                <a16:creationId xmlns="" xmlns:a16="http://schemas.microsoft.com/office/drawing/2014/main" id="{0529DD9E-277B-40FB-B55C-8DAEE3F57F0D}"/>
              </a:ext>
            </a:extLst>
          </p:cNvPr>
          <p:cNvPicPr>
            <a:picLocks noChangeAspect="1"/>
          </p:cNvPicPr>
          <p:nvPr/>
        </p:nvPicPr>
        <p:blipFill>
          <a:blip r:embed="rId2"/>
          <a:stretch>
            <a:fillRect/>
          </a:stretch>
        </p:blipFill>
        <p:spPr>
          <a:xfrm>
            <a:off x="230868" y="3000835"/>
            <a:ext cx="3960000" cy="2606582"/>
          </a:xfrm>
          <a:prstGeom prst="rect">
            <a:avLst/>
          </a:prstGeom>
          <a:ln>
            <a:solidFill>
              <a:schemeClr val="accent6"/>
            </a:solidFill>
          </a:ln>
        </p:spPr>
      </p:pic>
      <p:pic>
        <p:nvPicPr>
          <p:cNvPr id="11" name="Immagine 10">
            <a:extLst>
              <a:ext uri="{FF2B5EF4-FFF2-40B4-BE49-F238E27FC236}">
                <a16:creationId xmlns="" xmlns:a16="http://schemas.microsoft.com/office/drawing/2014/main" id="{B9E01CE3-695D-457C-9F03-056DBCFD7850}"/>
              </a:ext>
            </a:extLst>
          </p:cNvPr>
          <p:cNvPicPr>
            <a:picLocks noChangeAspect="1"/>
          </p:cNvPicPr>
          <p:nvPr/>
        </p:nvPicPr>
        <p:blipFill>
          <a:blip r:embed="rId3"/>
          <a:stretch>
            <a:fillRect/>
          </a:stretch>
        </p:blipFill>
        <p:spPr>
          <a:xfrm>
            <a:off x="5038857" y="3000835"/>
            <a:ext cx="3960000" cy="2510851"/>
          </a:xfrm>
          <a:prstGeom prst="rect">
            <a:avLst/>
          </a:prstGeom>
          <a:ln>
            <a:solidFill>
              <a:schemeClr val="accent6"/>
            </a:solidFill>
          </a:ln>
        </p:spPr>
      </p:pic>
      <p:sp>
        <p:nvSpPr>
          <p:cNvPr id="12" name="Freccia a destra 11">
            <a:extLst>
              <a:ext uri="{FF2B5EF4-FFF2-40B4-BE49-F238E27FC236}">
                <a16:creationId xmlns="" xmlns:a16="http://schemas.microsoft.com/office/drawing/2014/main" id="{89FB5706-14E3-4DE6-A6C9-1DB9BC77D199}"/>
              </a:ext>
            </a:extLst>
          </p:cNvPr>
          <p:cNvSpPr/>
          <p:nvPr/>
        </p:nvSpPr>
        <p:spPr>
          <a:xfrm>
            <a:off x="4262861" y="3982611"/>
            <a:ext cx="720408" cy="40782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dirty="0">
              <a:solidFill>
                <a:srgbClr val="0070C0"/>
              </a:solidFill>
            </a:endParaRPr>
          </a:p>
        </p:txBody>
      </p:sp>
    </p:spTree>
    <p:extLst>
      <p:ext uri="{BB962C8B-B14F-4D97-AF65-F5344CB8AC3E}">
        <p14:creationId xmlns:p14="http://schemas.microsoft.com/office/powerpoint/2010/main" val="309176828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18487" y="1292792"/>
            <a:ext cx="8780370" cy="3211032"/>
          </a:xfrm>
        </p:spPr>
        <p:txBody>
          <a:bodyPr/>
          <a:lstStyle/>
          <a:p>
            <a:pPr marL="0" lvl="2" indent="0">
              <a:buNone/>
            </a:pPr>
            <a:r>
              <a:rPr lang="en-GB" b="1" cap="small" dirty="0"/>
              <a:t>Architectural elements – ROOF</a:t>
            </a:r>
          </a:p>
          <a:p>
            <a:pPr marL="0" lvl="2" indent="0" algn="just">
              <a:buNone/>
            </a:pPr>
            <a:r>
              <a:rPr lang="en-GB" sz="1600" dirty="0">
                <a:latin typeface="+mj-lt"/>
              </a:rPr>
              <a:t>Filling in the </a:t>
            </a:r>
            <a:r>
              <a:rPr lang="en-GB" sz="1600" b="1" dirty="0">
                <a:solidFill>
                  <a:srgbClr val="0070C0"/>
                </a:solidFill>
                <a:latin typeface="+mj-lt"/>
              </a:rPr>
              <a:t>Area</a:t>
            </a:r>
            <a:r>
              <a:rPr lang="en-GB" sz="1600" dirty="0">
                <a:latin typeface="+mj-lt"/>
              </a:rPr>
              <a:t> box, total area of the element affected by renovation we can obtain as output the absolute </a:t>
            </a:r>
            <a:r>
              <a:rPr lang="en-GB" sz="1600" b="1" dirty="0">
                <a:solidFill>
                  <a:srgbClr val="0070C0"/>
                </a:solidFill>
                <a:latin typeface="+mj-lt"/>
              </a:rPr>
              <a:t>energy savings </a:t>
            </a:r>
            <a:r>
              <a:rPr lang="en-GB" sz="1600" dirty="0">
                <a:latin typeface="+mj-lt"/>
              </a:rPr>
              <a:t>obtained and the (partial*) </a:t>
            </a:r>
            <a:r>
              <a:rPr lang="en-GB" sz="1600" b="1" dirty="0">
                <a:solidFill>
                  <a:srgbClr val="0070C0"/>
                </a:solidFill>
                <a:latin typeface="+mj-lt"/>
              </a:rPr>
              <a:t>contribution</a:t>
            </a:r>
            <a:r>
              <a:rPr lang="en-GB" sz="1600" dirty="0">
                <a:latin typeface="+mj-lt"/>
              </a:rPr>
              <a:t> of the single improvement to the total energy saving, the </a:t>
            </a:r>
            <a:r>
              <a:rPr lang="en-GB" sz="1600" b="1" dirty="0">
                <a:solidFill>
                  <a:srgbClr val="0070C0"/>
                </a:solidFill>
                <a:latin typeface="+mj-lt"/>
              </a:rPr>
              <a:t>cost</a:t>
            </a:r>
            <a:r>
              <a:rPr lang="en-GB" sz="1600" dirty="0">
                <a:latin typeface="+mj-lt"/>
              </a:rPr>
              <a:t> and the </a:t>
            </a:r>
            <a:r>
              <a:rPr lang="en-GB" sz="1600" b="1" dirty="0">
                <a:solidFill>
                  <a:srgbClr val="0070C0"/>
                </a:solidFill>
                <a:latin typeface="+mj-lt"/>
              </a:rPr>
              <a:t>CO</a:t>
            </a:r>
            <a:r>
              <a:rPr lang="en-GB" sz="1600" b="1" baseline="-25000" dirty="0">
                <a:solidFill>
                  <a:srgbClr val="0070C0"/>
                </a:solidFill>
                <a:latin typeface="+mj-lt"/>
              </a:rPr>
              <a:t>2</a:t>
            </a:r>
            <a:r>
              <a:rPr lang="en-GB" sz="1600" b="1" dirty="0">
                <a:solidFill>
                  <a:srgbClr val="0070C0"/>
                </a:solidFill>
                <a:latin typeface="+mj-lt"/>
              </a:rPr>
              <a:t> avoided emissions </a:t>
            </a:r>
            <a:r>
              <a:rPr lang="en-GB" sz="1600" dirty="0">
                <a:solidFill>
                  <a:schemeClr val="accent6"/>
                </a:solidFill>
                <a:latin typeface="+mj-lt"/>
              </a:rPr>
              <a:t>(</a:t>
            </a:r>
            <a:r>
              <a:rPr lang="en-US" sz="1600" dirty="0">
                <a:solidFill>
                  <a:schemeClr val="accent6"/>
                </a:solidFill>
                <a:latin typeface="+mj-lt"/>
              </a:rPr>
              <a:t>the final contribution of each improvement is obtained after considering all the interventions)</a:t>
            </a:r>
          </a:p>
          <a:p>
            <a:pPr marL="0" lvl="2" indent="0">
              <a:buNone/>
            </a:pPr>
            <a:endParaRPr lang="it-IT" sz="1600" b="1" cap="small" dirty="0">
              <a:solidFill>
                <a:srgbClr val="0070C0"/>
              </a:solidFill>
              <a:latin typeface="Calibri  "/>
            </a:endParaRPr>
          </a:p>
          <a:p>
            <a:pPr marL="285750" lvl="2" indent="-285750">
              <a:buFontTx/>
              <a:buChar char="-"/>
            </a:pPr>
            <a:endParaRPr lang="it-IT" sz="1600" dirty="0">
              <a:solidFill>
                <a:schemeClr val="tx1"/>
              </a:solidFill>
              <a:latin typeface="Calibri  "/>
            </a:endParaRPr>
          </a:p>
          <a:p>
            <a:pPr marL="0" lvl="2" indent="0">
              <a:buNone/>
            </a:pPr>
            <a:endParaRPr lang="it-IT" dirty="0"/>
          </a:p>
          <a:p>
            <a:pPr marL="0" lvl="2" indent="0">
              <a:buNone/>
            </a:pPr>
            <a:endParaRPr lang="en-GB" sz="1600" b="1" cap="small" dirty="0">
              <a:latin typeface="Calibri  "/>
            </a:endParaRPr>
          </a:p>
          <a:p>
            <a:pPr marL="0" lvl="2" indent="0">
              <a:buNone/>
            </a:pPr>
            <a:endParaRPr lang="it-IT" sz="1600" dirty="0">
              <a:latin typeface="Calibri  "/>
            </a:endParaRPr>
          </a:p>
          <a:p>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endParaRPr lang="it-IT" sz="1600" dirty="0">
              <a:latin typeface="Calibri" panose="020F0502020204030204" pitchFamily="34" charset="0"/>
              <a:cs typeface="Calibri" panose="020F0502020204030204" pitchFamily="34" charset="0"/>
            </a:endParaRPr>
          </a:p>
          <a:p>
            <a:pPr marL="0" lvl="2" indent="0">
              <a:buNone/>
            </a:pPr>
            <a:endParaRPr lang="it-IT" b="1" cap="small" dirty="0"/>
          </a:p>
        </p:txBody>
      </p:sp>
      <p:sp>
        <p:nvSpPr>
          <p:cNvPr id="8" name="Titel 1">
            <a:extLst>
              <a:ext uri="{FF2B5EF4-FFF2-40B4-BE49-F238E27FC236}">
                <a16:creationId xmlns="" xmlns:a16="http://schemas.microsoft.com/office/drawing/2014/main" id="{ADAAA50B-2798-4CAE-8AFE-AB4E84FFBE01}"/>
              </a:ext>
            </a:extLst>
          </p:cNvPr>
          <p:cNvSpPr>
            <a:spLocks noGrp="1"/>
          </p:cNvSpPr>
          <p:nvPr>
            <p:ph type="title"/>
          </p:nvPr>
        </p:nvSpPr>
        <p:spPr>
          <a:xfrm>
            <a:off x="-4761" y="149225"/>
            <a:ext cx="6596948" cy="686006"/>
          </a:xfrm>
        </p:spPr>
        <p:txBody>
          <a:bodyPr>
            <a:normAutofit fontScale="90000"/>
          </a:bodyPr>
          <a:lstStyle/>
          <a:p>
            <a:r>
              <a:rPr lang="it-IT" dirty="0"/>
              <a:t>Use of web tool</a:t>
            </a:r>
            <a:br>
              <a:rPr lang="it-IT" dirty="0"/>
            </a:br>
            <a:r>
              <a:rPr lang="it-IT" dirty="0"/>
              <a:t>renovation options module</a:t>
            </a:r>
            <a:endParaRPr lang="en-GB" i="1" dirty="0"/>
          </a:p>
        </p:txBody>
      </p:sp>
      <p:pic>
        <p:nvPicPr>
          <p:cNvPr id="6" name="Immagine 5">
            <a:extLst>
              <a:ext uri="{FF2B5EF4-FFF2-40B4-BE49-F238E27FC236}">
                <a16:creationId xmlns="" xmlns:a16="http://schemas.microsoft.com/office/drawing/2014/main" id="{C20B6CBE-CE86-4A61-8589-94E8CF7E7CBD}"/>
              </a:ext>
            </a:extLst>
          </p:cNvPr>
          <p:cNvPicPr>
            <a:picLocks noChangeAspect="1"/>
          </p:cNvPicPr>
          <p:nvPr/>
        </p:nvPicPr>
        <p:blipFill>
          <a:blip r:embed="rId2"/>
          <a:stretch>
            <a:fillRect/>
          </a:stretch>
        </p:blipFill>
        <p:spPr>
          <a:xfrm>
            <a:off x="1872000" y="2799778"/>
            <a:ext cx="5400000" cy="3390379"/>
          </a:xfrm>
          <a:prstGeom prst="rect">
            <a:avLst/>
          </a:prstGeom>
          <a:ln>
            <a:solidFill>
              <a:schemeClr val="accent6"/>
            </a:solidFill>
          </a:ln>
        </p:spPr>
      </p:pic>
      <p:sp>
        <p:nvSpPr>
          <p:cNvPr id="11" name="Rettangolo con angoli arrotondati 10">
            <a:extLst>
              <a:ext uri="{FF2B5EF4-FFF2-40B4-BE49-F238E27FC236}">
                <a16:creationId xmlns="" xmlns:a16="http://schemas.microsoft.com/office/drawing/2014/main" id="{4B1AF75D-6921-4771-8D65-8BC19CE77CFE}"/>
              </a:ext>
            </a:extLst>
          </p:cNvPr>
          <p:cNvSpPr/>
          <p:nvPr/>
        </p:nvSpPr>
        <p:spPr>
          <a:xfrm>
            <a:off x="4264026" y="5052282"/>
            <a:ext cx="3007974" cy="2947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dirty="0"/>
          </a:p>
        </p:txBody>
      </p:sp>
    </p:spTree>
    <p:extLst>
      <p:ext uri="{BB962C8B-B14F-4D97-AF65-F5344CB8AC3E}">
        <p14:creationId xmlns:p14="http://schemas.microsoft.com/office/powerpoint/2010/main" val="137178399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18487" y="1292792"/>
            <a:ext cx="8780370" cy="3211032"/>
          </a:xfrm>
        </p:spPr>
        <p:txBody>
          <a:bodyPr/>
          <a:lstStyle/>
          <a:p>
            <a:pPr marL="0" lvl="2" indent="0">
              <a:buNone/>
            </a:pPr>
            <a:r>
              <a:rPr lang="en-GB" b="1" cap="small" dirty="0"/>
              <a:t>Architectural elements – WALLS</a:t>
            </a:r>
          </a:p>
          <a:p>
            <a:pPr marL="0" lvl="2" indent="0" algn="just">
              <a:buNone/>
            </a:pPr>
            <a:r>
              <a:rPr lang="en-GB" sz="1600" dirty="0">
                <a:latin typeface="+mj-lt"/>
              </a:rPr>
              <a:t>Checking the </a:t>
            </a:r>
            <a:r>
              <a:rPr lang="en-GB" sz="1600" b="1" dirty="0">
                <a:solidFill>
                  <a:srgbClr val="0070C0"/>
                </a:solidFill>
                <a:latin typeface="+mj-lt"/>
              </a:rPr>
              <a:t>Walls</a:t>
            </a:r>
            <a:r>
              <a:rPr lang="en-GB" sz="1600" dirty="0">
                <a:latin typeface="+mj-lt"/>
              </a:rPr>
              <a:t>, within the </a:t>
            </a:r>
            <a:r>
              <a:rPr lang="en-GB" sz="1600" b="1" dirty="0">
                <a:solidFill>
                  <a:srgbClr val="0070C0"/>
                </a:solidFill>
                <a:latin typeface="+mj-lt"/>
              </a:rPr>
              <a:t>U</a:t>
            </a:r>
            <a:r>
              <a:rPr lang="en-GB" sz="1600" b="1" baseline="-25000" dirty="0">
                <a:solidFill>
                  <a:srgbClr val="0070C0"/>
                </a:solidFill>
                <a:latin typeface="+mj-lt"/>
              </a:rPr>
              <a:t>old</a:t>
            </a:r>
            <a:r>
              <a:rPr lang="en-GB" sz="1600" dirty="0">
                <a:latin typeface="+mj-lt"/>
              </a:rPr>
              <a:t> box you can select an option for the existing state from the list. </a:t>
            </a:r>
          </a:p>
          <a:p>
            <a:pPr marL="0" lvl="2" indent="0" algn="just">
              <a:buNone/>
            </a:pPr>
            <a:r>
              <a:rPr lang="en-GB" sz="1600" dirty="0">
                <a:latin typeface="+mj-lt"/>
              </a:rPr>
              <a:t>Within the </a:t>
            </a:r>
            <a:r>
              <a:rPr lang="en-GB" sz="1600" b="1" dirty="0">
                <a:solidFill>
                  <a:srgbClr val="0070C0"/>
                </a:solidFill>
                <a:latin typeface="+mj-lt"/>
              </a:rPr>
              <a:t>U</a:t>
            </a:r>
            <a:r>
              <a:rPr lang="en-GB" sz="1600" b="1" baseline="-25000" dirty="0">
                <a:solidFill>
                  <a:srgbClr val="0070C0"/>
                </a:solidFill>
                <a:latin typeface="+mj-lt"/>
              </a:rPr>
              <a:t>new</a:t>
            </a:r>
            <a:r>
              <a:rPr lang="en-GB" sz="1600" dirty="0">
                <a:latin typeface="+mj-lt"/>
              </a:rPr>
              <a:t> box you can select an option for the renovation option from the list.</a:t>
            </a:r>
          </a:p>
          <a:p>
            <a:pPr marL="0" lvl="2" indent="0">
              <a:buNone/>
            </a:pPr>
            <a:endParaRPr lang="it-IT" sz="1600" dirty="0">
              <a:latin typeface="Calibri  "/>
            </a:endParaRPr>
          </a:p>
          <a:p>
            <a:pPr marL="0" lvl="2" indent="0">
              <a:buNone/>
            </a:pPr>
            <a:endParaRPr lang="it-IT" sz="1600" b="1" cap="small" dirty="0">
              <a:solidFill>
                <a:schemeClr val="tx1"/>
              </a:solidFill>
              <a:latin typeface="Calibri  "/>
            </a:endParaRPr>
          </a:p>
          <a:p>
            <a:pPr marL="285750" lvl="2" indent="-285750">
              <a:buFontTx/>
              <a:buChar char="-"/>
            </a:pPr>
            <a:endParaRPr lang="it-IT" sz="1600" dirty="0">
              <a:solidFill>
                <a:schemeClr val="tx1"/>
              </a:solidFill>
              <a:latin typeface="Calibri  "/>
            </a:endParaRPr>
          </a:p>
          <a:p>
            <a:pPr marL="0" lvl="2" indent="0">
              <a:buNone/>
            </a:pPr>
            <a:endParaRPr lang="it-IT" dirty="0"/>
          </a:p>
          <a:p>
            <a:pPr marL="0" lvl="2" indent="0">
              <a:buNone/>
            </a:pPr>
            <a:endParaRPr lang="en-GB" sz="1600" b="1" cap="small" dirty="0">
              <a:latin typeface="Calibri  "/>
            </a:endParaRPr>
          </a:p>
          <a:p>
            <a:pPr marL="0" lvl="2" indent="0">
              <a:buNone/>
            </a:pPr>
            <a:endParaRPr lang="it-IT" sz="1600" dirty="0">
              <a:latin typeface="Calibri  "/>
            </a:endParaRPr>
          </a:p>
          <a:p>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endParaRPr lang="it-IT" sz="1600" dirty="0">
              <a:latin typeface="Calibri" panose="020F0502020204030204" pitchFamily="34" charset="0"/>
              <a:cs typeface="Calibri" panose="020F0502020204030204" pitchFamily="34" charset="0"/>
            </a:endParaRPr>
          </a:p>
          <a:p>
            <a:pPr marL="0" lvl="2" indent="0">
              <a:buNone/>
            </a:pPr>
            <a:endParaRPr lang="it-IT" b="1" cap="small" dirty="0"/>
          </a:p>
        </p:txBody>
      </p:sp>
      <p:sp>
        <p:nvSpPr>
          <p:cNvPr id="8" name="Titel 1">
            <a:extLst>
              <a:ext uri="{FF2B5EF4-FFF2-40B4-BE49-F238E27FC236}">
                <a16:creationId xmlns="" xmlns:a16="http://schemas.microsoft.com/office/drawing/2014/main" id="{ADAAA50B-2798-4CAE-8AFE-AB4E84FFBE01}"/>
              </a:ext>
            </a:extLst>
          </p:cNvPr>
          <p:cNvSpPr>
            <a:spLocks noGrp="1"/>
          </p:cNvSpPr>
          <p:nvPr>
            <p:ph type="title"/>
          </p:nvPr>
        </p:nvSpPr>
        <p:spPr>
          <a:xfrm>
            <a:off x="-4761" y="149225"/>
            <a:ext cx="6596948" cy="686006"/>
          </a:xfrm>
        </p:spPr>
        <p:txBody>
          <a:bodyPr>
            <a:normAutofit fontScale="90000"/>
          </a:bodyPr>
          <a:lstStyle/>
          <a:p>
            <a:r>
              <a:rPr lang="it-IT" dirty="0"/>
              <a:t>Use of web tool</a:t>
            </a:r>
            <a:br>
              <a:rPr lang="it-IT" dirty="0"/>
            </a:br>
            <a:r>
              <a:rPr lang="it-IT" dirty="0"/>
              <a:t>renovation options module</a:t>
            </a:r>
            <a:endParaRPr lang="en-GB" i="1" dirty="0"/>
          </a:p>
        </p:txBody>
      </p:sp>
      <p:sp>
        <p:nvSpPr>
          <p:cNvPr id="2" name="Rettangolo 1">
            <a:extLst>
              <a:ext uri="{FF2B5EF4-FFF2-40B4-BE49-F238E27FC236}">
                <a16:creationId xmlns="" xmlns:a16="http://schemas.microsoft.com/office/drawing/2014/main" id="{5CA7A563-62F3-4CBC-AFBD-5EA4726E4DC8}"/>
              </a:ext>
            </a:extLst>
          </p:cNvPr>
          <p:cNvSpPr/>
          <p:nvPr/>
        </p:nvSpPr>
        <p:spPr>
          <a:xfrm>
            <a:off x="1285031" y="2593015"/>
            <a:ext cx="1306768" cy="307777"/>
          </a:xfrm>
          <a:prstGeom prst="rect">
            <a:avLst/>
          </a:prstGeom>
        </p:spPr>
        <p:txBody>
          <a:bodyPr wrap="none">
            <a:spAutoFit/>
          </a:bodyPr>
          <a:lstStyle/>
          <a:p>
            <a:r>
              <a:rPr lang="en-GB" sz="1400" b="1" dirty="0">
                <a:solidFill>
                  <a:srgbClr val="0070C0"/>
                </a:solidFill>
                <a:latin typeface="+mj-lt"/>
              </a:rPr>
              <a:t>Existing state</a:t>
            </a:r>
            <a:endParaRPr lang="it-IT" b="1" dirty="0">
              <a:solidFill>
                <a:srgbClr val="0070C0"/>
              </a:solidFill>
              <a:latin typeface="+mj-lt"/>
            </a:endParaRPr>
          </a:p>
        </p:txBody>
      </p:sp>
      <p:sp>
        <p:nvSpPr>
          <p:cNvPr id="7" name="Rettangolo 6">
            <a:extLst>
              <a:ext uri="{FF2B5EF4-FFF2-40B4-BE49-F238E27FC236}">
                <a16:creationId xmlns="" xmlns:a16="http://schemas.microsoft.com/office/drawing/2014/main" id="{68A91EE1-3B49-4B55-AC54-D1908FEA67CE}"/>
              </a:ext>
            </a:extLst>
          </p:cNvPr>
          <p:cNvSpPr/>
          <p:nvPr/>
        </p:nvSpPr>
        <p:spPr>
          <a:xfrm>
            <a:off x="6004135" y="2581006"/>
            <a:ext cx="1713931" cy="307777"/>
          </a:xfrm>
          <a:prstGeom prst="rect">
            <a:avLst/>
          </a:prstGeom>
        </p:spPr>
        <p:txBody>
          <a:bodyPr wrap="none">
            <a:spAutoFit/>
          </a:bodyPr>
          <a:lstStyle/>
          <a:p>
            <a:r>
              <a:rPr lang="en-GB" sz="1400" b="1" dirty="0">
                <a:solidFill>
                  <a:srgbClr val="0070C0"/>
                </a:solidFill>
                <a:latin typeface="+mj-lt"/>
              </a:rPr>
              <a:t>Renovation option</a:t>
            </a:r>
            <a:endParaRPr lang="it-IT" b="1" dirty="0">
              <a:solidFill>
                <a:srgbClr val="0070C0"/>
              </a:solidFill>
              <a:latin typeface="+mj-lt"/>
            </a:endParaRPr>
          </a:p>
        </p:txBody>
      </p:sp>
      <p:pic>
        <p:nvPicPr>
          <p:cNvPr id="12" name="Immagine 11">
            <a:extLst>
              <a:ext uri="{FF2B5EF4-FFF2-40B4-BE49-F238E27FC236}">
                <a16:creationId xmlns="" xmlns:a16="http://schemas.microsoft.com/office/drawing/2014/main" id="{EC67A79F-29FD-4B9A-AC0B-4D1BE620F035}"/>
              </a:ext>
            </a:extLst>
          </p:cNvPr>
          <p:cNvPicPr>
            <a:picLocks noChangeAspect="1"/>
          </p:cNvPicPr>
          <p:nvPr/>
        </p:nvPicPr>
        <p:blipFill>
          <a:blip r:embed="rId2"/>
          <a:stretch>
            <a:fillRect/>
          </a:stretch>
        </p:blipFill>
        <p:spPr>
          <a:xfrm>
            <a:off x="218487" y="3036996"/>
            <a:ext cx="3960000" cy="2552561"/>
          </a:xfrm>
          <a:prstGeom prst="rect">
            <a:avLst/>
          </a:prstGeom>
          <a:ln>
            <a:solidFill>
              <a:schemeClr val="accent6"/>
            </a:solidFill>
          </a:ln>
        </p:spPr>
      </p:pic>
      <p:pic>
        <p:nvPicPr>
          <p:cNvPr id="13" name="Immagine 12">
            <a:extLst>
              <a:ext uri="{FF2B5EF4-FFF2-40B4-BE49-F238E27FC236}">
                <a16:creationId xmlns="" xmlns:a16="http://schemas.microsoft.com/office/drawing/2014/main" id="{180FA89F-91BC-4B41-811F-0EC520673487}"/>
              </a:ext>
            </a:extLst>
          </p:cNvPr>
          <p:cNvPicPr>
            <a:picLocks noChangeAspect="1"/>
          </p:cNvPicPr>
          <p:nvPr/>
        </p:nvPicPr>
        <p:blipFill>
          <a:blip r:embed="rId3"/>
          <a:stretch>
            <a:fillRect/>
          </a:stretch>
        </p:blipFill>
        <p:spPr>
          <a:xfrm>
            <a:off x="5035097" y="3036996"/>
            <a:ext cx="3960000" cy="2624885"/>
          </a:xfrm>
          <a:prstGeom prst="rect">
            <a:avLst/>
          </a:prstGeom>
          <a:ln>
            <a:solidFill>
              <a:schemeClr val="accent6"/>
            </a:solidFill>
          </a:ln>
        </p:spPr>
      </p:pic>
      <p:sp>
        <p:nvSpPr>
          <p:cNvPr id="10" name="Freccia a destra 9">
            <a:extLst>
              <a:ext uri="{FF2B5EF4-FFF2-40B4-BE49-F238E27FC236}">
                <a16:creationId xmlns="" xmlns:a16="http://schemas.microsoft.com/office/drawing/2014/main" id="{6E7ACF5B-CA72-4286-985B-9FC95D7CDF7F}"/>
              </a:ext>
            </a:extLst>
          </p:cNvPr>
          <p:cNvSpPr/>
          <p:nvPr/>
        </p:nvSpPr>
        <p:spPr>
          <a:xfrm>
            <a:off x="4262861" y="3982611"/>
            <a:ext cx="720408" cy="40782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dirty="0">
              <a:solidFill>
                <a:srgbClr val="0070C0"/>
              </a:solidFill>
            </a:endParaRPr>
          </a:p>
        </p:txBody>
      </p:sp>
    </p:spTree>
    <p:extLst>
      <p:ext uri="{BB962C8B-B14F-4D97-AF65-F5344CB8AC3E}">
        <p14:creationId xmlns:p14="http://schemas.microsoft.com/office/powerpoint/2010/main" val="72663872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18487" y="1292792"/>
            <a:ext cx="8780370" cy="3211032"/>
          </a:xfrm>
        </p:spPr>
        <p:txBody>
          <a:bodyPr/>
          <a:lstStyle/>
          <a:p>
            <a:pPr marL="0" lvl="2" indent="0">
              <a:buNone/>
            </a:pPr>
            <a:r>
              <a:rPr lang="en-GB" b="1" cap="small" dirty="0"/>
              <a:t>Architectural elements – WALLS</a:t>
            </a:r>
          </a:p>
          <a:p>
            <a:pPr marL="0" lvl="2" indent="0" algn="just">
              <a:buNone/>
            </a:pPr>
            <a:r>
              <a:rPr lang="en-GB" sz="1600" dirty="0">
                <a:latin typeface="+mj-lt"/>
              </a:rPr>
              <a:t>Filling in the </a:t>
            </a:r>
            <a:r>
              <a:rPr lang="en-GB" sz="1600" b="1" dirty="0">
                <a:solidFill>
                  <a:srgbClr val="0070C0"/>
                </a:solidFill>
                <a:latin typeface="+mj-lt"/>
              </a:rPr>
              <a:t>Area</a:t>
            </a:r>
            <a:r>
              <a:rPr lang="en-GB" sz="1600" dirty="0">
                <a:latin typeface="+mj-lt"/>
              </a:rPr>
              <a:t> box, total area of the element affected by renovation we can obtain as output the absolute </a:t>
            </a:r>
            <a:r>
              <a:rPr lang="en-GB" sz="1600" b="1" dirty="0">
                <a:solidFill>
                  <a:srgbClr val="0070C0"/>
                </a:solidFill>
                <a:latin typeface="+mj-lt"/>
              </a:rPr>
              <a:t>energy savings </a:t>
            </a:r>
            <a:r>
              <a:rPr lang="en-GB" sz="1600" dirty="0">
                <a:latin typeface="+mj-lt"/>
              </a:rPr>
              <a:t>obtained and the (partial*) </a:t>
            </a:r>
            <a:r>
              <a:rPr lang="en-GB" sz="1600" b="1" dirty="0">
                <a:solidFill>
                  <a:srgbClr val="0070C0"/>
                </a:solidFill>
                <a:latin typeface="+mj-lt"/>
              </a:rPr>
              <a:t>contribution</a:t>
            </a:r>
            <a:r>
              <a:rPr lang="en-GB" sz="1600" dirty="0">
                <a:latin typeface="+mj-lt"/>
              </a:rPr>
              <a:t> of the single improvement to the total energy saving, the </a:t>
            </a:r>
            <a:r>
              <a:rPr lang="en-GB" sz="1600" b="1" dirty="0">
                <a:solidFill>
                  <a:srgbClr val="0070C0"/>
                </a:solidFill>
                <a:latin typeface="+mj-lt"/>
              </a:rPr>
              <a:t>cost</a:t>
            </a:r>
            <a:r>
              <a:rPr lang="en-GB" sz="1600" dirty="0">
                <a:latin typeface="+mj-lt"/>
              </a:rPr>
              <a:t> and the </a:t>
            </a:r>
            <a:r>
              <a:rPr lang="en-GB" sz="1600" b="1" dirty="0">
                <a:solidFill>
                  <a:srgbClr val="0070C0"/>
                </a:solidFill>
                <a:latin typeface="+mj-lt"/>
              </a:rPr>
              <a:t>CO</a:t>
            </a:r>
            <a:r>
              <a:rPr lang="en-GB" sz="1600" b="1" baseline="-25000" dirty="0">
                <a:solidFill>
                  <a:srgbClr val="0070C0"/>
                </a:solidFill>
                <a:latin typeface="+mj-lt"/>
              </a:rPr>
              <a:t>2</a:t>
            </a:r>
            <a:r>
              <a:rPr lang="en-GB" sz="1600" b="1" dirty="0">
                <a:solidFill>
                  <a:srgbClr val="0070C0"/>
                </a:solidFill>
                <a:latin typeface="+mj-lt"/>
              </a:rPr>
              <a:t> avoided emissions </a:t>
            </a:r>
            <a:r>
              <a:rPr lang="en-GB" sz="1600" dirty="0">
                <a:solidFill>
                  <a:schemeClr val="accent6"/>
                </a:solidFill>
                <a:latin typeface="+mj-lt"/>
              </a:rPr>
              <a:t>(</a:t>
            </a:r>
            <a:r>
              <a:rPr lang="en-US" sz="1600" dirty="0">
                <a:solidFill>
                  <a:schemeClr val="accent6"/>
                </a:solidFill>
                <a:latin typeface="+mj-lt"/>
              </a:rPr>
              <a:t>the final contribution of each improvement is obtained after considering all the interventions)</a:t>
            </a:r>
          </a:p>
          <a:p>
            <a:pPr marL="0" lvl="2" indent="0">
              <a:buNone/>
            </a:pPr>
            <a:endParaRPr lang="it-IT" sz="1600" b="1" cap="small" dirty="0">
              <a:solidFill>
                <a:srgbClr val="0070C0"/>
              </a:solidFill>
              <a:latin typeface="Calibri  "/>
            </a:endParaRPr>
          </a:p>
          <a:p>
            <a:pPr marL="285750" lvl="2" indent="-285750">
              <a:buFontTx/>
              <a:buChar char="-"/>
            </a:pPr>
            <a:endParaRPr lang="it-IT" sz="1600" dirty="0">
              <a:solidFill>
                <a:schemeClr val="tx1"/>
              </a:solidFill>
              <a:latin typeface="Calibri  "/>
            </a:endParaRPr>
          </a:p>
          <a:p>
            <a:pPr marL="0" lvl="2" indent="0">
              <a:buNone/>
            </a:pPr>
            <a:endParaRPr lang="it-IT" dirty="0"/>
          </a:p>
          <a:p>
            <a:pPr marL="0" lvl="2" indent="0">
              <a:buNone/>
            </a:pPr>
            <a:endParaRPr lang="en-GB" sz="1600" b="1" cap="small" dirty="0">
              <a:latin typeface="Calibri  "/>
            </a:endParaRPr>
          </a:p>
          <a:p>
            <a:pPr marL="0" lvl="2" indent="0">
              <a:buNone/>
            </a:pPr>
            <a:endParaRPr lang="it-IT" sz="1600" dirty="0">
              <a:latin typeface="Calibri  "/>
            </a:endParaRPr>
          </a:p>
          <a:p>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endParaRPr lang="it-IT" sz="1600" dirty="0">
              <a:latin typeface="Calibri" panose="020F0502020204030204" pitchFamily="34" charset="0"/>
              <a:cs typeface="Calibri" panose="020F0502020204030204" pitchFamily="34" charset="0"/>
            </a:endParaRPr>
          </a:p>
          <a:p>
            <a:pPr marL="0" lvl="2" indent="0">
              <a:buNone/>
            </a:pPr>
            <a:endParaRPr lang="it-IT" b="1" cap="small" dirty="0"/>
          </a:p>
        </p:txBody>
      </p:sp>
      <p:sp>
        <p:nvSpPr>
          <p:cNvPr id="8" name="Titel 1">
            <a:extLst>
              <a:ext uri="{FF2B5EF4-FFF2-40B4-BE49-F238E27FC236}">
                <a16:creationId xmlns="" xmlns:a16="http://schemas.microsoft.com/office/drawing/2014/main" id="{ADAAA50B-2798-4CAE-8AFE-AB4E84FFBE01}"/>
              </a:ext>
            </a:extLst>
          </p:cNvPr>
          <p:cNvSpPr>
            <a:spLocks noGrp="1"/>
          </p:cNvSpPr>
          <p:nvPr>
            <p:ph type="title"/>
          </p:nvPr>
        </p:nvSpPr>
        <p:spPr>
          <a:xfrm>
            <a:off x="-4761" y="149225"/>
            <a:ext cx="6596948" cy="686006"/>
          </a:xfrm>
        </p:spPr>
        <p:txBody>
          <a:bodyPr>
            <a:normAutofit fontScale="90000"/>
          </a:bodyPr>
          <a:lstStyle/>
          <a:p>
            <a:r>
              <a:rPr lang="it-IT" dirty="0"/>
              <a:t>Use of web tool</a:t>
            </a:r>
            <a:br>
              <a:rPr lang="it-IT" dirty="0"/>
            </a:br>
            <a:r>
              <a:rPr lang="it-IT" dirty="0"/>
              <a:t>renovation options module</a:t>
            </a:r>
            <a:endParaRPr lang="en-GB" i="1" dirty="0"/>
          </a:p>
        </p:txBody>
      </p:sp>
      <p:pic>
        <p:nvPicPr>
          <p:cNvPr id="7" name="Immagine 6">
            <a:extLst>
              <a:ext uri="{FF2B5EF4-FFF2-40B4-BE49-F238E27FC236}">
                <a16:creationId xmlns="" xmlns:a16="http://schemas.microsoft.com/office/drawing/2014/main" id="{A251D08B-FCE5-40C1-9899-B888EFF9F3AC}"/>
              </a:ext>
            </a:extLst>
          </p:cNvPr>
          <p:cNvPicPr>
            <a:picLocks noChangeAspect="1"/>
          </p:cNvPicPr>
          <p:nvPr/>
        </p:nvPicPr>
        <p:blipFill>
          <a:blip r:embed="rId2"/>
          <a:stretch>
            <a:fillRect/>
          </a:stretch>
        </p:blipFill>
        <p:spPr>
          <a:xfrm>
            <a:off x="1757362" y="2741182"/>
            <a:ext cx="5400000" cy="3525284"/>
          </a:xfrm>
          <a:prstGeom prst="rect">
            <a:avLst/>
          </a:prstGeom>
          <a:ln>
            <a:solidFill>
              <a:schemeClr val="accent6"/>
            </a:solidFill>
          </a:ln>
        </p:spPr>
      </p:pic>
      <p:sp>
        <p:nvSpPr>
          <p:cNvPr id="11" name="Rettangolo con angoli arrotondati 10">
            <a:extLst>
              <a:ext uri="{FF2B5EF4-FFF2-40B4-BE49-F238E27FC236}">
                <a16:creationId xmlns="" xmlns:a16="http://schemas.microsoft.com/office/drawing/2014/main" id="{4B1AF75D-6921-4771-8D65-8BC19CE77CFE}"/>
              </a:ext>
            </a:extLst>
          </p:cNvPr>
          <p:cNvSpPr/>
          <p:nvPr/>
        </p:nvSpPr>
        <p:spPr>
          <a:xfrm>
            <a:off x="4264026" y="5346989"/>
            <a:ext cx="3007974" cy="4346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dirty="0"/>
          </a:p>
        </p:txBody>
      </p:sp>
    </p:spTree>
    <p:extLst>
      <p:ext uri="{BB962C8B-B14F-4D97-AF65-F5344CB8AC3E}">
        <p14:creationId xmlns:p14="http://schemas.microsoft.com/office/powerpoint/2010/main" val="142757329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18487" y="1292792"/>
            <a:ext cx="8780370" cy="3211032"/>
          </a:xfrm>
        </p:spPr>
        <p:txBody>
          <a:bodyPr/>
          <a:lstStyle/>
          <a:p>
            <a:pPr marL="0" lvl="2" indent="0">
              <a:buNone/>
            </a:pPr>
            <a:r>
              <a:rPr lang="en-GB" b="1" cap="small" dirty="0"/>
              <a:t>Architectural elements – FLOOR</a:t>
            </a:r>
          </a:p>
          <a:p>
            <a:pPr marL="0" lvl="2" indent="0" algn="just">
              <a:buNone/>
            </a:pPr>
            <a:r>
              <a:rPr lang="en-GB" sz="1600" dirty="0">
                <a:latin typeface="+mj-lt"/>
              </a:rPr>
              <a:t>Checking the </a:t>
            </a:r>
            <a:r>
              <a:rPr lang="en-GB" sz="1600" b="1" dirty="0">
                <a:solidFill>
                  <a:srgbClr val="0070C0"/>
                </a:solidFill>
                <a:latin typeface="+mj-lt"/>
              </a:rPr>
              <a:t>Floor</a:t>
            </a:r>
            <a:r>
              <a:rPr lang="en-GB" sz="1600" dirty="0">
                <a:latin typeface="+mj-lt"/>
              </a:rPr>
              <a:t>, within the </a:t>
            </a:r>
            <a:r>
              <a:rPr lang="en-GB" sz="1600" b="1" dirty="0">
                <a:solidFill>
                  <a:srgbClr val="0070C0"/>
                </a:solidFill>
                <a:latin typeface="+mj-lt"/>
              </a:rPr>
              <a:t>U</a:t>
            </a:r>
            <a:r>
              <a:rPr lang="en-GB" sz="1600" b="1" baseline="-25000" dirty="0">
                <a:solidFill>
                  <a:srgbClr val="0070C0"/>
                </a:solidFill>
                <a:latin typeface="+mj-lt"/>
              </a:rPr>
              <a:t>old</a:t>
            </a:r>
            <a:r>
              <a:rPr lang="en-GB" sz="1600" dirty="0">
                <a:latin typeface="+mj-lt"/>
              </a:rPr>
              <a:t> box you can select an option for the existing state from the list.</a:t>
            </a:r>
          </a:p>
          <a:p>
            <a:pPr marL="0" lvl="2" indent="0" algn="just">
              <a:buNone/>
            </a:pPr>
            <a:r>
              <a:rPr lang="en-GB" sz="1600" dirty="0">
                <a:latin typeface="+mj-lt"/>
              </a:rPr>
              <a:t>Within the </a:t>
            </a:r>
            <a:r>
              <a:rPr lang="en-GB" sz="1600" b="1" dirty="0">
                <a:solidFill>
                  <a:srgbClr val="0070C0"/>
                </a:solidFill>
                <a:latin typeface="+mj-lt"/>
              </a:rPr>
              <a:t>U</a:t>
            </a:r>
            <a:r>
              <a:rPr lang="en-GB" sz="1600" b="1" baseline="-25000" dirty="0">
                <a:solidFill>
                  <a:srgbClr val="0070C0"/>
                </a:solidFill>
                <a:latin typeface="+mj-lt"/>
              </a:rPr>
              <a:t>new</a:t>
            </a:r>
            <a:r>
              <a:rPr lang="en-GB" sz="1600" dirty="0">
                <a:latin typeface="+mj-lt"/>
              </a:rPr>
              <a:t> box you can select an option for the renovation option from the list.</a:t>
            </a:r>
          </a:p>
          <a:p>
            <a:pPr marL="0" lvl="2" indent="0">
              <a:buNone/>
            </a:pPr>
            <a:endParaRPr lang="it-IT" sz="1600" dirty="0">
              <a:latin typeface="Calibri  "/>
            </a:endParaRPr>
          </a:p>
          <a:p>
            <a:pPr marL="0" lvl="2" indent="0">
              <a:buNone/>
            </a:pPr>
            <a:endParaRPr lang="it-IT" sz="1600" b="1" cap="small" dirty="0">
              <a:solidFill>
                <a:schemeClr val="tx1"/>
              </a:solidFill>
              <a:latin typeface="Calibri  "/>
            </a:endParaRPr>
          </a:p>
          <a:p>
            <a:pPr marL="285750" lvl="2" indent="-285750">
              <a:buFontTx/>
              <a:buChar char="-"/>
            </a:pPr>
            <a:endParaRPr lang="it-IT" sz="1600" dirty="0">
              <a:solidFill>
                <a:schemeClr val="tx1"/>
              </a:solidFill>
              <a:latin typeface="Calibri  "/>
            </a:endParaRPr>
          </a:p>
          <a:p>
            <a:pPr marL="0" lvl="2" indent="0">
              <a:buNone/>
            </a:pPr>
            <a:endParaRPr lang="it-IT" dirty="0"/>
          </a:p>
          <a:p>
            <a:pPr marL="0" lvl="2" indent="0">
              <a:buNone/>
            </a:pPr>
            <a:endParaRPr lang="en-GB" sz="1600" b="1" cap="small" dirty="0">
              <a:latin typeface="Calibri  "/>
            </a:endParaRPr>
          </a:p>
          <a:p>
            <a:pPr marL="0" lvl="2" indent="0">
              <a:buNone/>
            </a:pPr>
            <a:endParaRPr lang="it-IT" sz="1600" dirty="0">
              <a:latin typeface="Calibri  "/>
            </a:endParaRPr>
          </a:p>
          <a:p>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endParaRPr lang="it-IT" sz="1600" dirty="0">
              <a:latin typeface="Calibri" panose="020F0502020204030204" pitchFamily="34" charset="0"/>
              <a:cs typeface="Calibri" panose="020F0502020204030204" pitchFamily="34" charset="0"/>
            </a:endParaRPr>
          </a:p>
          <a:p>
            <a:pPr marL="0" lvl="2" indent="0">
              <a:buNone/>
            </a:pPr>
            <a:endParaRPr lang="it-IT" b="1" cap="small" dirty="0"/>
          </a:p>
        </p:txBody>
      </p:sp>
      <p:sp>
        <p:nvSpPr>
          <p:cNvPr id="8" name="Titel 1">
            <a:extLst>
              <a:ext uri="{FF2B5EF4-FFF2-40B4-BE49-F238E27FC236}">
                <a16:creationId xmlns="" xmlns:a16="http://schemas.microsoft.com/office/drawing/2014/main" id="{ADAAA50B-2798-4CAE-8AFE-AB4E84FFBE01}"/>
              </a:ext>
            </a:extLst>
          </p:cNvPr>
          <p:cNvSpPr>
            <a:spLocks noGrp="1"/>
          </p:cNvSpPr>
          <p:nvPr>
            <p:ph type="title"/>
          </p:nvPr>
        </p:nvSpPr>
        <p:spPr>
          <a:xfrm>
            <a:off x="-4761" y="149225"/>
            <a:ext cx="6596948" cy="686006"/>
          </a:xfrm>
        </p:spPr>
        <p:txBody>
          <a:bodyPr>
            <a:normAutofit fontScale="90000"/>
          </a:bodyPr>
          <a:lstStyle/>
          <a:p>
            <a:r>
              <a:rPr lang="it-IT" dirty="0"/>
              <a:t>Use of web tool</a:t>
            </a:r>
            <a:br>
              <a:rPr lang="it-IT" dirty="0"/>
            </a:br>
            <a:r>
              <a:rPr lang="it-IT" dirty="0"/>
              <a:t>renovation options module</a:t>
            </a:r>
            <a:endParaRPr lang="en-GB" i="1" dirty="0"/>
          </a:p>
        </p:txBody>
      </p:sp>
      <p:sp>
        <p:nvSpPr>
          <p:cNvPr id="2" name="Rettangolo 1">
            <a:extLst>
              <a:ext uri="{FF2B5EF4-FFF2-40B4-BE49-F238E27FC236}">
                <a16:creationId xmlns="" xmlns:a16="http://schemas.microsoft.com/office/drawing/2014/main" id="{5CA7A563-62F3-4CBC-AFBD-5EA4726E4DC8}"/>
              </a:ext>
            </a:extLst>
          </p:cNvPr>
          <p:cNvSpPr/>
          <p:nvPr/>
        </p:nvSpPr>
        <p:spPr>
          <a:xfrm>
            <a:off x="1285031" y="2593015"/>
            <a:ext cx="1306768" cy="307777"/>
          </a:xfrm>
          <a:prstGeom prst="rect">
            <a:avLst/>
          </a:prstGeom>
        </p:spPr>
        <p:txBody>
          <a:bodyPr wrap="none">
            <a:spAutoFit/>
          </a:bodyPr>
          <a:lstStyle/>
          <a:p>
            <a:r>
              <a:rPr lang="en-GB" sz="1400" b="1" dirty="0">
                <a:solidFill>
                  <a:srgbClr val="0070C0"/>
                </a:solidFill>
                <a:latin typeface="+mj-lt"/>
              </a:rPr>
              <a:t>Existing state</a:t>
            </a:r>
            <a:endParaRPr lang="it-IT" b="1" dirty="0">
              <a:solidFill>
                <a:srgbClr val="0070C0"/>
              </a:solidFill>
              <a:latin typeface="+mj-lt"/>
            </a:endParaRPr>
          </a:p>
        </p:txBody>
      </p:sp>
      <p:sp>
        <p:nvSpPr>
          <p:cNvPr id="7" name="Rettangolo 6">
            <a:extLst>
              <a:ext uri="{FF2B5EF4-FFF2-40B4-BE49-F238E27FC236}">
                <a16:creationId xmlns="" xmlns:a16="http://schemas.microsoft.com/office/drawing/2014/main" id="{68A91EE1-3B49-4B55-AC54-D1908FEA67CE}"/>
              </a:ext>
            </a:extLst>
          </p:cNvPr>
          <p:cNvSpPr/>
          <p:nvPr/>
        </p:nvSpPr>
        <p:spPr>
          <a:xfrm>
            <a:off x="6004135" y="2581006"/>
            <a:ext cx="1713931" cy="307777"/>
          </a:xfrm>
          <a:prstGeom prst="rect">
            <a:avLst/>
          </a:prstGeom>
        </p:spPr>
        <p:txBody>
          <a:bodyPr wrap="none">
            <a:spAutoFit/>
          </a:bodyPr>
          <a:lstStyle/>
          <a:p>
            <a:r>
              <a:rPr lang="en-GB" sz="1400" b="1" dirty="0">
                <a:solidFill>
                  <a:srgbClr val="0070C0"/>
                </a:solidFill>
                <a:latin typeface="+mj-lt"/>
              </a:rPr>
              <a:t>Renovation option</a:t>
            </a:r>
            <a:endParaRPr lang="it-IT" b="1" dirty="0">
              <a:solidFill>
                <a:srgbClr val="0070C0"/>
              </a:solidFill>
              <a:latin typeface="+mj-lt"/>
            </a:endParaRPr>
          </a:p>
        </p:txBody>
      </p:sp>
      <p:pic>
        <p:nvPicPr>
          <p:cNvPr id="10" name="Immagine 9">
            <a:extLst>
              <a:ext uri="{FF2B5EF4-FFF2-40B4-BE49-F238E27FC236}">
                <a16:creationId xmlns="" xmlns:a16="http://schemas.microsoft.com/office/drawing/2014/main" id="{107B77D6-6C42-43E3-A54D-4864BB1FF85B}"/>
              </a:ext>
            </a:extLst>
          </p:cNvPr>
          <p:cNvPicPr>
            <a:picLocks noChangeAspect="1"/>
          </p:cNvPicPr>
          <p:nvPr/>
        </p:nvPicPr>
        <p:blipFill>
          <a:blip r:embed="rId2"/>
          <a:stretch>
            <a:fillRect/>
          </a:stretch>
        </p:blipFill>
        <p:spPr>
          <a:xfrm>
            <a:off x="199437" y="3000835"/>
            <a:ext cx="3960000" cy="2534003"/>
          </a:xfrm>
          <a:prstGeom prst="rect">
            <a:avLst/>
          </a:prstGeom>
          <a:ln>
            <a:solidFill>
              <a:schemeClr val="accent6"/>
            </a:solidFill>
          </a:ln>
        </p:spPr>
      </p:pic>
      <p:pic>
        <p:nvPicPr>
          <p:cNvPr id="11" name="Immagine 10">
            <a:extLst>
              <a:ext uri="{FF2B5EF4-FFF2-40B4-BE49-F238E27FC236}">
                <a16:creationId xmlns="" xmlns:a16="http://schemas.microsoft.com/office/drawing/2014/main" id="{E3C81A8F-1C56-4E70-9FDF-827699971F2E}"/>
              </a:ext>
            </a:extLst>
          </p:cNvPr>
          <p:cNvPicPr>
            <a:picLocks noChangeAspect="1"/>
          </p:cNvPicPr>
          <p:nvPr/>
        </p:nvPicPr>
        <p:blipFill>
          <a:blip r:embed="rId3"/>
          <a:stretch>
            <a:fillRect/>
          </a:stretch>
        </p:blipFill>
        <p:spPr>
          <a:xfrm>
            <a:off x="5060137" y="3000835"/>
            <a:ext cx="3960000" cy="2551105"/>
          </a:xfrm>
          <a:prstGeom prst="rect">
            <a:avLst/>
          </a:prstGeom>
          <a:ln>
            <a:solidFill>
              <a:schemeClr val="accent6"/>
            </a:solidFill>
          </a:ln>
        </p:spPr>
      </p:pic>
      <p:sp>
        <p:nvSpPr>
          <p:cNvPr id="12" name="Freccia a destra 11">
            <a:extLst>
              <a:ext uri="{FF2B5EF4-FFF2-40B4-BE49-F238E27FC236}">
                <a16:creationId xmlns="" xmlns:a16="http://schemas.microsoft.com/office/drawing/2014/main" id="{CCF90944-ADCE-4A2D-9718-79E73AFD0BB1}"/>
              </a:ext>
            </a:extLst>
          </p:cNvPr>
          <p:cNvSpPr/>
          <p:nvPr/>
        </p:nvSpPr>
        <p:spPr>
          <a:xfrm>
            <a:off x="4262861" y="3982611"/>
            <a:ext cx="720408" cy="40782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dirty="0">
              <a:solidFill>
                <a:srgbClr val="0070C0"/>
              </a:solidFill>
            </a:endParaRPr>
          </a:p>
        </p:txBody>
      </p:sp>
    </p:spTree>
    <p:extLst>
      <p:ext uri="{BB962C8B-B14F-4D97-AF65-F5344CB8AC3E}">
        <p14:creationId xmlns:p14="http://schemas.microsoft.com/office/powerpoint/2010/main" val="390021585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18487" y="1292792"/>
            <a:ext cx="8780370" cy="3211032"/>
          </a:xfrm>
        </p:spPr>
        <p:txBody>
          <a:bodyPr/>
          <a:lstStyle/>
          <a:p>
            <a:pPr marL="0" lvl="2" indent="0">
              <a:buNone/>
            </a:pPr>
            <a:r>
              <a:rPr lang="en-GB" b="1" cap="small" dirty="0"/>
              <a:t>Architectural elements – FLOOR</a:t>
            </a:r>
          </a:p>
          <a:p>
            <a:pPr marL="0" lvl="2" indent="0" algn="just">
              <a:buNone/>
            </a:pPr>
            <a:r>
              <a:rPr lang="en-GB" sz="1600" dirty="0">
                <a:latin typeface="+mj-lt"/>
              </a:rPr>
              <a:t>Filling in the </a:t>
            </a:r>
            <a:r>
              <a:rPr lang="en-GB" sz="1600" b="1" dirty="0">
                <a:solidFill>
                  <a:srgbClr val="0070C0"/>
                </a:solidFill>
                <a:latin typeface="+mj-lt"/>
              </a:rPr>
              <a:t>Area</a:t>
            </a:r>
            <a:r>
              <a:rPr lang="en-GB" sz="1600" dirty="0">
                <a:latin typeface="+mj-lt"/>
              </a:rPr>
              <a:t> box, total area of the element affected by renovation we can obtain as output the absolute </a:t>
            </a:r>
            <a:r>
              <a:rPr lang="en-GB" sz="1600" b="1" dirty="0">
                <a:solidFill>
                  <a:srgbClr val="0070C0"/>
                </a:solidFill>
                <a:latin typeface="+mj-lt"/>
              </a:rPr>
              <a:t>energy savings </a:t>
            </a:r>
            <a:r>
              <a:rPr lang="en-GB" sz="1600" dirty="0">
                <a:latin typeface="+mj-lt"/>
              </a:rPr>
              <a:t>obtained and the (partial*) </a:t>
            </a:r>
            <a:r>
              <a:rPr lang="en-GB" sz="1600" b="1" dirty="0">
                <a:solidFill>
                  <a:srgbClr val="0070C0"/>
                </a:solidFill>
                <a:latin typeface="+mj-lt"/>
              </a:rPr>
              <a:t>contribution</a:t>
            </a:r>
            <a:r>
              <a:rPr lang="en-GB" sz="1600" dirty="0">
                <a:latin typeface="+mj-lt"/>
              </a:rPr>
              <a:t> of the single improvement to the total energy saving, the </a:t>
            </a:r>
            <a:r>
              <a:rPr lang="en-GB" sz="1600" b="1" dirty="0">
                <a:solidFill>
                  <a:srgbClr val="0070C0"/>
                </a:solidFill>
                <a:latin typeface="+mj-lt"/>
              </a:rPr>
              <a:t>cost</a:t>
            </a:r>
            <a:r>
              <a:rPr lang="en-GB" sz="1600" dirty="0">
                <a:latin typeface="+mj-lt"/>
              </a:rPr>
              <a:t> and the </a:t>
            </a:r>
            <a:r>
              <a:rPr lang="en-GB" sz="1600" b="1" dirty="0">
                <a:solidFill>
                  <a:srgbClr val="0070C0"/>
                </a:solidFill>
                <a:latin typeface="+mj-lt"/>
              </a:rPr>
              <a:t>CO</a:t>
            </a:r>
            <a:r>
              <a:rPr lang="en-GB" sz="1600" b="1" baseline="-25000" dirty="0">
                <a:solidFill>
                  <a:srgbClr val="0070C0"/>
                </a:solidFill>
                <a:latin typeface="+mj-lt"/>
              </a:rPr>
              <a:t>2</a:t>
            </a:r>
            <a:r>
              <a:rPr lang="en-GB" sz="1600" b="1" dirty="0">
                <a:solidFill>
                  <a:srgbClr val="0070C0"/>
                </a:solidFill>
                <a:latin typeface="+mj-lt"/>
              </a:rPr>
              <a:t> avoided emissions </a:t>
            </a:r>
            <a:r>
              <a:rPr lang="en-GB" sz="1600" dirty="0">
                <a:solidFill>
                  <a:schemeClr val="accent6"/>
                </a:solidFill>
                <a:latin typeface="+mj-lt"/>
              </a:rPr>
              <a:t>(</a:t>
            </a:r>
            <a:r>
              <a:rPr lang="en-US" sz="1600" dirty="0">
                <a:solidFill>
                  <a:schemeClr val="accent6"/>
                </a:solidFill>
                <a:latin typeface="+mj-lt"/>
              </a:rPr>
              <a:t>the final contribution of each improvement is obtained after considering all the interventions)</a:t>
            </a:r>
          </a:p>
          <a:p>
            <a:pPr marL="0" lvl="2" indent="0">
              <a:buNone/>
            </a:pPr>
            <a:endParaRPr lang="it-IT" sz="1600" b="1" cap="small" dirty="0">
              <a:solidFill>
                <a:srgbClr val="0070C0"/>
              </a:solidFill>
              <a:latin typeface="Calibri  "/>
            </a:endParaRPr>
          </a:p>
          <a:p>
            <a:pPr marL="285750" lvl="2" indent="-285750">
              <a:buFontTx/>
              <a:buChar char="-"/>
            </a:pPr>
            <a:endParaRPr lang="it-IT" sz="1600" dirty="0">
              <a:solidFill>
                <a:schemeClr val="tx1"/>
              </a:solidFill>
              <a:latin typeface="Calibri  "/>
            </a:endParaRPr>
          </a:p>
          <a:p>
            <a:pPr marL="0" lvl="2" indent="0">
              <a:buNone/>
            </a:pPr>
            <a:endParaRPr lang="it-IT" dirty="0"/>
          </a:p>
          <a:p>
            <a:pPr marL="0" lvl="2" indent="0">
              <a:buNone/>
            </a:pPr>
            <a:endParaRPr lang="en-GB" sz="1600" b="1" cap="small" dirty="0">
              <a:latin typeface="Calibri  "/>
            </a:endParaRPr>
          </a:p>
          <a:p>
            <a:pPr marL="0" lvl="2" indent="0">
              <a:buNone/>
            </a:pPr>
            <a:endParaRPr lang="it-IT" sz="1600" dirty="0">
              <a:latin typeface="Calibri  "/>
            </a:endParaRPr>
          </a:p>
          <a:p>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endParaRPr lang="it-IT" sz="1600" dirty="0">
              <a:latin typeface="Calibri" panose="020F0502020204030204" pitchFamily="34" charset="0"/>
              <a:cs typeface="Calibri" panose="020F0502020204030204" pitchFamily="34" charset="0"/>
            </a:endParaRPr>
          </a:p>
          <a:p>
            <a:pPr marL="0" lvl="2" indent="0">
              <a:buNone/>
            </a:pPr>
            <a:endParaRPr lang="it-IT" b="1" cap="small" dirty="0"/>
          </a:p>
        </p:txBody>
      </p:sp>
      <p:sp>
        <p:nvSpPr>
          <p:cNvPr id="8" name="Titel 1">
            <a:extLst>
              <a:ext uri="{FF2B5EF4-FFF2-40B4-BE49-F238E27FC236}">
                <a16:creationId xmlns="" xmlns:a16="http://schemas.microsoft.com/office/drawing/2014/main" id="{ADAAA50B-2798-4CAE-8AFE-AB4E84FFBE01}"/>
              </a:ext>
            </a:extLst>
          </p:cNvPr>
          <p:cNvSpPr>
            <a:spLocks noGrp="1"/>
          </p:cNvSpPr>
          <p:nvPr>
            <p:ph type="title"/>
          </p:nvPr>
        </p:nvSpPr>
        <p:spPr>
          <a:xfrm>
            <a:off x="-4761" y="149225"/>
            <a:ext cx="6596948" cy="686006"/>
          </a:xfrm>
        </p:spPr>
        <p:txBody>
          <a:bodyPr>
            <a:normAutofit fontScale="90000"/>
          </a:bodyPr>
          <a:lstStyle/>
          <a:p>
            <a:r>
              <a:rPr lang="it-IT" dirty="0"/>
              <a:t>Use of web tool</a:t>
            </a:r>
            <a:br>
              <a:rPr lang="it-IT" dirty="0"/>
            </a:br>
            <a:r>
              <a:rPr lang="it-IT" dirty="0"/>
              <a:t>renovation options module</a:t>
            </a:r>
            <a:endParaRPr lang="en-GB" i="1" dirty="0"/>
          </a:p>
        </p:txBody>
      </p:sp>
      <p:pic>
        <p:nvPicPr>
          <p:cNvPr id="6" name="Immagine 5">
            <a:extLst>
              <a:ext uri="{FF2B5EF4-FFF2-40B4-BE49-F238E27FC236}">
                <a16:creationId xmlns="" xmlns:a16="http://schemas.microsoft.com/office/drawing/2014/main" id="{91542129-565D-475D-BE23-277BDED52564}"/>
              </a:ext>
            </a:extLst>
          </p:cNvPr>
          <p:cNvPicPr>
            <a:picLocks noChangeAspect="1"/>
          </p:cNvPicPr>
          <p:nvPr/>
        </p:nvPicPr>
        <p:blipFill>
          <a:blip r:embed="rId2"/>
          <a:stretch>
            <a:fillRect/>
          </a:stretch>
        </p:blipFill>
        <p:spPr>
          <a:xfrm>
            <a:off x="2074662" y="2751651"/>
            <a:ext cx="5400000" cy="3539097"/>
          </a:xfrm>
          <a:prstGeom prst="rect">
            <a:avLst/>
          </a:prstGeom>
          <a:ln>
            <a:solidFill>
              <a:schemeClr val="accent6"/>
            </a:solidFill>
          </a:ln>
        </p:spPr>
      </p:pic>
      <p:sp>
        <p:nvSpPr>
          <p:cNvPr id="11" name="Rettangolo con angoli arrotondati 10">
            <a:extLst>
              <a:ext uri="{FF2B5EF4-FFF2-40B4-BE49-F238E27FC236}">
                <a16:creationId xmlns="" xmlns:a16="http://schemas.microsoft.com/office/drawing/2014/main" id="{4B1AF75D-6921-4771-8D65-8BC19CE77CFE}"/>
              </a:ext>
            </a:extLst>
          </p:cNvPr>
          <p:cNvSpPr/>
          <p:nvPr/>
        </p:nvSpPr>
        <p:spPr>
          <a:xfrm>
            <a:off x="4466688" y="5840477"/>
            <a:ext cx="3007974" cy="35077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dirty="0"/>
          </a:p>
        </p:txBody>
      </p:sp>
    </p:spTree>
    <p:extLst>
      <p:ext uri="{BB962C8B-B14F-4D97-AF65-F5344CB8AC3E}">
        <p14:creationId xmlns:p14="http://schemas.microsoft.com/office/powerpoint/2010/main" val="349703958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18487" y="1292792"/>
            <a:ext cx="8780370" cy="3211032"/>
          </a:xfrm>
        </p:spPr>
        <p:txBody>
          <a:bodyPr/>
          <a:lstStyle/>
          <a:p>
            <a:pPr marL="0" lvl="2" indent="0">
              <a:buNone/>
            </a:pPr>
            <a:r>
              <a:rPr lang="en-GB" b="1" cap="small" dirty="0"/>
              <a:t>SYSTEMS</a:t>
            </a:r>
          </a:p>
          <a:p>
            <a:r>
              <a:rPr lang="en-GB" sz="1600" dirty="0">
                <a:latin typeface="+mj-lt"/>
              </a:rPr>
              <a:t>It is possible to evaluate simple interventions by selecting the relevant category: </a:t>
            </a:r>
            <a:r>
              <a:rPr lang="en-GB" sz="1600" b="1" dirty="0">
                <a:solidFill>
                  <a:srgbClr val="0070C0"/>
                </a:solidFill>
                <a:latin typeface="+mj-lt"/>
              </a:rPr>
              <a:t>Heat generator, Lights</a:t>
            </a:r>
            <a:endParaRPr lang="it-IT" sz="1600" b="1" dirty="0">
              <a:solidFill>
                <a:srgbClr val="0070C0"/>
              </a:solidFill>
              <a:latin typeface="+mj-lt"/>
            </a:endParaRPr>
          </a:p>
          <a:p>
            <a:pPr algn="just"/>
            <a:r>
              <a:rPr lang="en-GB" sz="1600" dirty="0">
                <a:latin typeface="+mj-lt"/>
              </a:rPr>
              <a:t>Checking the </a:t>
            </a:r>
            <a:r>
              <a:rPr lang="en-GB" sz="1600" b="1" dirty="0">
                <a:solidFill>
                  <a:srgbClr val="0070C0"/>
                </a:solidFill>
                <a:latin typeface="+mj-lt"/>
              </a:rPr>
              <a:t>Heat generator</a:t>
            </a:r>
            <a:r>
              <a:rPr lang="en-GB" sz="1600" dirty="0">
                <a:latin typeface="+mj-lt"/>
              </a:rPr>
              <a:t>, the value of the primary energy conversion efficiency of the system must be indicated. In the </a:t>
            </a:r>
            <a:r>
              <a:rPr lang="en-GB" sz="1600" b="1" dirty="0">
                <a:solidFill>
                  <a:srgbClr val="0070C0"/>
                </a:solidFill>
                <a:latin typeface="+mj-lt"/>
              </a:rPr>
              <a:t>Efficiency before renovation (η</a:t>
            </a:r>
            <a:r>
              <a:rPr lang="en-GB" sz="1600" b="1" baseline="-25000" dirty="0">
                <a:solidFill>
                  <a:srgbClr val="0070C0"/>
                </a:solidFill>
                <a:latin typeface="+mj-lt"/>
              </a:rPr>
              <a:t>old</a:t>
            </a:r>
            <a:r>
              <a:rPr lang="en-GB" sz="1600" b="1" dirty="0">
                <a:solidFill>
                  <a:srgbClr val="0070C0"/>
                </a:solidFill>
                <a:latin typeface="+mj-lt"/>
              </a:rPr>
              <a:t>) </a:t>
            </a:r>
            <a:r>
              <a:rPr lang="en-GB" sz="1600" dirty="0">
                <a:latin typeface="+mj-lt"/>
              </a:rPr>
              <a:t>field, you must enter the efficiency value of the heat generator to be replaced. The efficiency value of the new generator must be entered in the </a:t>
            </a:r>
            <a:r>
              <a:rPr lang="en-GB" sz="1600" b="1" dirty="0">
                <a:solidFill>
                  <a:srgbClr val="0070C0"/>
                </a:solidFill>
                <a:latin typeface="+mj-lt"/>
              </a:rPr>
              <a:t>Efficiency before renovation (η</a:t>
            </a:r>
            <a:r>
              <a:rPr lang="en-GB" sz="1600" b="1" baseline="-25000" dirty="0">
                <a:solidFill>
                  <a:srgbClr val="0070C0"/>
                </a:solidFill>
                <a:latin typeface="+mj-lt"/>
              </a:rPr>
              <a:t>new</a:t>
            </a:r>
            <a:r>
              <a:rPr lang="en-GB" sz="1600" b="1" dirty="0">
                <a:solidFill>
                  <a:srgbClr val="0070C0"/>
                </a:solidFill>
                <a:latin typeface="+mj-lt"/>
              </a:rPr>
              <a:t>)</a:t>
            </a:r>
            <a:r>
              <a:rPr lang="en-GB" sz="1600" dirty="0">
                <a:latin typeface="+mj-lt"/>
              </a:rPr>
              <a:t> filed and the </a:t>
            </a:r>
            <a:r>
              <a:rPr lang="en-GB" sz="1600" b="1" dirty="0">
                <a:solidFill>
                  <a:srgbClr val="0070C0"/>
                </a:solidFill>
                <a:latin typeface="+mj-lt"/>
              </a:rPr>
              <a:t>cost</a:t>
            </a:r>
            <a:r>
              <a:rPr lang="en-GB" sz="1600" dirty="0">
                <a:latin typeface="+mj-lt"/>
              </a:rPr>
              <a:t> of replacing the heat generator.</a:t>
            </a:r>
          </a:p>
          <a:p>
            <a:r>
              <a:rPr lang="en-GB" sz="1600" dirty="0">
                <a:latin typeface="+mj-lt"/>
              </a:rPr>
              <a:t>At the end of the data input, the values </a:t>
            </a:r>
          </a:p>
          <a:p>
            <a:r>
              <a:rPr lang="en-GB" sz="1600" dirty="0">
                <a:latin typeface="+mj-lt"/>
              </a:rPr>
              <a:t>of the following quantities are displayed:</a:t>
            </a:r>
            <a:endParaRPr lang="it-IT" sz="1600" dirty="0">
              <a:latin typeface="+mj-lt"/>
            </a:endParaRPr>
          </a:p>
          <a:p>
            <a:pPr marL="285750" lvl="0" indent="-285750">
              <a:buFont typeface="Wingdings" panose="05000000000000000000" pitchFamily="2" charset="2"/>
              <a:buChar char="§"/>
            </a:pPr>
            <a:r>
              <a:rPr lang="en-GB" sz="1600" b="1" dirty="0">
                <a:solidFill>
                  <a:srgbClr val="0070C0"/>
                </a:solidFill>
                <a:latin typeface="+mj-lt"/>
              </a:rPr>
              <a:t>Energy saving [kWh]</a:t>
            </a:r>
            <a:endParaRPr lang="it-IT" sz="1600" b="1" dirty="0">
              <a:solidFill>
                <a:srgbClr val="0070C0"/>
              </a:solidFill>
              <a:latin typeface="+mj-lt"/>
            </a:endParaRPr>
          </a:p>
          <a:p>
            <a:pPr marL="285750" lvl="0" indent="-285750">
              <a:buFont typeface="Wingdings" panose="05000000000000000000" pitchFamily="2" charset="2"/>
              <a:buChar char="§"/>
            </a:pPr>
            <a:r>
              <a:rPr lang="en-GB" sz="1600" b="1" dirty="0">
                <a:solidFill>
                  <a:srgbClr val="0070C0"/>
                </a:solidFill>
                <a:latin typeface="+mj-lt"/>
              </a:rPr>
              <a:t>% contribution [%]</a:t>
            </a:r>
            <a:endParaRPr lang="it-IT" sz="1600" b="1" dirty="0">
              <a:solidFill>
                <a:srgbClr val="0070C0"/>
              </a:solidFill>
              <a:latin typeface="+mj-lt"/>
            </a:endParaRPr>
          </a:p>
          <a:p>
            <a:pPr marL="285750" lvl="0" indent="-285750">
              <a:buFont typeface="Wingdings" panose="05000000000000000000" pitchFamily="2" charset="2"/>
              <a:buChar char="§"/>
            </a:pPr>
            <a:r>
              <a:rPr lang="en-GB" sz="1600" b="1" dirty="0">
                <a:solidFill>
                  <a:srgbClr val="0070C0"/>
                </a:solidFill>
                <a:latin typeface="+mj-lt"/>
              </a:rPr>
              <a:t>CO</a:t>
            </a:r>
            <a:r>
              <a:rPr lang="en-GB" sz="1600" b="1" baseline="-25000" dirty="0">
                <a:solidFill>
                  <a:srgbClr val="0070C0"/>
                </a:solidFill>
                <a:latin typeface="+mj-lt"/>
              </a:rPr>
              <a:t>2</a:t>
            </a:r>
            <a:r>
              <a:rPr lang="en-GB" sz="1600" b="1" dirty="0">
                <a:solidFill>
                  <a:srgbClr val="0070C0"/>
                </a:solidFill>
                <a:latin typeface="+mj-lt"/>
              </a:rPr>
              <a:t> equivalent [kg CO</a:t>
            </a:r>
            <a:r>
              <a:rPr lang="en-GB" sz="1600" b="1" baseline="-25000" dirty="0">
                <a:solidFill>
                  <a:srgbClr val="0070C0"/>
                </a:solidFill>
                <a:latin typeface="+mj-lt"/>
              </a:rPr>
              <a:t>2eq</a:t>
            </a:r>
            <a:r>
              <a:rPr lang="en-GB" sz="1600" b="1" dirty="0">
                <a:solidFill>
                  <a:srgbClr val="0070C0"/>
                </a:solidFill>
                <a:latin typeface="+mj-lt"/>
              </a:rPr>
              <a:t>]</a:t>
            </a:r>
            <a:endParaRPr lang="it-IT" sz="1600" b="1" dirty="0">
              <a:solidFill>
                <a:srgbClr val="0070C0"/>
              </a:solidFill>
              <a:latin typeface="+mj-lt"/>
            </a:endParaRPr>
          </a:p>
          <a:p>
            <a:endParaRPr lang="it-IT" sz="1600" dirty="0">
              <a:latin typeface="Calibri  "/>
            </a:endParaRPr>
          </a:p>
          <a:p>
            <a:r>
              <a:rPr lang="en-GB" sz="2400" dirty="0"/>
              <a:t> </a:t>
            </a:r>
            <a:endParaRPr lang="it-IT" sz="2400" dirty="0"/>
          </a:p>
          <a:p>
            <a:pPr marL="0" lvl="2" indent="0">
              <a:buNone/>
            </a:pPr>
            <a:endParaRPr lang="en-GB" b="1" cap="small" dirty="0"/>
          </a:p>
          <a:p>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endParaRPr lang="it-IT" sz="1600" dirty="0">
              <a:latin typeface="Calibri" panose="020F0502020204030204" pitchFamily="34" charset="0"/>
              <a:cs typeface="Calibri" panose="020F0502020204030204" pitchFamily="34" charset="0"/>
            </a:endParaRPr>
          </a:p>
          <a:p>
            <a:pPr marL="0" lvl="2" indent="0">
              <a:buNone/>
            </a:pPr>
            <a:endParaRPr lang="it-IT" b="1" cap="small" dirty="0"/>
          </a:p>
        </p:txBody>
      </p:sp>
      <p:sp>
        <p:nvSpPr>
          <p:cNvPr id="8" name="Titel 1">
            <a:extLst>
              <a:ext uri="{FF2B5EF4-FFF2-40B4-BE49-F238E27FC236}">
                <a16:creationId xmlns="" xmlns:a16="http://schemas.microsoft.com/office/drawing/2014/main" id="{ADAAA50B-2798-4CAE-8AFE-AB4E84FFBE01}"/>
              </a:ext>
            </a:extLst>
          </p:cNvPr>
          <p:cNvSpPr>
            <a:spLocks noGrp="1"/>
          </p:cNvSpPr>
          <p:nvPr>
            <p:ph type="title"/>
          </p:nvPr>
        </p:nvSpPr>
        <p:spPr>
          <a:xfrm>
            <a:off x="-4761" y="149225"/>
            <a:ext cx="6596948" cy="686006"/>
          </a:xfrm>
        </p:spPr>
        <p:txBody>
          <a:bodyPr>
            <a:normAutofit fontScale="90000"/>
          </a:bodyPr>
          <a:lstStyle/>
          <a:p>
            <a:r>
              <a:rPr lang="it-IT" dirty="0"/>
              <a:t>Use of web tool</a:t>
            </a:r>
            <a:br>
              <a:rPr lang="it-IT" dirty="0"/>
            </a:br>
            <a:r>
              <a:rPr lang="it-IT" dirty="0"/>
              <a:t>renovation options module</a:t>
            </a:r>
            <a:endParaRPr lang="en-GB" i="1" dirty="0"/>
          </a:p>
        </p:txBody>
      </p:sp>
      <p:pic>
        <p:nvPicPr>
          <p:cNvPr id="4" name="Immagine 3">
            <a:extLst>
              <a:ext uri="{FF2B5EF4-FFF2-40B4-BE49-F238E27FC236}">
                <a16:creationId xmlns="" xmlns:a16="http://schemas.microsoft.com/office/drawing/2014/main" id="{25076530-FDC0-473B-B7E8-0CAC0B0A416B}"/>
              </a:ext>
            </a:extLst>
          </p:cNvPr>
          <p:cNvPicPr>
            <a:picLocks noChangeAspect="1"/>
          </p:cNvPicPr>
          <p:nvPr/>
        </p:nvPicPr>
        <p:blipFill>
          <a:blip r:embed="rId2"/>
          <a:stretch>
            <a:fillRect/>
          </a:stretch>
        </p:blipFill>
        <p:spPr>
          <a:xfrm>
            <a:off x="4254500" y="3568035"/>
            <a:ext cx="4659612" cy="2648999"/>
          </a:xfrm>
          <a:prstGeom prst="rect">
            <a:avLst/>
          </a:prstGeom>
          <a:ln>
            <a:solidFill>
              <a:schemeClr val="accent6"/>
            </a:solidFill>
          </a:ln>
        </p:spPr>
      </p:pic>
      <p:sp>
        <p:nvSpPr>
          <p:cNvPr id="5" name="Rettangolo con angoli arrotondati 4">
            <a:extLst>
              <a:ext uri="{FF2B5EF4-FFF2-40B4-BE49-F238E27FC236}">
                <a16:creationId xmlns="" xmlns:a16="http://schemas.microsoft.com/office/drawing/2014/main" id="{51F314A8-1E9D-4F03-B2FB-FDFD2086D979}"/>
              </a:ext>
            </a:extLst>
          </p:cNvPr>
          <p:cNvSpPr/>
          <p:nvPr/>
        </p:nvSpPr>
        <p:spPr>
          <a:xfrm>
            <a:off x="4771488" y="4991865"/>
            <a:ext cx="4142624" cy="60382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dirty="0"/>
          </a:p>
        </p:txBody>
      </p:sp>
    </p:spTree>
    <p:extLst>
      <p:ext uri="{BB962C8B-B14F-4D97-AF65-F5344CB8AC3E}">
        <p14:creationId xmlns:p14="http://schemas.microsoft.com/office/powerpoint/2010/main" val="270690608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18487" y="1292792"/>
            <a:ext cx="8780370" cy="3211032"/>
          </a:xfrm>
        </p:spPr>
        <p:txBody>
          <a:bodyPr/>
          <a:lstStyle/>
          <a:p>
            <a:pPr marL="0" lvl="2" indent="0">
              <a:buNone/>
            </a:pPr>
            <a:r>
              <a:rPr lang="en-GB" b="1" cap="small" dirty="0"/>
              <a:t>SYSTEMS</a:t>
            </a:r>
          </a:p>
          <a:p>
            <a:r>
              <a:rPr lang="en-GB" sz="1600" dirty="0">
                <a:latin typeface="+mj-lt"/>
              </a:rPr>
              <a:t>Checking the </a:t>
            </a:r>
            <a:r>
              <a:rPr lang="en-GB" sz="1600" b="1" dirty="0">
                <a:solidFill>
                  <a:srgbClr val="0070C0"/>
                </a:solidFill>
                <a:latin typeface="+mj-lt"/>
              </a:rPr>
              <a:t>Lights</a:t>
            </a:r>
            <a:r>
              <a:rPr lang="en-GB" sz="1600" dirty="0">
                <a:latin typeface="+mj-lt"/>
              </a:rPr>
              <a:t>, the </a:t>
            </a:r>
            <a:r>
              <a:rPr lang="en-GB" sz="1600" b="1" dirty="0">
                <a:solidFill>
                  <a:srgbClr val="0070C0"/>
                </a:solidFill>
                <a:latin typeface="+mj-lt"/>
              </a:rPr>
              <a:t>Power before renovation (P</a:t>
            </a:r>
            <a:r>
              <a:rPr lang="en-GB" sz="1600" b="1" baseline="-25000" dirty="0">
                <a:solidFill>
                  <a:srgbClr val="0070C0"/>
                </a:solidFill>
                <a:latin typeface="+mj-lt"/>
              </a:rPr>
              <a:t>old</a:t>
            </a:r>
            <a:r>
              <a:rPr lang="en-GB" sz="1600" b="1" dirty="0">
                <a:solidFill>
                  <a:srgbClr val="0070C0"/>
                </a:solidFill>
                <a:latin typeface="+mj-lt"/>
              </a:rPr>
              <a:t>) </a:t>
            </a:r>
            <a:r>
              <a:rPr lang="en-GB" sz="1600" dirty="0">
                <a:latin typeface="+mj-lt"/>
              </a:rPr>
              <a:t>and </a:t>
            </a:r>
            <a:r>
              <a:rPr lang="en-GB" sz="1600" b="1" dirty="0">
                <a:solidFill>
                  <a:srgbClr val="0070C0"/>
                </a:solidFill>
                <a:latin typeface="+mj-lt"/>
              </a:rPr>
              <a:t>Power after renovation (P</a:t>
            </a:r>
            <a:r>
              <a:rPr lang="en-GB" sz="1600" b="1" baseline="-25000" dirty="0">
                <a:solidFill>
                  <a:srgbClr val="0070C0"/>
                </a:solidFill>
                <a:latin typeface="+mj-lt"/>
              </a:rPr>
              <a:t>new</a:t>
            </a:r>
            <a:r>
              <a:rPr lang="en-GB" sz="1600" b="1" dirty="0">
                <a:solidFill>
                  <a:srgbClr val="0070C0"/>
                </a:solidFill>
                <a:latin typeface="+mj-lt"/>
              </a:rPr>
              <a:t>) </a:t>
            </a:r>
            <a:r>
              <a:rPr lang="en-GB" sz="1600" dirty="0">
                <a:latin typeface="+mj-lt"/>
              </a:rPr>
              <a:t>fields, it is necessary to enter the value of the total power of lighting system before and after the renovation.</a:t>
            </a:r>
            <a:endParaRPr lang="it-IT" sz="1600" dirty="0">
              <a:latin typeface="+mj-lt"/>
            </a:endParaRPr>
          </a:p>
          <a:p>
            <a:r>
              <a:rPr lang="en-GB" sz="1600" dirty="0">
                <a:latin typeface="+mj-lt"/>
              </a:rPr>
              <a:t>In addition, in the </a:t>
            </a:r>
            <a:r>
              <a:rPr lang="en-GB" sz="1600" b="1" dirty="0">
                <a:solidFill>
                  <a:srgbClr val="0070C0"/>
                </a:solidFill>
                <a:latin typeface="+mj-lt"/>
              </a:rPr>
              <a:t>Working hours per year before renovation (hh/y) </a:t>
            </a:r>
            <a:r>
              <a:rPr lang="en-GB" sz="1600" dirty="0">
                <a:latin typeface="+mj-lt"/>
              </a:rPr>
              <a:t>field, it is necessary to indicate the indicative number of hours per year the system is switched on.</a:t>
            </a:r>
            <a:endParaRPr lang="it-IT" sz="1600" dirty="0">
              <a:latin typeface="+mj-lt"/>
            </a:endParaRPr>
          </a:p>
          <a:p>
            <a:r>
              <a:rPr lang="en-GB" sz="1600" dirty="0">
                <a:latin typeface="+mj-lt"/>
              </a:rPr>
              <a:t>At the end of the data input, the values of the following quantities are displayed:</a:t>
            </a:r>
            <a:endParaRPr lang="it-IT" sz="1600" dirty="0">
              <a:latin typeface="+mj-lt"/>
            </a:endParaRPr>
          </a:p>
          <a:p>
            <a:pPr marL="285750" lvl="0" indent="-285750">
              <a:buFont typeface="Wingdings" panose="05000000000000000000" pitchFamily="2" charset="2"/>
              <a:buChar char="§"/>
            </a:pPr>
            <a:r>
              <a:rPr lang="en-GB" sz="1600" b="1" dirty="0">
                <a:solidFill>
                  <a:srgbClr val="0070C0"/>
                </a:solidFill>
                <a:latin typeface="+mj-lt"/>
              </a:rPr>
              <a:t>Energy saving [kWh]</a:t>
            </a:r>
            <a:endParaRPr lang="it-IT" sz="1600" b="1" dirty="0">
              <a:solidFill>
                <a:srgbClr val="0070C0"/>
              </a:solidFill>
              <a:latin typeface="+mj-lt"/>
            </a:endParaRPr>
          </a:p>
          <a:p>
            <a:pPr marL="285750" lvl="0" indent="-285750">
              <a:buFont typeface="Wingdings" panose="05000000000000000000" pitchFamily="2" charset="2"/>
              <a:buChar char="§"/>
            </a:pPr>
            <a:r>
              <a:rPr lang="en-GB" sz="1600" b="1" dirty="0">
                <a:solidFill>
                  <a:srgbClr val="0070C0"/>
                </a:solidFill>
                <a:latin typeface="+mj-lt"/>
              </a:rPr>
              <a:t>% contribution [%]</a:t>
            </a:r>
            <a:endParaRPr lang="it-IT" sz="1600" b="1" dirty="0">
              <a:solidFill>
                <a:srgbClr val="0070C0"/>
              </a:solidFill>
              <a:latin typeface="+mj-lt"/>
            </a:endParaRPr>
          </a:p>
          <a:p>
            <a:pPr marL="285750" lvl="0" indent="-285750">
              <a:buFont typeface="Wingdings" panose="05000000000000000000" pitchFamily="2" charset="2"/>
              <a:buChar char="§"/>
            </a:pPr>
            <a:r>
              <a:rPr lang="en-GB" sz="1600" b="1" dirty="0">
                <a:solidFill>
                  <a:srgbClr val="0070C0"/>
                </a:solidFill>
                <a:latin typeface="+mj-lt"/>
              </a:rPr>
              <a:t>CO</a:t>
            </a:r>
            <a:r>
              <a:rPr lang="en-GB" sz="1600" b="1" baseline="-25000" dirty="0">
                <a:solidFill>
                  <a:srgbClr val="0070C0"/>
                </a:solidFill>
                <a:latin typeface="+mj-lt"/>
              </a:rPr>
              <a:t>2</a:t>
            </a:r>
            <a:r>
              <a:rPr lang="en-GB" sz="1600" b="1" dirty="0">
                <a:solidFill>
                  <a:srgbClr val="0070C0"/>
                </a:solidFill>
                <a:latin typeface="+mj-lt"/>
              </a:rPr>
              <a:t> equivalent [kg CO</a:t>
            </a:r>
            <a:r>
              <a:rPr lang="en-GB" sz="1600" b="1" baseline="-25000" dirty="0">
                <a:solidFill>
                  <a:srgbClr val="0070C0"/>
                </a:solidFill>
                <a:latin typeface="+mj-lt"/>
              </a:rPr>
              <a:t>2eq</a:t>
            </a:r>
            <a:r>
              <a:rPr lang="en-GB" sz="1600" b="1" dirty="0">
                <a:solidFill>
                  <a:srgbClr val="0070C0"/>
                </a:solidFill>
                <a:latin typeface="+mj-lt"/>
              </a:rPr>
              <a:t>]</a:t>
            </a:r>
            <a:endParaRPr lang="it-IT" sz="1600" b="1" dirty="0">
              <a:solidFill>
                <a:srgbClr val="0070C0"/>
              </a:solidFill>
              <a:latin typeface="+mj-lt"/>
            </a:endParaRPr>
          </a:p>
          <a:p>
            <a:r>
              <a:rPr lang="en-GB" sz="2400" dirty="0">
                <a:latin typeface="+mj-lt"/>
              </a:rPr>
              <a:t> </a:t>
            </a:r>
            <a:endParaRPr lang="it-IT" sz="2400" dirty="0">
              <a:latin typeface="+mj-lt"/>
            </a:endParaRPr>
          </a:p>
          <a:p>
            <a:pPr marL="0" lvl="2" indent="0">
              <a:buNone/>
            </a:pPr>
            <a:endParaRPr lang="it-IT" b="1" cap="small" dirty="0"/>
          </a:p>
        </p:txBody>
      </p:sp>
      <p:sp>
        <p:nvSpPr>
          <p:cNvPr id="8" name="Titel 1">
            <a:extLst>
              <a:ext uri="{FF2B5EF4-FFF2-40B4-BE49-F238E27FC236}">
                <a16:creationId xmlns="" xmlns:a16="http://schemas.microsoft.com/office/drawing/2014/main" id="{ADAAA50B-2798-4CAE-8AFE-AB4E84FFBE01}"/>
              </a:ext>
            </a:extLst>
          </p:cNvPr>
          <p:cNvSpPr>
            <a:spLocks noGrp="1"/>
          </p:cNvSpPr>
          <p:nvPr>
            <p:ph type="title"/>
          </p:nvPr>
        </p:nvSpPr>
        <p:spPr>
          <a:xfrm>
            <a:off x="-4761" y="149225"/>
            <a:ext cx="6596948" cy="686006"/>
          </a:xfrm>
        </p:spPr>
        <p:txBody>
          <a:bodyPr>
            <a:normAutofit fontScale="90000"/>
          </a:bodyPr>
          <a:lstStyle/>
          <a:p>
            <a:r>
              <a:rPr lang="it-IT" dirty="0"/>
              <a:t>Use of web tool</a:t>
            </a:r>
            <a:br>
              <a:rPr lang="it-IT" dirty="0"/>
            </a:br>
            <a:r>
              <a:rPr lang="it-IT" dirty="0"/>
              <a:t>renovation options module</a:t>
            </a:r>
            <a:endParaRPr lang="en-GB" i="1" dirty="0"/>
          </a:p>
        </p:txBody>
      </p:sp>
      <p:pic>
        <p:nvPicPr>
          <p:cNvPr id="4" name="Immagine 3">
            <a:extLst>
              <a:ext uri="{FF2B5EF4-FFF2-40B4-BE49-F238E27FC236}">
                <a16:creationId xmlns="" xmlns:a16="http://schemas.microsoft.com/office/drawing/2014/main" id="{A2384234-E819-4FB5-B1A4-FD59BB0D30DD}"/>
              </a:ext>
            </a:extLst>
          </p:cNvPr>
          <p:cNvPicPr>
            <a:picLocks noChangeAspect="1"/>
          </p:cNvPicPr>
          <p:nvPr/>
        </p:nvPicPr>
        <p:blipFill>
          <a:blip r:embed="rId2"/>
          <a:stretch>
            <a:fillRect/>
          </a:stretch>
        </p:blipFill>
        <p:spPr>
          <a:xfrm>
            <a:off x="3886200" y="3262114"/>
            <a:ext cx="5042472" cy="2866656"/>
          </a:xfrm>
          <a:prstGeom prst="rect">
            <a:avLst/>
          </a:prstGeom>
          <a:ln>
            <a:solidFill>
              <a:schemeClr val="accent6"/>
            </a:solidFill>
          </a:ln>
        </p:spPr>
      </p:pic>
      <p:sp>
        <p:nvSpPr>
          <p:cNvPr id="5" name="Rettangolo con angoli arrotondati 4">
            <a:extLst>
              <a:ext uri="{FF2B5EF4-FFF2-40B4-BE49-F238E27FC236}">
                <a16:creationId xmlns="" xmlns:a16="http://schemas.microsoft.com/office/drawing/2014/main" id="{ECF861EA-496C-4B28-AF6B-B158C4D8EDE5}"/>
              </a:ext>
            </a:extLst>
          </p:cNvPr>
          <p:cNvSpPr/>
          <p:nvPr/>
        </p:nvSpPr>
        <p:spPr>
          <a:xfrm>
            <a:off x="4381500" y="5457486"/>
            <a:ext cx="4547172" cy="57755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dirty="0"/>
          </a:p>
        </p:txBody>
      </p:sp>
    </p:spTree>
    <p:extLst>
      <p:ext uri="{BB962C8B-B14F-4D97-AF65-F5344CB8AC3E}">
        <p14:creationId xmlns:p14="http://schemas.microsoft.com/office/powerpoint/2010/main" val="49234108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27"/>
          <p:cNvSpPr>
            <a:spLocks noGrp="1"/>
          </p:cNvSpPr>
          <p:nvPr>
            <p:ph type="body" sz="quarter" idx="11"/>
          </p:nvPr>
        </p:nvSpPr>
        <p:spPr>
          <a:xfrm>
            <a:off x="544913" y="1943438"/>
            <a:ext cx="1976216" cy="1974365"/>
          </a:xfrm>
        </p:spPr>
        <p:txBody>
          <a:bodyPr/>
          <a:lstStyle/>
          <a:p>
            <a:r>
              <a:rPr lang="it-IT" sz="1800" dirty="0"/>
              <a:t>5</a:t>
            </a:r>
            <a:r>
              <a:rPr lang="cs-CZ" sz="1800" dirty="0"/>
              <a:t>.1.1 </a:t>
            </a:r>
            <a:endParaRPr lang="it-IT" sz="1800" dirty="0"/>
          </a:p>
          <a:p>
            <a:r>
              <a:rPr lang="it-IT" sz="1600" dirty="0"/>
              <a:t>Method </a:t>
            </a:r>
            <a:r>
              <a:rPr lang="en-GB" sz="1600" dirty="0"/>
              <a:t>for calculation of specific energy consumption</a:t>
            </a:r>
          </a:p>
          <a:p>
            <a:endParaRPr lang="en-GB" sz="1600" dirty="0"/>
          </a:p>
        </p:txBody>
      </p:sp>
      <p:sp>
        <p:nvSpPr>
          <p:cNvPr id="11" name="Textplatzhalter 27"/>
          <p:cNvSpPr>
            <a:spLocks noGrp="1"/>
          </p:cNvSpPr>
          <p:nvPr>
            <p:ph type="body" sz="quarter" idx="11"/>
          </p:nvPr>
        </p:nvSpPr>
        <p:spPr>
          <a:xfrm>
            <a:off x="2825087" y="1943438"/>
            <a:ext cx="5595582" cy="1974365"/>
          </a:xfrm>
          <a:ln/>
        </p:spPr>
        <p:style>
          <a:lnRef idx="2">
            <a:schemeClr val="accent1"/>
          </a:lnRef>
          <a:fillRef idx="1">
            <a:schemeClr val="lt1"/>
          </a:fillRef>
          <a:effectRef idx="0">
            <a:schemeClr val="accent1"/>
          </a:effectRef>
          <a:fontRef idx="minor">
            <a:schemeClr val="dk1"/>
          </a:fontRef>
        </p:style>
        <p:txBody>
          <a:bodyPr/>
          <a:lstStyle/>
          <a:p>
            <a:r>
              <a:rPr lang="it-IT" sz="1600" dirty="0">
                <a:solidFill>
                  <a:schemeClr val="accent4">
                    <a:lumMod val="75000"/>
                  </a:schemeClr>
                </a:solidFill>
              </a:rPr>
              <a:t>5.1.1 </a:t>
            </a:r>
            <a:r>
              <a:rPr lang="en-GB" sz="1600" dirty="0">
                <a:solidFill>
                  <a:schemeClr val="accent4">
                    <a:lumMod val="75000"/>
                  </a:schemeClr>
                </a:solidFill>
              </a:rPr>
              <a:t>Objective</a:t>
            </a:r>
          </a:p>
          <a:p>
            <a:pPr algn="just"/>
            <a:r>
              <a:rPr lang="en-GB" sz="1600" dirty="0">
                <a:solidFill>
                  <a:schemeClr val="accent4">
                    <a:lumMod val="75000"/>
                  </a:schemeClr>
                </a:solidFill>
              </a:rPr>
              <a:t>In this unit will you know the method for calculation of specific energy consumption of building schools by comparing them with the reference consumption of a significant sample of building schools: the calculation steps of the method, the mean of the “normalisation” of energy consumption and the normalisation factors will be described, and finally the calculation of the normalised energy indicators (NEI).</a:t>
            </a:r>
          </a:p>
          <a:p>
            <a:endParaRPr lang="it-IT" sz="1600" dirty="0">
              <a:solidFill>
                <a:schemeClr val="accent4">
                  <a:lumMod val="75000"/>
                </a:schemeClr>
              </a:solidFill>
            </a:endParaRPr>
          </a:p>
          <a:p>
            <a:endParaRPr lang="en-GB" sz="1600" dirty="0"/>
          </a:p>
        </p:txBody>
      </p:sp>
      <p:sp>
        <p:nvSpPr>
          <p:cNvPr id="8" name="Titel 26">
            <a:extLst>
              <a:ext uri="{FF2B5EF4-FFF2-40B4-BE49-F238E27FC236}">
                <a16:creationId xmlns="" xmlns:a16="http://schemas.microsoft.com/office/drawing/2014/main" id="{EEC4FC40-1307-41B4-A799-DFAD3F694EC9}"/>
              </a:ext>
            </a:extLst>
          </p:cNvPr>
          <p:cNvSpPr>
            <a:spLocks noGrp="1"/>
          </p:cNvSpPr>
          <p:nvPr>
            <p:ph type="title"/>
          </p:nvPr>
        </p:nvSpPr>
        <p:spPr>
          <a:xfrm>
            <a:off x="-4763" y="149225"/>
            <a:ext cx="6564313" cy="685800"/>
          </a:xfrm>
        </p:spPr>
        <p:txBody>
          <a:bodyPr>
            <a:normAutofit fontScale="90000"/>
          </a:bodyPr>
          <a:lstStyle/>
          <a:p>
            <a:r>
              <a:rPr lang="en-US" sz="2400" dirty="0"/>
              <a:t>Block 5:  FEEDSCHOOLS APPLICATIONS</a:t>
            </a:r>
            <a:br>
              <a:rPr lang="en-US" sz="2400" dirty="0"/>
            </a:br>
            <a:r>
              <a:rPr lang="en-US" sz="2400" dirty="0"/>
              <a:t>5.1 ERE App</a:t>
            </a:r>
            <a:endParaRPr lang="en-GB" sz="2000" dirty="0"/>
          </a:p>
        </p:txBody>
      </p:sp>
    </p:spTree>
    <p:extLst>
      <p:ext uri="{BB962C8B-B14F-4D97-AF65-F5344CB8AC3E}">
        <p14:creationId xmlns:p14="http://schemas.microsoft.com/office/powerpoint/2010/main" val="314710041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 xmlns:a16="http://schemas.microsoft.com/office/drawing/2014/main" id="{5E8A2860-AF6A-41F2-864A-E065276BB1E7}"/>
              </a:ext>
            </a:extLst>
          </p:cNvPr>
          <p:cNvPicPr>
            <a:picLocks noChangeAspect="1"/>
          </p:cNvPicPr>
          <p:nvPr/>
        </p:nvPicPr>
        <p:blipFill>
          <a:blip r:embed="rId2"/>
          <a:stretch>
            <a:fillRect/>
          </a:stretch>
        </p:blipFill>
        <p:spPr>
          <a:xfrm>
            <a:off x="3015599" y="3918790"/>
            <a:ext cx="6004513" cy="2281418"/>
          </a:xfrm>
          <a:prstGeom prst="rect">
            <a:avLst/>
          </a:prstGeom>
          <a:ln>
            <a:solidFill>
              <a:schemeClr val="accent6"/>
            </a:solidFill>
          </a:ln>
        </p:spPr>
      </p:pic>
      <p:sp>
        <p:nvSpPr>
          <p:cNvPr id="3" name="Textplatzhalter 2"/>
          <p:cNvSpPr>
            <a:spLocks noGrp="1"/>
          </p:cNvSpPr>
          <p:nvPr>
            <p:ph type="body" sz="quarter" idx="10"/>
          </p:nvPr>
        </p:nvSpPr>
        <p:spPr>
          <a:xfrm>
            <a:off x="218487" y="1292792"/>
            <a:ext cx="8780370" cy="3211032"/>
          </a:xfrm>
        </p:spPr>
        <p:txBody>
          <a:bodyPr/>
          <a:lstStyle/>
          <a:p>
            <a:pPr marL="0" lvl="2" indent="0">
              <a:buNone/>
            </a:pPr>
            <a:r>
              <a:rPr lang="en-GB" b="1" cap="small" dirty="0"/>
              <a:t>OPTIONS (Beta version)</a:t>
            </a:r>
          </a:p>
          <a:p>
            <a:r>
              <a:rPr lang="en-GB" sz="1600" dirty="0">
                <a:latin typeface="+mj-lt"/>
              </a:rPr>
              <a:t>Checking the </a:t>
            </a:r>
            <a:r>
              <a:rPr lang="en-GB" sz="1600" b="1" dirty="0">
                <a:solidFill>
                  <a:srgbClr val="0070C0"/>
                </a:solidFill>
                <a:latin typeface="+mj-lt"/>
              </a:rPr>
              <a:t>Photovoltaic system </a:t>
            </a:r>
            <a:r>
              <a:rPr lang="en-GB" sz="1600" dirty="0">
                <a:latin typeface="+mj-lt"/>
              </a:rPr>
              <a:t>box, it is necessary to enter the </a:t>
            </a:r>
            <a:r>
              <a:rPr lang="en-GB" sz="1600" b="1" dirty="0">
                <a:solidFill>
                  <a:srgbClr val="0070C0"/>
                </a:solidFill>
                <a:latin typeface="+mj-lt"/>
              </a:rPr>
              <a:t>power plant (kWp) </a:t>
            </a:r>
            <a:r>
              <a:rPr lang="en-GB" sz="1600" dirty="0">
                <a:latin typeface="+mj-lt"/>
              </a:rPr>
              <a:t>value and select the estimated annual production option </a:t>
            </a:r>
            <a:r>
              <a:rPr lang="en-GB" sz="1600" b="1" dirty="0">
                <a:solidFill>
                  <a:srgbClr val="0070C0"/>
                </a:solidFill>
                <a:latin typeface="+mj-lt"/>
              </a:rPr>
              <a:t>(kWh/kWp*y) </a:t>
            </a:r>
            <a:r>
              <a:rPr lang="en-GB" sz="1600" dirty="0">
                <a:latin typeface="+mj-lt"/>
              </a:rPr>
              <a:t>from a drop-down list.</a:t>
            </a:r>
            <a:endParaRPr lang="it-IT" sz="1600" dirty="0">
              <a:latin typeface="+mj-lt"/>
            </a:endParaRPr>
          </a:p>
          <a:p>
            <a:r>
              <a:rPr lang="en-GB" sz="1600" dirty="0">
                <a:latin typeface="+mj-lt"/>
              </a:rPr>
              <a:t>Checking the </a:t>
            </a:r>
            <a:r>
              <a:rPr lang="en-GB" sz="1600" b="1" dirty="0">
                <a:solidFill>
                  <a:srgbClr val="0070C0"/>
                </a:solidFill>
                <a:latin typeface="+mj-lt"/>
              </a:rPr>
              <a:t>Solar heating </a:t>
            </a:r>
            <a:r>
              <a:rPr lang="en-GB" sz="1600" dirty="0">
                <a:latin typeface="+mj-lt"/>
              </a:rPr>
              <a:t>box, it is necessary to enter the </a:t>
            </a:r>
            <a:r>
              <a:rPr lang="en-GB" sz="1600" b="1" dirty="0">
                <a:solidFill>
                  <a:srgbClr val="0070C0"/>
                </a:solidFill>
                <a:latin typeface="+mj-lt"/>
              </a:rPr>
              <a:t>panels dimension (m</a:t>
            </a:r>
            <a:r>
              <a:rPr lang="en-GB" sz="1600" b="1" baseline="30000" dirty="0">
                <a:solidFill>
                  <a:srgbClr val="0070C0"/>
                </a:solidFill>
                <a:latin typeface="+mj-lt"/>
              </a:rPr>
              <a:t>2</a:t>
            </a:r>
            <a:r>
              <a:rPr lang="en-GB" sz="1600" b="1" dirty="0">
                <a:solidFill>
                  <a:srgbClr val="0070C0"/>
                </a:solidFill>
                <a:latin typeface="+mj-lt"/>
              </a:rPr>
              <a:t>) </a:t>
            </a:r>
            <a:r>
              <a:rPr lang="en-GB" sz="1600" dirty="0">
                <a:latin typeface="+mj-lt"/>
              </a:rPr>
              <a:t>value and the estimated annual production option </a:t>
            </a:r>
            <a:r>
              <a:rPr lang="en-GB" sz="1600" b="1" dirty="0">
                <a:solidFill>
                  <a:srgbClr val="0070C0"/>
                </a:solidFill>
                <a:latin typeface="+mj-lt"/>
              </a:rPr>
              <a:t>(kWh/m</a:t>
            </a:r>
            <a:r>
              <a:rPr lang="en-GB" sz="1600" b="1" baseline="30000" dirty="0">
                <a:solidFill>
                  <a:srgbClr val="0070C0"/>
                </a:solidFill>
                <a:latin typeface="+mj-lt"/>
              </a:rPr>
              <a:t>2</a:t>
            </a:r>
            <a:r>
              <a:rPr lang="en-GB" sz="1600" b="1" dirty="0">
                <a:solidFill>
                  <a:srgbClr val="0070C0"/>
                </a:solidFill>
                <a:latin typeface="+mj-lt"/>
              </a:rPr>
              <a:t>*y)</a:t>
            </a:r>
            <a:r>
              <a:rPr lang="en-GB" sz="1600" dirty="0">
                <a:latin typeface="+mj-lt"/>
              </a:rPr>
              <a:t> from a drop-down list.</a:t>
            </a:r>
            <a:endParaRPr lang="it-IT" sz="1600" dirty="0">
              <a:latin typeface="+mj-lt"/>
            </a:endParaRPr>
          </a:p>
          <a:p>
            <a:r>
              <a:rPr lang="en-GB" sz="1600" dirty="0">
                <a:latin typeface="+mj-lt"/>
              </a:rPr>
              <a:t>At the end of the data input, the values of the following quantities are displayed:</a:t>
            </a:r>
            <a:endParaRPr lang="it-IT" sz="1600" dirty="0">
              <a:latin typeface="+mj-lt"/>
            </a:endParaRPr>
          </a:p>
          <a:p>
            <a:pPr marL="285750" lvl="0" indent="-285750">
              <a:buFont typeface="Wingdings" panose="05000000000000000000" pitchFamily="2" charset="2"/>
              <a:buChar char="§"/>
            </a:pPr>
            <a:r>
              <a:rPr lang="en-GB" sz="1600" b="1" dirty="0">
                <a:solidFill>
                  <a:srgbClr val="0070C0"/>
                </a:solidFill>
                <a:latin typeface="+mj-lt"/>
              </a:rPr>
              <a:t>Energy saving [kWh]</a:t>
            </a:r>
            <a:endParaRPr lang="it-IT" sz="1600" b="1" dirty="0">
              <a:solidFill>
                <a:srgbClr val="0070C0"/>
              </a:solidFill>
              <a:latin typeface="+mj-lt"/>
            </a:endParaRPr>
          </a:p>
          <a:p>
            <a:pPr marL="285750" lvl="0" indent="-285750">
              <a:buFont typeface="Wingdings" panose="05000000000000000000" pitchFamily="2" charset="2"/>
              <a:buChar char="§"/>
            </a:pPr>
            <a:r>
              <a:rPr lang="en-GB" sz="1600" b="1" dirty="0">
                <a:solidFill>
                  <a:srgbClr val="0070C0"/>
                </a:solidFill>
                <a:latin typeface="+mj-lt"/>
              </a:rPr>
              <a:t>% contribution [%]</a:t>
            </a:r>
            <a:endParaRPr lang="it-IT" sz="1600" b="1" dirty="0">
              <a:solidFill>
                <a:srgbClr val="0070C0"/>
              </a:solidFill>
              <a:latin typeface="+mj-lt"/>
            </a:endParaRPr>
          </a:p>
          <a:p>
            <a:pPr marL="285750" lvl="0" indent="-285750">
              <a:buFont typeface="Wingdings" panose="05000000000000000000" pitchFamily="2" charset="2"/>
              <a:buChar char="§"/>
            </a:pPr>
            <a:r>
              <a:rPr lang="en-GB" sz="1600" b="1" dirty="0">
                <a:solidFill>
                  <a:srgbClr val="0070C0"/>
                </a:solidFill>
                <a:latin typeface="+mj-lt"/>
              </a:rPr>
              <a:t>CO</a:t>
            </a:r>
            <a:r>
              <a:rPr lang="en-GB" sz="1600" b="1" baseline="-25000" dirty="0">
                <a:solidFill>
                  <a:srgbClr val="0070C0"/>
                </a:solidFill>
                <a:latin typeface="+mj-lt"/>
              </a:rPr>
              <a:t>2</a:t>
            </a:r>
            <a:r>
              <a:rPr lang="en-GB" sz="1600" b="1" dirty="0">
                <a:solidFill>
                  <a:srgbClr val="0070C0"/>
                </a:solidFill>
                <a:latin typeface="+mj-lt"/>
              </a:rPr>
              <a:t> equivalent [kg CO</a:t>
            </a:r>
            <a:r>
              <a:rPr lang="en-GB" sz="1600" b="1" baseline="-25000" dirty="0">
                <a:solidFill>
                  <a:srgbClr val="0070C0"/>
                </a:solidFill>
                <a:latin typeface="+mj-lt"/>
              </a:rPr>
              <a:t>2eq</a:t>
            </a:r>
            <a:r>
              <a:rPr lang="en-GB" sz="1600" b="1" dirty="0">
                <a:solidFill>
                  <a:srgbClr val="0070C0"/>
                </a:solidFill>
                <a:latin typeface="+mj-lt"/>
              </a:rPr>
              <a:t>]</a:t>
            </a:r>
            <a:endParaRPr lang="it-IT" sz="1600" b="1" dirty="0">
              <a:solidFill>
                <a:srgbClr val="0070C0"/>
              </a:solidFill>
              <a:latin typeface="+mj-lt"/>
            </a:endParaRPr>
          </a:p>
          <a:p>
            <a:r>
              <a:rPr lang="en-GB" sz="2400" dirty="0"/>
              <a:t> </a:t>
            </a:r>
            <a:endParaRPr lang="it-IT" sz="2400" dirty="0"/>
          </a:p>
          <a:p>
            <a:pPr marL="0" lvl="2" indent="0">
              <a:buNone/>
            </a:pPr>
            <a:endParaRPr lang="it-IT" b="1" cap="small" dirty="0"/>
          </a:p>
        </p:txBody>
      </p:sp>
      <p:sp>
        <p:nvSpPr>
          <p:cNvPr id="8" name="Titel 1">
            <a:extLst>
              <a:ext uri="{FF2B5EF4-FFF2-40B4-BE49-F238E27FC236}">
                <a16:creationId xmlns="" xmlns:a16="http://schemas.microsoft.com/office/drawing/2014/main" id="{ADAAA50B-2798-4CAE-8AFE-AB4E84FFBE01}"/>
              </a:ext>
            </a:extLst>
          </p:cNvPr>
          <p:cNvSpPr>
            <a:spLocks noGrp="1"/>
          </p:cNvSpPr>
          <p:nvPr>
            <p:ph type="title"/>
          </p:nvPr>
        </p:nvSpPr>
        <p:spPr>
          <a:xfrm>
            <a:off x="-4761" y="149225"/>
            <a:ext cx="6596948" cy="686006"/>
          </a:xfrm>
        </p:spPr>
        <p:txBody>
          <a:bodyPr>
            <a:normAutofit fontScale="90000"/>
          </a:bodyPr>
          <a:lstStyle/>
          <a:p>
            <a:r>
              <a:rPr lang="it-IT" dirty="0"/>
              <a:t>Use of web tool</a:t>
            </a:r>
            <a:br>
              <a:rPr lang="it-IT" dirty="0"/>
            </a:br>
            <a:r>
              <a:rPr lang="it-IT" dirty="0"/>
              <a:t>renovation options module</a:t>
            </a:r>
            <a:endParaRPr lang="en-GB" i="1" dirty="0"/>
          </a:p>
        </p:txBody>
      </p:sp>
      <p:sp>
        <p:nvSpPr>
          <p:cNvPr id="5" name="Rettangolo con angoli arrotondati 4">
            <a:extLst>
              <a:ext uri="{FF2B5EF4-FFF2-40B4-BE49-F238E27FC236}">
                <a16:creationId xmlns="" xmlns:a16="http://schemas.microsoft.com/office/drawing/2014/main" id="{ECF861EA-496C-4B28-AF6B-B158C4D8EDE5}"/>
              </a:ext>
            </a:extLst>
          </p:cNvPr>
          <p:cNvSpPr/>
          <p:nvPr/>
        </p:nvSpPr>
        <p:spPr>
          <a:xfrm>
            <a:off x="6543040" y="4159547"/>
            <a:ext cx="2473913" cy="46182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dirty="0"/>
          </a:p>
        </p:txBody>
      </p:sp>
      <p:sp>
        <p:nvSpPr>
          <p:cNvPr id="9" name="Rettangolo con angoli arrotondati 8">
            <a:extLst>
              <a:ext uri="{FF2B5EF4-FFF2-40B4-BE49-F238E27FC236}">
                <a16:creationId xmlns="" xmlns:a16="http://schemas.microsoft.com/office/drawing/2014/main" id="{41C869D1-2DCB-46BA-8685-F7A73D4736B1}"/>
              </a:ext>
            </a:extLst>
          </p:cNvPr>
          <p:cNvSpPr/>
          <p:nvPr/>
        </p:nvSpPr>
        <p:spPr>
          <a:xfrm>
            <a:off x="6543041" y="5120432"/>
            <a:ext cx="2477072" cy="46182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dirty="0"/>
          </a:p>
        </p:txBody>
      </p:sp>
      <p:sp>
        <p:nvSpPr>
          <p:cNvPr id="10" name="Rettangolo con angoli arrotondati 9">
            <a:extLst>
              <a:ext uri="{FF2B5EF4-FFF2-40B4-BE49-F238E27FC236}">
                <a16:creationId xmlns="" xmlns:a16="http://schemas.microsoft.com/office/drawing/2014/main" id="{A9F06223-1BE5-4E9A-9321-849DD9A74FEE}"/>
              </a:ext>
            </a:extLst>
          </p:cNvPr>
          <p:cNvSpPr/>
          <p:nvPr/>
        </p:nvSpPr>
        <p:spPr>
          <a:xfrm>
            <a:off x="3863340" y="4159546"/>
            <a:ext cx="1460500" cy="9608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dirty="0"/>
          </a:p>
        </p:txBody>
      </p:sp>
      <p:sp>
        <p:nvSpPr>
          <p:cNvPr id="11" name="Rettangolo con angoli arrotondati 10">
            <a:extLst>
              <a:ext uri="{FF2B5EF4-FFF2-40B4-BE49-F238E27FC236}">
                <a16:creationId xmlns="" xmlns:a16="http://schemas.microsoft.com/office/drawing/2014/main" id="{60FCBF9A-FAF2-4F3C-A679-CC0F44A6F02F}"/>
              </a:ext>
            </a:extLst>
          </p:cNvPr>
          <p:cNvSpPr/>
          <p:nvPr/>
        </p:nvSpPr>
        <p:spPr>
          <a:xfrm>
            <a:off x="3863340" y="5216804"/>
            <a:ext cx="1460500" cy="9608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dirty="0"/>
          </a:p>
        </p:txBody>
      </p:sp>
    </p:spTree>
    <p:extLst>
      <p:ext uri="{BB962C8B-B14F-4D97-AF65-F5344CB8AC3E}">
        <p14:creationId xmlns:p14="http://schemas.microsoft.com/office/powerpoint/2010/main" val="250655581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18487" y="1292792"/>
            <a:ext cx="8780370" cy="3211032"/>
          </a:xfrm>
        </p:spPr>
        <p:txBody>
          <a:bodyPr/>
          <a:lstStyle/>
          <a:p>
            <a:pPr marL="0" lvl="2" indent="0">
              <a:buNone/>
            </a:pPr>
            <a:r>
              <a:rPr lang="en-GB" sz="2000" b="1" cap="small" dirty="0">
                <a:latin typeface="+mj-lt"/>
              </a:rPr>
              <a:t>Results </a:t>
            </a:r>
            <a:endParaRPr lang="en-GB" sz="2000" dirty="0">
              <a:latin typeface="+mj-lt"/>
            </a:endParaRPr>
          </a:p>
          <a:p>
            <a:pPr>
              <a:spcBef>
                <a:spcPts val="1200"/>
              </a:spcBef>
            </a:pPr>
            <a:r>
              <a:rPr lang="en-GB" sz="1600" dirty="0">
                <a:latin typeface="+mj-lt"/>
              </a:rPr>
              <a:t>At the end of data input </a:t>
            </a:r>
            <a:r>
              <a:rPr lang="en-GB" sz="1600" b="1" dirty="0">
                <a:solidFill>
                  <a:srgbClr val="0070C0"/>
                </a:solidFill>
                <a:latin typeface="+mj-lt"/>
              </a:rPr>
              <a:t>Results</a:t>
            </a:r>
            <a:r>
              <a:rPr lang="en-GB" sz="1600" dirty="0">
                <a:latin typeface="+mj-lt"/>
              </a:rPr>
              <a:t> box provides the values of the following quantities are displayed:</a:t>
            </a:r>
            <a:endParaRPr lang="it-IT" sz="1600" dirty="0">
              <a:latin typeface="+mj-lt"/>
            </a:endParaRPr>
          </a:p>
          <a:p>
            <a:pPr marL="285750" lvl="0" indent="-285750">
              <a:buFont typeface="Wingdings" panose="05000000000000000000" pitchFamily="2" charset="2"/>
              <a:buChar char="q"/>
            </a:pPr>
            <a:r>
              <a:rPr lang="en-GB" sz="1600" b="1" dirty="0">
                <a:solidFill>
                  <a:srgbClr val="0070C0"/>
                </a:solidFill>
                <a:latin typeface="+mj-lt"/>
              </a:rPr>
              <a:t>Total THERMAL Energy saved [kWh]: </a:t>
            </a:r>
            <a:r>
              <a:rPr lang="en-GB" sz="1600" dirty="0">
                <a:latin typeface="+mj-lt"/>
              </a:rPr>
              <a:t>sum of the thermal energy saved from the single renovation options.</a:t>
            </a:r>
          </a:p>
          <a:p>
            <a:pPr marL="723900" lvl="0" indent="-368300">
              <a:buFont typeface="Wingdings" panose="05000000000000000000" pitchFamily="2" charset="2"/>
              <a:buChar char="ü"/>
            </a:pPr>
            <a:r>
              <a:rPr lang="it-IT" sz="1600" dirty="0">
                <a:solidFill>
                  <a:srgbClr val="0070C0"/>
                </a:solidFill>
                <a:latin typeface="+mj-lt"/>
              </a:rPr>
              <a:t>Equivalent to save [€]</a:t>
            </a:r>
          </a:p>
          <a:p>
            <a:pPr marL="723900" lvl="0" indent="-368300">
              <a:buFont typeface="Wingdings" panose="05000000000000000000" pitchFamily="2" charset="2"/>
              <a:buChar char="ü"/>
            </a:pPr>
            <a:r>
              <a:rPr lang="it-IT" sz="1600" dirty="0">
                <a:solidFill>
                  <a:srgbClr val="0070C0"/>
                </a:solidFill>
                <a:latin typeface="+mj-lt"/>
              </a:rPr>
              <a:t>Improvement action cost [€]</a:t>
            </a:r>
          </a:p>
          <a:p>
            <a:pPr marL="723900" lvl="0" indent="-368300">
              <a:buFont typeface="Wingdings" panose="05000000000000000000" pitchFamily="2" charset="2"/>
              <a:buChar char="ü"/>
            </a:pPr>
            <a:r>
              <a:rPr lang="it-IT" sz="1600" dirty="0">
                <a:solidFill>
                  <a:srgbClr val="0070C0"/>
                </a:solidFill>
                <a:latin typeface="+mj-lt"/>
              </a:rPr>
              <a:t>Fuel carbon footprint [kgCO</a:t>
            </a:r>
            <a:r>
              <a:rPr lang="it-IT" sz="1600" baseline="-25000" dirty="0">
                <a:solidFill>
                  <a:srgbClr val="0070C0"/>
                </a:solidFill>
                <a:latin typeface="+mj-lt"/>
              </a:rPr>
              <a:t>2</a:t>
            </a:r>
            <a:r>
              <a:rPr lang="it-IT" sz="1600" dirty="0">
                <a:solidFill>
                  <a:srgbClr val="0070C0"/>
                </a:solidFill>
                <a:latin typeface="+mj-lt"/>
              </a:rPr>
              <a:t>e] for each fuel </a:t>
            </a:r>
            <a:endParaRPr lang="it-IT" sz="1600" dirty="0">
              <a:latin typeface="+mj-lt"/>
            </a:endParaRPr>
          </a:p>
          <a:p>
            <a:pPr marL="285750" lvl="0" indent="-285750">
              <a:buFont typeface="Wingdings" panose="05000000000000000000" pitchFamily="2" charset="2"/>
              <a:buChar char="q"/>
            </a:pPr>
            <a:r>
              <a:rPr lang="en-GB" sz="1600" b="1" dirty="0">
                <a:solidFill>
                  <a:srgbClr val="0070C0"/>
                </a:solidFill>
                <a:latin typeface="+mj-lt"/>
              </a:rPr>
              <a:t>Total ELECTRIC Energy saved [kWh]: </a:t>
            </a:r>
            <a:r>
              <a:rPr lang="en-GB" sz="1600" dirty="0">
                <a:latin typeface="+mj-lt"/>
              </a:rPr>
              <a:t>sum of the electric energy saved from the single renovation options.</a:t>
            </a:r>
          </a:p>
          <a:p>
            <a:pPr marL="723900" lvl="0" indent="-368300">
              <a:buFont typeface="Wingdings" panose="05000000000000000000" pitchFamily="2" charset="2"/>
              <a:buChar char="ü"/>
            </a:pPr>
            <a:r>
              <a:rPr lang="it-IT" sz="1600" dirty="0">
                <a:solidFill>
                  <a:srgbClr val="0070C0"/>
                </a:solidFill>
                <a:latin typeface="+mj-lt"/>
              </a:rPr>
              <a:t>Equivalent to save [€]</a:t>
            </a:r>
          </a:p>
          <a:p>
            <a:pPr marL="723900" lvl="0" indent="-368300">
              <a:buFont typeface="Wingdings" panose="05000000000000000000" pitchFamily="2" charset="2"/>
              <a:buChar char="ü"/>
            </a:pPr>
            <a:r>
              <a:rPr lang="it-IT" sz="1600" dirty="0">
                <a:solidFill>
                  <a:srgbClr val="0070C0"/>
                </a:solidFill>
                <a:latin typeface="+mj-lt"/>
              </a:rPr>
              <a:t>Improvement action cost [€]</a:t>
            </a:r>
          </a:p>
          <a:p>
            <a:pPr marL="723900" lvl="0" indent="-368300">
              <a:buFont typeface="Wingdings" panose="05000000000000000000" pitchFamily="2" charset="2"/>
              <a:buChar char="ü"/>
            </a:pPr>
            <a:r>
              <a:rPr lang="it-IT" sz="1600" dirty="0">
                <a:solidFill>
                  <a:srgbClr val="0070C0"/>
                </a:solidFill>
                <a:latin typeface="+mj-lt"/>
              </a:rPr>
              <a:t>Fuel carbon footprint [kgCO</a:t>
            </a:r>
            <a:r>
              <a:rPr lang="it-IT" sz="1600" baseline="-25000" dirty="0">
                <a:solidFill>
                  <a:srgbClr val="0070C0"/>
                </a:solidFill>
                <a:latin typeface="+mj-lt"/>
              </a:rPr>
              <a:t>2</a:t>
            </a:r>
            <a:r>
              <a:rPr lang="it-IT" sz="1600" dirty="0">
                <a:solidFill>
                  <a:srgbClr val="0070C0"/>
                </a:solidFill>
                <a:latin typeface="+mj-lt"/>
              </a:rPr>
              <a:t>e] for electricity</a:t>
            </a:r>
            <a:endParaRPr lang="en-GB" sz="1600" dirty="0">
              <a:latin typeface="+mj-lt"/>
            </a:endParaRPr>
          </a:p>
          <a:p>
            <a:pPr marL="285750" lvl="0" indent="-285750">
              <a:buFont typeface="Wingdings" panose="05000000000000000000" pitchFamily="2" charset="2"/>
              <a:buChar char="q"/>
            </a:pPr>
            <a:r>
              <a:rPr lang="en-GB" sz="1600" b="1" dirty="0">
                <a:solidFill>
                  <a:srgbClr val="0070C0"/>
                </a:solidFill>
                <a:latin typeface="+mj-lt"/>
              </a:rPr>
              <a:t>Total PRIMARY Energy saved [kWh]</a:t>
            </a:r>
          </a:p>
          <a:p>
            <a:pPr marL="285750" lvl="0" indent="-285750">
              <a:buFont typeface="Wingdings" panose="05000000000000000000" pitchFamily="2" charset="2"/>
              <a:buChar char="q"/>
            </a:pPr>
            <a:r>
              <a:rPr lang="en-GB" sz="1600" b="1" dirty="0">
                <a:solidFill>
                  <a:srgbClr val="0070C0"/>
                </a:solidFill>
                <a:latin typeface="+mj-lt"/>
              </a:rPr>
              <a:t>Total improvement cost [€]</a:t>
            </a:r>
          </a:p>
          <a:p>
            <a:pPr marL="285750" lvl="0" indent="-285750">
              <a:buFont typeface="Wingdings" panose="05000000000000000000" pitchFamily="2" charset="2"/>
              <a:buChar char="q"/>
            </a:pPr>
            <a:r>
              <a:rPr lang="en-GB" sz="1600" b="1" dirty="0">
                <a:solidFill>
                  <a:srgbClr val="0070C0"/>
                </a:solidFill>
                <a:latin typeface="+mj-lt"/>
              </a:rPr>
              <a:t>Total CO2 saved </a:t>
            </a:r>
            <a:r>
              <a:rPr lang="it-IT" sz="1600" b="1" dirty="0">
                <a:solidFill>
                  <a:srgbClr val="0070C0"/>
                </a:solidFill>
                <a:latin typeface="+mj-lt"/>
              </a:rPr>
              <a:t>[kgCO</a:t>
            </a:r>
            <a:r>
              <a:rPr lang="it-IT" sz="1600" b="1" baseline="-25000" dirty="0">
                <a:solidFill>
                  <a:srgbClr val="0070C0"/>
                </a:solidFill>
                <a:latin typeface="+mj-lt"/>
              </a:rPr>
              <a:t>2</a:t>
            </a:r>
            <a:r>
              <a:rPr lang="it-IT" sz="1600" b="1" dirty="0">
                <a:solidFill>
                  <a:srgbClr val="0070C0"/>
                </a:solidFill>
                <a:latin typeface="+mj-lt"/>
              </a:rPr>
              <a:t>e] </a:t>
            </a:r>
          </a:p>
          <a:p>
            <a:pPr marL="285750" lvl="0" indent="-285750">
              <a:buFont typeface="Wingdings" panose="05000000000000000000" pitchFamily="2" charset="2"/>
              <a:buChar char="q"/>
            </a:pPr>
            <a:r>
              <a:rPr lang="en-GB" sz="1600" b="1" dirty="0">
                <a:solidFill>
                  <a:srgbClr val="0070C0"/>
                </a:solidFill>
                <a:latin typeface="+mj-lt"/>
              </a:rPr>
              <a:t>Total saved [€]</a:t>
            </a:r>
          </a:p>
          <a:p>
            <a:pPr lvl="0"/>
            <a:endParaRPr lang="en-GB" sz="1600" b="1" dirty="0">
              <a:solidFill>
                <a:srgbClr val="0070C0"/>
              </a:solidFill>
              <a:latin typeface="Calibri  "/>
            </a:endParaRPr>
          </a:p>
          <a:p>
            <a:pPr marL="285750" lvl="0" indent="-285750">
              <a:buFont typeface="Wingdings" panose="05000000000000000000" pitchFamily="2" charset="2"/>
              <a:buChar char="q"/>
            </a:pPr>
            <a:endParaRPr lang="it-IT" sz="1600" b="1" dirty="0">
              <a:solidFill>
                <a:srgbClr val="0070C0"/>
              </a:solidFill>
              <a:latin typeface="Calibri  "/>
            </a:endParaRPr>
          </a:p>
          <a:p>
            <a:r>
              <a:rPr lang="en-GB" sz="2400" dirty="0"/>
              <a:t> </a:t>
            </a:r>
            <a:endParaRPr lang="it-IT" sz="2400" dirty="0"/>
          </a:p>
          <a:p>
            <a:pPr marL="0" lvl="2" indent="0">
              <a:buNone/>
            </a:pPr>
            <a:endParaRPr lang="it-IT" b="1" cap="small" dirty="0"/>
          </a:p>
        </p:txBody>
      </p:sp>
      <p:sp>
        <p:nvSpPr>
          <p:cNvPr id="8" name="Titel 1">
            <a:extLst>
              <a:ext uri="{FF2B5EF4-FFF2-40B4-BE49-F238E27FC236}">
                <a16:creationId xmlns="" xmlns:a16="http://schemas.microsoft.com/office/drawing/2014/main" id="{ADAAA50B-2798-4CAE-8AFE-AB4E84FFBE01}"/>
              </a:ext>
            </a:extLst>
          </p:cNvPr>
          <p:cNvSpPr>
            <a:spLocks noGrp="1"/>
          </p:cNvSpPr>
          <p:nvPr>
            <p:ph type="title"/>
          </p:nvPr>
        </p:nvSpPr>
        <p:spPr>
          <a:xfrm>
            <a:off x="-4761" y="149225"/>
            <a:ext cx="6596948" cy="686006"/>
          </a:xfrm>
        </p:spPr>
        <p:txBody>
          <a:bodyPr>
            <a:normAutofit fontScale="90000"/>
          </a:bodyPr>
          <a:lstStyle/>
          <a:p>
            <a:r>
              <a:rPr lang="it-IT" dirty="0"/>
              <a:t>Use of web tool</a:t>
            </a:r>
            <a:br>
              <a:rPr lang="it-IT" dirty="0"/>
            </a:br>
            <a:r>
              <a:rPr lang="it-IT" dirty="0"/>
              <a:t>renovation options module</a:t>
            </a:r>
            <a:endParaRPr lang="en-GB" i="1" dirty="0"/>
          </a:p>
        </p:txBody>
      </p:sp>
    </p:spTree>
    <p:extLst>
      <p:ext uri="{BB962C8B-B14F-4D97-AF65-F5344CB8AC3E}">
        <p14:creationId xmlns:p14="http://schemas.microsoft.com/office/powerpoint/2010/main" val="238065059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 xmlns:a16="http://schemas.microsoft.com/office/drawing/2014/main" id="{ADAAA50B-2798-4CAE-8AFE-AB4E84FFBE01}"/>
              </a:ext>
            </a:extLst>
          </p:cNvPr>
          <p:cNvSpPr>
            <a:spLocks noGrp="1"/>
          </p:cNvSpPr>
          <p:nvPr>
            <p:ph type="title"/>
          </p:nvPr>
        </p:nvSpPr>
        <p:spPr>
          <a:xfrm>
            <a:off x="-4761" y="149225"/>
            <a:ext cx="6596948" cy="686006"/>
          </a:xfrm>
        </p:spPr>
        <p:txBody>
          <a:bodyPr>
            <a:normAutofit fontScale="90000"/>
          </a:bodyPr>
          <a:lstStyle/>
          <a:p>
            <a:r>
              <a:rPr lang="it-IT" dirty="0"/>
              <a:t>Use of web tool</a:t>
            </a:r>
            <a:br>
              <a:rPr lang="it-IT" dirty="0"/>
            </a:br>
            <a:r>
              <a:rPr lang="it-IT" dirty="0"/>
              <a:t>renovation options module</a:t>
            </a:r>
            <a:endParaRPr lang="en-GB" i="1" dirty="0"/>
          </a:p>
        </p:txBody>
      </p:sp>
      <p:pic>
        <p:nvPicPr>
          <p:cNvPr id="4" name="Immagine 3">
            <a:extLst>
              <a:ext uri="{FF2B5EF4-FFF2-40B4-BE49-F238E27FC236}">
                <a16:creationId xmlns="" xmlns:a16="http://schemas.microsoft.com/office/drawing/2014/main" id="{19F55EF8-6C21-4C86-8E37-77EDE3AD3D2F}"/>
              </a:ext>
            </a:extLst>
          </p:cNvPr>
          <p:cNvPicPr>
            <a:picLocks noChangeAspect="1"/>
          </p:cNvPicPr>
          <p:nvPr/>
        </p:nvPicPr>
        <p:blipFill>
          <a:blip r:embed="rId2"/>
          <a:stretch>
            <a:fillRect/>
          </a:stretch>
        </p:blipFill>
        <p:spPr>
          <a:xfrm>
            <a:off x="1063625" y="1242196"/>
            <a:ext cx="6581775" cy="4980803"/>
          </a:xfrm>
          <a:prstGeom prst="rect">
            <a:avLst/>
          </a:prstGeom>
          <a:ln>
            <a:solidFill>
              <a:schemeClr val="accent6"/>
            </a:solidFill>
          </a:ln>
        </p:spPr>
      </p:pic>
    </p:spTree>
    <p:extLst>
      <p:ext uri="{BB962C8B-B14F-4D97-AF65-F5344CB8AC3E}">
        <p14:creationId xmlns:p14="http://schemas.microsoft.com/office/powerpoint/2010/main" val="363282318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18487" y="1292792"/>
            <a:ext cx="8562974" cy="3211032"/>
          </a:xfrm>
        </p:spPr>
        <p:txBody>
          <a:bodyPr/>
          <a:lstStyle/>
          <a:p>
            <a:pPr fontAlgn="base"/>
            <a:r>
              <a:rPr lang="it-IT" sz="2000" dirty="0"/>
              <a:t> </a:t>
            </a:r>
            <a:endParaRPr lang="en-US" sz="2000" dirty="0"/>
          </a:p>
        </p:txBody>
      </p:sp>
      <p:pic>
        <p:nvPicPr>
          <p:cNvPr id="5" name="Immagine 4">
            <a:extLst>
              <a:ext uri="{FF2B5EF4-FFF2-40B4-BE49-F238E27FC236}">
                <a16:creationId xmlns="" xmlns:a16="http://schemas.microsoft.com/office/drawing/2014/main" id="{2EE090C7-01E9-4AC5-B05E-C84304423C7F}"/>
              </a:ext>
            </a:extLst>
          </p:cNvPr>
          <p:cNvPicPr>
            <a:picLocks noChangeAspect="1"/>
          </p:cNvPicPr>
          <p:nvPr/>
        </p:nvPicPr>
        <p:blipFill>
          <a:blip r:embed="rId2"/>
          <a:stretch>
            <a:fillRect/>
          </a:stretch>
        </p:blipFill>
        <p:spPr>
          <a:xfrm>
            <a:off x="4612187" y="1027667"/>
            <a:ext cx="4320000" cy="1880098"/>
          </a:xfrm>
          <a:prstGeom prst="rect">
            <a:avLst/>
          </a:prstGeom>
          <a:ln>
            <a:solidFill>
              <a:schemeClr val="accent6"/>
            </a:solidFill>
          </a:ln>
        </p:spPr>
      </p:pic>
      <p:pic>
        <p:nvPicPr>
          <p:cNvPr id="7" name="Immagine 6">
            <a:extLst>
              <a:ext uri="{FF2B5EF4-FFF2-40B4-BE49-F238E27FC236}">
                <a16:creationId xmlns="" xmlns:a16="http://schemas.microsoft.com/office/drawing/2014/main" id="{D51DC8AA-7964-4654-856D-F8B5EFC3CA63}"/>
              </a:ext>
            </a:extLst>
          </p:cNvPr>
          <p:cNvPicPr>
            <a:picLocks noChangeAspect="1"/>
          </p:cNvPicPr>
          <p:nvPr/>
        </p:nvPicPr>
        <p:blipFill>
          <a:blip r:embed="rId3"/>
          <a:stretch>
            <a:fillRect/>
          </a:stretch>
        </p:blipFill>
        <p:spPr>
          <a:xfrm>
            <a:off x="4612187" y="2918890"/>
            <a:ext cx="4313326" cy="1596313"/>
          </a:xfrm>
          <a:prstGeom prst="rect">
            <a:avLst/>
          </a:prstGeom>
          <a:ln>
            <a:solidFill>
              <a:schemeClr val="accent6"/>
            </a:solidFill>
          </a:ln>
        </p:spPr>
      </p:pic>
      <p:pic>
        <p:nvPicPr>
          <p:cNvPr id="8" name="Immagine 7">
            <a:extLst>
              <a:ext uri="{FF2B5EF4-FFF2-40B4-BE49-F238E27FC236}">
                <a16:creationId xmlns="" xmlns:a16="http://schemas.microsoft.com/office/drawing/2014/main" id="{4207E72C-E1A6-46B9-8F5C-8EA63C0D16C1}"/>
              </a:ext>
            </a:extLst>
          </p:cNvPr>
          <p:cNvPicPr>
            <a:picLocks noChangeAspect="1"/>
          </p:cNvPicPr>
          <p:nvPr/>
        </p:nvPicPr>
        <p:blipFill>
          <a:blip r:embed="rId4"/>
          <a:stretch>
            <a:fillRect/>
          </a:stretch>
        </p:blipFill>
        <p:spPr>
          <a:xfrm>
            <a:off x="4612187" y="4539028"/>
            <a:ext cx="4313326" cy="1678904"/>
          </a:xfrm>
          <a:prstGeom prst="rect">
            <a:avLst/>
          </a:prstGeom>
          <a:ln>
            <a:solidFill>
              <a:schemeClr val="accent6"/>
            </a:solidFill>
          </a:ln>
        </p:spPr>
      </p:pic>
      <p:sp>
        <p:nvSpPr>
          <p:cNvPr id="9" name="Textplatzhalter 2">
            <a:extLst>
              <a:ext uri="{FF2B5EF4-FFF2-40B4-BE49-F238E27FC236}">
                <a16:creationId xmlns="" xmlns:a16="http://schemas.microsoft.com/office/drawing/2014/main" id="{375BD9E1-41F4-4B7D-A725-BF5925692E71}"/>
              </a:ext>
            </a:extLst>
          </p:cNvPr>
          <p:cNvSpPr txBox="1">
            <a:spLocks/>
          </p:cNvSpPr>
          <p:nvPr/>
        </p:nvSpPr>
        <p:spPr>
          <a:xfrm>
            <a:off x="218487" y="1292791"/>
            <a:ext cx="3991563" cy="3222411"/>
          </a:xfrm>
          <a:prstGeom prst="rect">
            <a:avLst/>
          </a:prstGeom>
        </p:spPr>
        <p:txBody>
          <a:bodyPr vert="horz" wrap="square" lIns="0" tIns="0" rIns="0" bIns="0" rtlCol="0">
            <a:noAutofit/>
          </a:bodyPr>
          <a:lstStyle>
            <a:lvl1pPr marL="0" indent="0" algn="l" defTabSz="913878" rtl="0" eaLnBrk="1" latinLnBrk="0" hangingPunct="1">
              <a:spcBef>
                <a:spcPct val="20000"/>
              </a:spcBef>
              <a:buClr>
                <a:schemeClr val="accent1"/>
              </a:buClr>
              <a:buSzPct val="80000"/>
              <a:buFontTx/>
              <a:buNone/>
              <a:defRPr sz="2200" kern="1200" baseline="0">
                <a:solidFill>
                  <a:schemeClr val="tx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buNone/>
            </a:pPr>
            <a:r>
              <a:rPr lang="en-GB" sz="2000" b="1" cap="small" dirty="0"/>
              <a:t>Results</a:t>
            </a:r>
            <a:r>
              <a:rPr lang="en-GB" b="1" cap="small" dirty="0"/>
              <a:t> </a:t>
            </a:r>
            <a:endParaRPr lang="en-GB" dirty="0"/>
          </a:p>
          <a:p>
            <a:pPr algn="just">
              <a:spcBef>
                <a:spcPts val="1200"/>
              </a:spcBef>
            </a:pPr>
            <a:r>
              <a:rPr lang="en-GB" sz="1600" dirty="0">
                <a:latin typeface="+mj-lt"/>
              </a:rPr>
              <a:t>The </a:t>
            </a:r>
            <a:r>
              <a:rPr lang="en-GB" sz="1600" b="1" dirty="0">
                <a:solidFill>
                  <a:srgbClr val="0070C0"/>
                </a:solidFill>
                <a:latin typeface="+mj-lt"/>
              </a:rPr>
              <a:t>Results</a:t>
            </a:r>
            <a:r>
              <a:rPr lang="en-GB" sz="1600" dirty="0">
                <a:latin typeface="+mj-lt"/>
              </a:rPr>
              <a:t> box provides the </a:t>
            </a:r>
            <a:r>
              <a:rPr lang="en-GB" sz="1600" b="1" dirty="0">
                <a:solidFill>
                  <a:srgbClr val="0070C0"/>
                </a:solidFill>
                <a:latin typeface="+mj-lt"/>
              </a:rPr>
              <a:t>percent contribution</a:t>
            </a:r>
            <a:r>
              <a:rPr lang="en-GB" sz="1600" dirty="0">
                <a:latin typeface="+mj-lt"/>
              </a:rPr>
              <a:t> of the single improvement to the total energy saving. </a:t>
            </a:r>
          </a:p>
          <a:p>
            <a:r>
              <a:rPr lang="en-US" sz="1600" dirty="0">
                <a:latin typeface="+mj-lt"/>
              </a:rPr>
              <a:t>As we can see the total is 100%.</a:t>
            </a:r>
          </a:p>
          <a:p>
            <a:pPr algn="just"/>
            <a:r>
              <a:rPr lang="en-US" sz="1600" dirty="0">
                <a:latin typeface="+mj-lt"/>
              </a:rPr>
              <a:t>Please note that the energy savings calculated using the tool is a value that does not take into account that multiple energy efficiency actions on the same building can generate additional savings due to mutual influences on the operation of the building system.</a:t>
            </a:r>
          </a:p>
          <a:p>
            <a:r>
              <a:rPr lang="en-US" sz="1600" dirty="0">
                <a:latin typeface="+mj-lt"/>
              </a:rPr>
              <a:t>As a result...</a:t>
            </a:r>
          </a:p>
          <a:p>
            <a:endParaRPr lang="en-US" sz="1600" dirty="0">
              <a:latin typeface="+mj-lt"/>
            </a:endParaRPr>
          </a:p>
          <a:p>
            <a:pPr marL="1079500"/>
            <a:r>
              <a:rPr lang="en-US" sz="1600" b="1" dirty="0">
                <a:solidFill>
                  <a:srgbClr val="F10F21"/>
                </a:solidFill>
                <a:latin typeface="+mj-lt"/>
              </a:rPr>
              <a:t>…by carrying out multiple interventions energy savings may be higher than those resulting from the calculation!</a:t>
            </a:r>
            <a:endParaRPr lang="en-GB" sz="1600" dirty="0">
              <a:latin typeface="+mj-lt"/>
            </a:endParaRPr>
          </a:p>
          <a:p>
            <a:pPr marL="0" lvl="2" indent="0">
              <a:buFont typeface="Trebuchet MS" pitchFamily="34" charset="0"/>
              <a:buNone/>
            </a:pPr>
            <a:endParaRPr lang="it-IT" b="1" cap="small" dirty="0"/>
          </a:p>
        </p:txBody>
      </p:sp>
      <p:sp>
        <p:nvSpPr>
          <p:cNvPr id="10" name="Rettangolo con angoli arrotondati 9">
            <a:extLst>
              <a:ext uri="{FF2B5EF4-FFF2-40B4-BE49-F238E27FC236}">
                <a16:creationId xmlns="" xmlns:a16="http://schemas.microsoft.com/office/drawing/2014/main" id="{1E6ACED7-AF1B-498D-AC5C-54B269942A3B}"/>
              </a:ext>
            </a:extLst>
          </p:cNvPr>
          <p:cNvSpPr/>
          <p:nvPr/>
        </p:nvSpPr>
        <p:spPr>
          <a:xfrm>
            <a:off x="7362825" y="1443721"/>
            <a:ext cx="390525" cy="14399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dirty="0"/>
          </a:p>
        </p:txBody>
      </p:sp>
      <p:sp>
        <p:nvSpPr>
          <p:cNvPr id="11" name="Rettangolo con angoli arrotondati 10">
            <a:extLst>
              <a:ext uri="{FF2B5EF4-FFF2-40B4-BE49-F238E27FC236}">
                <a16:creationId xmlns="" xmlns:a16="http://schemas.microsoft.com/office/drawing/2014/main" id="{56E49332-B2D5-4369-B482-BB1B4C750F69}"/>
              </a:ext>
            </a:extLst>
          </p:cNvPr>
          <p:cNvSpPr/>
          <p:nvPr/>
        </p:nvSpPr>
        <p:spPr>
          <a:xfrm>
            <a:off x="7753350" y="3074984"/>
            <a:ext cx="390525" cy="14399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dirty="0"/>
          </a:p>
        </p:txBody>
      </p:sp>
      <p:sp>
        <p:nvSpPr>
          <p:cNvPr id="12" name="Rettangolo con angoli arrotondati 11">
            <a:extLst>
              <a:ext uri="{FF2B5EF4-FFF2-40B4-BE49-F238E27FC236}">
                <a16:creationId xmlns="" xmlns:a16="http://schemas.microsoft.com/office/drawing/2014/main" id="{BDC8616F-8372-40B6-B4B5-D0280DA29FCC}"/>
              </a:ext>
            </a:extLst>
          </p:cNvPr>
          <p:cNvSpPr/>
          <p:nvPr/>
        </p:nvSpPr>
        <p:spPr>
          <a:xfrm>
            <a:off x="7753350" y="4515203"/>
            <a:ext cx="390525" cy="14399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dirty="0"/>
          </a:p>
        </p:txBody>
      </p:sp>
      <p:sp>
        <p:nvSpPr>
          <p:cNvPr id="13" name="Rettangolo 12">
            <a:extLst>
              <a:ext uri="{FF2B5EF4-FFF2-40B4-BE49-F238E27FC236}">
                <a16:creationId xmlns="" xmlns:a16="http://schemas.microsoft.com/office/drawing/2014/main" id="{9D8A9EF2-6672-44A5-80CA-1D46C2C24CF7}"/>
              </a:ext>
            </a:extLst>
          </p:cNvPr>
          <p:cNvSpPr/>
          <p:nvPr/>
        </p:nvSpPr>
        <p:spPr>
          <a:xfrm>
            <a:off x="7596592" y="5937607"/>
            <a:ext cx="704039" cy="369332"/>
          </a:xfrm>
          <a:prstGeom prst="rect">
            <a:avLst/>
          </a:prstGeom>
        </p:spPr>
        <p:txBody>
          <a:bodyPr wrap="none">
            <a:spAutoFit/>
          </a:bodyPr>
          <a:lstStyle/>
          <a:p>
            <a:r>
              <a:rPr lang="en-US" sz="1800" b="1" dirty="0">
                <a:solidFill>
                  <a:srgbClr val="FF0000"/>
                </a:solidFill>
                <a:latin typeface="Calibri  "/>
              </a:rPr>
              <a:t>100%</a:t>
            </a:r>
            <a:endParaRPr lang="it-IT" sz="1800" b="1" dirty="0">
              <a:solidFill>
                <a:srgbClr val="FF0000"/>
              </a:solidFill>
            </a:endParaRPr>
          </a:p>
        </p:txBody>
      </p:sp>
      <p:sp>
        <p:nvSpPr>
          <p:cNvPr id="16" name="Titel 1">
            <a:extLst>
              <a:ext uri="{FF2B5EF4-FFF2-40B4-BE49-F238E27FC236}">
                <a16:creationId xmlns="" xmlns:a16="http://schemas.microsoft.com/office/drawing/2014/main" id="{37E2D2B4-FAB8-44CB-9BB3-C1C7D9B968F9}"/>
              </a:ext>
            </a:extLst>
          </p:cNvPr>
          <p:cNvSpPr>
            <a:spLocks noGrp="1"/>
          </p:cNvSpPr>
          <p:nvPr>
            <p:ph type="title"/>
          </p:nvPr>
        </p:nvSpPr>
        <p:spPr>
          <a:xfrm>
            <a:off x="-4761" y="149225"/>
            <a:ext cx="6596948" cy="686006"/>
          </a:xfrm>
        </p:spPr>
        <p:txBody>
          <a:bodyPr>
            <a:normAutofit fontScale="90000"/>
          </a:bodyPr>
          <a:lstStyle/>
          <a:p>
            <a:r>
              <a:rPr lang="it-IT" dirty="0"/>
              <a:t>Use of web tool</a:t>
            </a:r>
            <a:br>
              <a:rPr lang="it-IT" dirty="0"/>
            </a:br>
            <a:r>
              <a:rPr lang="it-IT" dirty="0"/>
              <a:t>renovation options module</a:t>
            </a:r>
            <a:endParaRPr lang="en-GB" i="1" dirty="0"/>
          </a:p>
        </p:txBody>
      </p:sp>
      <p:sp>
        <p:nvSpPr>
          <p:cNvPr id="15" name="Freccia a destra 14">
            <a:extLst>
              <a:ext uri="{FF2B5EF4-FFF2-40B4-BE49-F238E27FC236}">
                <a16:creationId xmlns="" xmlns:a16="http://schemas.microsoft.com/office/drawing/2014/main" id="{7D8C20E7-7045-44D9-8730-3CCEEDCBF88D}"/>
              </a:ext>
            </a:extLst>
          </p:cNvPr>
          <p:cNvSpPr/>
          <p:nvPr/>
        </p:nvSpPr>
        <p:spPr>
          <a:xfrm>
            <a:off x="335626" y="5378480"/>
            <a:ext cx="720408" cy="40782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dirty="0">
              <a:solidFill>
                <a:srgbClr val="0070C0"/>
              </a:solidFill>
            </a:endParaRPr>
          </a:p>
        </p:txBody>
      </p:sp>
    </p:spTree>
    <p:extLst>
      <p:ext uri="{BB962C8B-B14F-4D97-AF65-F5344CB8AC3E}">
        <p14:creationId xmlns:p14="http://schemas.microsoft.com/office/powerpoint/2010/main" val="46316694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a:t>
            </a:r>
          </a:p>
        </p:txBody>
      </p:sp>
      <p:sp>
        <p:nvSpPr>
          <p:cNvPr id="3" name="Symbol zastępczy tekstu 2"/>
          <p:cNvSpPr>
            <a:spLocks noGrp="1"/>
          </p:cNvSpPr>
          <p:nvPr>
            <p:ph type="body" sz="quarter" idx="10"/>
          </p:nvPr>
        </p:nvSpPr>
        <p:spPr>
          <a:xfrm>
            <a:off x="296864" y="1411295"/>
            <a:ext cx="8562974" cy="310825"/>
          </a:xfrm>
        </p:spPr>
        <p:txBody>
          <a:bodyPr/>
          <a:lstStyle/>
          <a:p>
            <a:pPr defTabSz="703692">
              <a:spcBef>
                <a:spcPts val="100"/>
              </a:spcBef>
              <a:defRPr sz="2184"/>
            </a:pPr>
            <a:r>
              <a:rPr lang="it-IT" sz="2000" dirty="0"/>
              <a:t>5.1.1 Method for </a:t>
            </a:r>
            <a:r>
              <a:rPr lang="en-GB" sz="2000" dirty="0"/>
              <a:t>calculation</a:t>
            </a:r>
            <a:r>
              <a:rPr lang="it-IT" sz="2000" dirty="0"/>
              <a:t> of specific energy consumption</a:t>
            </a:r>
          </a:p>
          <a:p>
            <a:pPr defTabSz="703692">
              <a:spcBef>
                <a:spcPts val="100"/>
              </a:spcBef>
              <a:defRPr sz="2184"/>
            </a:pPr>
            <a:endParaRPr lang="en-US" sz="2000" b="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r>
              <a:rPr lang="it-IT" sz="2000" i="1" dirty="0"/>
              <a:t>	Mark the </a:t>
            </a:r>
            <a:r>
              <a:rPr lang="en-GB" sz="2000" i="1" dirty="0"/>
              <a:t>correct answer</a:t>
            </a:r>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1</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ea typeface="Times New Roman" panose="02020603050405020304" pitchFamily="18" charset="0"/>
              </a:rPr>
              <a:t>The normalization of the energy consumption:</a:t>
            </a:r>
            <a:endParaRPr lang="it-IT" sz="2000" dirty="0">
              <a:solidFill>
                <a:srgbClr val="000000"/>
              </a:solidFill>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is the process of correcting the fuel and electricity consumption of schools to make them comparable with the reference consumption of a significant sample of schools</a:t>
            </a: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is carried out in the same way for fuel and electricity</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does not depend on the operating time of the school buildings</a:t>
            </a:r>
            <a:endParaRPr lang="it-IT" sz="1800" dirty="0">
              <a:solidFill>
                <a:srgbClr val="000000"/>
              </a:solidFill>
            </a:endParaRPr>
          </a:p>
        </p:txBody>
      </p:sp>
    </p:spTree>
    <p:extLst>
      <p:ext uri="{BB962C8B-B14F-4D97-AF65-F5344CB8AC3E}">
        <p14:creationId xmlns:p14="http://schemas.microsoft.com/office/powerpoint/2010/main" val="41884836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a:t>
            </a:r>
          </a:p>
        </p:txBody>
      </p:sp>
      <p:sp>
        <p:nvSpPr>
          <p:cNvPr id="3" name="Symbol zastępczy tekstu 2"/>
          <p:cNvSpPr>
            <a:spLocks noGrp="1"/>
          </p:cNvSpPr>
          <p:nvPr>
            <p:ph type="body" sz="quarter" idx="10"/>
          </p:nvPr>
        </p:nvSpPr>
        <p:spPr>
          <a:xfrm>
            <a:off x="296864" y="1411295"/>
            <a:ext cx="8562974" cy="310825"/>
          </a:xfrm>
        </p:spPr>
        <p:txBody>
          <a:bodyPr/>
          <a:lstStyle/>
          <a:p>
            <a:pPr defTabSz="703692">
              <a:spcBef>
                <a:spcPts val="100"/>
              </a:spcBef>
              <a:defRPr sz="2184"/>
            </a:pPr>
            <a:r>
              <a:rPr lang="it-IT" sz="2000" dirty="0"/>
              <a:t>5.1.1 Method for calculation of specific energy consumption</a:t>
            </a:r>
          </a:p>
          <a:p>
            <a:pPr defTabSz="703692">
              <a:spcBef>
                <a:spcPts val="100"/>
              </a:spcBef>
              <a:defRPr sz="2184"/>
            </a:pPr>
            <a:endParaRPr lang="en-US" sz="2000" b="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r>
              <a:rPr lang="it-IT" sz="2000" i="1" dirty="0"/>
              <a:t>	Mark the correct answer</a:t>
            </a:r>
            <a:endParaRPr lang="pl-PL" sz="2000" i="1"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2</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latin typeface="+mj-lt"/>
                <a:cs typeface="Calibri" panose="020F0502020204030204" pitchFamily="34" charset="0"/>
              </a:rPr>
              <a:t>The normalised energy indicators: </a:t>
            </a: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800" dirty="0">
                <a:solidFill>
                  <a:schemeClr val="tx1"/>
                </a:solidFill>
                <a:cs typeface="Calibri" panose="020F0502020204030204" pitchFamily="34" charset="0"/>
              </a:rPr>
              <a:t>ENI</a:t>
            </a:r>
            <a:r>
              <a:rPr lang="en-GB" sz="1800" baseline="-25000" dirty="0">
                <a:solidFill>
                  <a:schemeClr val="tx1"/>
                </a:solidFill>
                <a:cs typeface="Calibri" panose="020F0502020204030204" pitchFamily="34" charset="0"/>
              </a:rPr>
              <a:t>H</a:t>
            </a:r>
            <a:r>
              <a:rPr lang="en-GB" sz="1800" dirty="0">
                <a:solidFill>
                  <a:schemeClr val="tx1"/>
                </a:solidFill>
                <a:cs typeface="Calibri" panose="020F0502020204030204" pitchFamily="34" charset="0"/>
              </a:rPr>
              <a:t> and ENI</a:t>
            </a:r>
            <a:r>
              <a:rPr lang="en-GB" sz="1800" baseline="-25000" dirty="0">
                <a:solidFill>
                  <a:schemeClr val="tx1"/>
                </a:solidFill>
                <a:cs typeface="Calibri" panose="020F0502020204030204" pitchFamily="34" charset="0"/>
              </a:rPr>
              <a:t>E </a:t>
            </a:r>
            <a:r>
              <a:rPr lang="en-US" sz="1800" dirty="0">
                <a:solidFill>
                  <a:srgbClr val="000000"/>
                </a:solidFill>
              </a:rPr>
              <a:t>can be calculated by knowing the energy consumption of the bills for the last three months</a:t>
            </a: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ENI</a:t>
            </a:r>
            <a:r>
              <a:rPr lang="en-US" sz="1800" baseline="-25000" dirty="0">
                <a:solidFill>
                  <a:srgbClr val="000000"/>
                </a:solidFill>
              </a:rPr>
              <a:t>H</a:t>
            </a:r>
            <a:r>
              <a:rPr lang="en-US" sz="1800" dirty="0">
                <a:solidFill>
                  <a:srgbClr val="000000"/>
                </a:solidFill>
              </a:rPr>
              <a:t> can be determined by knowing the consumption of fuel, surface area, gross heated volume and Degree Days of the location</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cs typeface="Calibri" panose="020F0502020204030204" pitchFamily="34" charset="0"/>
              </a:rPr>
              <a:t>ENI</a:t>
            </a:r>
            <a:r>
              <a:rPr lang="en-GB" sz="1800" baseline="-25000" dirty="0">
                <a:solidFill>
                  <a:schemeClr val="tx1"/>
                </a:solidFill>
                <a:cs typeface="Calibri" panose="020F0502020204030204" pitchFamily="34" charset="0"/>
              </a:rPr>
              <a:t>H</a:t>
            </a:r>
            <a:r>
              <a:rPr lang="en-GB" sz="1800" dirty="0">
                <a:solidFill>
                  <a:schemeClr val="tx1"/>
                </a:solidFill>
                <a:cs typeface="Calibri" panose="020F0502020204030204" pitchFamily="34" charset="0"/>
              </a:rPr>
              <a:t> and ENI</a:t>
            </a:r>
            <a:r>
              <a:rPr lang="en-GB" sz="1800" baseline="-25000" dirty="0">
                <a:solidFill>
                  <a:schemeClr val="tx1"/>
                </a:solidFill>
                <a:cs typeface="Calibri" panose="020F0502020204030204" pitchFamily="34" charset="0"/>
              </a:rPr>
              <a:t>E </a:t>
            </a:r>
            <a:r>
              <a:rPr lang="en-US" sz="1800" dirty="0">
                <a:solidFill>
                  <a:srgbClr val="000000"/>
                </a:solidFill>
              </a:rPr>
              <a:t>are </a:t>
            </a:r>
            <a:r>
              <a:rPr lang="en-GB" sz="1800" dirty="0">
                <a:solidFill>
                  <a:srgbClr val="000000"/>
                </a:solidFill>
              </a:rPr>
              <a:t>energy normalized indicator for heating and electricity respectively</a:t>
            </a:r>
            <a:endParaRPr lang="en-US" sz="1800" dirty="0">
              <a:solidFill>
                <a:srgbClr val="000000"/>
              </a:solidFill>
            </a:endParaRPr>
          </a:p>
        </p:txBody>
      </p:sp>
    </p:spTree>
    <p:extLst>
      <p:ext uri="{BB962C8B-B14F-4D97-AF65-F5344CB8AC3E}">
        <p14:creationId xmlns:p14="http://schemas.microsoft.com/office/powerpoint/2010/main" val="212305574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a:t>
            </a:r>
          </a:p>
        </p:txBody>
      </p:sp>
      <p:sp>
        <p:nvSpPr>
          <p:cNvPr id="3" name="Symbol zastępczy tekstu 2"/>
          <p:cNvSpPr>
            <a:spLocks noGrp="1"/>
          </p:cNvSpPr>
          <p:nvPr>
            <p:ph type="body" sz="quarter" idx="10"/>
          </p:nvPr>
        </p:nvSpPr>
        <p:spPr>
          <a:xfrm>
            <a:off x="296864" y="1411295"/>
            <a:ext cx="8562974" cy="310825"/>
          </a:xfrm>
        </p:spPr>
        <p:txBody>
          <a:bodyPr/>
          <a:lstStyle/>
          <a:p>
            <a:r>
              <a:rPr lang="it-IT" sz="2000" dirty="0"/>
              <a:t>5.1.2 Evaluation of </a:t>
            </a:r>
            <a:r>
              <a:rPr lang="en-GB" sz="2000" dirty="0"/>
              <a:t>school’s specific energy consumption</a:t>
            </a:r>
          </a:p>
          <a:p>
            <a:pPr defTabSz="703692">
              <a:spcBef>
                <a:spcPts val="100"/>
              </a:spcBef>
              <a:defRPr sz="2184"/>
            </a:pPr>
            <a:endParaRPr lang="en-US" sz="2000" b="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r>
              <a:rPr lang="it-IT" sz="2000" i="1" dirty="0"/>
              <a:t>	Mark the </a:t>
            </a:r>
            <a:r>
              <a:rPr lang="en-GB" sz="2000" i="1" dirty="0"/>
              <a:t>correct answer</a:t>
            </a:r>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3</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latin typeface="+mj-lt"/>
                <a:cs typeface="Calibri" panose="020F0502020204030204" pitchFamily="34" charset="0"/>
              </a:rPr>
              <a:t>The values of normalized energy indicators:</a:t>
            </a: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000000"/>
                </a:solidFill>
              </a:rPr>
              <a:t>have been </a:t>
            </a:r>
            <a:r>
              <a:rPr lang="en-GB" sz="1800" dirty="0">
                <a:solidFill>
                  <a:srgbClr val="000000"/>
                </a:solidFill>
              </a:rPr>
              <a:t>covenantly</a:t>
            </a:r>
            <a:r>
              <a:rPr lang="en-US" sz="1800" dirty="0">
                <a:solidFill>
                  <a:srgbClr val="000000"/>
                </a:solidFill>
              </a:rPr>
              <a:t> grouped into 4 classes according to the type of school</a:t>
            </a: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allow to identify the performance rating of a school by means of classes of merit according to the type of school and the value of the indicators (energy classes)</a:t>
            </a: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000000"/>
                </a:solidFill>
              </a:rPr>
              <a:t>vary little from school to school and therefore it makes no sense to define energy classes</a:t>
            </a:r>
          </a:p>
        </p:txBody>
      </p:sp>
    </p:spTree>
    <p:extLst>
      <p:ext uri="{BB962C8B-B14F-4D97-AF65-F5344CB8AC3E}">
        <p14:creationId xmlns:p14="http://schemas.microsoft.com/office/powerpoint/2010/main" val="96480943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a:t>
            </a:r>
          </a:p>
        </p:txBody>
      </p:sp>
      <p:sp>
        <p:nvSpPr>
          <p:cNvPr id="3" name="Symbol zastępczy tekstu 2"/>
          <p:cNvSpPr>
            <a:spLocks noGrp="1"/>
          </p:cNvSpPr>
          <p:nvPr>
            <p:ph type="body" sz="quarter" idx="10"/>
          </p:nvPr>
        </p:nvSpPr>
        <p:spPr>
          <a:xfrm>
            <a:off x="296864" y="1411295"/>
            <a:ext cx="8562974" cy="310825"/>
          </a:xfrm>
        </p:spPr>
        <p:txBody>
          <a:bodyPr/>
          <a:lstStyle/>
          <a:p>
            <a:r>
              <a:rPr lang="it-IT" sz="2000" dirty="0"/>
              <a:t>5.1.2 Evaluation of </a:t>
            </a:r>
            <a:r>
              <a:rPr lang="en-GB" sz="2000" dirty="0"/>
              <a:t>school’s specific energy consumption</a:t>
            </a:r>
          </a:p>
          <a:p>
            <a:pPr defTabSz="703692">
              <a:spcBef>
                <a:spcPts val="100"/>
              </a:spcBef>
              <a:defRPr sz="2184"/>
            </a:pPr>
            <a:endParaRPr lang="en-US" sz="2000" b="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r>
              <a:rPr lang="it-IT" sz="2000" i="1" dirty="0"/>
              <a:t>	Mark the </a:t>
            </a:r>
            <a:r>
              <a:rPr lang="en-GB" sz="2000" i="1" dirty="0"/>
              <a:t>correct answer</a:t>
            </a:r>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4</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mj-lt"/>
                <a:cs typeface="Calibri" panose="020F0502020204030204" pitchFamily="34" charset="0"/>
              </a:rPr>
              <a:t>If a school belongs to the energy class defined as “sufficient”:</a:t>
            </a:r>
            <a:endParaRPr lang="en-GB" sz="2000" dirty="0">
              <a:solidFill>
                <a:schemeClr val="tx1"/>
              </a:solidFill>
              <a:latin typeface="+mj-lt"/>
              <a:cs typeface="Calibri" panose="020F0502020204030204" pitchFamily="34" charset="0"/>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000000"/>
                </a:solidFill>
              </a:rPr>
              <a:t>the</a:t>
            </a:r>
            <a:r>
              <a:rPr lang="en-US" sz="1800" dirty="0">
                <a:solidFill>
                  <a:schemeClr val="tx1"/>
                </a:solidFill>
              </a:rPr>
              <a:t> </a:t>
            </a:r>
            <a:r>
              <a:rPr lang="en-US" sz="1800" dirty="0">
                <a:solidFill>
                  <a:srgbClr val="000000"/>
                </a:solidFill>
              </a:rPr>
              <a:t>building does not have efficient facilities and good management</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it may be too expensive to carry out energy efficiency measures on such a building</a:t>
            </a: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a:solidFill>
                  <a:srgbClr val="000000"/>
                </a:solidFill>
              </a:rPr>
              <a:t>also, in this case it cannot be excluded that improvements can be made using mainly innovative technologies and management methods</a:t>
            </a:r>
            <a:endParaRPr lang="en-US" sz="1800" dirty="0">
              <a:solidFill>
                <a:srgbClr val="000000"/>
              </a:solidFill>
            </a:endParaRPr>
          </a:p>
        </p:txBody>
      </p:sp>
    </p:spTree>
    <p:extLst>
      <p:ext uri="{BB962C8B-B14F-4D97-AF65-F5344CB8AC3E}">
        <p14:creationId xmlns:p14="http://schemas.microsoft.com/office/powerpoint/2010/main" val="160220109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a:t>
            </a:r>
          </a:p>
        </p:txBody>
      </p:sp>
      <p:sp>
        <p:nvSpPr>
          <p:cNvPr id="3" name="Symbol zastępczy tekstu 2"/>
          <p:cNvSpPr>
            <a:spLocks noGrp="1"/>
          </p:cNvSpPr>
          <p:nvPr>
            <p:ph type="body" sz="quarter" idx="10"/>
          </p:nvPr>
        </p:nvSpPr>
        <p:spPr>
          <a:xfrm>
            <a:off x="296864" y="1411295"/>
            <a:ext cx="8562974" cy="310825"/>
          </a:xfrm>
        </p:spPr>
        <p:txBody>
          <a:bodyPr/>
          <a:lstStyle/>
          <a:p>
            <a:r>
              <a:rPr lang="it-IT" sz="2000" dirty="0"/>
              <a:t>5.1.3 Use of web tool: Energy Profile Module</a:t>
            </a:r>
          </a:p>
          <a:p>
            <a:pPr defTabSz="703692">
              <a:spcBef>
                <a:spcPts val="100"/>
              </a:spcBef>
              <a:defRPr sz="2184"/>
            </a:pPr>
            <a:endParaRPr lang="en-US" sz="2000" b="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r>
              <a:rPr lang="it-IT" sz="2000" i="1" dirty="0"/>
              <a:t>	Mark the correct answer</a:t>
            </a:r>
            <a:endParaRPr lang="pl-PL" sz="2000" i="1"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5</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mj-lt"/>
                <a:cs typeface="Calibri" panose="020F0502020204030204" pitchFamily="34" charset="0"/>
              </a:rPr>
              <a:t>The “Energy Profile Module”:</a:t>
            </a:r>
            <a:endParaRPr lang="en-GB" sz="2000" dirty="0">
              <a:solidFill>
                <a:schemeClr val="tx1"/>
              </a:solidFill>
              <a:latin typeface="+mj-lt"/>
              <a:cs typeface="Calibri" panose="020F0502020204030204" pitchFamily="34" charset="0"/>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000000"/>
                </a:solidFill>
              </a:rPr>
              <a:t>for its use requires you to enter a lot of data of different types</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it may be too expensive to carry out energy efficiency measures on such a building</a:t>
            </a: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000000"/>
                </a:solidFill>
              </a:rPr>
              <a:t>calculates the energy index of school building and estimates its performance compared to the national benchmark</a:t>
            </a:r>
          </a:p>
        </p:txBody>
      </p:sp>
    </p:spTree>
    <p:extLst>
      <p:ext uri="{BB962C8B-B14F-4D97-AF65-F5344CB8AC3E}">
        <p14:creationId xmlns:p14="http://schemas.microsoft.com/office/powerpoint/2010/main" val="401464396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a:t>
            </a:r>
          </a:p>
        </p:txBody>
      </p:sp>
      <p:sp>
        <p:nvSpPr>
          <p:cNvPr id="3" name="Symbol zastępczy tekstu 2"/>
          <p:cNvSpPr>
            <a:spLocks noGrp="1"/>
          </p:cNvSpPr>
          <p:nvPr>
            <p:ph type="body" sz="quarter" idx="10"/>
          </p:nvPr>
        </p:nvSpPr>
        <p:spPr>
          <a:xfrm>
            <a:off x="296864" y="1411295"/>
            <a:ext cx="8562974" cy="310825"/>
          </a:xfrm>
        </p:spPr>
        <p:txBody>
          <a:bodyPr/>
          <a:lstStyle/>
          <a:p>
            <a:r>
              <a:rPr lang="it-IT" sz="2000" dirty="0"/>
              <a:t>5.1.3 Use of web tool: Energy Profile Module</a:t>
            </a:r>
          </a:p>
          <a:p>
            <a:pPr defTabSz="703692">
              <a:spcBef>
                <a:spcPts val="100"/>
              </a:spcBef>
              <a:defRPr sz="2184"/>
            </a:pPr>
            <a:endParaRPr lang="en-US" sz="2000" b="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r>
              <a:rPr lang="it-IT" sz="2000" i="1" dirty="0"/>
              <a:t>	Mark the correct answer</a:t>
            </a:r>
            <a:endParaRPr lang="pl-PL" sz="2000" i="1"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6</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mj-lt"/>
                <a:cs typeface="Calibri" panose="020F0502020204030204" pitchFamily="34" charset="0"/>
              </a:rPr>
              <a:t>Within the “Energy Profile Module”:</a:t>
            </a:r>
            <a:endParaRPr lang="en-GB" sz="2000" dirty="0">
              <a:solidFill>
                <a:schemeClr val="tx1"/>
              </a:solidFill>
              <a:latin typeface="+mj-lt"/>
              <a:cs typeface="Calibri" panose="020F0502020204030204" pitchFamily="34" charset="0"/>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000000"/>
                </a:solidFill>
              </a:rPr>
              <a:t>it is possible to enter the consumption even for only one year, because the average consumption is calculated correctly even in this case</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it is necessary to enter data for all fuels over the last 3 years</a:t>
            </a: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000000"/>
                </a:solidFill>
              </a:rPr>
              <a:t>the form returns warning messages in the case of data input that does not match each other</a:t>
            </a:r>
          </a:p>
        </p:txBody>
      </p:sp>
    </p:spTree>
    <p:extLst>
      <p:ext uri="{BB962C8B-B14F-4D97-AF65-F5344CB8AC3E}">
        <p14:creationId xmlns:p14="http://schemas.microsoft.com/office/powerpoint/2010/main" val="271088013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it-IT" dirty="0"/>
              <a:t>Method for calculation of specific energy consumption</a:t>
            </a:r>
            <a:endParaRPr lang="en-GB" i="1" dirty="0"/>
          </a:p>
        </p:txBody>
      </p:sp>
      <p:sp>
        <p:nvSpPr>
          <p:cNvPr id="3" name="Textplatzhalter 2"/>
          <p:cNvSpPr>
            <a:spLocks noGrp="1"/>
          </p:cNvSpPr>
          <p:nvPr>
            <p:ph type="body" sz="quarter" idx="10"/>
          </p:nvPr>
        </p:nvSpPr>
        <p:spPr>
          <a:xfrm>
            <a:off x="218487" y="1292792"/>
            <a:ext cx="8562974" cy="3211032"/>
          </a:xfrm>
        </p:spPr>
        <p:txBody>
          <a:bodyPr/>
          <a:lstStyle/>
          <a:p>
            <a:pPr marL="0" lvl="1" indent="0">
              <a:buNone/>
            </a:pPr>
            <a:r>
              <a:rPr lang="en-GB" b="1" cap="small" dirty="0"/>
              <a:t>normalisation of the energy consumption</a:t>
            </a:r>
            <a:endParaRPr lang="en-GB" sz="1800" dirty="0">
              <a:solidFill>
                <a:srgbClr val="1E2731"/>
              </a:solidFill>
              <a:latin typeface="Calibri" panose="020F0502020204030204" pitchFamily="34" charset="0"/>
              <a:cs typeface="Calibri" panose="020F0502020204030204" pitchFamily="34" charset="0"/>
            </a:endParaRPr>
          </a:p>
          <a:p>
            <a:pPr algn="just">
              <a:spcBef>
                <a:spcPts val="600"/>
              </a:spcBef>
            </a:pPr>
            <a:r>
              <a:rPr lang="en-GB" sz="1400" dirty="0">
                <a:solidFill>
                  <a:srgbClr val="1E2731"/>
                </a:solidFill>
                <a:latin typeface="+mj-lt"/>
                <a:cs typeface="Calibri" panose="020F0502020204030204" pitchFamily="34" charset="0"/>
              </a:rPr>
              <a:t>The fuel and electricity consumption of schools should be determined and evaluated by comparing them with the </a:t>
            </a:r>
            <a:r>
              <a:rPr lang="en-GB" sz="1400" b="1" dirty="0">
                <a:solidFill>
                  <a:srgbClr val="0070C0"/>
                </a:solidFill>
                <a:latin typeface="+mj-lt"/>
                <a:cs typeface="Calibri" panose="020F0502020204030204" pitchFamily="34" charset="0"/>
              </a:rPr>
              <a:t>reference consumption of a significant sample </a:t>
            </a:r>
            <a:r>
              <a:rPr lang="en-GB" sz="1400" dirty="0">
                <a:solidFill>
                  <a:srgbClr val="1E2731"/>
                </a:solidFill>
                <a:latin typeface="+mj-lt"/>
                <a:cs typeface="Calibri" panose="020F0502020204030204" pitchFamily="34" charset="0"/>
              </a:rPr>
              <a:t>of schools.</a:t>
            </a:r>
            <a:endParaRPr lang="it-IT" sz="1400" dirty="0">
              <a:solidFill>
                <a:srgbClr val="1E2731"/>
              </a:solidFill>
              <a:latin typeface="+mj-lt"/>
              <a:cs typeface="Calibri" panose="020F0502020204030204" pitchFamily="34" charset="0"/>
            </a:endParaRPr>
          </a:p>
          <a:p>
            <a:pPr algn="just">
              <a:spcBef>
                <a:spcPts val="600"/>
              </a:spcBef>
            </a:pPr>
            <a:r>
              <a:rPr lang="en-GB" sz="1400" dirty="0">
                <a:solidFill>
                  <a:srgbClr val="1E2731"/>
                </a:solidFill>
                <a:latin typeface="+mj-lt"/>
                <a:cs typeface="Calibri" panose="020F0502020204030204" pitchFamily="34" charset="0"/>
              </a:rPr>
              <a:t>Regarding the consumption of heating fuel, the comparison could be made using the average specific consumption, referring to volume unit and degree days (DD). The specific consumption in schools, however, depends not only on "modifiable" and therefore optimisable factors (efficiency, heat loss through walls, etc.) but also on non-modifiable factors such as the shape of the building (S/V ratio) and the heating time. </a:t>
            </a:r>
            <a:endParaRPr lang="it-IT" sz="1400" dirty="0">
              <a:solidFill>
                <a:srgbClr val="1E2731"/>
              </a:solidFill>
              <a:latin typeface="+mj-lt"/>
              <a:cs typeface="Calibri" panose="020F0502020204030204" pitchFamily="34" charset="0"/>
            </a:endParaRPr>
          </a:p>
          <a:p>
            <a:pPr algn="just">
              <a:spcBef>
                <a:spcPts val="600"/>
              </a:spcBef>
            </a:pPr>
            <a:r>
              <a:rPr lang="en-GB" sz="1400" dirty="0">
                <a:solidFill>
                  <a:srgbClr val="1E2731"/>
                </a:solidFill>
                <a:latin typeface="+mj-lt"/>
                <a:cs typeface="Calibri" panose="020F0502020204030204" pitchFamily="34" charset="0"/>
              </a:rPr>
              <a:t>From the analysis of a </a:t>
            </a:r>
            <a:r>
              <a:rPr lang="en-GB" sz="1400" b="1" dirty="0">
                <a:solidFill>
                  <a:srgbClr val="0070C0"/>
                </a:solidFill>
                <a:latin typeface="+mj-lt"/>
                <a:cs typeface="Calibri" panose="020F0502020204030204" pitchFamily="34" charset="0"/>
              </a:rPr>
              <a:t>sample of schools</a:t>
            </a:r>
            <a:r>
              <a:rPr lang="en-GB" sz="1400" dirty="0">
                <a:solidFill>
                  <a:srgbClr val="1E2731"/>
                </a:solidFill>
                <a:latin typeface="+mj-lt"/>
                <a:cs typeface="Calibri" panose="020F0502020204030204" pitchFamily="34" charset="0"/>
              </a:rPr>
              <a:t>, used as a reference, it was possible to quantify, with good approximation, the dependence of consumption on the latter two factors. </a:t>
            </a:r>
            <a:endParaRPr lang="it-IT" sz="1400" dirty="0">
              <a:solidFill>
                <a:srgbClr val="1E2731"/>
              </a:solidFill>
              <a:latin typeface="+mj-lt"/>
              <a:cs typeface="Calibri" panose="020F0502020204030204" pitchFamily="34" charset="0"/>
            </a:endParaRPr>
          </a:p>
          <a:p>
            <a:pPr algn="just">
              <a:spcBef>
                <a:spcPts val="600"/>
              </a:spcBef>
            </a:pPr>
            <a:r>
              <a:rPr lang="en-GB" sz="1400" dirty="0">
                <a:solidFill>
                  <a:srgbClr val="1E2731"/>
                </a:solidFill>
                <a:latin typeface="+mj-lt"/>
                <a:cs typeface="Calibri" panose="020F0502020204030204" pitchFamily="34" charset="0"/>
              </a:rPr>
              <a:t>The values of </a:t>
            </a:r>
            <a:r>
              <a:rPr lang="en-GB" sz="1400" b="1" dirty="0">
                <a:solidFill>
                  <a:srgbClr val="0070C0"/>
                </a:solidFill>
                <a:latin typeface="+mj-lt"/>
                <a:cs typeface="Calibri" panose="020F0502020204030204" pitchFamily="34" charset="0"/>
              </a:rPr>
              <a:t>S/V ratio </a:t>
            </a:r>
            <a:r>
              <a:rPr lang="en-GB" sz="1400" dirty="0">
                <a:solidFill>
                  <a:srgbClr val="1E2731"/>
                </a:solidFill>
                <a:latin typeface="+mj-lt"/>
                <a:cs typeface="Calibri" panose="020F0502020204030204" pitchFamily="34" charset="0"/>
              </a:rPr>
              <a:t>and the </a:t>
            </a:r>
            <a:r>
              <a:rPr lang="en-GB" sz="1400" b="1" dirty="0">
                <a:solidFill>
                  <a:srgbClr val="0070C0"/>
                </a:solidFill>
                <a:latin typeface="+mj-lt"/>
                <a:cs typeface="Calibri" panose="020F0502020204030204" pitchFamily="34" charset="0"/>
              </a:rPr>
              <a:t>number of daily hours for heating </a:t>
            </a:r>
            <a:r>
              <a:rPr lang="en-GB" sz="1400" dirty="0">
                <a:solidFill>
                  <a:srgbClr val="1E2731"/>
                </a:solidFill>
                <a:latin typeface="+mj-lt"/>
                <a:cs typeface="Calibri" panose="020F0502020204030204" pitchFamily="34" charset="0"/>
              </a:rPr>
              <a:t>corresponding to the </a:t>
            </a:r>
            <a:r>
              <a:rPr lang="en-GB" sz="1400" b="1" dirty="0">
                <a:solidFill>
                  <a:srgbClr val="0070C0"/>
                </a:solidFill>
                <a:latin typeface="+mj-lt"/>
                <a:cs typeface="Calibri" panose="020F0502020204030204" pitchFamily="34" charset="0"/>
              </a:rPr>
              <a:t>average specific consumption of the reference sample </a:t>
            </a:r>
            <a:r>
              <a:rPr lang="en-GB" sz="1400" dirty="0">
                <a:solidFill>
                  <a:srgbClr val="1E2731"/>
                </a:solidFill>
                <a:latin typeface="+mj-lt"/>
                <a:cs typeface="Calibri" panose="020F0502020204030204" pitchFamily="34" charset="0"/>
              </a:rPr>
              <a:t>can be identified.</a:t>
            </a:r>
          </a:p>
          <a:p>
            <a:pPr algn="just"/>
            <a:r>
              <a:rPr lang="en-GB" sz="1400" dirty="0">
                <a:solidFill>
                  <a:srgbClr val="1E2731"/>
                </a:solidFill>
                <a:cs typeface="Calibri" panose="020F0502020204030204" pitchFamily="34" charset="0"/>
              </a:rPr>
              <a:t>At this point if the school has the same S/V ratio and the same number of daily hours for heating, the comparison with the average specific consumption of the reference sample would be homogeneous and any deviations could be attributed to the modifiable factors. </a:t>
            </a:r>
          </a:p>
          <a:p>
            <a:pPr algn="just"/>
            <a:r>
              <a:rPr lang="en-GB" sz="1400" dirty="0">
                <a:solidFill>
                  <a:srgbClr val="1E2731"/>
                </a:solidFill>
                <a:cs typeface="Calibri" panose="020F0502020204030204" pitchFamily="34" charset="0"/>
              </a:rPr>
              <a:t>If, instead, these two factors are different, the comparison would be affected by this difference. </a:t>
            </a:r>
          </a:p>
          <a:p>
            <a:pPr algn="just"/>
            <a:r>
              <a:rPr lang="en-GB" sz="1400" dirty="0">
                <a:solidFill>
                  <a:srgbClr val="1E2731"/>
                </a:solidFill>
                <a:cs typeface="Calibri" panose="020F0502020204030204" pitchFamily="34" charset="0"/>
              </a:rPr>
              <a:t>For example, if S/V or the number of heating hours in the school under examination was greater than that corresponding to the average consumption of the sample, there would be a greater energy consumption due to a greater dispersion of the building or to the prolonged heating time.</a:t>
            </a:r>
            <a:endParaRPr lang="it-IT" sz="1400" dirty="0">
              <a:solidFill>
                <a:srgbClr val="1E2731"/>
              </a:solidFill>
              <a:cs typeface="Calibri" panose="020F0502020204030204" pitchFamily="34" charset="0"/>
            </a:endParaRPr>
          </a:p>
          <a:p>
            <a:pPr algn="just">
              <a:spcBef>
                <a:spcPts val="600"/>
              </a:spcBef>
            </a:pPr>
            <a:endParaRPr lang="en-GB" sz="1400" dirty="0">
              <a:solidFill>
                <a:srgbClr val="1E2731"/>
              </a:solidFill>
              <a:latin typeface="+mj-lt"/>
              <a:cs typeface="Calibri" panose="020F0502020204030204" pitchFamily="34" charset="0"/>
            </a:endParaRPr>
          </a:p>
          <a:p>
            <a:r>
              <a:rPr lang="en-GB" sz="1800" dirty="0">
                <a:solidFill>
                  <a:srgbClr val="1E2731"/>
                </a:solidFill>
                <a:latin typeface="Calibri" panose="020F0502020204030204" pitchFamily="34" charset="0"/>
                <a:cs typeface="Calibri" panose="020F0502020204030204" pitchFamily="34" charset="0"/>
              </a:rPr>
              <a:t> </a:t>
            </a:r>
            <a:endParaRPr lang="it-IT" sz="1800" dirty="0">
              <a:solidFill>
                <a:srgbClr val="1E2731"/>
              </a:solidFill>
              <a:latin typeface="Calibri" panose="020F0502020204030204" pitchFamily="34" charset="0"/>
              <a:cs typeface="Calibri" panose="020F0502020204030204" pitchFamily="34" charset="0"/>
            </a:endParaRPr>
          </a:p>
          <a:p>
            <a:endParaRPr lang="it-IT" sz="1800" dirty="0">
              <a:solidFill>
                <a:srgbClr val="1E2731"/>
              </a:solidFill>
              <a:latin typeface="Calibri" panose="020F0502020204030204" pitchFamily="34" charset="0"/>
              <a:cs typeface="Calibri" panose="020F0502020204030204" pitchFamily="34" charset="0"/>
            </a:endParaRPr>
          </a:p>
          <a:p>
            <a:endParaRPr lang="it-IT" sz="1800" dirty="0">
              <a:solidFill>
                <a:srgbClr val="1E2731"/>
              </a:solidFill>
              <a:latin typeface="Calibri" panose="020F0502020204030204" pitchFamily="34" charset="0"/>
              <a:cs typeface="Calibri" panose="020F0502020204030204" pitchFamily="34" charset="0"/>
            </a:endParaRPr>
          </a:p>
          <a:p>
            <a:pPr marL="0" lvl="1" indent="0">
              <a:buNone/>
            </a:pPr>
            <a:endParaRPr lang="it-IT" b="1" cap="small" dirty="0"/>
          </a:p>
        </p:txBody>
      </p:sp>
    </p:spTree>
    <p:extLst>
      <p:ext uri="{BB962C8B-B14F-4D97-AF65-F5344CB8AC3E}">
        <p14:creationId xmlns:p14="http://schemas.microsoft.com/office/powerpoint/2010/main" val="201451842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a:t>
            </a:r>
          </a:p>
        </p:txBody>
      </p:sp>
      <p:sp>
        <p:nvSpPr>
          <p:cNvPr id="3" name="Symbol zastępczy tekstu 2"/>
          <p:cNvSpPr>
            <a:spLocks noGrp="1"/>
          </p:cNvSpPr>
          <p:nvPr>
            <p:ph type="body" sz="quarter" idx="10"/>
          </p:nvPr>
        </p:nvSpPr>
        <p:spPr>
          <a:xfrm>
            <a:off x="296864" y="1411295"/>
            <a:ext cx="8562974" cy="310825"/>
          </a:xfrm>
        </p:spPr>
        <p:txBody>
          <a:bodyPr/>
          <a:lstStyle/>
          <a:p>
            <a:r>
              <a:rPr lang="it-IT" sz="2000" dirty="0"/>
              <a:t>5.1.4 Use of web tool: Renovation Options Module</a:t>
            </a:r>
          </a:p>
          <a:p>
            <a:endParaRPr lang="it-IT" sz="2000" dirty="0"/>
          </a:p>
          <a:p>
            <a:pPr defTabSz="703692">
              <a:spcBef>
                <a:spcPts val="100"/>
              </a:spcBef>
              <a:defRPr sz="2184"/>
            </a:pPr>
            <a:endParaRPr lang="en-US" sz="2000" b="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r>
              <a:rPr lang="it-IT" sz="2000" i="1" dirty="0"/>
              <a:t>	Mark the correct answer</a:t>
            </a:r>
            <a:endParaRPr lang="pl-PL" sz="2000" i="1"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7</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mj-lt"/>
                <a:cs typeface="Calibri" panose="020F0502020204030204" pitchFamily="34" charset="0"/>
              </a:rPr>
              <a:t>When you use the “Renovation Options Module”:</a:t>
            </a:r>
            <a:endParaRPr lang="en-GB" sz="2000" dirty="0">
              <a:solidFill>
                <a:schemeClr val="tx1"/>
              </a:solidFill>
              <a:latin typeface="+mj-lt"/>
              <a:cs typeface="Calibri" panose="020F0502020204030204" pitchFamily="34" charset="0"/>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000000"/>
                </a:solidFill>
              </a:rPr>
              <a:t>only interventions that affect the building envelope can be selected</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latin typeface="+mj-lt"/>
              </a:rPr>
              <a:t>you can choose different improvement actions to evaluate the savings and the percentage contribution of the savings compared to the total savings</a:t>
            </a:r>
            <a:endParaRPr lang="it-IT" sz="1800" dirty="0">
              <a:solidFill>
                <a:schemeClr val="tx1"/>
              </a:solidFill>
              <a:latin typeface="+mj-lt"/>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000000"/>
                </a:solidFill>
              </a:rPr>
              <a:t>the value of the U-value before (U</a:t>
            </a:r>
            <a:r>
              <a:rPr lang="en-US" sz="1800" baseline="-25000" dirty="0">
                <a:solidFill>
                  <a:srgbClr val="000000"/>
                </a:solidFill>
              </a:rPr>
              <a:t>old</a:t>
            </a:r>
            <a:r>
              <a:rPr lang="en-US" sz="1800" dirty="0">
                <a:solidFill>
                  <a:srgbClr val="000000"/>
                </a:solidFill>
              </a:rPr>
              <a:t>) and after (U</a:t>
            </a:r>
            <a:r>
              <a:rPr lang="en-US" sz="1800" baseline="-25000" dirty="0">
                <a:solidFill>
                  <a:srgbClr val="000000"/>
                </a:solidFill>
              </a:rPr>
              <a:t>new</a:t>
            </a:r>
            <a:r>
              <a:rPr lang="en-US" sz="1800" dirty="0">
                <a:solidFill>
                  <a:srgbClr val="000000"/>
                </a:solidFill>
              </a:rPr>
              <a:t>) the intervention on the building envelope (e.g. glazing, roof, walls, floor) must be known in order to evaluate the energy savings.</a:t>
            </a:r>
          </a:p>
        </p:txBody>
      </p:sp>
    </p:spTree>
    <p:extLst>
      <p:ext uri="{BB962C8B-B14F-4D97-AF65-F5344CB8AC3E}">
        <p14:creationId xmlns:p14="http://schemas.microsoft.com/office/powerpoint/2010/main" val="286398986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a:t>
            </a:r>
          </a:p>
        </p:txBody>
      </p:sp>
      <p:sp>
        <p:nvSpPr>
          <p:cNvPr id="3" name="Symbol zastępczy tekstu 2"/>
          <p:cNvSpPr>
            <a:spLocks noGrp="1"/>
          </p:cNvSpPr>
          <p:nvPr>
            <p:ph type="body" sz="quarter" idx="10"/>
          </p:nvPr>
        </p:nvSpPr>
        <p:spPr>
          <a:xfrm>
            <a:off x="296864" y="1411295"/>
            <a:ext cx="8562974" cy="310825"/>
          </a:xfrm>
        </p:spPr>
        <p:txBody>
          <a:bodyPr/>
          <a:lstStyle/>
          <a:p>
            <a:r>
              <a:rPr lang="it-IT" sz="2000" dirty="0"/>
              <a:t>5.1.4 Use of web tool: Renovation Options Module</a:t>
            </a:r>
          </a:p>
          <a:p>
            <a:endParaRPr lang="it-IT" sz="2000" dirty="0"/>
          </a:p>
          <a:p>
            <a:pPr defTabSz="703692">
              <a:spcBef>
                <a:spcPts val="100"/>
              </a:spcBef>
              <a:defRPr sz="2184"/>
            </a:pPr>
            <a:endParaRPr lang="en-US" sz="2000" b="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r>
              <a:rPr lang="it-IT" sz="2000" i="1" dirty="0"/>
              <a:t>	Mark the correct answer</a:t>
            </a:r>
            <a:endParaRPr lang="pl-PL" sz="2000" i="1"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8</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mj-lt"/>
                <a:cs typeface="Calibri" panose="020F0502020204030204" pitchFamily="34" charset="0"/>
              </a:rPr>
              <a:t>In the box for the interventions on systems:</a:t>
            </a:r>
            <a:endParaRPr lang="en-GB" sz="2000" dirty="0">
              <a:solidFill>
                <a:schemeClr val="tx1"/>
              </a:solidFill>
              <a:latin typeface="+mj-lt"/>
              <a:cs typeface="Calibri" panose="020F0502020204030204" pitchFamily="34" charset="0"/>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000000"/>
                </a:solidFill>
              </a:rPr>
              <a:t>old boilers can only be replaced with modern condensing boilers</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a:solidFill>
                  <a:schemeClr val="accent6"/>
                </a:solidFill>
                <a:latin typeface="+mj-lt"/>
              </a:rPr>
              <a:t>For lighting projects, the Power before renovation (P</a:t>
            </a:r>
            <a:r>
              <a:rPr lang="en-GB" sz="1800" baseline="-25000" dirty="0">
                <a:solidFill>
                  <a:schemeClr val="accent6"/>
                </a:solidFill>
                <a:latin typeface="+mj-lt"/>
              </a:rPr>
              <a:t>old</a:t>
            </a:r>
            <a:r>
              <a:rPr lang="en-GB" sz="1800" dirty="0">
                <a:solidFill>
                  <a:schemeClr val="accent6"/>
                </a:solidFill>
                <a:latin typeface="+mj-lt"/>
              </a:rPr>
              <a:t>) and Power after renovation (P</a:t>
            </a:r>
            <a:r>
              <a:rPr lang="en-GB" sz="1800" baseline="-25000" dirty="0">
                <a:solidFill>
                  <a:schemeClr val="accent6"/>
                </a:solidFill>
                <a:latin typeface="+mj-lt"/>
              </a:rPr>
              <a:t>new</a:t>
            </a:r>
            <a:r>
              <a:rPr lang="en-GB" sz="1800" dirty="0">
                <a:solidFill>
                  <a:schemeClr val="accent6"/>
                </a:solidFill>
                <a:latin typeface="+mj-lt"/>
              </a:rPr>
              <a:t>) are the value of the total power of LED system before and after the renovation</a:t>
            </a:r>
            <a:endParaRPr lang="it-IT" sz="1800" dirty="0">
              <a:solidFill>
                <a:schemeClr val="accent6"/>
              </a:solidFill>
              <a:latin typeface="+mj-lt"/>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000000"/>
                </a:solidFill>
              </a:rPr>
              <a:t>it is possible to evaluate the energy and economic benefits linked to interventions related to the use of renewable sources plants</a:t>
            </a:r>
          </a:p>
        </p:txBody>
      </p:sp>
    </p:spTree>
    <p:extLst>
      <p:ext uri="{BB962C8B-B14F-4D97-AF65-F5344CB8AC3E}">
        <p14:creationId xmlns:p14="http://schemas.microsoft.com/office/powerpoint/2010/main" val="28376813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Selected</a:t>
            </a:r>
            <a:r>
              <a:rPr lang="it-IT" dirty="0"/>
              <a:t> </a:t>
            </a:r>
            <a:r>
              <a:rPr lang="en-GB" dirty="0"/>
              <a:t>resources</a:t>
            </a:r>
            <a:r>
              <a:rPr lang="it-IT" dirty="0"/>
              <a:t> </a:t>
            </a:r>
            <a:endParaRPr lang="pl-PL" dirty="0"/>
          </a:p>
        </p:txBody>
      </p:sp>
      <p:sp>
        <p:nvSpPr>
          <p:cNvPr id="3" name="Symbol zastępczy tekstu 2"/>
          <p:cNvSpPr>
            <a:spLocks noGrp="1"/>
          </p:cNvSpPr>
          <p:nvPr>
            <p:ph type="body" sz="quarter" idx="10"/>
          </p:nvPr>
        </p:nvSpPr>
        <p:spPr>
          <a:xfrm>
            <a:off x="296864" y="1030294"/>
            <a:ext cx="8562974" cy="5827706"/>
          </a:xfrm>
        </p:spPr>
        <p:txBody>
          <a:bodyPr/>
          <a:lstStyle/>
          <a:p>
            <a:pPr defTabSz="703692">
              <a:spcBef>
                <a:spcPts val="100"/>
              </a:spcBef>
              <a:defRPr sz="2184"/>
            </a:pPr>
            <a:r>
              <a:rPr lang="it-IT" sz="2000" dirty="0"/>
              <a:t>Selected resources </a:t>
            </a:r>
            <a:r>
              <a:rPr lang="it-IT" sz="1600" dirty="0"/>
              <a:t>(click on text to access the resource)</a:t>
            </a:r>
          </a:p>
          <a:p>
            <a:pPr marL="342900" indent="-342900" defTabSz="703692">
              <a:spcBef>
                <a:spcPts val="1200"/>
              </a:spcBef>
              <a:buFont typeface="Wingdings" panose="05000000000000000000" pitchFamily="2" charset="2"/>
              <a:buChar char="§"/>
              <a:defRPr sz="2184"/>
            </a:pPr>
            <a:r>
              <a:rPr lang="it-IT" sz="1600" dirty="0">
                <a:hlinkClick r:id="rId3"/>
              </a:rPr>
              <a:t>FEEDSCHOLS project website</a:t>
            </a:r>
            <a:endParaRPr lang="it-IT" sz="1600" dirty="0"/>
          </a:p>
          <a:p>
            <a:pPr marL="358775" defTabSz="703692">
              <a:spcBef>
                <a:spcPts val="0"/>
              </a:spcBef>
              <a:defRPr sz="2184"/>
            </a:pPr>
            <a:r>
              <a:rPr lang="en-US" sz="1600" dirty="0"/>
              <a:t>The FEEDSCHOOLS project aims to provide local authorities with new solutions, both technical and financial, which will help them to implement ‘nearly Zero Energy Building’ (NZEB) renovation activities in schools.</a:t>
            </a:r>
            <a:endParaRPr lang="en-US" sz="1600" dirty="0">
              <a:hlinkClick r:id="rId4"/>
            </a:endParaRPr>
          </a:p>
          <a:p>
            <a:pPr marL="355600" indent="-285750" defTabSz="703692">
              <a:spcBef>
                <a:spcPts val="600"/>
              </a:spcBef>
              <a:buFont typeface="Wingdings" panose="05000000000000000000" pitchFamily="2" charset="2"/>
              <a:buChar char="§"/>
              <a:defRPr sz="2184"/>
            </a:pPr>
            <a:r>
              <a:rPr lang="en-US" sz="1600" dirty="0">
                <a:hlinkClick r:id="rId4"/>
              </a:rPr>
              <a:t>TEESCHOOLS project website</a:t>
            </a:r>
            <a:endParaRPr lang="en-US" sz="1600" dirty="0"/>
          </a:p>
          <a:p>
            <a:pPr marL="358775" defTabSz="703692">
              <a:spcBef>
                <a:spcPts val="0"/>
              </a:spcBef>
              <a:defRPr sz="2184"/>
            </a:pPr>
            <a:r>
              <a:rPr lang="en-US" sz="1600" dirty="0"/>
              <a:t>The project aims to support Local </a:t>
            </a:r>
            <a:r>
              <a:rPr lang="en-GB" sz="1600" dirty="0"/>
              <a:t>Autorithies</a:t>
            </a:r>
            <a:r>
              <a:rPr lang="en-US" sz="1600" dirty="0"/>
              <a:t> to implement nZEB refurbishments in Mediterranean schools. An integrated set of user-friendly tools has been tested and validated by pilot actions in each partner region. </a:t>
            </a:r>
          </a:p>
          <a:p>
            <a:pPr marL="355600" indent="-285750" defTabSz="703692">
              <a:spcBef>
                <a:spcPts val="600"/>
              </a:spcBef>
              <a:buFont typeface="Wingdings" panose="05000000000000000000" pitchFamily="2" charset="2"/>
              <a:buChar char="§"/>
              <a:defRPr sz="2184"/>
            </a:pPr>
            <a:r>
              <a:rPr lang="it-IT" sz="1600" dirty="0">
                <a:hlinkClick r:id="rId5"/>
              </a:rPr>
              <a:t>Guida all'efficienza energetica negli edifici scolastici - ENEA</a:t>
            </a:r>
            <a:endParaRPr lang="it-IT" sz="1600" dirty="0"/>
          </a:p>
          <a:p>
            <a:pPr marL="358775" defTabSz="703692">
              <a:spcBef>
                <a:spcPts val="0"/>
              </a:spcBef>
              <a:defRPr sz="2184"/>
            </a:pPr>
            <a:r>
              <a:rPr lang="en-US" sz="1600" dirty="0"/>
              <a:t>Operational guide addressed to public administrators and school managers as a first information tool on the complex matter of energy requalification of buildings, in particular school buildings. </a:t>
            </a:r>
          </a:p>
          <a:p>
            <a:pPr marL="355600" indent="-285750" defTabSz="703692">
              <a:spcBef>
                <a:spcPts val="600"/>
              </a:spcBef>
              <a:buFont typeface="Wingdings" panose="05000000000000000000" pitchFamily="2" charset="2"/>
              <a:buChar char="§"/>
              <a:defRPr sz="2184"/>
            </a:pPr>
            <a:r>
              <a:rPr lang="it-IT" sz="1600" dirty="0">
                <a:hlinkClick r:id="rId6"/>
              </a:rPr>
              <a:t>SafeSchool 4.0 – ENEA</a:t>
            </a:r>
            <a:endParaRPr lang="it-IT" sz="1600" dirty="0"/>
          </a:p>
          <a:p>
            <a:pPr marL="358775" defTabSz="703692">
              <a:spcBef>
                <a:spcPts val="0"/>
              </a:spcBef>
              <a:defRPr sz="2184"/>
            </a:pPr>
            <a:r>
              <a:rPr lang="en-US" sz="1600" dirty="0"/>
              <a:t>The ENEA App for the seismic and energy assessment of schools.</a:t>
            </a:r>
          </a:p>
          <a:p>
            <a:pPr marL="355600" indent="-285750" defTabSz="703692">
              <a:spcBef>
                <a:spcPts val="600"/>
              </a:spcBef>
              <a:buFont typeface="Wingdings" panose="05000000000000000000" pitchFamily="2" charset="2"/>
              <a:buChar char="§"/>
              <a:defRPr sz="2184"/>
            </a:pPr>
            <a:r>
              <a:rPr lang="en-US" sz="1600" dirty="0">
                <a:hlinkClick r:id="rId7"/>
              </a:rPr>
              <a:t>School of the Future: Towards Zero Emission with High Performance Indoor Environment</a:t>
            </a:r>
            <a:endParaRPr lang="en-US" sz="1600" dirty="0"/>
          </a:p>
          <a:p>
            <a:pPr marL="358775" defTabSz="703692">
              <a:spcBef>
                <a:spcPts val="0"/>
              </a:spcBef>
              <a:defRPr sz="2184"/>
            </a:pPr>
            <a:r>
              <a:rPr lang="en-US" sz="1600" dirty="0"/>
              <a:t>The aim of the project is to design, demonstrate, evaluate and communicate shining examples of how to reach the future high-performance building level.</a:t>
            </a:r>
            <a:endParaRPr lang="it-IT" sz="1600" dirty="0"/>
          </a:p>
          <a:p>
            <a:pPr defTabSz="703692">
              <a:spcBef>
                <a:spcPts val="100"/>
              </a:spcBef>
              <a:defRPr sz="2184"/>
            </a:pPr>
            <a:endParaRPr lang="it-IT" sz="2000" dirty="0">
              <a:highlight>
                <a:srgbClr val="FFFF00"/>
              </a:highlight>
            </a:endParaRPr>
          </a:p>
          <a:p>
            <a:pPr marL="342900" indent="-342900" defTabSz="703692">
              <a:spcBef>
                <a:spcPts val="100"/>
              </a:spcBef>
              <a:buFont typeface="Wingdings" panose="05000000000000000000" pitchFamily="2" charset="2"/>
              <a:buChar char="§"/>
              <a:defRPr sz="2184"/>
            </a:pPr>
            <a:endParaRPr lang="pl-PL" sz="2000" dirty="0"/>
          </a:p>
        </p:txBody>
      </p:sp>
    </p:spTree>
    <p:extLst>
      <p:ext uri="{BB962C8B-B14F-4D97-AF65-F5344CB8AC3E}">
        <p14:creationId xmlns:p14="http://schemas.microsoft.com/office/powerpoint/2010/main" val="251041648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453132" y="2134910"/>
            <a:ext cx="4712174" cy="492443"/>
          </a:xfrm>
          <a:prstGeom prst="rect">
            <a:avLst/>
          </a:prstGeom>
          <a:noFill/>
        </p:spPr>
        <p:txBody>
          <a:bodyPr wrap="square" lIns="0" tIns="0" rIns="0" bIns="0" rtlCol="0">
            <a:spAutoFit/>
          </a:bodyPr>
          <a:lstStyle/>
          <a:p>
            <a:pPr>
              <a:defRPr/>
            </a:pPr>
            <a:r>
              <a:rPr lang="it-IT" sz="1600" dirty="0" smtClean="0">
                <a:latin typeface="Trebuchet MS" pitchFamily="34" charset="0"/>
                <a:ea typeface="Tahoma" pitchFamily="34" charset="0"/>
                <a:cs typeface="Raleway"/>
              </a:rPr>
              <a:t>Alessandro Tallini(</a:t>
            </a:r>
            <a:r>
              <a:rPr lang="it-IT" sz="1600" dirty="0" err="1" smtClean="0">
                <a:latin typeface="Trebuchet MS" pitchFamily="34" charset="0"/>
                <a:ea typeface="Tahoma" pitchFamily="34" charset="0"/>
                <a:cs typeface="Raleway"/>
              </a:rPr>
              <a:t>author</a:t>
            </a:r>
            <a:r>
              <a:rPr lang="it-IT" sz="1600" dirty="0" smtClean="0">
                <a:latin typeface="Trebuchet MS" pitchFamily="34" charset="0"/>
                <a:ea typeface="Tahoma" pitchFamily="34" charset="0"/>
                <a:cs typeface="Raleway"/>
              </a:rPr>
              <a:t> </a:t>
            </a:r>
            <a:r>
              <a:rPr lang="it-IT" sz="1600" dirty="0">
                <a:latin typeface="Trebuchet MS" pitchFamily="34" charset="0"/>
                <a:ea typeface="Tahoma" pitchFamily="34" charset="0"/>
                <a:cs typeface="Raleway"/>
              </a:rPr>
              <a:t>and tutor)</a:t>
            </a:r>
            <a:endParaRPr lang="en-GB" sz="1600" dirty="0">
              <a:latin typeface="Trebuchet MS" pitchFamily="34" charset="0"/>
              <a:ea typeface="Tahoma" pitchFamily="34" charset="0"/>
              <a:cs typeface="Raleway"/>
            </a:endParaRPr>
          </a:p>
          <a:p>
            <a:pPr>
              <a:defRPr/>
            </a:pPr>
            <a:r>
              <a:rPr lang="it-IT" sz="1600" dirty="0" err="1" smtClean="0">
                <a:latin typeface="Trebuchet MS" pitchFamily="34" charset="0"/>
                <a:ea typeface="Tahoma" pitchFamily="34" charset="0"/>
                <a:cs typeface="Raleway"/>
              </a:rPr>
              <a:t>Researcher</a:t>
            </a:r>
            <a:r>
              <a:rPr lang="it-IT" sz="1600" dirty="0" smtClean="0">
                <a:latin typeface="Trebuchet MS" pitchFamily="34" charset="0"/>
                <a:ea typeface="Tahoma" pitchFamily="34" charset="0"/>
                <a:cs typeface="Raleway"/>
              </a:rPr>
              <a:t> of SEI </a:t>
            </a:r>
            <a:r>
              <a:rPr lang="it-IT" sz="1600" dirty="0" err="1" smtClean="0">
                <a:latin typeface="Trebuchet MS" pitchFamily="34" charset="0"/>
                <a:ea typeface="Tahoma" pitchFamily="34" charset="0"/>
                <a:cs typeface="Raleway"/>
              </a:rPr>
              <a:t>Laboratory</a:t>
            </a:r>
            <a:r>
              <a:rPr lang="it-IT" sz="1600" dirty="0" smtClean="0">
                <a:latin typeface="Trebuchet MS" pitchFamily="34" charset="0"/>
                <a:ea typeface="Tahoma" pitchFamily="34" charset="0"/>
                <a:cs typeface="Raleway"/>
              </a:rPr>
              <a:t> of ENEA</a:t>
            </a:r>
            <a:endParaRPr lang="en-GB" sz="1600" dirty="0">
              <a:latin typeface="Trebuchet MS" pitchFamily="34" charset="0"/>
              <a:ea typeface="Tahoma" pitchFamily="34" charset="0"/>
              <a:cs typeface="Raleway"/>
            </a:endParaRPr>
          </a:p>
        </p:txBody>
      </p:sp>
      <p:sp>
        <p:nvSpPr>
          <p:cNvPr id="18" name="TextBox 17"/>
          <p:cNvSpPr txBox="1"/>
          <p:nvPr/>
        </p:nvSpPr>
        <p:spPr>
          <a:xfrm>
            <a:off x="1453132" y="3055583"/>
            <a:ext cx="7245378" cy="246221"/>
          </a:xfrm>
          <a:prstGeom prst="rect">
            <a:avLst/>
          </a:prstGeom>
          <a:noFill/>
        </p:spPr>
        <p:txBody>
          <a:bodyPr wrap="square" lIns="0" tIns="0" rIns="0" bIns="0" rtlCol="0">
            <a:spAutoFit/>
          </a:bodyPr>
          <a:lstStyle/>
          <a:p>
            <a:pPr>
              <a:defRPr/>
            </a:pPr>
            <a:r>
              <a:rPr lang="it-IT" sz="1600" dirty="0" smtClean="0">
                <a:latin typeface="Trebuchet MS" pitchFamily="34" charset="0"/>
                <a:ea typeface="Tahoma" pitchFamily="34" charset="0"/>
                <a:cs typeface="Raleway"/>
              </a:rPr>
              <a:t>Alessandro.tallini@enea.it</a:t>
            </a:r>
            <a:endParaRPr lang="en-GB" sz="1600" dirty="0">
              <a:latin typeface="Trebuchet MS" pitchFamily="34" charset="0"/>
              <a:cs typeface="Raleway"/>
            </a:endParaRPr>
          </a:p>
        </p:txBody>
      </p:sp>
      <p:sp>
        <p:nvSpPr>
          <p:cNvPr id="19" name="Freeform 27"/>
          <p:cNvSpPr>
            <a:spLocks noEditPoints="1"/>
          </p:cNvSpPr>
          <p:nvPr/>
        </p:nvSpPr>
        <p:spPr bwMode="auto">
          <a:xfrm>
            <a:off x="889087" y="3156652"/>
            <a:ext cx="224685" cy="136242"/>
          </a:xfrm>
          <a:custGeom>
            <a:avLst/>
            <a:gdLst>
              <a:gd name="T0" fmla="*/ 0 w 229"/>
              <a:gd name="T1" fmla="*/ 0 h 137"/>
              <a:gd name="T2" fmla="*/ 0 w 229"/>
              <a:gd name="T3" fmla="*/ 3 h 137"/>
              <a:gd name="T4" fmla="*/ 0 w 229"/>
              <a:gd name="T5" fmla="*/ 134 h 137"/>
              <a:gd name="T6" fmla="*/ 0 w 229"/>
              <a:gd name="T7" fmla="*/ 137 h 137"/>
              <a:gd name="T8" fmla="*/ 229 w 229"/>
              <a:gd name="T9" fmla="*/ 137 h 137"/>
              <a:gd name="T10" fmla="*/ 229 w 229"/>
              <a:gd name="T11" fmla="*/ 134 h 137"/>
              <a:gd name="T12" fmla="*/ 229 w 229"/>
              <a:gd name="T13" fmla="*/ 3 h 137"/>
              <a:gd name="T14" fmla="*/ 229 w 229"/>
              <a:gd name="T15" fmla="*/ 0 h 137"/>
              <a:gd name="T16" fmla="*/ 0 w 229"/>
              <a:gd name="T17" fmla="*/ 0 h 137"/>
              <a:gd name="T18" fmla="*/ 209 w 229"/>
              <a:gd name="T19" fmla="*/ 121 h 137"/>
              <a:gd name="T20" fmla="*/ 153 w 229"/>
              <a:gd name="T21" fmla="*/ 69 h 137"/>
              <a:gd name="T22" fmla="*/ 209 w 229"/>
              <a:gd name="T23" fmla="*/ 16 h 137"/>
              <a:gd name="T24" fmla="*/ 209 w 229"/>
              <a:gd name="T25" fmla="*/ 121 h 137"/>
              <a:gd name="T26" fmla="*/ 16 w 229"/>
              <a:gd name="T27" fmla="*/ 16 h 137"/>
              <a:gd name="T28" fmla="*/ 72 w 229"/>
              <a:gd name="T29" fmla="*/ 69 h 137"/>
              <a:gd name="T30" fmla="*/ 16 w 229"/>
              <a:gd name="T31" fmla="*/ 121 h 137"/>
              <a:gd name="T32" fmla="*/ 16 w 229"/>
              <a:gd name="T33" fmla="*/ 16 h 137"/>
              <a:gd name="T34" fmla="*/ 42 w 229"/>
              <a:gd name="T35" fmla="*/ 121 h 137"/>
              <a:gd name="T36" fmla="*/ 88 w 229"/>
              <a:gd name="T37" fmla="*/ 78 h 137"/>
              <a:gd name="T38" fmla="*/ 117 w 229"/>
              <a:gd name="T39" fmla="*/ 108 h 137"/>
              <a:gd name="T40" fmla="*/ 144 w 229"/>
              <a:gd name="T41" fmla="*/ 78 h 137"/>
              <a:gd name="T42" fmla="*/ 190 w 229"/>
              <a:gd name="T43" fmla="*/ 121 h 137"/>
              <a:gd name="T44" fmla="*/ 42 w 229"/>
              <a:gd name="T45" fmla="*/ 121 h 137"/>
              <a:gd name="T46" fmla="*/ 134 w 229"/>
              <a:gd name="T47" fmla="*/ 69 h 137"/>
              <a:gd name="T48" fmla="*/ 117 w 229"/>
              <a:gd name="T49" fmla="*/ 85 h 137"/>
              <a:gd name="T50" fmla="*/ 101 w 229"/>
              <a:gd name="T51" fmla="*/ 69 h 137"/>
              <a:gd name="T52" fmla="*/ 88 w 229"/>
              <a:gd name="T53" fmla="*/ 59 h 137"/>
              <a:gd name="T54" fmla="*/ 42 w 229"/>
              <a:gd name="T55" fmla="*/ 16 h 137"/>
              <a:gd name="T56" fmla="*/ 190 w 229"/>
              <a:gd name="T57" fmla="*/ 16 h 137"/>
              <a:gd name="T58" fmla="*/ 144 w 229"/>
              <a:gd name="T59" fmla="*/ 59 h 137"/>
              <a:gd name="T60" fmla="*/ 134 w 229"/>
              <a:gd name="T61"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9" h="137">
                <a:moveTo>
                  <a:pt x="0" y="0"/>
                </a:moveTo>
                <a:lnTo>
                  <a:pt x="0" y="3"/>
                </a:lnTo>
                <a:lnTo>
                  <a:pt x="0" y="134"/>
                </a:lnTo>
                <a:lnTo>
                  <a:pt x="0" y="137"/>
                </a:lnTo>
                <a:lnTo>
                  <a:pt x="229" y="137"/>
                </a:lnTo>
                <a:lnTo>
                  <a:pt x="229" y="134"/>
                </a:lnTo>
                <a:lnTo>
                  <a:pt x="229" y="3"/>
                </a:lnTo>
                <a:lnTo>
                  <a:pt x="229" y="0"/>
                </a:lnTo>
                <a:lnTo>
                  <a:pt x="0" y="0"/>
                </a:lnTo>
                <a:close/>
                <a:moveTo>
                  <a:pt x="209" y="121"/>
                </a:moveTo>
                <a:lnTo>
                  <a:pt x="153" y="69"/>
                </a:lnTo>
                <a:lnTo>
                  <a:pt x="209" y="16"/>
                </a:lnTo>
                <a:lnTo>
                  <a:pt x="209" y="121"/>
                </a:lnTo>
                <a:close/>
                <a:moveTo>
                  <a:pt x="16" y="16"/>
                </a:moveTo>
                <a:lnTo>
                  <a:pt x="72" y="69"/>
                </a:lnTo>
                <a:lnTo>
                  <a:pt x="16" y="121"/>
                </a:lnTo>
                <a:lnTo>
                  <a:pt x="16" y="16"/>
                </a:lnTo>
                <a:close/>
                <a:moveTo>
                  <a:pt x="42" y="121"/>
                </a:moveTo>
                <a:lnTo>
                  <a:pt x="88" y="78"/>
                </a:lnTo>
                <a:lnTo>
                  <a:pt x="117" y="108"/>
                </a:lnTo>
                <a:lnTo>
                  <a:pt x="144" y="78"/>
                </a:lnTo>
                <a:lnTo>
                  <a:pt x="190" y="121"/>
                </a:lnTo>
                <a:lnTo>
                  <a:pt x="42" y="121"/>
                </a:lnTo>
                <a:close/>
                <a:moveTo>
                  <a:pt x="134" y="69"/>
                </a:moveTo>
                <a:lnTo>
                  <a:pt x="117" y="85"/>
                </a:lnTo>
                <a:lnTo>
                  <a:pt x="101" y="69"/>
                </a:lnTo>
                <a:lnTo>
                  <a:pt x="88" y="59"/>
                </a:lnTo>
                <a:lnTo>
                  <a:pt x="42" y="16"/>
                </a:lnTo>
                <a:lnTo>
                  <a:pt x="190" y="16"/>
                </a:lnTo>
                <a:lnTo>
                  <a:pt x="144" y="59"/>
                </a:lnTo>
                <a:lnTo>
                  <a:pt x="134" y="69"/>
                </a:lnTo>
                <a:close/>
              </a:path>
            </a:pathLst>
          </a:custGeom>
          <a:solidFill>
            <a:schemeClr val="accent1"/>
          </a:solidFill>
          <a:ln>
            <a:noFill/>
          </a:ln>
        </p:spPr>
        <p:txBody>
          <a:bodyPr vert="horz" wrap="square" lIns="76794" tIns="38397" rIns="76794" bIns="38397" numCol="1" anchor="t" anchorCtr="0" compatLnSpc="1">
            <a:prstTxWarp prst="textNoShape">
              <a:avLst/>
            </a:prstTxWarp>
          </a:bodyPr>
          <a:lstStyle/>
          <a:p>
            <a:endParaRPr lang="en-GB">
              <a:solidFill>
                <a:schemeClr val="tx2"/>
              </a:solidFill>
              <a:latin typeface="Trebuchet MS" pitchFamily="34" charset="0"/>
            </a:endParaRPr>
          </a:p>
        </p:txBody>
      </p:sp>
      <p:sp>
        <p:nvSpPr>
          <p:cNvPr id="20" name="Freeform 130"/>
          <p:cNvSpPr>
            <a:spLocks noEditPoints="1"/>
          </p:cNvSpPr>
          <p:nvPr/>
        </p:nvSpPr>
        <p:spPr bwMode="auto">
          <a:xfrm>
            <a:off x="870794" y="2736442"/>
            <a:ext cx="256121" cy="259594"/>
          </a:xfrm>
          <a:custGeom>
            <a:avLst/>
            <a:gdLst>
              <a:gd name="T0" fmla="*/ 0 w 67"/>
              <a:gd name="T1" fmla="*/ 34 h 67"/>
              <a:gd name="T2" fmla="*/ 67 w 67"/>
              <a:gd name="T3" fmla="*/ 34 h 67"/>
              <a:gd name="T4" fmla="*/ 34 w 67"/>
              <a:gd name="T5" fmla="*/ 63 h 67"/>
              <a:gd name="T6" fmla="*/ 34 w 67"/>
              <a:gd name="T7" fmla="*/ 49 h 67"/>
              <a:gd name="T8" fmla="*/ 35 w 67"/>
              <a:gd name="T9" fmla="*/ 63 h 67"/>
              <a:gd name="T10" fmla="*/ 26 w 67"/>
              <a:gd name="T11" fmla="*/ 62 h 67"/>
              <a:gd name="T12" fmla="*/ 19 w 67"/>
              <a:gd name="T13" fmla="*/ 53 h 67"/>
              <a:gd name="T14" fmla="*/ 4 w 67"/>
              <a:gd name="T15" fmla="*/ 32 h 67"/>
              <a:gd name="T16" fmla="*/ 17 w 67"/>
              <a:gd name="T17" fmla="*/ 19 h 67"/>
              <a:gd name="T18" fmla="*/ 4 w 67"/>
              <a:gd name="T19" fmla="*/ 32 h 67"/>
              <a:gd name="T20" fmla="*/ 46 w 67"/>
              <a:gd name="T21" fmla="*/ 17 h 67"/>
              <a:gd name="T22" fmla="*/ 22 w 67"/>
              <a:gd name="T23" fmla="*/ 17 h 67"/>
              <a:gd name="T24" fmla="*/ 35 w 67"/>
              <a:gd name="T25" fmla="*/ 4 h 67"/>
              <a:gd name="T26" fmla="*/ 54 w 67"/>
              <a:gd name="T27" fmla="*/ 12 h 67"/>
              <a:gd name="T28" fmla="*/ 43 w 67"/>
              <a:gd name="T29" fmla="*/ 5 h 67"/>
              <a:gd name="T30" fmla="*/ 13 w 67"/>
              <a:gd name="T31" fmla="*/ 12 h 67"/>
              <a:gd name="T32" fmla="*/ 18 w 67"/>
              <a:gd name="T33" fmla="*/ 15 h 67"/>
              <a:gd name="T34" fmla="*/ 34 w 67"/>
              <a:gd name="T35" fmla="*/ 23 h 67"/>
              <a:gd name="T36" fmla="*/ 50 w 67"/>
              <a:gd name="T37" fmla="*/ 32 h 67"/>
              <a:gd name="T38" fmla="*/ 20 w 67"/>
              <a:gd name="T39" fmla="*/ 20 h 67"/>
              <a:gd name="T40" fmla="*/ 48 w 67"/>
              <a:gd name="T41" fmla="*/ 47 h 67"/>
              <a:gd name="T42" fmla="*/ 21 w 67"/>
              <a:gd name="T43" fmla="*/ 47 h 67"/>
              <a:gd name="T44" fmla="*/ 50 w 67"/>
              <a:gd name="T45" fmla="*/ 36 h 67"/>
              <a:gd name="T46" fmla="*/ 54 w 67"/>
              <a:gd name="T47" fmla="*/ 55 h 67"/>
              <a:gd name="T48" fmla="*/ 50 w 67"/>
              <a:gd name="T49" fmla="*/ 53 h 67"/>
              <a:gd name="T50" fmla="*/ 54 w 67"/>
              <a:gd name="T51" fmla="*/ 36 h 67"/>
              <a:gd name="T52" fmla="*/ 57 w 67"/>
              <a:gd name="T53" fmla="*/ 52 h 67"/>
              <a:gd name="T54" fmla="*/ 54 w 67"/>
              <a:gd name="T55" fmla="*/ 32 h 67"/>
              <a:gd name="T56" fmla="*/ 57 w 67"/>
              <a:gd name="T57" fmla="*/ 15 h 67"/>
              <a:gd name="T58" fmla="*/ 54 w 67"/>
              <a:gd name="T59" fmla="*/ 32 h 67"/>
              <a:gd name="T60" fmla="*/ 14 w 67"/>
              <a:gd name="T61" fmla="*/ 36 h 67"/>
              <a:gd name="T62" fmla="*/ 11 w 67"/>
              <a:gd name="T63"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67">
                <a:moveTo>
                  <a:pt x="34" y="0"/>
                </a:moveTo>
                <a:cubicBezTo>
                  <a:pt x="15" y="0"/>
                  <a:pt x="0" y="15"/>
                  <a:pt x="0" y="34"/>
                </a:cubicBezTo>
                <a:cubicBezTo>
                  <a:pt x="0" y="52"/>
                  <a:pt x="15" y="67"/>
                  <a:pt x="34" y="67"/>
                </a:cubicBezTo>
                <a:cubicBezTo>
                  <a:pt x="52" y="67"/>
                  <a:pt x="67" y="52"/>
                  <a:pt x="67" y="34"/>
                </a:cubicBezTo>
                <a:cubicBezTo>
                  <a:pt x="67" y="15"/>
                  <a:pt x="52" y="0"/>
                  <a:pt x="34" y="0"/>
                </a:cubicBezTo>
                <a:close/>
                <a:moveTo>
                  <a:pt x="34" y="63"/>
                </a:moveTo>
                <a:cubicBezTo>
                  <a:pt x="29" y="60"/>
                  <a:pt x="25" y="56"/>
                  <a:pt x="22" y="51"/>
                </a:cubicBezTo>
                <a:cubicBezTo>
                  <a:pt x="26" y="50"/>
                  <a:pt x="30" y="49"/>
                  <a:pt x="34" y="49"/>
                </a:cubicBezTo>
                <a:cubicBezTo>
                  <a:pt x="38" y="49"/>
                  <a:pt x="42" y="50"/>
                  <a:pt x="46" y="51"/>
                </a:cubicBezTo>
                <a:cubicBezTo>
                  <a:pt x="43" y="56"/>
                  <a:pt x="40" y="60"/>
                  <a:pt x="35" y="63"/>
                </a:cubicBezTo>
                <a:cubicBezTo>
                  <a:pt x="35" y="63"/>
                  <a:pt x="34" y="63"/>
                  <a:pt x="34" y="63"/>
                </a:cubicBezTo>
                <a:close/>
                <a:moveTo>
                  <a:pt x="26" y="62"/>
                </a:moveTo>
                <a:cubicBezTo>
                  <a:pt x="21" y="61"/>
                  <a:pt x="17" y="59"/>
                  <a:pt x="13" y="55"/>
                </a:cubicBezTo>
                <a:cubicBezTo>
                  <a:pt x="15" y="54"/>
                  <a:pt x="17" y="53"/>
                  <a:pt x="19" y="53"/>
                </a:cubicBezTo>
                <a:cubicBezTo>
                  <a:pt x="21" y="56"/>
                  <a:pt x="23" y="60"/>
                  <a:pt x="26" y="62"/>
                </a:cubicBezTo>
                <a:close/>
                <a:moveTo>
                  <a:pt x="4" y="32"/>
                </a:moveTo>
                <a:cubicBezTo>
                  <a:pt x="4" y="25"/>
                  <a:pt x="7" y="19"/>
                  <a:pt x="10" y="15"/>
                </a:cubicBezTo>
                <a:cubicBezTo>
                  <a:pt x="12" y="16"/>
                  <a:pt x="14" y="18"/>
                  <a:pt x="17" y="19"/>
                </a:cubicBezTo>
                <a:cubicBezTo>
                  <a:pt x="15" y="23"/>
                  <a:pt x="14" y="27"/>
                  <a:pt x="14" y="32"/>
                </a:cubicBezTo>
                <a:lnTo>
                  <a:pt x="4" y="32"/>
                </a:lnTo>
                <a:close/>
                <a:moveTo>
                  <a:pt x="35" y="4"/>
                </a:moveTo>
                <a:cubicBezTo>
                  <a:pt x="40" y="7"/>
                  <a:pt x="44" y="12"/>
                  <a:pt x="46" y="17"/>
                </a:cubicBezTo>
                <a:cubicBezTo>
                  <a:pt x="42" y="18"/>
                  <a:pt x="38" y="19"/>
                  <a:pt x="34" y="19"/>
                </a:cubicBezTo>
                <a:cubicBezTo>
                  <a:pt x="30" y="19"/>
                  <a:pt x="26" y="18"/>
                  <a:pt x="22" y="17"/>
                </a:cubicBezTo>
                <a:cubicBezTo>
                  <a:pt x="25" y="11"/>
                  <a:pt x="29" y="7"/>
                  <a:pt x="34" y="4"/>
                </a:cubicBezTo>
                <a:cubicBezTo>
                  <a:pt x="34" y="4"/>
                  <a:pt x="35" y="4"/>
                  <a:pt x="35" y="4"/>
                </a:cubicBezTo>
                <a:close/>
                <a:moveTo>
                  <a:pt x="43" y="5"/>
                </a:moveTo>
                <a:cubicBezTo>
                  <a:pt x="47" y="7"/>
                  <a:pt x="51" y="9"/>
                  <a:pt x="54" y="12"/>
                </a:cubicBezTo>
                <a:cubicBezTo>
                  <a:pt x="53" y="13"/>
                  <a:pt x="52" y="14"/>
                  <a:pt x="50" y="15"/>
                </a:cubicBezTo>
                <a:cubicBezTo>
                  <a:pt x="48" y="11"/>
                  <a:pt x="46" y="8"/>
                  <a:pt x="43" y="5"/>
                </a:cubicBezTo>
                <a:close/>
                <a:moveTo>
                  <a:pt x="18" y="15"/>
                </a:moveTo>
                <a:cubicBezTo>
                  <a:pt x="16" y="14"/>
                  <a:pt x="15" y="13"/>
                  <a:pt x="13" y="12"/>
                </a:cubicBezTo>
                <a:cubicBezTo>
                  <a:pt x="17" y="8"/>
                  <a:pt x="21" y="6"/>
                  <a:pt x="26" y="5"/>
                </a:cubicBezTo>
                <a:cubicBezTo>
                  <a:pt x="23" y="8"/>
                  <a:pt x="20" y="11"/>
                  <a:pt x="18" y="15"/>
                </a:cubicBezTo>
                <a:close/>
                <a:moveTo>
                  <a:pt x="20" y="20"/>
                </a:moveTo>
                <a:cubicBezTo>
                  <a:pt x="25" y="22"/>
                  <a:pt x="29" y="23"/>
                  <a:pt x="34" y="23"/>
                </a:cubicBezTo>
                <a:cubicBezTo>
                  <a:pt x="39" y="23"/>
                  <a:pt x="44" y="22"/>
                  <a:pt x="48" y="20"/>
                </a:cubicBezTo>
                <a:cubicBezTo>
                  <a:pt x="49" y="24"/>
                  <a:pt x="50" y="28"/>
                  <a:pt x="50" y="32"/>
                </a:cubicBezTo>
                <a:cubicBezTo>
                  <a:pt x="18" y="32"/>
                  <a:pt x="18" y="32"/>
                  <a:pt x="18" y="32"/>
                </a:cubicBezTo>
                <a:cubicBezTo>
                  <a:pt x="18" y="28"/>
                  <a:pt x="19" y="24"/>
                  <a:pt x="20" y="20"/>
                </a:cubicBezTo>
                <a:close/>
                <a:moveTo>
                  <a:pt x="50" y="36"/>
                </a:moveTo>
                <a:cubicBezTo>
                  <a:pt x="50" y="40"/>
                  <a:pt x="49" y="44"/>
                  <a:pt x="48" y="47"/>
                </a:cubicBezTo>
                <a:cubicBezTo>
                  <a:pt x="43" y="46"/>
                  <a:pt x="39" y="45"/>
                  <a:pt x="34" y="45"/>
                </a:cubicBezTo>
                <a:cubicBezTo>
                  <a:pt x="29" y="45"/>
                  <a:pt x="25" y="46"/>
                  <a:pt x="21" y="47"/>
                </a:cubicBezTo>
                <a:cubicBezTo>
                  <a:pt x="19" y="44"/>
                  <a:pt x="18" y="40"/>
                  <a:pt x="18" y="36"/>
                </a:cubicBezTo>
                <a:lnTo>
                  <a:pt x="50" y="36"/>
                </a:lnTo>
                <a:close/>
                <a:moveTo>
                  <a:pt x="50" y="53"/>
                </a:moveTo>
                <a:cubicBezTo>
                  <a:pt x="51" y="53"/>
                  <a:pt x="53" y="54"/>
                  <a:pt x="54" y="55"/>
                </a:cubicBezTo>
                <a:cubicBezTo>
                  <a:pt x="51" y="58"/>
                  <a:pt x="47" y="60"/>
                  <a:pt x="43" y="62"/>
                </a:cubicBezTo>
                <a:cubicBezTo>
                  <a:pt x="46" y="59"/>
                  <a:pt x="48" y="56"/>
                  <a:pt x="50" y="53"/>
                </a:cubicBezTo>
                <a:close/>
                <a:moveTo>
                  <a:pt x="51" y="49"/>
                </a:moveTo>
                <a:cubicBezTo>
                  <a:pt x="53" y="45"/>
                  <a:pt x="54" y="40"/>
                  <a:pt x="54" y="36"/>
                </a:cubicBezTo>
                <a:cubicBezTo>
                  <a:pt x="63" y="36"/>
                  <a:pt x="63" y="36"/>
                  <a:pt x="63" y="36"/>
                </a:cubicBezTo>
                <a:cubicBezTo>
                  <a:pt x="63" y="42"/>
                  <a:pt x="61" y="48"/>
                  <a:pt x="57" y="52"/>
                </a:cubicBezTo>
                <a:cubicBezTo>
                  <a:pt x="55" y="51"/>
                  <a:pt x="53" y="50"/>
                  <a:pt x="51" y="49"/>
                </a:cubicBezTo>
                <a:close/>
                <a:moveTo>
                  <a:pt x="54" y="32"/>
                </a:moveTo>
                <a:cubicBezTo>
                  <a:pt x="54" y="27"/>
                  <a:pt x="53" y="23"/>
                  <a:pt x="52" y="19"/>
                </a:cubicBezTo>
                <a:cubicBezTo>
                  <a:pt x="54" y="18"/>
                  <a:pt x="55" y="17"/>
                  <a:pt x="57" y="15"/>
                </a:cubicBezTo>
                <a:cubicBezTo>
                  <a:pt x="61" y="20"/>
                  <a:pt x="63" y="25"/>
                  <a:pt x="63" y="32"/>
                </a:cubicBezTo>
                <a:lnTo>
                  <a:pt x="54" y="32"/>
                </a:lnTo>
                <a:close/>
                <a:moveTo>
                  <a:pt x="4" y="36"/>
                </a:moveTo>
                <a:cubicBezTo>
                  <a:pt x="14" y="36"/>
                  <a:pt x="14" y="36"/>
                  <a:pt x="14" y="36"/>
                </a:cubicBezTo>
                <a:cubicBezTo>
                  <a:pt x="14" y="40"/>
                  <a:pt x="15" y="45"/>
                  <a:pt x="17" y="49"/>
                </a:cubicBezTo>
                <a:cubicBezTo>
                  <a:pt x="15" y="50"/>
                  <a:pt x="13" y="51"/>
                  <a:pt x="11" y="53"/>
                </a:cubicBezTo>
                <a:cubicBezTo>
                  <a:pt x="7" y="48"/>
                  <a:pt x="4" y="42"/>
                  <a:pt x="4" y="36"/>
                </a:cubicBezTo>
                <a:close/>
              </a:path>
            </a:pathLst>
          </a:custGeom>
          <a:solidFill>
            <a:schemeClr val="accent1"/>
          </a:solidFill>
          <a:ln>
            <a:noFill/>
          </a:ln>
        </p:spPr>
        <p:txBody>
          <a:bodyPr vert="horz" wrap="square" lIns="76794" tIns="38397" rIns="76794" bIns="38397" numCol="1" anchor="t" anchorCtr="0" compatLnSpc="1">
            <a:prstTxWarp prst="textNoShape">
              <a:avLst/>
            </a:prstTxWarp>
          </a:bodyPr>
          <a:lstStyle/>
          <a:p>
            <a:endParaRPr lang="en-GB">
              <a:solidFill>
                <a:schemeClr val="tx2"/>
              </a:solidFill>
              <a:latin typeface="Trebuchet MS" pitchFamily="34" charset="0"/>
            </a:endParaRPr>
          </a:p>
        </p:txBody>
      </p:sp>
      <p:sp>
        <p:nvSpPr>
          <p:cNvPr id="21" name="TextBox 20"/>
          <p:cNvSpPr txBox="1"/>
          <p:nvPr/>
        </p:nvSpPr>
        <p:spPr>
          <a:xfrm>
            <a:off x="1453132" y="2647893"/>
            <a:ext cx="3278001" cy="492443"/>
          </a:xfrm>
          <a:prstGeom prst="rect">
            <a:avLst/>
          </a:prstGeom>
          <a:noFill/>
        </p:spPr>
        <p:txBody>
          <a:bodyPr wrap="square" lIns="0" tIns="0" rIns="0" bIns="0" rtlCol="0">
            <a:spAutoFit/>
          </a:bodyPr>
          <a:lstStyle/>
          <a:p>
            <a:pPr>
              <a:defRPr/>
            </a:pPr>
            <a:r>
              <a:rPr lang="en-GB" sz="1600" dirty="0" smtClean="0">
                <a:latin typeface="Trebuchet MS" pitchFamily="34" charset="0"/>
                <a:ea typeface="Tahoma" pitchFamily="34" charset="0"/>
                <a:cs typeface="Raleway"/>
                <a:hlinkClick r:id="rId3"/>
              </a:rPr>
              <a:t>www.enea.it/en/</a:t>
            </a:r>
            <a:endParaRPr lang="en-GB" sz="1600" dirty="0" smtClean="0">
              <a:latin typeface="Trebuchet MS" pitchFamily="34" charset="0"/>
              <a:ea typeface="Tahoma" pitchFamily="34" charset="0"/>
              <a:cs typeface="Raleway"/>
            </a:endParaRPr>
          </a:p>
          <a:p>
            <a:pPr>
              <a:defRPr/>
            </a:pPr>
            <a:endParaRPr lang="en-GB" sz="1600" dirty="0">
              <a:latin typeface="Trebuchet MS" pitchFamily="34" charset="0"/>
              <a:cs typeface="Raleway"/>
            </a:endParaRPr>
          </a:p>
        </p:txBody>
      </p:sp>
      <p:sp>
        <p:nvSpPr>
          <p:cNvPr id="45" name="Freeform 21"/>
          <p:cNvSpPr>
            <a:spLocks noEditPoints="1"/>
          </p:cNvSpPr>
          <p:nvPr/>
        </p:nvSpPr>
        <p:spPr bwMode="auto">
          <a:xfrm>
            <a:off x="812400" y="2209768"/>
            <a:ext cx="356472" cy="361313"/>
          </a:xfrm>
          <a:custGeom>
            <a:avLst/>
            <a:gdLst>
              <a:gd name="T0" fmla="*/ 1331 w 1500"/>
              <a:gd name="T1" fmla="*/ 338 h 1500"/>
              <a:gd name="T2" fmla="*/ 1312 w 1500"/>
              <a:gd name="T3" fmla="*/ 94 h 1500"/>
              <a:gd name="T4" fmla="*/ 281 w 1500"/>
              <a:gd name="T5" fmla="*/ 0 h 1500"/>
              <a:gd name="T6" fmla="*/ 187 w 1500"/>
              <a:gd name="T7" fmla="*/ 318 h 1500"/>
              <a:gd name="T8" fmla="*/ 28 w 1500"/>
              <a:gd name="T9" fmla="*/ 525 h 1500"/>
              <a:gd name="T10" fmla="*/ 0 w 1500"/>
              <a:gd name="T11" fmla="*/ 656 h 1500"/>
              <a:gd name="T12" fmla="*/ 141 w 1500"/>
              <a:gd name="T13" fmla="*/ 797 h 1500"/>
              <a:gd name="T14" fmla="*/ 234 w 1500"/>
              <a:gd name="T15" fmla="*/ 1500 h 1500"/>
              <a:gd name="T16" fmla="*/ 1359 w 1500"/>
              <a:gd name="T17" fmla="*/ 1406 h 1500"/>
              <a:gd name="T18" fmla="*/ 1359 w 1500"/>
              <a:gd name="T19" fmla="*/ 797 h 1500"/>
              <a:gd name="T20" fmla="*/ 1500 w 1500"/>
              <a:gd name="T21" fmla="*/ 609 h 1500"/>
              <a:gd name="T22" fmla="*/ 1219 w 1500"/>
              <a:gd name="T23" fmla="*/ 94 h 1500"/>
              <a:gd name="T24" fmla="*/ 281 w 1500"/>
              <a:gd name="T25" fmla="*/ 281 h 1500"/>
              <a:gd name="T26" fmla="*/ 281 w 1500"/>
              <a:gd name="T27" fmla="*/ 94 h 1500"/>
              <a:gd name="T28" fmla="*/ 478 w 1500"/>
              <a:gd name="T29" fmla="*/ 703 h 1500"/>
              <a:gd name="T30" fmla="*/ 469 w 1500"/>
              <a:gd name="T31" fmla="*/ 375 h 1500"/>
              <a:gd name="T32" fmla="*/ 478 w 1500"/>
              <a:gd name="T33" fmla="*/ 703 h 1500"/>
              <a:gd name="T34" fmla="*/ 727 w 1500"/>
              <a:gd name="T35" fmla="*/ 375 h 1500"/>
              <a:gd name="T36" fmla="*/ 527 w 1500"/>
              <a:gd name="T37" fmla="*/ 703 h 1500"/>
              <a:gd name="T38" fmla="*/ 773 w 1500"/>
              <a:gd name="T39" fmla="*/ 375 h 1500"/>
              <a:gd name="T40" fmla="*/ 973 w 1500"/>
              <a:gd name="T41" fmla="*/ 703 h 1500"/>
              <a:gd name="T42" fmla="*/ 773 w 1500"/>
              <a:gd name="T43" fmla="*/ 375 h 1500"/>
              <a:gd name="T44" fmla="*/ 1031 w 1500"/>
              <a:gd name="T45" fmla="*/ 375 h 1500"/>
              <a:gd name="T46" fmla="*/ 1022 w 1500"/>
              <a:gd name="T47" fmla="*/ 703 h 1500"/>
              <a:gd name="T48" fmla="*/ 94 w 1500"/>
              <a:gd name="T49" fmla="*/ 656 h 1500"/>
              <a:gd name="T50" fmla="*/ 103 w 1500"/>
              <a:gd name="T51" fmla="*/ 581 h 1500"/>
              <a:gd name="T52" fmla="*/ 281 w 1500"/>
              <a:gd name="T53" fmla="*/ 375 h 1500"/>
              <a:gd name="T54" fmla="*/ 227 w 1500"/>
              <a:gd name="T55" fmla="*/ 703 h 1500"/>
              <a:gd name="T56" fmla="*/ 94 w 1500"/>
              <a:gd name="T57" fmla="*/ 656 h 1500"/>
              <a:gd name="T58" fmla="*/ 586 w 1500"/>
              <a:gd name="T59" fmla="*/ 1406 h 1500"/>
              <a:gd name="T60" fmla="*/ 937 w 1500"/>
              <a:gd name="T61" fmla="*/ 938 h 1500"/>
              <a:gd name="T62" fmla="*/ 1266 w 1500"/>
              <a:gd name="T63" fmla="*/ 1406 h 1500"/>
              <a:gd name="T64" fmla="*/ 984 w 1500"/>
              <a:gd name="T65" fmla="*/ 938 h 1500"/>
              <a:gd name="T66" fmla="*/ 586 w 1500"/>
              <a:gd name="T67" fmla="*/ 891 h 1500"/>
              <a:gd name="T68" fmla="*/ 539 w 1500"/>
              <a:gd name="T69" fmla="*/ 1406 h 1500"/>
              <a:gd name="T70" fmla="*/ 234 w 1500"/>
              <a:gd name="T71" fmla="*/ 797 h 1500"/>
              <a:gd name="T72" fmla="*/ 1266 w 1500"/>
              <a:gd name="T73" fmla="*/ 1406 h 1500"/>
              <a:gd name="T74" fmla="*/ 1359 w 1500"/>
              <a:gd name="T75" fmla="*/ 703 h 1500"/>
              <a:gd name="T76" fmla="*/ 1085 w 1500"/>
              <a:gd name="T77" fmla="*/ 375 h 1500"/>
              <a:gd name="T78" fmla="*/ 1219 w 1500"/>
              <a:gd name="T79" fmla="*/ 375 h 1500"/>
              <a:gd name="T80" fmla="*/ 1397 w 1500"/>
              <a:gd name="T81" fmla="*/ 581 h 1500"/>
              <a:gd name="T82" fmla="*/ 1406 w 1500"/>
              <a:gd name="T83" fmla="*/ 656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0" h="1500">
                <a:moveTo>
                  <a:pt x="1472" y="525"/>
                </a:moveTo>
                <a:cubicBezTo>
                  <a:pt x="1331" y="338"/>
                  <a:pt x="1331" y="338"/>
                  <a:pt x="1331" y="338"/>
                </a:cubicBezTo>
                <a:cubicBezTo>
                  <a:pt x="1326" y="330"/>
                  <a:pt x="1319" y="324"/>
                  <a:pt x="1312" y="318"/>
                </a:cubicBezTo>
                <a:cubicBezTo>
                  <a:pt x="1312" y="94"/>
                  <a:pt x="1312" y="94"/>
                  <a:pt x="1312" y="94"/>
                </a:cubicBezTo>
                <a:cubicBezTo>
                  <a:pt x="1312" y="42"/>
                  <a:pt x="1271" y="0"/>
                  <a:pt x="1219" y="0"/>
                </a:cubicBezTo>
                <a:cubicBezTo>
                  <a:pt x="281" y="0"/>
                  <a:pt x="281" y="0"/>
                  <a:pt x="281" y="0"/>
                </a:cubicBezTo>
                <a:cubicBezTo>
                  <a:pt x="229" y="0"/>
                  <a:pt x="187" y="42"/>
                  <a:pt x="187" y="94"/>
                </a:cubicBezTo>
                <a:cubicBezTo>
                  <a:pt x="187" y="318"/>
                  <a:pt x="187" y="318"/>
                  <a:pt x="187" y="318"/>
                </a:cubicBezTo>
                <a:cubicBezTo>
                  <a:pt x="181" y="324"/>
                  <a:pt x="174" y="330"/>
                  <a:pt x="169" y="338"/>
                </a:cubicBezTo>
                <a:cubicBezTo>
                  <a:pt x="28" y="525"/>
                  <a:pt x="28" y="525"/>
                  <a:pt x="28" y="525"/>
                </a:cubicBezTo>
                <a:cubicBezTo>
                  <a:pt x="10" y="549"/>
                  <a:pt x="0" y="579"/>
                  <a:pt x="0" y="609"/>
                </a:cubicBezTo>
                <a:cubicBezTo>
                  <a:pt x="0" y="656"/>
                  <a:pt x="0" y="656"/>
                  <a:pt x="0" y="656"/>
                </a:cubicBezTo>
                <a:cubicBezTo>
                  <a:pt x="0" y="734"/>
                  <a:pt x="63" y="797"/>
                  <a:pt x="141" y="797"/>
                </a:cubicBezTo>
                <a:cubicBezTo>
                  <a:pt x="141" y="797"/>
                  <a:pt x="141" y="797"/>
                  <a:pt x="141" y="797"/>
                </a:cubicBezTo>
                <a:cubicBezTo>
                  <a:pt x="141" y="1406"/>
                  <a:pt x="141" y="1406"/>
                  <a:pt x="141" y="1406"/>
                </a:cubicBezTo>
                <a:cubicBezTo>
                  <a:pt x="141" y="1458"/>
                  <a:pt x="183" y="1500"/>
                  <a:pt x="234" y="1500"/>
                </a:cubicBezTo>
                <a:cubicBezTo>
                  <a:pt x="1266" y="1500"/>
                  <a:pt x="1266" y="1500"/>
                  <a:pt x="1266" y="1500"/>
                </a:cubicBezTo>
                <a:cubicBezTo>
                  <a:pt x="1317" y="1500"/>
                  <a:pt x="1359" y="1458"/>
                  <a:pt x="1359" y="1406"/>
                </a:cubicBezTo>
                <a:cubicBezTo>
                  <a:pt x="1359" y="797"/>
                  <a:pt x="1359" y="797"/>
                  <a:pt x="1359" y="797"/>
                </a:cubicBezTo>
                <a:cubicBezTo>
                  <a:pt x="1359" y="797"/>
                  <a:pt x="1359" y="797"/>
                  <a:pt x="1359" y="797"/>
                </a:cubicBezTo>
                <a:cubicBezTo>
                  <a:pt x="1437" y="797"/>
                  <a:pt x="1500" y="734"/>
                  <a:pt x="1500" y="656"/>
                </a:cubicBezTo>
                <a:cubicBezTo>
                  <a:pt x="1500" y="609"/>
                  <a:pt x="1500" y="609"/>
                  <a:pt x="1500" y="609"/>
                </a:cubicBezTo>
                <a:cubicBezTo>
                  <a:pt x="1500" y="579"/>
                  <a:pt x="1490" y="549"/>
                  <a:pt x="1472" y="525"/>
                </a:cubicBezTo>
                <a:close/>
                <a:moveTo>
                  <a:pt x="1219" y="94"/>
                </a:moveTo>
                <a:cubicBezTo>
                  <a:pt x="1219" y="281"/>
                  <a:pt x="1219" y="281"/>
                  <a:pt x="1219" y="281"/>
                </a:cubicBezTo>
                <a:cubicBezTo>
                  <a:pt x="281" y="281"/>
                  <a:pt x="281" y="281"/>
                  <a:pt x="281" y="281"/>
                </a:cubicBezTo>
                <a:cubicBezTo>
                  <a:pt x="281" y="281"/>
                  <a:pt x="281" y="281"/>
                  <a:pt x="281" y="281"/>
                </a:cubicBezTo>
                <a:cubicBezTo>
                  <a:pt x="281" y="94"/>
                  <a:pt x="281" y="94"/>
                  <a:pt x="281" y="94"/>
                </a:cubicBezTo>
                <a:lnTo>
                  <a:pt x="1219" y="94"/>
                </a:lnTo>
                <a:close/>
                <a:moveTo>
                  <a:pt x="478" y="703"/>
                </a:moveTo>
                <a:cubicBezTo>
                  <a:pt x="281" y="703"/>
                  <a:pt x="281" y="703"/>
                  <a:pt x="281" y="703"/>
                </a:cubicBezTo>
                <a:cubicBezTo>
                  <a:pt x="469" y="375"/>
                  <a:pt x="469" y="375"/>
                  <a:pt x="469" y="375"/>
                </a:cubicBezTo>
                <a:cubicBezTo>
                  <a:pt x="572" y="375"/>
                  <a:pt x="572" y="375"/>
                  <a:pt x="572" y="375"/>
                </a:cubicBezTo>
                <a:lnTo>
                  <a:pt x="478" y="703"/>
                </a:lnTo>
                <a:close/>
                <a:moveTo>
                  <a:pt x="620" y="375"/>
                </a:moveTo>
                <a:cubicBezTo>
                  <a:pt x="727" y="375"/>
                  <a:pt x="727" y="375"/>
                  <a:pt x="727" y="375"/>
                </a:cubicBezTo>
                <a:cubicBezTo>
                  <a:pt x="727" y="703"/>
                  <a:pt x="727" y="703"/>
                  <a:pt x="727" y="703"/>
                </a:cubicBezTo>
                <a:cubicBezTo>
                  <a:pt x="527" y="703"/>
                  <a:pt x="527" y="703"/>
                  <a:pt x="527" y="703"/>
                </a:cubicBezTo>
                <a:lnTo>
                  <a:pt x="620" y="375"/>
                </a:lnTo>
                <a:close/>
                <a:moveTo>
                  <a:pt x="773" y="375"/>
                </a:moveTo>
                <a:cubicBezTo>
                  <a:pt x="880" y="375"/>
                  <a:pt x="880" y="375"/>
                  <a:pt x="880" y="375"/>
                </a:cubicBezTo>
                <a:cubicBezTo>
                  <a:pt x="973" y="703"/>
                  <a:pt x="973" y="703"/>
                  <a:pt x="973" y="703"/>
                </a:cubicBezTo>
                <a:cubicBezTo>
                  <a:pt x="773" y="703"/>
                  <a:pt x="773" y="703"/>
                  <a:pt x="773" y="703"/>
                </a:cubicBezTo>
                <a:lnTo>
                  <a:pt x="773" y="375"/>
                </a:lnTo>
                <a:close/>
                <a:moveTo>
                  <a:pt x="928" y="375"/>
                </a:moveTo>
                <a:cubicBezTo>
                  <a:pt x="1031" y="375"/>
                  <a:pt x="1031" y="375"/>
                  <a:pt x="1031" y="375"/>
                </a:cubicBezTo>
                <a:cubicBezTo>
                  <a:pt x="1219" y="703"/>
                  <a:pt x="1219" y="703"/>
                  <a:pt x="1219" y="703"/>
                </a:cubicBezTo>
                <a:cubicBezTo>
                  <a:pt x="1022" y="703"/>
                  <a:pt x="1022" y="703"/>
                  <a:pt x="1022" y="703"/>
                </a:cubicBezTo>
                <a:lnTo>
                  <a:pt x="928" y="375"/>
                </a:lnTo>
                <a:close/>
                <a:moveTo>
                  <a:pt x="94" y="656"/>
                </a:moveTo>
                <a:cubicBezTo>
                  <a:pt x="94" y="609"/>
                  <a:pt x="94" y="609"/>
                  <a:pt x="94" y="609"/>
                </a:cubicBezTo>
                <a:cubicBezTo>
                  <a:pt x="94" y="599"/>
                  <a:pt x="97" y="589"/>
                  <a:pt x="103" y="581"/>
                </a:cubicBezTo>
                <a:cubicBezTo>
                  <a:pt x="244" y="394"/>
                  <a:pt x="244" y="394"/>
                  <a:pt x="244" y="394"/>
                </a:cubicBezTo>
                <a:cubicBezTo>
                  <a:pt x="253" y="382"/>
                  <a:pt x="266" y="375"/>
                  <a:pt x="281" y="375"/>
                </a:cubicBezTo>
                <a:cubicBezTo>
                  <a:pt x="415" y="375"/>
                  <a:pt x="415" y="375"/>
                  <a:pt x="415" y="375"/>
                </a:cubicBezTo>
                <a:cubicBezTo>
                  <a:pt x="227" y="703"/>
                  <a:pt x="227" y="703"/>
                  <a:pt x="227" y="703"/>
                </a:cubicBezTo>
                <a:cubicBezTo>
                  <a:pt x="141" y="703"/>
                  <a:pt x="141" y="703"/>
                  <a:pt x="141" y="703"/>
                </a:cubicBezTo>
                <a:cubicBezTo>
                  <a:pt x="115" y="703"/>
                  <a:pt x="94" y="682"/>
                  <a:pt x="94" y="656"/>
                </a:cubicBezTo>
                <a:close/>
                <a:moveTo>
                  <a:pt x="937" y="1406"/>
                </a:moveTo>
                <a:cubicBezTo>
                  <a:pt x="586" y="1406"/>
                  <a:pt x="586" y="1406"/>
                  <a:pt x="586" y="1406"/>
                </a:cubicBezTo>
                <a:cubicBezTo>
                  <a:pt x="586" y="938"/>
                  <a:pt x="586" y="938"/>
                  <a:pt x="586" y="938"/>
                </a:cubicBezTo>
                <a:cubicBezTo>
                  <a:pt x="937" y="938"/>
                  <a:pt x="937" y="938"/>
                  <a:pt x="937" y="938"/>
                </a:cubicBezTo>
                <a:lnTo>
                  <a:pt x="937" y="1406"/>
                </a:lnTo>
                <a:close/>
                <a:moveTo>
                  <a:pt x="1266" y="1406"/>
                </a:moveTo>
                <a:cubicBezTo>
                  <a:pt x="984" y="1406"/>
                  <a:pt x="984" y="1406"/>
                  <a:pt x="984" y="1406"/>
                </a:cubicBezTo>
                <a:cubicBezTo>
                  <a:pt x="984" y="938"/>
                  <a:pt x="984" y="938"/>
                  <a:pt x="984" y="938"/>
                </a:cubicBezTo>
                <a:cubicBezTo>
                  <a:pt x="984" y="912"/>
                  <a:pt x="963" y="891"/>
                  <a:pt x="937" y="891"/>
                </a:cubicBezTo>
                <a:cubicBezTo>
                  <a:pt x="586" y="891"/>
                  <a:pt x="586" y="891"/>
                  <a:pt x="586" y="891"/>
                </a:cubicBezTo>
                <a:cubicBezTo>
                  <a:pt x="560" y="891"/>
                  <a:pt x="539" y="912"/>
                  <a:pt x="539" y="938"/>
                </a:cubicBezTo>
                <a:cubicBezTo>
                  <a:pt x="539" y="1406"/>
                  <a:pt x="539" y="1406"/>
                  <a:pt x="539" y="1406"/>
                </a:cubicBezTo>
                <a:cubicBezTo>
                  <a:pt x="234" y="1406"/>
                  <a:pt x="234" y="1406"/>
                  <a:pt x="234" y="1406"/>
                </a:cubicBezTo>
                <a:cubicBezTo>
                  <a:pt x="234" y="797"/>
                  <a:pt x="234" y="797"/>
                  <a:pt x="234" y="797"/>
                </a:cubicBezTo>
                <a:cubicBezTo>
                  <a:pt x="1266" y="797"/>
                  <a:pt x="1266" y="797"/>
                  <a:pt x="1266" y="797"/>
                </a:cubicBezTo>
                <a:lnTo>
                  <a:pt x="1266" y="1406"/>
                </a:lnTo>
                <a:close/>
                <a:moveTo>
                  <a:pt x="1406" y="656"/>
                </a:moveTo>
                <a:cubicBezTo>
                  <a:pt x="1406" y="682"/>
                  <a:pt x="1385" y="703"/>
                  <a:pt x="1359" y="703"/>
                </a:cubicBezTo>
                <a:cubicBezTo>
                  <a:pt x="1273" y="703"/>
                  <a:pt x="1273" y="703"/>
                  <a:pt x="1273" y="703"/>
                </a:cubicBezTo>
                <a:cubicBezTo>
                  <a:pt x="1085" y="375"/>
                  <a:pt x="1085" y="375"/>
                  <a:pt x="1085" y="375"/>
                </a:cubicBezTo>
                <a:cubicBezTo>
                  <a:pt x="1219" y="375"/>
                  <a:pt x="1219" y="375"/>
                  <a:pt x="1219" y="375"/>
                </a:cubicBezTo>
                <a:cubicBezTo>
                  <a:pt x="1219" y="375"/>
                  <a:pt x="1219" y="375"/>
                  <a:pt x="1219" y="375"/>
                </a:cubicBezTo>
                <a:cubicBezTo>
                  <a:pt x="1234" y="375"/>
                  <a:pt x="1247" y="382"/>
                  <a:pt x="1256" y="394"/>
                </a:cubicBezTo>
                <a:cubicBezTo>
                  <a:pt x="1397" y="581"/>
                  <a:pt x="1397" y="581"/>
                  <a:pt x="1397" y="581"/>
                </a:cubicBezTo>
                <a:cubicBezTo>
                  <a:pt x="1403" y="589"/>
                  <a:pt x="1406" y="599"/>
                  <a:pt x="1406" y="609"/>
                </a:cubicBezTo>
                <a:lnTo>
                  <a:pt x="1406" y="656"/>
                </a:lnTo>
                <a:close/>
              </a:path>
            </a:pathLst>
          </a:custGeom>
          <a:solidFill>
            <a:schemeClr val="accent1"/>
          </a:solidFill>
          <a:ln>
            <a:noFill/>
          </a:ln>
        </p:spPr>
        <p:txBody>
          <a:bodyPr vert="horz" wrap="square" lIns="38405" tIns="19202" rIns="38405" bIns="19202" numCol="1" anchor="t" anchorCtr="0" compatLnSpc="1">
            <a:prstTxWarp prst="textNoShape">
              <a:avLst/>
            </a:prstTxWarp>
          </a:bodyPr>
          <a:lstStyle/>
          <a:p>
            <a:endParaRPr lang="en-GB">
              <a:latin typeface="Trebuchet MS" pitchFamily="34" charset="0"/>
            </a:endParaRPr>
          </a:p>
        </p:txBody>
      </p:sp>
      <p:sp>
        <p:nvSpPr>
          <p:cNvPr id="14" name="TextBox 16"/>
          <p:cNvSpPr txBox="1"/>
          <p:nvPr/>
        </p:nvSpPr>
        <p:spPr>
          <a:xfrm>
            <a:off x="1453132" y="3598615"/>
            <a:ext cx="5338283" cy="246221"/>
          </a:xfrm>
          <a:prstGeom prst="rect">
            <a:avLst/>
          </a:prstGeom>
          <a:noFill/>
        </p:spPr>
        <p:txBody>
          <a:bodyPr wrap="square" lIns="0" tIns="0" rIns="0" bIns="0" rtlCol="0">
            <a:spAutoFit/>
          </a:bodyPr>
          <a:lstStyle/>
          <a:p>
            <a:pPr>
              <a:defRPr/>
            </a:pPr>
            <a:r>
              <a:rPr lang="it-IT" sz="1600" dirty="0">
                <a:hlinkClick r:id="rId4"/>
              </a:rPr>
              <a:t>https://www.facebook.com/eneapaginaufficiale/</a:t>
            </a:r>
            <a:endParaRPr lang="en-GB" sz="1600" dirty="0">
              <a:latin typeface="Trebuchet MS" pitchFamily="34" charset="0"/>
              <a:cs typeface="Raleway"/>
            </a:endParaRPr>
          </a:p>
        </p:txBody>
      </p:sp>
      <p:pic>
        <p:nvPicPr>
          <p:cNvPr id="1037" name="Picture 13" descr="\\ISTORAGE\-Print\MA27\Powerpoint\rep\twitter.e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3560" y="4015995"/>
            <a:ext cx="258763" cy="201613"/>
          </a:xfrm>
          <a:prstGeom prst="rect">
            <a:avLst/>
          </a:prstGeom>
          <a:noFill/>
          <a:ln>
            <a:noFill/>
          </a:ln>
        </p:spPr>
      </p:pic>
      <p:pic>
        <p:nvPicPr>
          <p:cNvPr id="1038" name="Picture 14" descr="\\ISTORAGE\-Print\MA27\Powerpoint\rep\facebook.e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1030" y="3597832"/>
            <a:ext cx="123825" cy="258763"/>
          </a:xfrm>
          <a:prstGeom prst="rect">
            <a:avLst/>
          </a:prstGeom>
          <a:noFill/>
          <a:ln>
            <a:noFill/>
          </a:ln>
        </p:spPr>
      </p:pic>
      <p:sp>
        <p:nvSpPr>
          <p:cNvPr id="16" name="TextBox 16"/>
          <p:cNvSpPr txBox="1"/>
          <p:nvPr/>
        </p:nvSpPr>
        <p:spPr>
          <a:xfrm>
            <a:off x="1452143" y="3993690"/>
            <a:ext cx="5338283" cy="246221"/>
          </a:xfrm>
          <a:prstGeom prst="rect">
            <a:avLst/>
          </a:prstGeom>
          <a:noFill/>
        </p:spPr>
        <p:txBody>
          <a:bodyPr wrap="square" lIns="0" tIns="0" rIns="0" bIns="0" rtlCol="0">
            <a:spAutoFit/>
          </a:bodyPr>
          <a:lstStyle/>
          <a:p>
            <a:pPr>
              <a:defRPr/>
            </a:pPr>
            <a:r>
              <a:rPr lang="it-IT" sz="1600" dirty="0">
                <a:hlinkClick r:id="rId7"/>
              </a:rPr>
              <a:t>https://twitter.com/ENEAOfficial</a:t>
            </a:r>
            <a:endParaRPr lang="en-GB" sz="1600" dirty="0">
              <a:latin typeface="Trebuchet MS" pitchFamily="34" charset="0"/>
              <a:cs typeface="Raleway"/>
            </a:endParaRPr>
          </a:p>
        </p:txBody>
      </p:sp>
      <p:sp>
        <p:nvSpPr>
          <p:cNvPr id="23" name="TextBox 16"/>
          <p:cNvSpPr txBox="1"/>
          <p:nvPr/>
        </p:nvSpPr>
        <p:spPr>
          <a:xfrm>
            <a:off x="1452142" y="4441378"/>
            <a:ext cx="5338283" cy="246221"/>
          </a:xfrm>
          <a:prstGeom prst="rect">
            <a:avLst/>
          </a:prstGeom>
          <a:noFill/>
        </p:spPr>
        <p:txBody>
          <a:bodyPr wrap="square" lIns="0" tIns="0" rIns="0" bIns="0" rtlCol="0">
            <a:spAutoFit/>
          </a:bodyPr>
          <a:lstStyle/>
          <a:p>
            <a:pPr>
              <a:defRPr/>
            </a:pPr>
            <a:r>
              <a:rPr lang="it-IT" sz="1600" dirty="0">
                <a:hlinkClick r:id="rId8"/>
              </a:rPr>
              <a:t>https://www.linkedin.com/company/enea_2</a:t>
            </a:r>
            <a:endParaRPr lang="pl-PL" sz="1600" dirty="0">
              <a:latin typeface="Trebuchet MS" pitchFamily="34" charset="0"/>
              <a:cs typeface="Raleway"/>
            </a:endParaRPr>
          </a:p>
        </p:txBody>
      </p:sp>
      <p:pic>
        <p:nvPicPr>
          <p:cNvPr id="22" name="Picture 12" descr="\\ISTORAGE\-Print\MA27\Powerpoint\rep\linkedin.e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3560" y="4438206"/>
            <a:ext cx="258763" cy="236537"/>
          </a:xfrm>
          <a:prstGeom prst="rect">
            <a:avLst/>
          </a:prstGeom>
          <a:noFill/>
          <a:ln>
            <a:noFill/>
          </a:ln>
        </p:spPr>
      </p:pic>
      <p:pic>
        <p:nvPicPr>
          <p:cNvPr id="2052" name="Picture 4" descr="logo enea — Italian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07263" y="2201511"/>
            <a:ext cx="2491247" cy="1008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276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results</a:t>
            </a:r>
          </a:p>
        </p:txBody>
      </p:sp>
      <p:sp>
        <p:nvSpPr>
          <p:cNvPr id="3" name="Symbol zastępczy tekstu 2"/>
          <p:cNvSpPr>
            <a:spLocks noGrp="1"/>
          </p:cNvSpPr>
          <p:nvPr>
            <p:ph type="body" sz="quarter" idx="10"/>
          </p:nvPr>
        </p:nvSpPr>
        <p:spPr>
          <a:xfrm>
            <a:off x="296864" y="1411295"/>
            <a:ext cx="8562974" cy="310825"/>
          </a:xfrm>
        </p:spPr>
        <p:txBody>
          <a:bodyPr/>
          <a:lstStyle/>
          <a:p>
            <a:pPr defTabSz="703692">
              <a:spcBef>
                <a:spcPts val="100"/>
              </a:spcBef>
              <a:defRPr sz="2184"/>
            </a:pPr>
            <a:r>
              <a:rPr lang="it-IT" sz="2000" dirty="0"/>
              <a:t>5.1.1 Method for calculation of specific energy consumption</a:t>
            </a:r>
          </a:p>
          <a:p>
            <a:pPr defTabSz="703692">
              <a:spcBef>
                <a:spcPts val="100"/>
              </a:spcBef>
              <a:defRPr sz="2184"/>
            </a:pPr>
            <a:endParaRPr lang="en-US" sz="2000" b="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r>
              <a:rPr lang="it-IT" sz="2000" dirty="0"/>
              <a:t>	</a:t>
            </a:r>
            <a:r>
              <a:rPr lang="it-IT" sz="1800" i="1" dirty="0"/>
              <a:t>Correct answer is green</a:t>
            </a:r>
            <a:endParaRPr lang="pl-PL" sz="1800" i="1"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1</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ea typeface="Times New Roman" panose="02020603050405020304" pitchFamily="18" charset="0"/>
              </a:rPr>
              <a:t>The normalization of the energy consumption:</a:t>
            </a:r>
            <a:endParaRPr lang="it-IT" sz="2000" dirty="0">
              <a:solidFill>
                <a:srgbClr val="000000"/>
              </a:solidFill>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bg1"/>
                </a:solidFill>
              </a:rPr>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is the process of correcting the fuel and electricity consumption of schools to make them comparable with the reference consumption of a significant sample of schools</a:t>
            </a: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is carried out in the same way for fuel and electricity consumption</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does not depend on the operating time of the school buildings</a:t>
            </a:r>
            <a:endParaRPr lang="it-IT" sz="1800" dirty="0">
              <a:solidFill>
                <a:srgbClr val="000000"/>
              </a:solidFill>
            </a:endParaRPr>
          </a:p>
        </p:txBody>
      </p:sp>
    </p:spTree>
    <p:extLst>
      <p:ext uri="{BB962C8B-B14F-4D97-AF65-F5344CB8AC3E}">
        <p14:creationId xmlns:p14="http://schemas.microsoft.com/office/powerpoint/2010/main" val="289550562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results </a:t>
            </a:r>
          </a:p>
        </p:txBody>
      </p:sp>
      <p:sp>
        <p:nvSpPr>
          <p:cNvPr id="3" name="Symbol zastępczy tekstu 2"/>
          <p:cNvSpPr>
            <a:spLocks noGrp="1"/>
          </p:cNvSpPr>
          <p:nvPr>
            <p:ph type="body" sz="quarter" idx="10"/>
          </p:nvPr>
        </p:nvSpPr>
        <p:spPr>
          <a:xfrm>
            <a:off x="296864" y="1411295"/>
            <a:ext cx="8562974" cy="310825"/>
          </a:xfrm>
        </p:spPr>
        <p:txBody>
          <a:bodyPr/>
          <a:lstStyle/>
          <a:p>
            <a:pPr defTabSz="703692">
              <a:spcBef>
                <a:spcPts val="100"/>
              </a:spcBef>
              <a:defRPr sz="2184"/>
            </a:pPr>
            <a:r>
              <a:rPr lang="it-IT" sz="2000" dirty="0"/>
              <a:t>5.1.1 Method for calculation of specific energy consumption</a:t>
            </a:r>
          </a:p>
          <a:p>
            <a:pPr defTabSz="703692">
              <a:spcBef>
                <a:spcPts val="100"/>
              </a:spcBef>
              <a:defRPr sz="2184"/>
            </a:pPr>
            <a:endParaRPr lang="en-US" sz="2000" b="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r>
              <a:rPr lang="it-IT" sz="1800" i="1" dirty="0"/>
              <a:t>	Correct answer is green</a:t>
            </a:r>
            <a:endParaRPr lang="pl-PL" sz="18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2</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cs typeface="Calibri" panose="020F0502020204030204" pitchFamily="34" charset="0"/>
              </a:rPr>
              <a:t>The normalised energy indicators: </a:t>
            </a: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can be calculated by knowing the energy consumption of the last three months bills</a:t>
            </a: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ENI</a:t>
            </a:r>
            <a:r>
              <a:rPr lang="en-US" sz="1800" baseline="-25000" dirty="0">
                <a:solidFill>
                  <a:srgbClr val="000000"/>
                </a:solidFill>
              </a:rPr>
              <a:t>H</a:t>
            </a:r>
            <a:r>
              <a:rPr lang="en-US" sz="1800" dirty="0">
                <a:solidFill>
                  <a:srgbClr val="000000"/>
                </a:solidFill>
              </a:rPr>
              <a:t> can be determined by knowing the consumption of fuel, surface area, gross heated volume and Degree Days of the location</a:t>
            </a:r>
            <a:endParaRPr lang="it-IT" sz="1800" dirty="0">
              <a:solidFill>
                <a:srgbClr val="000000"/>
              </a:solidFill>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are </a:t>
            </a:r>
            <a:r>
              <a:rPr lang="en-GB" sz="1800" dirty="0">
                <a:solidFill>
                  <a:srgbClr val="000000"/>
                </a:solidFill>
              </a:rPr>
              <a:t>energy normalized indicator for heating and electricity respectively</a:t>
            </a:r>
            <a:endParaRPr lang="en-US" sz="1800" dirty="0">
              <a:solidFill>
                <a:srgbClr val="000000"/>
              </a:solidFill>
            </a:endParaRPr>
          </a:p>
        </p:txBody>
      </p:sp>
    </p:spTree>
    <p:extLst>
      <p:ext uri="{BB962C8B-B14F-4D97-AF65-F5344CB8AC3E}">
        <p14:creationId xmlns:p14="http://schemas.microsoft.com/office/powerpoint/2010/main" val="268606831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results </a:t>
            </a:r>
          </a:p>
        </p:txBody>
      </p:sp>
      <p:sp>
        <p:nvSpPr>
          <p:cNvPr id="3" name="Symbol zastępczy tekstu 2"/>
          <p:cNvSpPr>
            <a:spLocks noGrp="1"/>
          </p:cNvSpPr>
          <p:nvPr>
            <p:ph type="body" sz="quarter" idx="10"/>
          </p:nvPr>
        </p:nvSpPr>
        <p:spPr>
          <a:xfrm>
            <a:off x="296864" y="1411295"/>
            <a:ext cx="8562974" cy="310825"/>
          </a:xfrm>
        </p:spPr>
        <p:txBody>
          <a:bodyPr/>
          <a:lstStyle/>
          <a:p>
            <a:r>
              <a:rPr lang="it-IT" sz="2000" dirty="0"/>
              <a:t>5.1.2 Evaluation of school’s specific energy consumption</a:t>
            </a:r>
          </a:p>
          <a:p>
            <a:pPr defTabSz="703692">
              <a:spcBef>
                <a:spcPts val="100"/>
              </a:spcBef>
              <a:defRPr sz="2184"/>
            </a:pPr>
            <a:endParaRPr lang="en-US" sz="2000" b="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r>
              <a:rPr lang="it-IT" sz="1800" i="1" dirty="0"/>
              <a:t>	Correct answer is green</a:t>
            </a:r>
            <a:endParaRPr lang="pl-PL" sz="1800"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3</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latin typeface="+mj-lt"/>
                <a:cs typeface="Calibri" panose="020F0502020204030204" pitchFamily="34" charset="0"/>
              </a:rPr>
              <a:t>The values of normalized energy indicators</a:t>
            </a: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have been covenantly grouped into 4 classes according to the type of school</a:t>
            </a: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allow to identify the performance rating of a school by means of classes of merit according to the type of school and the value of the indicators (energy classes)</a:t>
            </a: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000000"/>
                </a:solidFill>
              </a:rPr>
              <a:t>vary little from school to school and therefore it makes no sense to define energy classes</a:t>
            </a:r>
          </a:p>
        </p:txBody>
      </p:sp>
    </p:spTree>
    <p:extLst>
      <p:ext uri="{BB962C8B-B14F-4D97-AF65-F5344CB8AC3E}">
        <p14:creationId xmlns:p14="http://schemas.microsoft.com/office/powerpoint/2010/main" val="206795373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RESULTS</a:t>
            </a:r>
          </a:p>
        </p:txBody>
      </p:sp>
      <p:sp>
        <p:nvSpPr>
          <p:cNvPr id="3" name="Symbol zastępczy tekstu 2"/>
          <p:cNvSpPr>
            <a:spLocks noGrp="1"/>
          </p:cNvSpPr>
          <p:nvPr>
            <p:ph type="body" sz="quarter" idx="10"/>
          </p:nvPr>
        </p:nvSpPr>
        <p:spPr>
          <a:xfrm>
            <a:off x="296864" y="1411295"/>
            <a:ext cx="8562974" cy="310825"/>
          </a:xfrm>
        </p:spPr>
        <p:txBody>
          <a:bodyPr/>
          <a:lstStyle/>
          <a:p>
            <a:r>
              <a:rPr lang="it-IT" sz="2000" dirty="0"/>
              <a:t>5.1.2 Evaluation of school’s specific energy consumption</a:t>
            </a:r>
          </a:p>
          <a:p>
            <a:pPr defTabSz="703692">
              <a:spcBef>
                <a:spcPts val="100"/>
              </a:spcBef>
              <a:defRPr sz="2184"/>
            </a:pPr>
            <a:endParaRPr lang="en-US" sz="2000" b="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r>
              <a:rPr lang="it-IT" sz="1800" i="1" dirty="0"/>
              <a:t>	Correct answer is green</a:t>
            </a:r>
            <a:endParaRPr lang="pl-PL" sz="1800"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4</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mj-lt"/>
                <a:cs typeface="Calibri" panose="020F0502020204030204" pitchFamily="34" charset="0"/>
              </a:rPr>
              <a:t>If a school belongs to the energy class defined as “sufficient”:</a:t>
            </a:r>
            <a:endParaRPr lang="en-GB" sz="2000" dirty="0">
              <a:solidFill>
                <a:schemeClr val="tx1"/>
              </a:solidFill>
              <a:latin typeface="+mj-lt"/>
              <a:cs typeface="Calibri" panose="020F0502020204030204" pitchFamily="34" charset="0"/>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000000"/>
                </a:solidFill>
              </a:rPr>
              <a:t>the</a:t>
            </a:r>
            <a:r>
              <a:rPr lang="en-US" sz="1800" dirty="0">
                <a:solidFill>
                  <a:schemeClr val="tx1"/>
                </a:solidFill>
              </a:rPr>
              <a:t> </a:t>
            </a:r>
            <a:r>
              <a:rPr lang="en-US" sz="1800" dirty="0">
                <a:solidFill>
                  <a:srgbClr val="000000"/>
                </a:solidFill>
              </a:rPr>
              <a:t>building does not have efficient facilities and good management</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it may be too expensive to carry out energy efficiency measures on such a building</a:t>
            </a: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a:solidFill>
                  <a:srgbClr val="000000"/>
                </a:solidFill>
              </a:rPr>
              <a:t>also, in this case it cannot be excluded that improvements can be made using mainly innovative technologies and management methods</a:t>
            </a:r>
            <a:endParaRPr lang="en-US" sz="1800" dirty="0">
              <a:solidFill>
                <a:srgbClr val="000000"/>
              </a:solidFill>
            </a:endParaRPr>
          </a:p>
        </p:txBody>
      </p:sp>
    </p:spTree>
    <p:extLst>
      <p:ext uri="{BB962C8B-B14F-4D97-AF65-F5344CB8AC3E}">
        <p14:creationId xmlns:p14="http://schemas.microsoft.com/office/powerpoint/2010/main" val="193389279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results </a:t>
            </a:r>
          </a:p>
        </p:txBody>
      </p:sp>
      <p:sp>
        <p:nvSpPr>
          <p:cNvPr id="3" name="Symbol zastępczy tekstu 2"/>
          <p:cNvSpPr>
            <a:spLocks noGrp="1"/>
          </p:cNvSpPr>
          <p:nvPr>
            <p:ph type="body" sz="quarter" idx="10"/>
          </p:nvPr>
        </p:nvSpPr>
        <p:spPr>
          <a:xfrm>
            <a:off x="296864" y="1411295"/>
            <a:ext cx="8562974" cy="310825"/>
          </a:xfrm>
        </p:spPr>
        <p:txBody>
          <a:bodyPr/>
          <a:lstStyle/>
          <a:p>
            <a:r>
              <a:rPr lang="it-IT" sz="2000" dirty="0"/>
              <a:t>5.1.3 Use of web tool: Energy Profile Module</a:t>
            </a:r>
          </a:p>
          <a:p>
            <a:pPr defTabSz="703692">
              <a:spcBef>
                <a:spcPts val="100"/>
              </a:spcBef>
              <a:defRPr sz="2184"/>
            </a:pPr>
            <a:endParaRPr lang="en-US" sz="2000" b="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r>
              <a:rPr lang="it-IT" sz="1800" i="1" dirty="0"/>
              <a:t>	Correct answer is green</a:t>
            </a:r>
            <a:endParaRPr lang="pl-PL" sz="1800"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5</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cs typeface="Calibri" panose="020F0502020204030204" pitchFamily="34" charset="0"/>
              </a:rPr>
              <a:t>The</a:t>
            </a:r>
            <a:r>
              <a:rPr lang="en-US" sz="2000" dirty="0">
                <a:solidFill>
                  <a:schemeClr val="tx1"/>
                </a:solidFill>
                <a:latin typeface="+mj-lt"/>
                <a:cs typeface="Calibri" panose="020F0502020204030204" pitchFamily="34" charset="0"/>
              </a:rPr>
              <a:t> “Energy Profile Module”:</a:t>
            </a:r>
            <a:endParaRPr lang="en-GB" sz="2000" dirty="0">
              <a:solidFill>
                <a:schemeClr val="tx1"/>
              </a:solidFill>
              <a:latin typeface="+mj-lt"/>
              <a:cs typeface="Calibri" panose="020F0502020204030204" pitchFamily="34" charset="0"/>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000000"/>
                </a:solidFill>
              </a:rPr>
              <a:t>for its use requires you to enter a lot of data of different types</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it may be too expensive to carry out energy efficiency measures on such a building</a:t>
            </a: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000000"/>
                </a:solidFill>
              </a:rPr>
              <a:t>calculates the energy index of school building and estimates its performance compared to the national benchmark</a:t>
            </a:r>
          </a:p>
        </p:txBody>
      </p:sp>
    </p:spTree>
    <p:extLst>
      <p:ext uri="{BB962C8B-B14F-4D97-AF65-F5344CB8AC3E}">
        <p14:creationId xmlns:p14="http://schemas.microsoft.com/office/powerpoint/2010/main" val="281303193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results </a:t>
            </a:r>
          </a:p>
        </p:txBody>
      </p:sp>
      <p:sp>
        <p:nvSpPr>
          <p:cNvPr id="3" name="Symbol zastępczy tekstu 2"/>
          <p:cNvSpPr>
            <a:spLocks noGrp="1"/>
          </p:cNvSpPr>
          <p:nvPr>
            <p:ph type="body" sz="quarter" idx="10"/>
          </p:nvPr>
        </p:nvSpPr>
        <p:spPr>
          <a:xfrm>
            <a:off x="296864" y="1411295"/>
            <a:ext cx="8562974" cy="310825"/>
          </a:xfrm>
        </p:spPr>
        <p:txBody>
          <a:bodyPr/>
          <a:lstStyle/>
          <a:p>
            <a:r>
              <a:rPr lang="it-IT" sz="2000" dirty="0"/>
              <a:t>5.1.3 Use of web tool: Energy Profile Module</a:t>
            </a:r>
          </a:p>
          <a:p>
            <a:pPr defTabSz="703692">
              <a:spcBef>
                <a:spcPts val="100"/>
              </a:spcBef>
              <a:defRPr sz="2184"/>
            </a:pPr>
            <a:endParaRPr lang="en-US" sz="2000" b="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defTabSz="703692">
              <a:spcBef>
                <a:spcPts val="100"/>
              </a:spcBef>
              <a:defRPr sz="2184"/>
            </a:pPr>
            <a:endParaRPr lang="it-IT" sz="2000" dirty="0"/>
          </a:p>
          <a:p>
            <a:pPr defTabSz="703692">
              <a:spcBef>
                <a:spcPts val="100"/>
              </a:spcBef>
              <a:defRPr sz="2184"/>
            </a:pPr>
            <a:r>
              <a:rPr lang="it-IT" sz="1800" i="1" dirty="0"/>
              <a:t>	Correct answer is green</a:t>
            </a:r>
            <a:endParaRPr lang="pl-PL" sz="1800"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6</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mj-lt"/>
                <a:cs typeface="Calibri" panose="020F0502020204030204" pitchFamily="34" charset="0"/>
              </a:rPr>
              <a:t>Within the “Energy Profile Module”:</a:t>
            </a:r>
            <a:endParaRPr lang="en-GB" sz="2000" dirty="0">
              <a:solidFill>
                <a:schemeClr val="tx1"/>
              </a:solidFill>
              <a:latin typeface="+mj-lt"/>
              <a:cs typeface="Calibri" panose="020F0502020204030204" pitchFamily="34" charset="0"/>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000000"/>
                </a:solidFill>
              </a:rPr>
              <a:t>it is possible to enter the consumption even for only one year, because the average consumption is calculated correctly even in this case</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dirty="0">
                <a:solidFill>
                  <a:srgbClr val="000000"/>
                </a:solidFill>
              </a:rPr>
              <a:t>it is necessary to enter data for all fuels over the last 3 years</a:t>
            </a: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000000"/>
                </a:solidFill>
              </a:rPr>
              <a:t>the form returns warning messages in the case of data input that does not match each other</a:t>
            </a:r>
          </a:p>
        </p:txBody>
      </p:sp>
    </p:spTree>
    <p:extLst>
      <p:ext uri="{BB962C8B-B14F-4D97-AF65-F5344CB8AC3E}">
        <p14:creationId xmlns:p14="http://schemas.microsoft.com/office/powerpoint/2010/main" val="271128720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it-IT" dirty="0"/>
              <a:t>Method for calculation of specific energy consumption</a:t>
            </a:r>
            <a:endParaRPr lang="en-GB" i="1" dirty="0"/>
          </a:p>
        </p:txBody>
      </p:sp>
      <p:sp>
        <p:nvSpPr>
          <p:cNvPr id="3" name="Textplatzhalter 2"/>
          <p:cNvSpPr>
            <a:spLocks noGrp="1"/>
          </p:cNvSpPr>
          <p:nvPr>
            <p:ph type="body" sz="quarter" idx="10"/>
          </p:nvPr>
        </p:nvSpPr>
        <p:spPr>
          <a:xfrm>
            <a:off x="218487" y="1292792"/>
            <a:ext cx="8562974" cy="3211032"/>
          </a:xfrm>
        </p:spPr>
        <p:txBody>
          <a:bodyPr/>
          <a:lstStyle/>
          <a:p>
            <a:pPr marL="0" lvl="1" indent="0">
              <a:buNone/>
            </a:pPr>
            <a:r>
              <a:rPr lang="en-GB" b="1" cap="small" dirty="0"/>
              <a:t>normalisation of the energy consumption</a:t>
            </a:r>
            <a:endParaRPr lang="en-GB" sz="1800" dirty="0">
              <a:solidFill>
                <a:srgbClr val="1E2731"/>
              </a:solidFill>
              <a:latin typeface="Calibri" panose="020F0502020204030204" pitchFamily="34" charset="0"/>
              <a:cs typeface="Calibri" panose="020F0502020204030204" pitchFamily="34" charset="0"/>
            </a:endParaRPr>
          </a:p>
          <a:p>
            <a:endParaRPr lang="en-GB" sz="1800" dirty="0">
              <a:solidFill>
                <a:srgbClr val="1E2731"/>
              </a:solidFill>
              <a:latin typeface="Calibri" panose="020F0502020204030204" pitchFamily="34" charset="0"/>
              <a:cs typeface="Calibri" panose="020F0502020204030204" pitchFamily="34" charset="0"/>
            </a:endParaRPr>
          </a:p>
          <a:p>
            <a:pPr algn="just">
              <a:spcBef>
                <a:spcPts val="600"/>
              </a:spcBef>
            </a:pPr>
            <a:r>
              <a:rPr lang="en-GB" sz="1400" dirty="0">
                <a:solidFill>
                  <a:srgbClr val="1E2731"/>
                </a:solidFill>
                <a:latin typeface="+mj-lt"/>
                <a:cs typeface="Calibri" panose="020F0502020204030204" pitchFamily="34" charset="0"/>
              </a:rPr>
              <a:t>In order to </a:t>
            </a:r>
            <a:r>
              <a:rPr lang="en-GB" sz="1400" b="1" dirty="0">
                <a:solidFill>
                  <a:srgbClr val="0070C0"/>
                </a:solidFill>
                <a:latin typeface="+mj-lt"/>
                <a:cs typeface="Calibri" panose="020F0502020204030204" pitchFamily="34" charset="0"/>
              </a:rPr>
              <a:t>normalise with respect to the average consumption of the sample</a:t>
            </a:r>
            <a:r>
              <a:rPr lang="en-GB" sz="1400" dirty="0">
                <a:solidFill>
                  <a:srgbClr val="1E2731"/>
                </a:solidFill>
                <a:latin typeface="+mj-lt"/>
                <a:cs typeface="Calibri" panose="020F0502020204030204" pitchFamily="34" charset="0"/>
              </a:rPr>
              <a:t>, the parameter </a:t>
            </a:r>
            <a:r>
              <a:rPr lang="en-GB" sz="1400" b="1" dirty="0">
                <a:solidFill>
                  <a:srgbClr val="0070C0"/>
                </a:solidFill>
                <a:latin typeface="+mj-lt"/>
                <a:cs typeface="Calibri" panose="020F0502020204030204" pitchFamily="34" charset="0"/>
              </a:rPr>
              <a:t>1.00 is attributed to the sample</a:t>
            </a:r>
            <a:r>
              <a:rPr lang="en-GB" sz="1400" dirty="0">
                <a:solidFill>
                  <a:srgbClr val="1E2731"/>
                </a:solidFill>
                <a:latin typeface="+mj-lt"/>
                <a:cs typeface="Calibri" panose="020F0502020204030204" pitchFamily="34" charset="0"/>
              </a:rPr>
              <a:t>, then certain consumption intervals, higher and lower than the average consumption, are parameterised proportionally, each of which corresponds to a range of S/V and number of daily hours for heating. </a:t>
            </a:r>
          </a:p>
          <a:p>
            <a:pPr algn="just">
              <a:spcBef>
                <a:spcPts val="600"/>
              </a:spcBef>
            </a:pPr>
            <a:r>
              <a:rPr lang="en-GB" sz="1400" dirty="0">
                <a:solidFill>
                  <a:srgbClr val="1E2731"/>
                </a:solidFill>
                <a:latin typeface="+mj-lt"/>
                <a:cs typeface="Calibri" panose="020F0502020204030204" pitchFamily="34" charset="0"/>
              </a:rPr>
              <a:t>To carry out the parameterisation, the correlation found between the consumption of the schools in the sample and the relative factors is used.</a:t>
            </a:r>
            <a:endParaRPr lang="it-IT" sz="1400" dirty="0">
              <a:solidFill>
                <a:srgbClr val="1E2731"/>
              </a:solidFill>
              <a:latin typeface="+mj-lt"/>
              <a:cs typeface="Calibri" panose="020F0502020204030204" pitchFamily="34" charset="0"/>
            </a:endParaRPr>
          </a:p>
          <a:p>
            <a:pPr algn="just">
              <a:spcBef>
                <a:spcPts val="600"/>
              </a:spcBef>
            </a:pPr>
            <a:r>
              <a:rPr lang="en-GB" sz="1400" dirty="0">
                <a:solidFill>
                  <a:srgbClr val="1E2731"/>
                </a:solidFill>
                <a:latin typeface="+mj-lt"/>
                <a:cs typeface="Calibri" panose="020F0502020204030204" pitchFamily="34" charset="0"/>
              </a:rPr>
              <a:t>The "</a:t>
            </a:r>
            <a:r>
              <a:rPr lang="en-GB" sz="1400" b="1" dirty="0">
                <a:solidFill>
                  <a:srgbClr val="0070C0"/>
                </a:solidFill>
                <a:latin typeface="+mj-lt"/>
                <a:cs typeface="Calibri" panose="020F0502020204030204" pitchFamily="34" charset="0"/>
              </a:rPr>
              <a:t>normalization</a:t>
            </a:r>
            <a:r>
              <a:rPr lang="en-GB" sz="1400" dirty="0">
                <a:solidFill>
                  <a:srgbClr val="1E2731"/>
                </a:solidFill>
                <a:latin typeface="+mj-lt"/>
                <a:cs typeface="Calibri" panose="020F0502020204030204" pitchFamily="34" charset="0"/>
              </a:rPr>
              <a:t>" of the school energy consumption is made by multiplying the energy consumption by the parameter corresponding to the class relative to the value of S/V or heating hours of the school.</a:t>
            </a:r>
          </a:p>
          <a:p>
            <a:pPr algn="just"/>
            <a:r>
              <a:rPr lang="en-GB" sz="1400" dirty="0">
                <a:cs typeface="Calibri" panose="020F0502020204030204" pitchFamily="34" charset="0"/>
              </a:rPr>
              <a:t>School consumption needs to be corrected with so-called "normalisation" factors. </a:t>
            </a:r>
          </a:p>
          <a:p>
            <a:pPr algn="just"/>
            <a:r>
              <a:rPr lang="en-GB" sz="1400" dirty="0">
                <a:cs typeface="Calibri" panose="020F0502020204030204" pitchFamily="34" charset="0"/>
              </a:rPr>
              <a:t>The corrected specific consumptions are called respectively:</a:t>
            </a:r>
            <a:endParaRPr lang="it-IT" sz="1400" dirty="0">
              <a:cs typeface="Calibri" panose="020F0502020204030204" pitchFamily="34" charset="0"/>
            </a:endParaRPr>
          </a:p>
          <a:p>
            <a:pPr marL="285750" lvl="0" indent="-285750" algn="just">
              <a:spcBef>
                <a:spcPts val="1200"/>
              </a:spcBef>
              <a:buFont typeface="Wingdings" panose="05000000000000000000" pitchFamily="2" charset="2"/>
              <a:buChar char="q"/>
            </a:pPr>
            <a:r>
              <a:rPr lang="en-GB" sz="1400" b="1" dirty="0">
                <a:solidFill>
                  <a:srgbClr val="0070C0"/>
                </a:solidFill>
                <a:cs typeface="Calibri" panose="020F0502020204030204" pitchFamily="34" charset="0"/>
              </a:rPr>
              <a:t>ENI</a:t>
            </a:r>
            <a:r>
              <a:rPr lang="en-GB" sz="1400" b="1" baseline="-25000" dirty="0">
                <a:solidFill>
                  <a:srgbClr val="0070C0"/>
                </a:solidFill>
                <a:cs typeface="Calibri" panose="020F0502020204030204" pitchFamily="34" charset="0"/>
              </a:rPr>
              <a:t>H</a:t>
            </a:r>
            <a:r>
              <a:rPr lang="en-GB" sz="1400" b="1" dirty="0">
                <a:solidFill>
                  <a:srgbClr val="0070C0"/>
                </a:solidFill>
                <a:cs typeface="Calibri" panose="020F0502020204030204" pitchFamily="34" charset="0"/>
              </a:rPr>
              <a:t> energy normalized indicator for heating</a:t>
            </a:r>
            <a:endParaRPr lang="en-GB" sz="1400" b="1" dirty="0">
              <a:solidFill>
                <a:srgbClr val="1E2731"/>
              </a:solidFill>
              <a:cs typeface="Calibri" panose="020F0502020204030204" pitchFamily="34" charset="0"/>
            </a:endParaRPr>
          </a:p>
          <a:p>
            <a:pPr marL="266700" lvl="0" algn="just"/>
            <a:r>
              <a:rPr lang="en-GB" sz="1400" dirty="0">
                <a:solidFill>
                  <a:srgbClr val="1E2731"/>
                </a:solidFill>
                <a:cs typeface="Calibri" panose="020F0502020204030204" pitchFamily="34" charset="0"/>
              </a:rPr>
              <a:t>reference consumption is referred to the heated volume unit and the Day Degrees unit</a:t>
            </a:r>
            <a:endParaRPr lang="it-IT" sz="1400" dirty="0">
              <a:solidFill>
                <a:srgbClr val="1E2731"/>
              </a:solidFill>
              <a:cs typeface="Calibri" panose="020F0502020204030204" pitchFamily="34" charset="0"/>
            </a:endParaRPr>
          </a:p>
          <a:p>
            <a:pPr marL="285750" lvl="0" indent="-285750" algn="just">
              <a:spcBef>
                <a:spcPts val="1200"/>
              </a:spcBef>
              <a:buFont typeface="Wingdings" panose="05000000000000000000" pitchFamily="2" charset="2"/>
              <a:buChar char="q"/>
            </a:pPr>
            <a:r>
              <a:rPr lang="en-GB" sz="1400" b="1" dirty="0">
                <a:solidFill>
                  <a:srgbClr val="0070C0"/>
                </a:solidFill>
                <a:cs typeface="Calibri" panose="020F0502020204030204" pitchFamily="34" charset="0"/>
              </a:rPr>
              <a:t>ENI</a:t>
            </a:r>
            <a:r>
              <a:rPr lang="en-GB" sz="1400" b="1" baseline="-25000" dirty="0">
                <a:solidFill>
                  <a:srgbClr val="0070C0"/>
                </a:solidFill>
                <a:cs typeface="Calibri" panose="020F0502020204030204" pitchFamily="34" charset="0"/>
              </a:rPr>
              <a:t>E</a:t>
            </a:r>
            <a:r>
              <a:rPr lang="en-GB" sz="1400" b="1" dirty="0">
                <a:solidFill>
                  <a:srgbClr val="0070C0"/>
                </a:solidFill>
                <a:cs typeface="Calibri" panose="020F0502020204030204" pitchFamily="34" charset="0"/>
              </a:rPr>
              <a:t> energy normalized indicator for electricity</a:t>
            </a:r>
            <a:endParaRPr lang="en-GB" sz="1400" b="1" dirty="0">
              <a:solidFill>
                <a:srgbClr val="1E2731"/>
              </a:solidFill>
              <a:cs typeface="Calibri" panose="020F0502020204030204" pitchFamily="34" charset="0"/>
            </a:endParaRPr>
          </a:p>
          <a:p>
            <a:pPr marL="266700" lvl="0" algn="just"/>
            <a:r>
              <a:rPr lang="en-GB" sz="1400" dirty="0">
                <a:solidFill>
                  <a:srgbClr val="1E2731"/>
                </a:solidFill>
                <a:cs typeface="Calibri" panose="020F0502020204030204" pitchFamily="34" charset="0"/>
              </a:rPr>
              <a:t>reference consumption is referred is obtained from the ratio between average annual consumption and surface area on the floors, normalised with respect to the school's operating hours</a:t>
            </a:r>
            <a:endParaRPr lang="it-IT" sz="1400" dirty="0">
              <a:solidFill>
                <a:srgbClr val="1E2731"/>
              </a:solidFill>
              <a:cs typeface="Calibri" panose="020F0502020204030204" pitchFamily="34" charset="0"/>
            </a:endParaRPr>
          </a:p>
          <a:p>
            <a:pPr algn="just">
              <a:spcBef>
                <a:spcPts val="600"/>
              </a:spcBef>
            </a:pPr>
            <a:endParaRPr lang="it-IT" sz="1400" dirty="0">
              <a:solidFill>
                <a:srgbClr val="1E2731"/>
              </a:solidFill>
              <a:latin typeface="+mj-lt"/>
              <a:cs typeface="Calibri" panose="020F0502020204030204" pitchFamily="34" charset="0"/>
            </a:endParaRPr>
          </a:p>
          <a:p>
            <a:endParaRPr lang="it-IT" sz="1800" dirty="0">
              <a:solidFill>
                <a:srgbClr val="1E2731"/>
              </a:solidFill>
              <a:latin typeface="Calibri" panose="020F0502020204030204" pitchFamily="34" charset="0"/>
              <a:cs typeface="Calibri" panose="020F0502020204030204" pitchFamily="34" charset="0"/>
            </a:endParaRPr>
          </a:p>
          <a:p>
            <a:endParaRPr lang="it-IT" sz="1800" dirty="0">
              <a:solidFill>
                <a:srgbClr val="1E2731"/>
              </a:solidFill>
              <a:latin typeface="Calibri" panose="020F0502020204030204" pitchFamily="34" charset="0"/>
              <a:cs typeface="Calibri" panose="020F0502020204030204" pitchFamily="34" charset="0"/>
            </a:endParaRPr>
          </a:p>
          <a:p>
            <a:endParaRPr lang="it-IT" sz="1800" dirty="0">
              <a:solidFill>
                <a:srgbClr val="1E2731"/>
              </a:solidFill>
              <a:latin typeface="Calibri" panose="020F0502020204030204" pitchFamily="34" charset="0"/>
              <a:cs typeface="Calibri" panose="020F0502020204030204" pitchFamily="34" charset="0"/>
            </a:endParaRPr>
          </a:p>
          <a:p>
            <a:pPr marL="0" lvl="1" indent="0">
              <a:buNone/>
            </a:pPr>
            <a:endParaRPr lang="it-IT" b="1" cap="small" dirty="0"/>
          </a:p>
        </p:txBody>
      </p:sp>
    </p:spTree>
    <p:extLst>
      <p:ext uri="{BB962C8B-B14F-4D97-AF65-F5344CB8AC3E}">
        <p14:creationId xmlns:p14="http://schemas.microsoft.com/office/powerpoint/2010/main" val="118418603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results </a:t>
            </a:r>
          </a:p>
        </p:txBody>
      </p:sp>
      <p:sp>
        <p:nvSpPr>
          <p:cNvPr id="3" name="Symbol zastępczy tekstu 2"/>
          <p:cNvSpPr>
            <a:spLocks noGrp="1"/>
          </p:cNvSpPr>
          <p:nvPr>
            <p:ph type="body" sz="quarter" idx="10"/>
          </p:nvPr>
        </p:nvSpPr>
        <p:spPr>
          <a:xfrm>
            <a:off x="296864" y="1411295"/>
            <a:ext cx="8562974" cy="310825"/>
          </a:xfrm>
        </p:spPr>
        <p:txBody>
          <a:bodyPr/>
          <a:lstStyle/>
          <a:p>
            <a:r>
              <a:rPr lang="it-IT" sz="2000" dirty="0"/>
              <a:t>5.1.4 Use of web tool: Renovation Options Module</a:t>
            </a:r>
          </a:p>
          <a:p>
            <a:endParaRPr lang="it-IT" sz="2000" dirty="0"/>
          </a:p>
          <a:p>
            <a:pPr defTabSz="703692">
              <a:spcBef>
                <a:spcPts val="100"/>
              </a:spcBef>
              <a:defRPr sz="2184"/>
            </a:pPr>
            <a:endParaRPr lang="en-US" sz="2000" b="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it-IT" sz="1800" i="1" dirty="0"/>
              <a:t>	Correct answer is green</a:t>
            </a:r>
            <a:endParaRPr lang="pl-PL" sz="1800" dirty="0"/>
          </a:p>
          <a:p>
            <a:endParaRPr lang="en-US" sz="1600" dirty="0"/>
          </a:p>
          <a:p>
            <a:endParaRPr lang="en-US" sz="1600" dirty="0"/>
          </a:p>
          <a:p>
            <a:pPr defTabSz="703692">
              <a:spcBef>
                <a:spcPts val="100"/>
              </a:spcBef>
              <a:defRPr sz="2184"/>
            </a:pPr>
            <a:endParaRPr lang="pl-PL" sz="2000"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7</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mj-lt"/>
                <a:cs typeface="Calibri" panose="020F0502020204030204" pitchFamily="34" charset="0"/>
              </a:rPr>
              <a:t>When you use the “Renovation Options Module”:</a:t>
            </a:r>
            <a:endParaRPr lang="en-GB" sz="2000" dirty="0">
              <a:solidFill>
                <a:schemeClr val="tx1"/>
              </a:solidFill>
              <a:latin typeface="+mj-lt"/>
              <a:cs typeface="Calibri" panose="020F0502020204030204" pitchFamily="34" charset="0"/>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000000"/>
                </a:solidFill>
              </a:rPr>
              <a:t>only interventions that affect the building envelope can be selected</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latin typeface="+mj-lt"/>
              </a:rPr>
              <a:t>you can choose different improvement actions to evaluate the savings and the percentage contribution of the savings compared to the total savings</a:t>
            </a:r>
            <a:endParaRPr lang="it-IT" sz="1800" dirty="0">
              <a:solidFill>
                <a:schemeClr val="tx1"/>
              </a:solidFill>
              <a:latin typeface="+mj-lt"/>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000000"/>
                </a:solidFill>
              </a:rPr>
              <a:t>the value of the U-value before (U</a:t>
            </a:r>
            <a:r>
              <a:rPr lang="en-US" sz="1800" baseline="-25000" dirty="0">
                <a:solidFill>
                  <a:srgbClr val="000000"/>
                </a:solidFill>
              </a:rPr>
              <a:t>old</a:t>
            </a:r>
            <a:r>
              <a:rPr lang="en-US" sz="1800" dirty="0">
                <a:solidFill>
                  <a:srgbClr val="000000"/>
                </a:solidFill>
              </a:rPr>
              <a:t>) and after (U</a:t>
            </a:r>
            <a:r>
              <a:rPr lang="en-US" sz="1800" baseline="-25000" dirty="0">
                <a:solidFill>
                  <a:srgbClr val="000000"/>
                </a:solidFill>
              </a:rPr>
              <a:t>new</a:t>
            </a:r>
            <a:r>
              <a:rPr lang="en-US" sz="1800" dirty="0">
                <a:solidFill>
                  <a:srgbClr val="000000"/>
                </a:solidFill>
              </a:rPr>
              <a:t>) the intervention on the building envelope (e.g. glazing, roof, walls, floor) must be known in order to evaluate the energy savings.</a:t>
            </a:r>
          </a:p>
        </p:txBody>
      </p:sp>
    </p:spTree>
    <p:extLst>
      <p:ext uri="{BB962C8B-B14F-4D97-AF65-F5344CB8AC3E}">
        <p14:creationId xmlns:p14="http://schemas.microsoft.com/office/powerpoint/2010/main" val="211528027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results </a:t>
            </a:r>
          </a:p>
        </p:txBody>
      </p:sp>
      <p:sp>
        <p:nvSpPr>
          <p:cNvPr id="3" name="Symbol zastępczy tekstu 2"/>
          <p:cNvSpPr>
            <a:spLocks noGrp="1"/>
          </p:cNvSpPr>
          <p:nvPr>
            <p:ph type="body" sz="quarter" idx="10"/>
          </p:nvPr>
        </p:nvSpPr>
        <p:spPr>
          <a:xfrm>
            <a:off x="296864" y="1411295"/>
            <a:ext cx="8562974" cy="310825"/>
          </a:xfrm>
        </p:spPr>
        <p:txBody>
          <a:bodyPr/>
          <a:lstStyle/>
          <a:p>
            <a:r>
              <a:rPr lang="it-IT" sz="2000" dirty="0"/>
              <a:t>5.1.4 Use of web tool: Renovation Options Module</a:t>
            </a:r>
          </a:p>
          <a:p>
            <a:endParaRPr lang="it-IT" sz="2000" dirty="0"/>
          </a:p>
          <a:p>
            <a:pPr defTabSz="703692">
              <a:spcBef>
                <a:spcPts val="100"/>
              </a:spcBef>
              <a:defRPr sz="2184"/>
            </a:pPr>
            <a:endParaRPr lang="en-US" sz="2000" b="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it-IT" sz="1800" i="1" dirty="0"/>
              <a:t>	Correct answer is green</a:t>
            </a:r>
            <a:endParaRPr lang="pl-PL" sz="1800" dirty="0"/>
          </a:p>
          <a:p>
            <a:endParaRPr lang="en-US" sz="1600" dirty="0"/>
          </a:p>
          <a:p>
            <a:pPr defTabSz="703692">
              <a:spcBef>
                <a:spcPts val="100"/>
              </a:spcBef>
              <a:defRPr sz="2184"/>
            </a:pPr>
            <a:r>
              <a:rPr lang="it-IT" sz="2000" i="1" dirty="0"/>
              <a:t>	</a:t>
            </a:r>
            <a:endParaRPr lang="pl-PL" sz="2000" i="1" dirty="0"/>
          </a:p>
        </p:txBody>
      </p:sp>
      <p:sp>
        <p:nvSpPr>
          <p:cNvPr id="4" name="Rettangolo 3">
            <a:extLst>
              <a:ext uri="{FF2B5EF4-FFF2-40B4-BE49-F238E27FC236}">
                <a16:creationId xmlns="" xmlns:a16="http://schemas.microsoft.com/office/drawing/2014/main" id="{F3828F1F-2191-4692-BC42-0B78E8DB9DCD}"/>
              </a:ext>
            </a:extLst>
          </p:cNvPr>
          <p:cNvSpPr/>
          <p:nvPr/>
        </p:nvSpPr>
        <p:spPr>
          <a:xfrm>
            <a:off x="-4761" y="1935480"/>
            <a:ext cx="1711641" cy="6860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Question 8</a:t>
            </a:r>
          </a:p>
        </p:txBody>
      </p:sp>
      <p:sp>
        <p:nvSpPr>
          <p:cNvPr id="5" name="Rettangolo 4">
            <a:extLst>
              <a:ext uri="{FF2B5EF4-FFF2-40B4-BE49-F238E27FC236}">
                <a16:creationId xmlns="" xmlns:a16="http://schemas.microsoft.com/office/drawing/2014/main" id="{F017CEF2-4F4C-4C87-A9BC-BA52364B2441}"/>
              </a:ext>
            </a:extLst>
          </p:cNvPr>
          <p:cNvSpPr/>
          <p:nvPr/>
        </p:nvSpPr>
        <p:spPr>
          <a:xfrm>
            <a:off x="1706880" y="193548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cs typeface="Calibri" panose="020F0502020204030204" pitchFamily="34" charset="0"/>
              </a:rPr>
              <a:t>In the box for the interventions on systems:</a:t>
            </a:r>
            <a:endParaRPr lang="en-GB" sz="2000" dirty="0">
              <a:solidFill>
                <a:schemeClr val="tx1"/>
              </a:solidFill>
              <a:cs typeface="Calibri" panose="020F0502020204030204" pitchFamily="34" charset="0"/>
            </a:endParaRPr>
          </a:p>
        </p:txBody>
      </p:sp>
      <p:sp>
        <p:nvSpPr>
          <p:cNvPr id="6" name="Rettangolo 5">
            <a:extLst>
              <a:ext uri="{FF2B5EF4-FFF2-40B4-BE49-F238E27FC236}">
                <a16:creationId xmlns="" xmlns:a16="http://schemas.microsoft.com/office/drawing/2014/main" id="{0FB7CC57-064B-4099-B68A-98A84496DA04}"/>
              </a:ext>
            </a:extLst>
          </p:cNvPr>
          <p:cNvSpPr/>
          <p:nvPr/>
        </p:nvSpPr>
        <p:spPr>
          <a:xfrm>
            <a:off x="454977" y="2880154"/>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a:t>
            </a:r>
          </a:p>
        </p:txBody>
      </p:sp>
      <p:sp>
        <p:nvSpPr>
          <p:cNvPr id="7" name="Rettangolo 6">
            <a:extLst>
              <a:ext uri="{FF2B5EF4-FFF2-40B4-BE49-F238E27FC236}">
                <a16:creationId xmlns="" xmlns:a16="http://schemas.microsoft.com/office/drawing/2014/main" id="{FD66022C-2E21-401D-B7CF-FA33AB55830B}"/>
              </a:ext>
            </a:extLst>
          </p:cNvPr>
          <p:cNvSpPr/>
          <p:nvPr/>
        </p:nvSpPr>
        <p:spPr>
          <a:xfrm>
            <a:off x="1097280" y="2880154"/>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000000"/>
                </a:solidFill>
              </a:rPr>
              <a:t>old boilers can only be replaced with modern condensing boilers</a:t>
            </a:r>
            <a:endParaRPr lang="it-IT" sz="1800" dirty="0">
              <a:solidFill>
                <a:srgbClr val="000000"/>
              </a:solidFill>
            </a:endParaRPr>
          </a:p>
        </p:txBody>
      </p:sp>
      <p:sp>
        <p:nvSpPr>
          <p:cNvPr id="8" name="Rettangolo 7">
            <a:extLst>
              <a:ext uri="{FF2B5EF4-FFF2-40B4-BE49-F238E27FC236}">
                <a16:creationId xmlns="" xmlns:a16="http://schemas.microsoft.com/office/drawing/2014/main" id="{9A5183BF-E20C-44D6-A201-CEE88BA58E59}"/>
              </a:ext>
            </a:extLst>
          </p:cNvPr>
          <p:cNvSpPr/>
          <p:nvPr/>
        </p:nvSpPr>
        <p:spPr>
          <a:xfrm>
            <a:off x="454977" y="3779109"/>
            <a:ext cx="624840" cy="6860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B</a:t>
            </a:r>
          </a:p>
        </p:txBody>
      </p:sp>
      <p:sp>
        <p:nvSpPr>
          <p:cNvPr id="9" name="Rettangolo 8">
            <a:extLst>
              <a:ext uri="{FF2B5EF4-FFF2-40B4-BE49-F238E27FC236}">
                <a16:creationId xmlns="" xmlns:a16="http://schemas.microsoft.com/office/drawing/2014/main" id="{527FC102-321F-4964-BB54-EE09F758F407}"/>
              </a:ext>
            </a:extLst>
          </p:cNvPr>
          <p:cNvSpPr/>
          <p:nvPr/>
        </p:nvSpPr>
        <p:spPr>
          <a:xfrm>
            <a:off x="1079817" y="3779109"/>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latin typeface="+mj-lt"/>
              </a:rPr>
              <a:t>For lighting projects, the Power before renovation (P</a:t>
            </a:r>
            <a:r>
              <a:rPr lang="en-GB" sz="1800" baseline="-25000" dirty="0">
                <a:solidFill>
                  <a:schemeClr val="tx1"/>
                </a:solidFill>
                <a:latin typeface="+mj-lt"/>
              </a:rPr>
              <a:t>old</a:t>
            </a:r>
            <a:r>
              <a:rPr lang="en-GB" sz="1800" dirty="0">
                <a:solidFill>
                  <a:schemeClr val="tx1"/>
                </a:solidFill>
                <a:latin typeface="+mj-lt"/>
              </a:rPr>
              <a:t>) and Power after renovation (P</a:t>
            </a:r>
            <a:r>
              <a:rPr lang="en-GB" sz="1800" baseline="-25000" dirty="0">
                <a:solidFill>
                  <a:schemeClr val="tx1"/>
                </a:solidFill>
                <a:latin typeface="+mj-lt"/>
              </a:rPr>
              <a:t>new</a:t>
            </a:r>
            <a:r>
              <a:rPr lang="en-GB" sz="1800" dirty="0">
                <a:solidFill>
                  <a:schemeClr val="tx1"/>
                </a:solidFill>
                <a:latin typeface="+mj-lt"/>
              </a:rPr>
              <a:t>) are the value of the total power of LED system before and after the renovation</a:t>
            </a:r>
            <a:endParaRPr lang="it-IT" sz="1800" dirty="0">
              <a:solidFill>
                <a:schemeClr val="tx1"/>
              </a:solidFill>
              <a:latin typeface="+mj-lt"/>
            </a:endParaRPr>
          </a:p>
        </p:txBody>
      </p:sp>
      <p:sp>
        <p:nvSpPr>
          <p:cNvPr id="10" name="Rettangolo 9">
            <a:extLst>
              <a:ext uri="{FF2B5EF4-FFF2-40B4-BE49-F238E27FC236}">
                <a16:creationId xmlns="" xmlns:a16="http://schemas.microsoft.com/office/drawing/2014/main" id="{12753E92-BFCE-4105-9668-329DE5682FE4}"/>
              </a:ext>
            </a:extLst>
          </p:cNvPr>
          <p:cNvSpPr/>
          <p:nvPr/>
        </p:nvSpPr>
        <p:spPr>
          <a:xfrm>
            <a:off x="454977" y="4693510"/>
            <a:ext cx="624840" cy="686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a:t>
            </a:r>
          </a:p>
        </p:txBody>
      </p:sp>
      <p:sp>
        <p:nvSpPr>
          <p:cNvPr id="11" name="Rettangolo 10">
            <a:extLst>
              <a:ext uri="{FF2B5EF4-FFF2-40B4-BE49-F238E27FC236}">
                <a16:creationId xmlns="" xmlns:a16="http://schemas.microsoft.com/office/drawing/2014/main" id="{3FE4C33D-AC95-4695-864A-34BE7129A2B5}"/>
              </a:ext>
            </a:extLst>
          </p:cNvPr>
          <p:cNvSpPr/>
          <p:nvPr/>
        </p:nvSpPr>
        <p:spPr>
          <a:xfrm>
            <a:off x="1079817" y="4693510"/>
            <a:ext cx="7454583" cy="686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000000"/>
                </a:solidFill>
              </a:rPr>
              <a:t>it is possible to evaluate the energy and economic benefits linked to interventions related to the use of renewable sources plants</a:t>
            </a:r>
          </a:p>
        </p:txBody>
      </p:sp>
    </p:spTree>
    <p:extLst>
      <p:ext uri="{BB962C8B-B14F-4D97-AF65-F5344CB8AC3E}">
        <p14:creationId xmlns:p14="http://schemas.microsoft.com/office/powerpoint/2010/main" val="261627043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it-IT" dirty="0"/>
              <a:t>Method for calculation of specific energy consumption</a:t>
            </a:r>
            <a:endParaRPr lang="en-GB" i="1" dirty="0"/>
          </a:p>
        </p:txBody>
      </p:sp>
      <p:sp>
        <p:nvSpPr>
          <p:cNvPr id="3" name="Textplatzhalter 2"/>
          <p:cNvSpPr>
            <a:spLocks noGrp="1"/>
          </p:cNvSpPr>
          <p:nvPr>
            <p:ph type="body" sz="quarter" idx="10"/>
          </p:nvPr>
        </p:nvSpPr>
        <p:spPr>
          <a:xfrm>
            <a:off x="218487" y="1292792"/>
            <a:ext cx="8562974" cy="3211032"/>
          </a:xfrm>
        </p:spPr>
        <p:txBody>
          <a:bodyPr/>
          <a:lstStyle/>
          <a:p>
            <a:pPr marL="0" lvl="1" indent="0">
              <a:buNone/>
            </a:pPr>
            <a:r>
              <a:rPr lang="en-GB" sz="1800" b="1" cap="small" dirty="0">
                <a:latin typeface="+mj-lt"/>
              </a:rPr>
              <a:t>CALCULATION STEPS – Energy Consumption</a:t>
            </a:r>
            <a:endParaRPr lang="it-IT" sz="1800" dirty="0">
              <a:solidFill>
                <a:srgbClr val="1E2731"/>
              </a:solidFill>
              <a:latin typeface="Calibri" panose="020F0502020204030204" pitchFamily="34" charset="0"/>
              <a:cs typeface="Calibri" panose="020F0502020204030204" pitchFamily="34" charset="0"/>
            </a:endParaRPr>
          </a:p>
          <a:p>
            <a:pPr algn="just"/>
            <a:r>
              <a:rPr lang="en-GB" sz="1600" dirty="0">
                <a:latin typeface="+mj-lt"/>
                <a:cs typeface="Calibri" panose="020F0502020204030204" pitchFamily="34" charset="0"/>
              </a:rPr>
              <a:t>Energy consumption for heating and electricity consumption are taken from the bills for the last three years. Both fuel and electricity consumption over the three years are added together and are divided by 3 to obtain the average annual consumption.</a:t>
            </a:r>
          </a:p>
          <a:p>
            <a:endParaRPr lang="en-GB" sz="1800" dirty="0">
              <a:latin typeface="Calibri" panose="020F0502020204030204" pitchFamily="34" charset="0"/>
              <a:cs typeface="Calibri" panose="020F0502020204030204" pitchFamily="34" charset="0"/>
            </a:endParaRPr>
          </a:p>
          <a:p>
            <a:endParaRPr lang="en-GB" sz="1800" dirty="0">
              <a:latin typeface="Calibri" panose="020F0502020204030204" pitchFamily="34" charset="0"/>
              <a:cs typeface="Calibri" panose="020F0502020204030204" pitchFamily="34" charset="0"/>
            </a:endParaRPr>
          </a:p>
          <a:p>
            <a:endParaRPr lang="it-IT" sz="1800" dirty="0">
              <a:latin typeface="Calibri" panose="020F0502020204030204" pitchFamily="34" charset="0"/>
              <a:cs typeface="Calibri" panose="020F0502020204030204" pitchFamily="34" charset="0"/>
            </a:endParaRPr>
          </a:p>
          <a:p>
            <a:endParaRPr lang="it-IT" sz="1800" dirty="0">
              <a:solidFill>
                <a:srgbClr val="1E2731"/>
              </a:solidFill>
              <a:latin typeface="Calibri" panose="020F0502020204030204" pitchFamily="34" charset="0"/>
              <a:cs typeface="Calibri" panose="020F0502020204030204" pitchFamily="34" charset="0"/>
            </a:endParaRPr>
          </a:p>
          <a:p>
            <a:endParaRPr lang="it-IT" sz="1800" dirty="0">
              <a:solidFill>
                <a:srgbClr val="1E2731"/>
              </a:solidFill>
              <a:latin typeface="Calibri" panose="020F0502020204030204" pitchFamily="34" charset="0"/>
              <a:cs typeface="Calibri" panose="020F0502020204030204" pitchFamily="34" charset="0"/>
            </a:endParaRPr>
          </a:p>
          <a:p>
            <a:pPr marL="0" lvl="1" indent="0">
              <a:buNone/>
            </a:pPr>
            <a:endParaRPr lang="it-IT" b="1" cap="small" dirty="0"/>
          </a:p>
        </p:txBody>
      </p:sp>
      <p:pic>
        <p:nvPicPr>
          <p:cNvPr id="5" name="Immagine 4">
            <a:extLst>
              <a:ext uri="{FF2B5EF4-FFF2-40B4-BE49-F238E27FC236}">
                <a16:creationId xmlns="" xmlns:a16="http://schemas.microsoft.com/office/drawing/2014/main" id="{4FFBBEF6-360E-4ECB-8327-BD7B25A364AB}"/>
              </a:ext>
            </a:extLst>
          </p:cNvPr>
          <p:cNvPicPr>
            <a:picLocks noChangeAspect="1"/>
          </p:cNvPicPr>
          <p:nvPr/>
        </p:nvPicPr>
        <p:blipFill>
          <a:blip r:embed="rId2"/>
          <a:stretch>
            <a:fillRect/>
          </a:stretch>
        </p:blipFill>
        <p:spPr>
          <a:xfrm>
            <a:off x="1502615" y="2512597"/>
            <a:ext cx="5976000" cy="1985011"/>
          </a:xfrm>
          <a:prstGeom prst="rect">
            <a:avLst/>
          </a:prstGeom>
        </p:spPr>
      </p:pic>
      <p:pic>
        <p:nvPicPr>
          <p:cNvPr id="6" name="Immagine 5">
            <a:extLst>
              <a:ext uri="{FF2B5EF4-FFF2-40B4-BE49-F238E27FC236}">
                <a16:creationId xmlns="" xmlns:a16="http://schemas.microsoft.com/office/drawing/2014/main" id="{2767B838-3704-466E-856F-52DDF6A78962}"/>
              </a:ext>
            </a:extLst>
          </p:cNvPr>
          <p:cNvPicPr>
            <a:picLocks noChangeAspect="1"/>
          </p:cNvPicPr>
          <p:nvPr/>
        </p:nvPicPr>
        <p:blipFill>
          <a:blip r:embed="rId3"/>
          <a:stretch>
            <a:fillRect/>
          </a:stretch>
        </p:blipFill>
        <p:spPr>
          <a:xfrm>
            <a:off x="1511974" y="4532855"/>
            <a:ext cx="5976000" cy="1727490"/>
          </a:xfrm>
          <a:prstGeom prst="rect">
            <a:avLst/>
          </a:prstGeom>
        </p:spPr>
      </p:pic>
    </p:spTree>
    <p:extLst>
      <p:ext uri="{BB962C8B-B14F-4D97-AF65-F5344CB8AC3E}">
        <p14:creationId xmlns:p14="http://schemas.microsoft.com/office/powerpoint/2010/main" val="270147888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it-IT" dirty="0"/>
              <a:t>Method for calculation of specific energy consumption</a:t>
            </a:r>
            <a:endParaRPr lang="en-GB" i="1" dirty="0"/>
          </a:p>
        </p:txBody>
      </p:sp>
      <p:sp>
        <p:nvSpPr>
          <p:cNvPr id="3" name="Textplatzhalter 2"/>
          <p:cNvSpPr>
            <a:spLocks noGrp="1"/>
          </p:cNvSpPr>
          <p:nvPr>
            <p:ph type="body" sz="quarter" idx="10"/>
          </p:nvPr>
        </p:nvSpPr>
        <p:spPr>
          <a:xfrm>
            <a:off x="218487" y="1292791"/>
            <a:ext cx="8562974" cy="4861265"/>
          </a:xfrm>
        </p:spPr>
        <p:txBody>
          <a:bodyPr/>
          <a:lstStyle/>
          <a:p>
            <a:pPr marL="0" lvl="1" indent="0">
              <a:buNone/>
            </a:pPr>
            <a:r>
              <a:rPr lang="en-GB" sz="1800" b="1" cap="small" dirty="0">
                <a:latin typeface="+mj-lt"/>
              </a:rPr>
              <a:t>CALCULATION STEPS – Dimensional &amp; Climatic Data</a:t>
            </a:r>
          </a:p>
          <a:p>
            <a:pPr marL="0" lvl="1" indent="0">
              <a:buNone/>
            </a:pPr>
            <a:endParaRPr lang="it-IT" sz="1800" dirty="0">
              <a:solidFill>
                <a:srgbClr val="1E2731"/>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q"/>
            </a:pPr>
            <a:r>
              <a:rPr lang="en-GB" sz="1500" b="1" dirty="0">
                <a:solidFill>
                  <a:srgbClr val="0070C0"/>
                </a:solidFill>
                <a:latin typeface="+mj-lt"/>
                <a:cs typeface="Calibri" panose="020F0502020204030204" pitchFamily="34" charset="0"/>
              </a:rPr>
              <a:t>Gross heated volume V [m</a:t>
            </a:r>
            <a:r>
              <a:rPr lang="en-GB" sz="1500" b="1" baseline="30000" dirty="0">
                <a:solidFill>
                  <a:srgbClr val="0070C0"/>
                </a:solidFill>
                <a:latin typeface="+mj-lt"/>
                <a:cs typeface="Calibri" panose="020F0502020204030204" pitchFamily="34" charset="0"/>
              </a:rPr>
              <a:t>3</a:t>
            </a:r>
            <a:r>
              <a:rPr lang="en-GB" sz="1500" b="1" dirty="0">
                <a:solidFill>
                  <a:srgbClr val="0070C0"/>
                </a:solidFill>
                <a:latin typeface="+mj-lt"/>
                <a:cs typeface="Calibri" panose="020F0502020204030204" pitchFamily="34" charset="0"/>
              </a:rPr>
              <a:t>]</a:t>
            </a:r>
            <a:r>
              <a:rPr lang="it-IT" sz="1500" b="1" dirty="0">
                <a:solidFill>
                  <a:srgbClr val="0070C0"/>
                </a:solidFill>
                <a:latin typeface="+mj-lt"/>
                <a:cs typeface="Calibri" panose="020F0502020204030204" pitchFamily="34" charset="0"/>
              </a:rPr>
              <a:t> </a:t>
            </a:r>
            <a:r>
              <a:rPr lang="en-GB" sz="1500" dirty="0">
                <a:latin typeface="+mj-lt"/>
                <a:cs typeface="Calibri" panose="020F0502020204030204" pitchFamily="34" charset="0"/>
              </a:rPr>
              <a:t>It can be measured by the drawings, if available, or the building is measured from the outside. It includes the exterior walls. Unheated parts of the building must be excluded. If the school consists of several buildings, it represents the sum of the volumes of the individual buildings.</a:t>
            </a:r>
            <a:endParaRPr lang="it-IT" sz="1500" dirty="0">
              <a:latin typeface="+mj-lt"/>
              <a:cs typeface="Calibri" panose="020F0502020204030204" pitchFamily="34" charset="0"/>
            </a:endParaRPr>
          </a:p>
          <a:p>
            <a:pPr marL="285750" indent="-285750" algn="just">
              <a:spcBef>
                <a:spcPts val="1200"/>
              </a:spcBef>
              <a:buFont typeface="Wingdings" panose="05000000000000000000" pitchFamily="2" charset="2"/>
              <a:buChar char="q"/>
            </a:pPr>
            <a:r>
              <a:rPr lang="en-GB" sz="1500" b="1" dirty="0">
                <a:solidFill>
                  <a:srgbClr val="0070C0"/>
                </a:solidFill>
                <a:latin typeface="+mj-lt"/>
                <a:cs typeface="Calibri" panose="020F0502020204030204" pitchFamily="34" charset="0"/>
              </a:rPr>
              <a:t>Dissipating surface S [m</a:t>
            </a:r>
            <a:r>
              <a:rPr lang="en-GB" sz="1500" b="1" baseline="30000" dirty="0">
                <a:solidFill>
                  <a:srgbClr val="0070C0"/>
                </a:solidFill>
                <a:latin typeface="+mj-lt"/>
                <a:cs typeface="Calibri" panose="020F0502020204030204" pitchFamily="34" charset="0"/>
              </a:rPr>
              <a:t>2</a:t>
            </a:r>
            <a:r>
              <a:rPr lang="en-GB" sz="1500" b="1" dirty="0">
                <a:solidFill>
                  <a:srgbClr val="0070C0"/>
                </a:solidFill>
                <a:latin typeface="+mj-lt"/>
                <a:cs typeface="Calibri" panose="020F0502020204030204" pitchFamily="34" charset="0"/>
              </a:rPr>
              <a:t>]</a:t>
            </a:r>
            <a:r>
              <a:rPr lang="it-IT" sz="1500" b="1" dirty="0">
                <a:solidFill>
                  <a:srgbClr val="0070C0"/>
                </a:solidFill>
                <a:latin typeface="+mj-lt"/>
                <a:cs typeface="Calibri" panose="020F0502020204030204" pitchFamily="34" charset="0"/>
              </a:rPr>
              <a:t> </a:t>
            </a:r>
            <a:r>
              <a:rPr lang="en-GB" sz="1500" dirty="0">
                <a:latin typeface="+mj-lt"/>
                <a:cs typeface="Calibri" panose="020F0502020204030204" pitchFamily="34" charset="0"/>
              </a:rPr>
              <a:t>It is obtained from the plans of the buildings or through direct reliefs including also the partition walls, excluding the perimeter walls. If the school consists of several buildings, it represents the sum of the floor areas of the individual buildings.</a:t>
            </a:r>
            <a:endParaRPr lang="it-IT" sz="1500" dirty="0">
              <a:latin typeface="+mj-lt"/>
              <a:cs typeface="Calibri" panose="020F0502020204030204" pitchFamily="34" charset="0"/>
            </a:endParaRPr>
          </a:p>
          <a:p>
            <a:pPr marL="285750" indent="-285750" algn="just">
              <a:spcBef>
                <a:spcPts val="1200"/>
              </a:spcBef>
              <a:buFont typeface="Wingdings" panose="05000000000000000000" pitchFamily="2" charset="2"/>
              <a:buChar char="q"/>
            </a:pPr>
            <a:r>
              <a:rPr lang="en-GB" sz="1500" b="1" dirty="0">
                <a:solidFill>
                  <a:srgbClr val="0070C0"/>
                </a:solidFill>
                <a:latin typeface="+mj-lt"/>
                <a:cs typeface="Calibri" panose="020F0502020204030204" pitchFamily="34" charset="0"/>
              </a:rPr>
              <a:t>Shape factor S/V [m</a:t>
            </a:r>
            <a:r>
              <a:rPr lang="en-GB" sz="1500" b="1" baseline="30000" dirty="0">
                <a:solidFill>
                  <a:srgbClr val="0070C0"/>
                </a:solidFill>
                <a:latin typeface="+mj-lt"/>
                <a:cs typeface="Calibri" panose="020F0502020204030204" pitchFamily="34" charset="0"/>
              </a:rPr>
              <a:t>-1</a:t>
            </a:r>
            <a:r>
              <a:rPr lang="en-GB" sz="1500" b="1" dirty="0">
                <a:solidFill>
                  <a:srgbClr val="0070C0"/>
                </a:solidFill>
                <a:latin typeface="+mj-lt"/>
                <a:cs typeface="Calibri" panose="020F0502020204030204" pitchFamily="34" charset="0"/>
              </a:rPr>
              <a:t>]</a:t>
            </a:r>
            <a:r>
              <a:rPr lang="it-IT" sz="1500" b="1" dirty="0">
                <a:solidFill>
                  <a:srgbClr val="0070C0"/>
                </a:solidFill>
                <a:latin typeface="+mj-lt"/>
                <a:cs typeface="Calibri" panose="020F0502020204030204" pitchFamily="34" charset="0"/>
              </a:rPr>
              <a:t> </a:t>
            </a:r>
            <a:r>
              <a:rPr lang="en-GB" sz="1500" dirty="0">
                <a:latin typeface="+mj-lt"/>
                <a:cs typeface="Calibri" panose="020F0502020204030204" pitchFamily="34" charset="0"/>
              </a:rPr>
              <a:t>S/V ratio.</a:t>
            </a:r>
            <a:endParaRPr lang="it-IT" sz="1500" dirty="0">
              <a:latin typeface="+mj-lt"/>
              <a:cs typeface="Calibri" panose="020F0502020204030204" pitchFamily="34" charset="0"/>
            </a:endParaRPr>
          </a:p>
          <a:p>
            <a:pPr marL="285750" indent="-285750" algn="just">
              <a:spcBef>
                <a:spcPts val="1200"/>
              </a:spcBef>
              <a:buFont typeface="Wingdings" panose="05000000000000000000" pitchFamily="2" charset="2"/>
              <a:buChar char="q"/>
            </a:pPr>
            <a:r>
              <a:rPr lang="en-GB" sz="1500" b="1" dirty="0">
                <a:solidFill>
                  <a:srgbClr val="0070C0"/>
                </a:solidFill>
                <a:latin typeface="+mj-lt"/>
                <a:cs typeface="Calibri" panose="020F0502020204030204" pitchFamily="34" charset="0"/>
              </a:rPr>
              <a:t>Gross floor Area Ap [m</a:t>
            </a:r>
            <a:r>
              <a:rPr lang="en-GB" sz="1500" b="1" baseline="30000" dirty="0">
                <a:solidFill>
                  <a:srgbClr val="0070C0"/>
                </a:solidFill>
                <a:latin typeface="+mj-lt"/>
                <a:cs typeface="Calibri" panose="020F0502020204030204" pitchFamily="34" charset="0"/>
              </a:rPr>
              <a:t>2</a:t>
            </a:r>
            <a:r>
              <a:rPr lang="en-GB" sz="1500" b="1" dirty="0">
                <a:solidFill>
                  <a:srgbClr val="0070C0"/>
                </a:solidFill>
                <a:latin typeface="+mj-lt"/>
                <a:cs typeface="Calibri" panose="020F0502020204030204" pitchFamily="34" charset="0"/>
              </a:rPr>
              <a:t>]</a:t>
            </a:r>
            <a:r>
              <a:rPr lang="it-IT" sz="1500" b="1" dirty="0">
                <a:solidFill>
                  <a:srgbClr val="0070C0"/>
                </a:solidFill>
                <a:latin typeface="+mj-lt"/>
                <a:cs typeface="Calibri" panose="020F0502020204030204" pitchFamily="34" charset="0"/>
              </a:rPr>
              <a:t> </a:t>
            </a:r>
            <a:r>
              <a:rPr lang="en-GB" sz="1500" dirty="0">
                <a:latin typeface="+mj-lt"/>
                <a:cs typeface="Calibri" panose="020F0502020204030204" pitchFamily="34" charset="0"/>
              </a:rPr>
              <a:t>It is the sum of the individual surfaces surrounding the gross.</a:t>
            </a:r>
          </a:p>
          <a:p>
            <a:pPr marL="285750" indent="-285750" algn="just">
              <a:spcBef>
                <a:spcPts val="1200"/>
              </a:spcBef>
              <a:buFont typeface="Wingdings" panose="05000000000000000000" pitchFamily="2" charset="2"/>
              <a:buChar char="q"/>
            </a:pPr>
            <a:r>
              <a:rPr lang="en-GB" sz="1500" b="1" dirty="0">
                <a:solidFill>
                  <a:srgbClr val="0070C0"/>
                </a:solidFill>
                <a:latin typeface="+mj-lt"/>
                <a:cs typeface="Calibri" panose="020F0502020204030204" pitchFamily="34" charset="0"/>
              </a:rPr>
              <a:t>Degree Days [DD]</a:t>
            </a:r>
            <a:r>
              <a:rPr lang="it-IT" sz="1500" b="1" dirty="0">
                <a:solidFill>
                  <a:srgbClr val="0070C0"/>
                </a:solidFill>
                <a:latin typeface="+mj-lt"/>
                <a:cs typeface="Calibri" panose="020F0502020204030204" pitchFamily="34" charset="0"/>
              </a:rPr>
              <a:t> </a:t>
            </a:r>
            <a:r>
              <a:rPr lang="en-GB" sz="1500" dirty="0">
                <a:latin typeface="+mj-lt"/>
                <a:cs typeface="Calibri" panose="020F0502020204030204" pitchFamily="34" charset="0"/>
              </a:rPr>
              <a:t>Heating degree days are a measure of how much (in degrees), and for how long (in days), the outside air temperature was below a certain level. It is a measurement designed to quantify the demand for energy needed to heat a building. Formally, DD are defined as </a:t>
            </a:r>
            <a:r>
              <a:rPr lang="en-GB" sz="1500" b="1" dirty="0">
                <a:solidFill>
                  <a:srgbClr val="0070C0"/>
                </a:solidFill>
                <a:latin typeface="+mj-lt"/>
                <a:cs typeface="Calibri" panose="020F0502020204030204" pitchFamily="34" charset="0"/>
              </a:rPr>
              <a:t>the sum of the differences between the internal design temperature (20 °C) and the average daily outdoor temperature for all heating days of the winter season in a given location</a:t>
            </a:r>
            <a:r>
              <a:rPr lang="en-GB" sz="1500" dirty="0">
                <a:latin typeface="+mj-lt"/>
                <a:cs typeface="Calibri" panose="020F0502020204030204" pitchFamily="34" charset="0"/>
              </a:rPr>
              <a:t>. </a:t>
            </a:r>
            <a:endParaRPr lang="it-IT" sz="1500" dirty="0">
              <a:latin typeface="+mj-lt"/>
              <a:cs typeface="Calibri" panose="020F0502020204030204" pitchFamily="34" charset="0"/>
            </a:endParaRPr>
          </a:p>
          <a:p>
            <a:endParaRPr lang="it-IT"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endParaRPr lang="it-IT" sz="1600" dirty="0">
              <a:latin typeface="Calibri" panose="020F0502020204030204" pitchFamily="34" charset="0"/>
              <a:cs typeface="Calibri" panose="020F0502020204030204" pitchFamily="34" charset="0"/>
            </a:endParaRPr>
          </a:p>
          <a:p>
            <a:endParaRPr lang="it-IT" sz="1800" dirty="0">
              <a:solidFill>
                <a:srgbClr val="1E2731"/>
              </a:solidFill>
              <a:latin typeface="Calibri" panose="020F0502020204030204" pitchFamily="34" charset="0"/>
              <a:cs typeface="Calibri" panose="020F0502020204030204" pitchFamily="34" charset="0"/>
            </a:endParaRPr>
          </a:p>
          <a:p>
            <a:endParaRPr lang="it-IT" sz="1800" dirty="0">
              <a:solidFill>
                <a:srgbClr val="1E2731"/>
              </a:solidFill>
              <a:latin typeface="Calibri" panose="020F0502020204030204" pitchFamily="34" charset="0"/>
              <a:cs typeface="Calibri" panose="020F0502020204030204" pitchFamily="34" charset="0"/>
            </a:endParaRPr>
          </a:p>
          <a:p>
            <a:pPr marL="0" lvl="1" indent="0">
              <a:buNone/>
            </a:pPr>
            <a:endParaRPr lang="it-IT" b="1" cap="small" dirty="0"/>
          </a:p>
        </p:txBody>
      </p:sp>
    </p:spTree>
    <p:extLst>
      <p:ext uri="{BB962C8B-B14F-4D97-AF65-F5344CB8AC3E}">
        <p14:creationId xmlns:p14="http://schemas.microsoft.com/office/powerpoint/2010/main" val="6751073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 xmlns:a16="http://schemas.microsoft.com/office/drawing/2014/main" id="{030D6250-B6BD-4419-AE5D-38C565E6497C}"/>
              </a:ext>
            </a:extLst>
          </p:cNvPr>
          <p:cNvPicPr>
            <a:picLocks noChangeAspect="1"/>
          </p:cNvPicPr>
          <p:nvPr/>
        </p:nvPicPr>
        <p:blipFill>
          <a:blip r:embed="rId2"/>
          <a:stretch>
            <a:fillRect/>
          </a:stretch>
        </p:blipFill>
        <p:spPr>
          <a:xfrm>
            <a:off x="782148" y="2787513"/>
            <a:ext cx="6840000" cy="1668293"/>
          </a:xfrm>
          <a:prstGeom prst="rect">
            <a:avLst/>
          </a:prstGeom>
        </p:spPr>
      </p:pic>
      <p:sp>
        <p:nvSpPr>
          <p:cNvPr id="2" name="Titel 1"/>
          <p:cNvSpPr>
            <a:spLocks noGrp="1"/>
          </p:cNvSpPr>
          <p:nvPr>
            <p:ph type="title"/>
          </p:nvPr>
        </p:nvSpPr>
        <p:spPr/>
        <p:txBody>
          <a:bodyPr>
            <a:normAutofit fontScale="90000"/>
          </a:bodyPr>
          <a:lstStyle/>
          <a:p>
            <a:r>
              <a:rPr lang="it-IT" dirty="0"/>
              <a:t>Method for calculation of specific energy consumption</a:t>
            </a:r>
            <a:endParaRPr lang="en-GB" i="1" dirty="0"/>
          </a:p>
        </p:txBody>
      </p:sp>
      <p:sp>
        <p:nvSpPr>
          <p:cNvPr id="3" name="Textplatzhalter 2"/>
          <p:cNvSpPr>
            <a:spLocks noGrp="1"/>
          </p:cNvSpPr>
          <p:nvPr>
            <p:ph type="body" sz="quarter" idx="10"/>
          </p:nvPr>
        </p:nvSpPr>
        <p:spPr>
          <a:xfrm>
            <a:off x="218487" y="1292791"/>
            <a:ext cx="8562974" cy="1624195"/>
          </a:xfrm>
        </p:spPr>
        <p:txBody>
          <a:bodyPr/>
          <a:lstStyle/>
          <a:p>
            <a:pPr marL="0" lvl="1" indent="0">
              <a:buNone/>
            </a:pPr>
            <a:r>
              <a:rPr lang="en-GB" sz="1800" b="1" cap="small" dirty="0">
                <a:latin typeface="+mj-lt"/>
              </a:rPr>
              <a:t>CALCULATION STEPS – Normalisation Factors</a:t>
            </a:r>
            <a:endParaRPr lang="it-IT" sz="1800" b="1" cap="small" dirty="0">
              <a:latin typeface="+mj-lt"/>
            </a:endParaRPr>
          </a:p>
          <a:p>
            <a:r>
              <a:rPr lang="en-GB" sz="1600" b="1" dirty="0">
                <a:solidFill>
                  <a:srgbClr val="0070C0"/>
                </a:solidFill>
                <a:latin typeface="+mj-lt"/>
                <a:cs typeface="Calibri" panose="020F0502020204030204" pitchFamily="34" charset="0"/>
              </a:rPr>
              <a:t>Heating Consumption Normalization Factor F</a:t>
            </a:r>
            <a:r>
              <a:rPr lang="en-GB" sz="1600" b="1" baseline="-25000" dirty="0">
                <a:solidFill>
                  <a:srgbClr val="0070C0"/>
                </a:solidFill>
                <a:latin typeface="+mj-lt"/>
                <a:cs typeface="Calibri" panose="020F0502020204030204" pitchFamily="34" charset="0"/>
              </a:rPr>
              <a:t>E</a:t>
            </a:r>
          </a:p>
          <a:p>
            <a:pPr algn="just"/>
            <a:r>
              <a:rPr lang="en-GB" sz="1600" dirty="0">
                <a:latin typeface="+mj-lt"/>
              </a:rPr>
              <a:t>In order to make the specific consumption comparable with the reference consumption of the sample schools, it must be normalised with respect to the S/V ratio.</a:t>
            </a:r>
            <a:r>
              <a:rPr lang="it-IT" sz="1600" dirty="0">
                <a:latin typeface="+mj-lt"/>
              </a:rPr>
              <a:t> </a:t>
            </a:r>
            <a:r>
              <a:rPr lang="en-GB" sz="1600" dirty="0">
                <a:latin typeface="+mj-lt"/>
              </a:rPr>
              <a:t>The normalization factor F</a:t>
            </a:r>
            <a:r>
              <a:rPr lang="en-GB" sz="1600" baseline="-25000" dirty="0">
                <a:latin typeface="+mj-lt"/>
              </a:rPr>
              <a:t>E</a:t>
            </a:r>
            <a:r>
              <a:rPr lang="en-GB" sz="1600" dirty="0">
                <a:latin typeface="+mj-lt"/>
              </a:rPr>
              <a:t> (to be multiplied by the specific consumption for heating) is obtained as a function of S/V and the type of school.</a:t>
            </a:r>
            <a:endParaRPr lang="it-IT" sz="1600" dirty="0">
              <a:latin typeface="+mj-lt"/>
            </a:endParaRPr>
          </a:p>
          <a:p>
            <a:endParaRPr lang="it-IT" sz="1600" dirty="0">
              <a:latin typeface="Calibri" panose="020F0502020204030204" pitchFamily="34" charset="0"/>
              <a:cs typeface="Calibri" panose="020F0502020204030204" pitchFamily="34" charset="0"/>
            </a:endParaRPr>
          </a:p>
          <a:p>
            <a:endParaRPr lang="it-IT" sz="1600" b="1" dirty="0">
              <a:solidFill>
                <a:srgbClr val="0070C0"/>
              </a:solidFill>
              <a:latin typeface="Calibri" panose="020F0502020204030204" pitchFamily="34" charset="0"/>
              <a:cs typeface="Calibri" panose="020F0502020204030204" pitchFamily="34" charset="0"/>
            </a:endParaRPr>
          </a:p>
          <a:p>
            <a:endParaRPr lang="it-IT" sz="1600" dirty="0">
              <a:latin typeface="Calibri" panose="020F0502020204030204" pitchFamily="34" charset="0"/>
              <a:cs typeface="Calibri" panose="020F0502020204030204" pitchFamily="34" charset="0"/>
            </a:endParaRPr>
          </a:p>
          <a:p>
            <a:endParaRPr lang="it-IT" sz="1800" dirty="0">
              <a:solidFill>
                <a:srgbClr val="1E2731"/>
              </a:solidFill>
              <a:latin typeface="Calibri" panose="020F0502020204030204" pitchFamily="34" charset="0"/>
              <a:cs typeface="Calibri" panose="020F0502020204030204" pitchFamily="34" charset="0"/>
            </a:endParaRPr>
          </a:p>
          <a:p>
            <a:endParaRPr lang="it-IT" sz="1800" dirty="0">
              <a:solidFill>
                <a:srgbClr val="1E2731"/>
              </a:solidFill>
              <a:latin typeface="Calibri" panose="020F0502020204030204" pitchFamily="34" charset="0"/>
              <a:cs typeface="Calibri" panose="020F0502020204030204" pitchFamily="34" charset="0"/>
            </a:endParaRPr>
          </a:p>
          <a:p>
            <a:pPr marL="0" lvl="1" indent="0">
              <a:buNone/>
            </a:pPr>
            <a:endParaRPr lang="it-IT" sz="1600" dirty="0">
              <a:latin typeface="Calibri" panose="020F0502020204030204" pitchFamily="34" charset="0"/>
              <a:cs typeface="Calibri" panose="020F0502020204030204" pitchFamily="34" charset="0"/>
            </a:endParaRPr>
          </a:p>
          <a:p>
            <a:pPr marL="0" lvl="1" indent="0">
              <a:buNone/>
            </a:pPr>
            <a:endParaRPr lang="it-IT" sz="1600" b="1" dirty="0">
              <a:solidFill>
                <a:srgbClr val="0070C0"/>
              </a:solidFill>
              <a:latin typeface="Calibri" panose="020F0502020204030204" pitchFamily="34" charset="0"/>
              <a:cs typeface="Calibri" panose="020F0502020204030204" pitchFamily="34" charset="0"/>
            </a:endParaRPr>
          </a:p>
          <a:p>
            <a:pPr marL="0" lvl="1" indent="0">
              <a:buNone/>
            </a:pPr>
            <a:endParaRPr lang="it-IT" sz="1600" b="1" dirty="0">
              <a:solidFill>
                <a:srgbClr val="0070C0"/>
              </a:solidFill>
              <a:latin typeface="Calibri" panose="020F0502020204030204" pitchFamily="34" charset="0"/>
              <a:cs typeface="Calibri" panose="020F0502020204030204" pitchFamily="34" charset="0"/>
            </a:endParaRPr>
          </a:p>
          <a:p>
            <a:pPr marL="0" lvl="1" indent="0">
              <a:buNone/>
            </a:pPr>
            <a:endParaRPr lang="it-IT" b="1" cap="small" dirty="0"/>
          </a:p>
        </p:txBody>
      </p:sp>
      <p:pic>
        <p:nvPicPr>
          <p:cNvPr id="5" name="Immagine 4">
            <a:extLst>
              <a:ext uri="{FF2B5EF4-FFF2-40B4-BE49-F238E27FC236}">
                <a16:creationId xmlns="" xmlns:a16="http://schemas.microsoft.com/office/drawing/2014/main" id="{09B18256-D67A-4CA6-8F4C-D38095EE2F6C}"/>
              </a:ext>
            </a:extLst>
          </p:cNvPr>
          <p:cNvPicPr>
            <a:picLocks noChangeAspect="1"/>
          </p:cNvPicPr>
          <p:nvPr/>
        </p:nvPicPr>
        <p:blipFill>
          <a:blip r:embed="rId3"/>
          <a:stretch>
            <a:fillRect/>
          </a:stretch>
        </p:blipFill>
        <p:spPr>
          <a:xfrm>
            <a:off x="218487" y="4574710"/>
            <a:ext cx="2606730" cy="1624194"/>
          </a:xfrm>
          <a:prstGeom prst="rect">
            <a:avLst/>
          </a:prstGeom>
        </p:spPr>
      </p:pic>
      <p:sp>
        <p:nvSpPr>
          <p:cNvPr id="6" name="Rettangolo 5">
            <a:extLst>
              <a:ext uri="{FF2B5EF4-FFF2-40B4-BE49-F238E27FC236}">
                <a16:creationId xmlns="" xmlns:a16="http://schemas.microsoft.com/office/drawing/2014/main" id="{28D04AF3-3302-4DE2-9DDC-D49D96852269}"/>
              </a:ext>
            </a:extLst>
          </p:cNvPr>
          <p:cNvSpPr/>
          <p:nvPr/>
        </p:nvSpPr>
        <p:spPr>
          <a:xfrm>
            <a:off x="2825217" y="4627089"/>
            <a:ext cx="5956244" cy="1323439"/>
          </a:xfrm>
          <a:prstGeom prst="rect">
            <a:avLst/>
          </a:prstGeom>
        </p:spPr>
        <p:txBody>
          <a:bodyPr wrap="square">
            <a:spAutoFit/>
          </a:bodyPr>
          <a:lstStyle/>
          <a:p>
            <a:pPr marL="0" lvl="1" indent="0" algn="just">
              <a:spcBef>
                <a:spcPts val="1200"/>
              </a:spcBef>
              <a:buNone/>
            </a:pPr>
            <a:r>
              <a:rPr lang="en-GB" sz="1600" b="1" dirty="0">
                <a:solidFill>
                  <a:srgbClr val="0070C0"/>
                </a:solidFill>
                <a:cs typeface="Calibri" panose="020F0502020204030204" pitchFamily="34" charset="0"/>
              </a:rPr>
              <a:t>Operating Time Normalization Factor F</a:t>
            </a:r>
            <a:r>
              <a:rPr lang="en-GB" sz="1600" b="1" baseline="-25000" dirty="0">
                <a:solidFill>
                  <a:srgbClr val="0070C0"/>
                </a:solidFill>
                <a:cs typeface="Calibri" panose="020F0502020204030204" pitchFamily="34" charset="0"/>
              </a:rPr>
              <a:t>H</a:t>
            </a:r>
            <a:r>
              <a:rPr lang="en-GB" sz="1600" b="1" dirty="0">
                <a:solidFill>
                  <a:srgbClr val="0070C0"/>
                </a:solidFill>
                <a:cs typeface="Calibri" panose="020F0502020204030204" pitchFamily="34" charset="0"/>
              </a:rPr>
              <a:t> </a:t>
            </a:r>
          </a:p>
          <a:p>
            <a:pPr marL="0" lvl="1" indent="0" algn="just">
              <a:buNone/>
            </a:pPr>
            <a:r>
              <a:rPr lang="en-GB" sz="1600" dirty="0">
                <a:cs typeface="Calibri" panose="020F0502020204030204" pitchFamily="34" charset="0"/>
              </a:rPr>
              <a:t>The normalisation factor F</a:t>
            </a:r>
            <a:r>
              <a:rPr lang="en-GB" sz="1600" baseline="-25000" dirty="0">
                <a:cs typeface="Calibri" panose="020F0502020204030204" pitchFamily="34" charset="0"/>
              </a:rPr>
              <a:t>H</a:t>
            </a:r>
            <a:r>
              <a:rPr lang="en-GB" sz="1600" dirty="0">
                <a:cs typeface="Calibri" panose="020F0502020204030204" pitchFamily="34" charset="0"/>
              </a:rPr>
              <a:t> depends on the operating time of the school buildings. F</a:t>
            </a:r>
            <a:r>
              <a:rPr lang="en-GB" sz="1600" baseline="-25000" dirty="0">
                <a:cs typeface="Calibri" panose="020F0502020204030204" pitchFamily="34" charset="0"/>
              </a:rPr>
              <a:t>H  </a:t>
            </a:r>
            <a:r>
              <a:rPr lang="en-GB" sz="1600" dirty="0">
                <a:cs typeface="Calibri" panose="020F0502020204030204" pitchFamily="34" charset="0"/>
              </a:rPr>
              <a:t>found for the school must be multiplied  by the specific consumption for heating and the specific electricity consumption of the school.</a:t>
            </a:r>
            <a:endParaRPr lang="it-IT" sz="1600" dirty="0">
              <a:cs typeface="Calibri" panose="020F0502020204030204" pitchFamily="34" charset="0"/>
            </a:endParaRPr>
          </a:p>
        </p:txBody>
      </p:sp>
    </p:spTree>
    <p:extLst>
      <p:ext uri="{BB962C8B-B14F-4D97-AF65-F5344CB8AC3E}">
        <p14:creationId xmlns:p14="http://schemas.microsoft.com/office/powerpoint/2010/main" val="25868183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theme/theme1.xml><?xml version="1.0" encoding="utf-8"?>
<a:theme xmlns:a="http://schemas.openxmlformats.org/drawingml/2006/main" name="CentralEurope_iService">
  <a:themeElements>
    <a:clrScheme name="Central Europe">
      <a:dk1>
        <a:srgbClr val="4D4D4E"/>
      </a:dk1>
      <a:lt1>
        <a:sysClr val="window" lastClr="FFFFFF"/>
      </a:lt1>
      <a:dk2>
        <a:srgbClr val="7B7B7B"/>
      </a:dk2>
      <a:lt2>
        <a:srgbClr val="A6A6A6"/>
      </a:lt2>
      <a:accent1>
        <a:srgbClr val="7E93A5"/>
      </a:accent1>
      <a:accent2>
        <a:srgbClr val="7D8B8A"/>
      </a:accent2>
      <a:accent3>
        <a:srgbClr val="8A8A8A"/>
      </a:accent3>
      <a:accent4>
        <a:srgbClr val="90ABAB"/>
      </a:accent4>
      <a:accent5>
        <a:srgbClr val="C8D3D8"/>
      </a:accent5>
      <a:accent6>
        <a:srgbClr val="4D4933"/>
      </a:accent6>
      <a:hlink>
        <a:srgbClr val="7E93A5"/>
      </a:hlink>
      <a:folHlink>
        <a:srgbClr val="7E93A5"/>
      </a:folHlink>
    </a:clrScheme>
    <a:fontScheme name="Central Europe">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76794" tIns="38397" rIns="76794" bIns="38397" rtlCol="0">
        <a:spAutoFit/>
      </a:bodyPr>
      <a:lstStyle>
        <a:defPPr>
          <a:defRPr sz="2200" b="1" dirty="0" smtClean="0">
            <a:solidFill>
              <a:schemeClr val="accent1"/>
            </a:solidFill>
            <a:latin typeface="Trebuchet MS" pitchFamily="34" charset="0"/>
            <a:cs typeface="Raleway"/>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2928E1054A0CAC4A811146D537F8B815" ma:contentTypeVersion="11" ma:contentTypeDescription="Utwórz nowy dokument." ma:contentTypeScope="" ma:versionID="d2fd7f3ddee26cafd7fb5b9dd7571960">
  <xsd:schema xmlns:xsd="http://www.w3.org/2001/XMLSchema" xmlns:xs="http://www.w3.org/2001/XMLSchema" xmlns:p="http://schemas.microsoft.com/office/2006/metadata/properties" xmlns:ns2="fb1b005a-282f-463d-97d4-b0a7392b0d1d" xmlns:ns3="f0360d65-892b-44e0-a1ac-df5c0f97153b" targetNamespace="http://schemas.microsoft.com/office/2006/metadata/properties" ma:root="true" ma:fieldsID="f004e2886057a5bbdb5fa9568148a0b9" ns2:_="" ns3:_="">
    <xsd:import namespace="fb1b005a-282f-463d-97d4-b0a7392b0d1d"/>
    <xsd:import namespace="f0360d65-892b-44e0-a1ac-df5c0f97153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1b005a-282f-463d-97d4-b0a7392b0d1d" elementFormDefault="qualified">
    <xsd:import namespace="http://schemas.microsoft.com/office/2006/documentManagement/types"/>
    <xsd:import namespace="http://schemas.microsoft.com/office/infopath/2007/PartnerControls"/>
    <xsd:element name="SharedWithUsers" ma:index="8" nillable="true" ma:displayName="Udostępnianie"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Udostępnione dla — szczegóły"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360d65-892b-44e0-a1ac-df5c0f97153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0A861A-39C9-496A-9F43-DCF988C6F246}">
  <ds:schemaRefs>
    <ds:schemaRef ds:uri="http://schemas.microsoft.com/sharepoint/v3/contenttype/forms"/>
  </ds:schemaRefs>
</ds:datastoreItem>
</file>

<file path=customXml/itemProps2.xml><?xml version="1.0" encoding="utf-8"?>
<ds:datastoreItem xmlns:ds="http://schemas.openxmlformats.org/officeDocument/2006/customXml" ds:itemID="{65C315DF-F055-41F9-893C-860F6B8CFC7F}">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f0360d65-892b-44e0-a1ac-df5c0f97153b"/>
    <ds:schemaRef ds:uri="fb1b005a-282f-463d-97d4-b0a7392b0d1d"/>
    <ds:schemaRef ds:uri="http://www.w3.org/XML/1998/namespace"/>
  </ds:schemaRefs>
</ds:datastoreItem>
</file>

<file path=customXml/itemProps3.xml><?xml version="1.0" encoding="utf-8"?>
<ds:datastoreItem xmlns:ds="http://schemas.openxmlformats.org/officeDocument/2006/customXml" ds:itemID="{0BA48E4C-E881-452E-B1C5-8F300FE737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1b005a-282f-463d-97d4-b0a7392b0d1d"/>
    <ds:schemaRef ds:uri="f0360d65-892b-44e0-a1ac-df5c0f9715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centralEurope</Template>
  <TotalTime>16</TotalTime>
  <Words>5404</Words>
  <Application>Microsoft Office PowerPoint</Application>
  <PresentationFormat>Presentazione su schermo (4:3)</PresentationFormat>
  <Paragraphs>905</Paragraphs>
  <Slides>61</Slides>
  <Notes>25</Notes>
  <HiddenSlides>0</HiddenSlides>
  <MMClips>0</MMClips>
  <ScaleCrop>false</ScaleCrop>
  <HeadingPairs>
    <vt:vector size="4" baseType="variant">
      <vt:variant>
        <vt:lpstr>Tema</vt:lpstr>
      </vt:variant>
      <vt:variant>
        <vt:i4>1</vt:i4>
      </vt:variant>
      <vt:variant>
        <vt:lpstr>Titoli diapositive</vt:lpstr>
      </vt:variant>
      <vt:variant>
        <vt:i4>61</vt:i4>
      </vt:variant>
    </vt:vector>
  </HeadingPairs>
  <TitlesOfParts>
    <vt:vector size="62" baseType="lpstr">
      <vt:lpstr>CentralEurope_iService</vt:lpstr>
      <vt:lpstr>Presentazione standard di PowerPoint</vt:lpstr>
      <vt:lpstr>Block 5:  FEEDSCHOOLS APPLICATIONS 5.1 ERE App</vt:lpstr>
      <vt:lpstr>Block 5:  FEEDSCHOOLS APPLICATIONS 5.1 ERE App</vt:lpstr>
      <vt:lpstr>Block 5:  FEEDSCHOOLS APPLICATIONS 5.1 ERE App</vt:lpstr>
      <vt:lpstr>Method for calculation of specific energy consumption</vt:lpstr>
      <vt:lpstr>Method for calculation of specific energy consumption</vt:lpstr>
      <vt:lpstr>Method for calculation of specific energy consumption</vt:lpstr>
      <vt:lpstr>Method for calculation of specific energy consumption</vt:lpstr>
      <vt:lpstr>Method for calculation of specific energy consumption</vt:lpstr>
      <vt:lpstr>Method for calculation of specific energy consumption</vt:lpstr>
      <vt:lpstr>Method for calculation of specific energy consumption</vt:lpstr>
      <vt:lpstr>Block 5:  FEEDSCHOOLS APPLICATIONS 5.1 ERE App</vt:lpstr>
      <vt:lpstr>evaluation of schools' specific energy consumption</vt:lpstr>
      <vt:lpstr>Block 5:  FEEDSCHOOLS APPLICATIONS 5.1 ERE App</vt:lpstr>
      <vt:lpstr>Use of web tool  Energy profile module</vt:lpstr>
      <vt:lpstr>Use of web tool  Energy profile module</vt:lpstr>
      <vt:lpstr>Use of web tool  Energy profile module</vt:lpstr>
      <vt:lpstr>Use of web tool Energy profile module</vt:lpstr>
      <vt:lpstr>Use of web tool Energy profile module</vt:lpstr>
      <vt:lpstr>Use of web tool Energy profile module</vt:lpstr>
      <vt:lpstr>Use of web tool Energy profile module</vt:lpstr>
      <vt:lpstr>Use of web tool Energy profile module</vt:lpstr>
      <vt:lpstr>Use of web tool Energy profile module</vt:lpstr>
      <vt:lpstr>Use of web tool Energy profile module</vt:lpstr>
      <vt:lpstr>Block 5:  FEEDSCHOOLS APPLICATIONS 5.1 ERE App</vt:lpstr>
      <vt:lpstr>Use of web tool renovation options module</vt:lpstr>
      <vt:lpstr>Use of web tool renovation options module</vt:lpstr>
      <vt:lpstr>Use of web tool renovation options module</vt:lpstr>
      <vt:lpstr>Use of web tool renovation options module</vt:lpstr>
      <vt:lpstr>Use of web tool renovation options module</vt:lpstr>
      <vt:lpstr>Use of web tool renovation options module</vt:lpstr>
      <vt:lpstr>Use of web tool renovation options module</vt:lpstr>
      <vt:lpstr>Use of web tool renovation options module</vt:lpstr>
      <vt:lpstr>Use of web tool renovation options module</vt:lpstr>
      <vt:lpstr>Use of web tool renovation options module</vt:lpstr>
      <vt:lpstr>Use of web tool renovation options module</vt:lpstr>
      <vt:lpstr>Use of web tool renovation options module</vt:lpstr>
      <vt:lpstr>Use of web tool renovation options module</vt:lpstr>
      <vt:lpstr>Use of web tool renovation options module</vt:lpstr>
      <vt:lpstr>Use of web tool renovation options module</vt:lpstr>
      <vt:lpstr>Use of web tool renovation options module</vt:lpstr>
      <vt:lpstr>Use of web tool renovation options module</vt:lpstr>
      <vt:lpstr>Use of web tool renovation options module</vt:lpstr>
      <vt:lpstr>Self assessment test </vt:lpstr>
      <vt:lpstr>Self assessment test </vt:lpstr>
      <vt:lpstr>Self assessment test </vt:lpstr>
      <vt:lpstr>Self assessment test </vt:lpstr>
      <vt:lpstr>Self assessment test </vt:lpstr>
      <vt:lpstr>Self assessment test </vt:lpstr>
      <vt:lpstr>Self assessment test </vt:lpstr>
      <vt:lpstr>Self assessment test </vt:lpstr>
      <vt:lpstr>Selected resources </vt:lpstr>
      <vt:lpstr>Presentazione standard di PowerPoint</vt:lpstr>
      <vt:lpstr>Self assessment test results</vt:lpstr>
      <vt:lpstr>Self assessment test results </vt:lpstr>
      <vt:lpstr>Self assessment test results </vt:lpstr>
      <vt:lpstr>Self assessment test RESULTS</vt:lpstr>
      <vt:lpstr>Self assessment test results </vt:lpstr>
      <vt:lpstr>Self assessment test results </vt:lpstr>
      <vt:lpstr>Self assessment test results </vt:lpstr>
      <vt:lpstr>Self assessment test results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dc:creator>
  <cp:lastModifiedBy>MT</cp:lastModifiedBy>
  <cp:revision>2160</cp:revision>
  <dcterms:created xsi:type="dcterms:W3CDTF">2014-11-12T21:47:38Z</dcterms:created>
  <dcterms:modified xsi:type="dcterms:W3CDTF">2020-10-06T14:41:28Z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0x0101002928E1054A0CAC4A811146D537F8B815</vt:lpwstr>
  </property>
</Properties>
</file>