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5189200" cy="8534400"/>
  <p:notesSz cx="15189200" cy="8534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7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9190" y="2645664"/>
            <a:ext cx="12910820" cy="17922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78380" y="4779264"/>
            <a:ext cx="1063244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9460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22438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5189200" cy="8534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182225" cy="1803400"/>
          </a:xfrm>
          <a:custGeom>
            <a:avLst/>
            <a:gdLst/>
            <a:ahLst/>
            <a:cxnLst/>
            <a:rect l="l" t="t" r="r" b="b"/>
            <a:pathLst>
              <a:path w="10182225" h="1803400">
                <a:moveTo>
                  <a:pt x="9165818" y="0"/>
                </a:moveTo>
                <a:lnTo>
                  <a:pt x="0" y="0"/>
                </a:lnTo>
                <a:lnTo>
                  <a:pt x="0" y="1803400"/>
                </a:lnTo>
                <a:lnTo>
                  <a:pt x="9165818" y="1803400"/>
                </a:lnTo>
                <a:lnTo>
                  <a:pt x="10181818" y="901700"/>
                </a:lnTo>
                <a:lnTo>
                  <a:pt x="9165818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96161" y="2712580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86878" y="2712580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6161" y="4466437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86878" y="4466437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96161" y="5483225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86878" y="5483225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96161" y="2345004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786878" y="2345004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721548" y="2712580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96161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786865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812303" y="2712580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786878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5162809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721548" y="4466437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696161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86865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812303" y="4466437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786878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5162809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721548" y="5483225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696161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786865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812303" y="5483225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786878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5162809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21548" y="2345004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96161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786865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812303" y="2345004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86878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162809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40400" y="2527566"/>
            <a:ext cx="7874634" cy="101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40400" y="3378466"/>
            <a:ext cx="791464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64328" y="7936992"/>
            <a:ext cx="4860544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9460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36224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venti@cnaimola.it" TargetMode="External"/><Relationship Id="rId2" Type="http://schemas.openxmlformats.org/officeDocument/2006/relationships/hyperlink" Target="mailto:simonefresolone@ecaconsult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063"/>
            <a:ext cx="15189200" cy="8521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35335" y="7690373"/>
            <a:ext cx="1612468" cy="482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2628900"/>
            <a:ext cx="5562600" cy="3171825"/>
          </a:xfrm>
          <a:custGeom>
            <a:avLst/>
            <a:gdLst/>
            <a:ahLst/>
            <a:cxnLst/>
            <a:rect l="l" t="t" r="r" b="b"/>
            <a:pathLst>
              <a:path w="5562600" h="3171825">
                <a:moveTo>
                  <a:pt x="3733800" y="0"/>
                </a:moveTo>
                <a:lnTo>
                  <a:pt x="0" y="0"/>
                </a:lnTo>
                <a:lnTo>
                  <a:pt x="0" y="3171761"/>
                </a:lnTo>
                <a:lnTo>
                  <a:pt x="3733800" y="3171761"/>
                </a:lnTo>
                <a:lnTo>
                  <a:pt x="5562600" y="1585874"/>
                </a:lnTo>
                <a:lnTo>
                  <a:pt x="3733800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6408205" y="1454329"/>
            <a:ext cx="8331200" cy="4895764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3200" dirty="0">
                <a:latin typeface="Trebuchet MS" panose="020B0603020202020204" pitchFamily="34" charset="0"/>
              </a:rPr>
              <a:t>L ’INTERNET OF THINGS NELL’IMPRESA INTELLIGENTE</a:t>
            </a:r>
          </a:p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3200" dirty="0" smtClean="0">
                <a:latin typeface="Trebuchet MS" panose="020B0603020202020204" pitchFamily="34" charset="0"/>
              </a:rPr>
              <a:t>Dimostrazione </a:t>
            </a:r>
            <a:r>
              <a:rPr lang="it-IT" sz="3200" dirty="0">
                <a:latin typeface="Trebuchet MS" panose="020B0603020202020204" pitchFamily="34" charset="0"/>
              </a:rPr>
              <a:t>live di </a:t>
            </a:r>
            <a:r>
              <a:rPr lang="it-IT" sz="3200" dirty="0" err="1">
                <a:latin typeface="Trebuchet MS" panose="020B0603020202020204" pitchFamily="34" charset="0"/>
              </a:rPr>
              <a:t>Predictive</a:t>
            </a:r>
            <a:r>
              <a:rPr lang="it-IT" sz="3200" dirty="0">
                <a:latin typeface="Trebuchet MS" panose="020B0603020202020204" pitchFamily="34" charset="0"/>
              </a:rPr>
              <a:t> Analysis e Machine Learning</a:t>
            </a:r>
          </a:p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3200" dirty="0">
                <a:latin typeface="Trebuchet MS" panose="020B0603020202020204" pitchFamily="34" charset="0"/>
              </a:rPr>
              <a:t>Nuovo BANDO EMILIA ROMAGNA per i SERVIZI INNOVATIVI</a:t>
            </a:r>
          </a:p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3200" dirty="0" smtClean="0">
                <a:latin typeface="Trebuchet MS" panose="020B0603020202020204" pitchFamily="34" charset="0"/>
              </a:rPr>
              <a:t>Contributi </a:t>
            </a:r>
            <a:r>
              <a:rPr lang="it-IT" sz="3200" dirty="0">
                <a:latin typeface="Trebuchet MS" panose="020B0603020202020204" pitchFamily="34" charset="0"/>
              </a:rPr>
              <a:t>del 50% a FONDO </a:t>
            </a:r>
            <a:r>
              <a:rPr lang="it-IT" sz="3200" dirty="0" smtClean="0">
                <a:latin typeface="Trebuchet MS" panose="020B0603020202020204" pitchFamily="34" charset="0"/>
              </a:rPr>
              <a:t>PERDUTO</a:t>
            </a:r>
            <a:endParaRPr lang="it-IT" sz="3200" dirty="0">
              <a:latin typeface="Trebuchet MS" panose="020B0603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160" y="3131182"/>
            <a:ext cx="3801605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lang="it-IT" sz="3800" b="1" spc="-150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6 Novembre </a:t>
            </a:r>
            <a:r>
              <a:rPr lang="it-IT" sz="3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2019 </a:t>
            </a:r>
          </a:p>
          <a:p>
            <a:pPr marL="12700" algn="ctr">
              <a:lnSpc>
                <a:spcPts val="4180"/>
              </a:lnSpc>
            </a:pPr>
            <a:r>
              <a:rPr lang="it-IT" sz="3800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Ore </a:t>
            </a:r>
            <a:r>
              <a:rPr lang="it-IT" sz="3800" spc="-150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15.30 </a:t>
            </a:r>
          </a:p>
          <a:p>
            <a:pPr marL="12700" algn="ctr">
              <a:lnSpc>
                <a:spcPts val="4180"/>
              </a:lnSpc>
            </a:pPr>
            <a:r>
              <a:rPr lang="it-IT" sz="3800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CNA </a:t>
            </a:r>
            <a:r>
              <a:rPr lang="it-IT" sz="3800" spc="-150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Imola – Via Pola, 3</a:t>
            </a:r>
          </a:p>
        </p:txBody>
      </p:sp>
      <p:sp>
        <p:nvSpPr>
          <p:cNvPr id="24" name="bk object 20"/>
          <p:cNvSpPr/>
          <p:nvPr/>
        </p:nvSpPr>
        <p:spPr>
          <a:xfrm>
            <a:off x="10429216" y="7750707"/>
            <a:ext cx="2136557" cy="361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object 97"/>
          <p:cNvSpPr/>
          <p:nvPr/>
        </p:nvSpPr>
        <p:spPr>
          <a:xfrm>
            <a:off x="12700000" y="7649384"/>
            <a:ext cx="0" cy="523240"/>
          </a:xfrm>
          <a:custGeom>
            <a:avLst/>
            <a:gdLst/>
            <a:ahLst/>
            <a:cxnLst/>
            <a:rect l="l" t="t" r="r" b="b"/>
            <a:pathLst>
              <a:path h="523240">
                <a:moveTo>
                  <a:pt x="0" y="0"/>
                </a:moveTo>
                <a:lnTo>
                  <a:pt x="0" y="522757"/>
                </a:lnTo>
              </a:path>
            </a:pathLst>
          </a:custGeom>
          <a:ln w="12700">
            <a:solidFill>
              <a:srgbClr val="002D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04800"/>
            <a:ext cx="4460853" cy="159783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32135" y="7526442"/>
            <a:ext cx="1999785" cy="810111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5937613" y="6581423"/>
            <a:ext cx="8983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spc="-145" dirty="0">
                <a:latin typeface="Trebuchet MS"/>
                <a:cs typeface="Trebuchet MS"/>
              </a:rPr>
              <a:t>Sarà allestito un corner del progetto europeo </a:t>
            </a:r>
            <a:r>
              <a:rPr lang="it-IT" sz="1600" i="1" spc="-145" dirty="0" smtClean="0">
                <a:latin typeface="Trebuchet MS"/>
                <a:cs typeface="Trebuchet MS"/>
              </a:rPr>
              <a:t>4 STEPS finanziato </a:t>
            </a:r>
            <a:r>
              <a:rPr lang="it-IT" sz="1600" i="1" spc="-145" dirty="0">
                <a:latin typeface="Trebuchet MS"/>
                <a:cs typeface="Trebuchet MS"/>
              </a:rPr>
              <a:t>dal Programma </a:t>
            </a:r>
            <a:r>
              <a:rPr lang="it-IT" sz="1600" i="1" spc="-145" dirty="0" err="1">
                <a:latin typeface="Trebuchet MS"/>
                <a:cs typeface="Trebuchet MS"/>
              </a:rPr>
              <a:t>Interreg</a:t>
            </a:r>
            <a:r>
              <a:rPr lang="it-IT" sz="1600" i="1" spc="-145" dirty="0">
                <a:latin typeface="Trebuchet MS"/>
                <a:cs typeface="Trebuchet MS"/>
              </a:rPr>
              <a:t> CENTRAL </a:t>
            </a:r>
            <a:r>
              <a:rPr lang="it-IT" sz="1600" i="1" spc="-145" dirty="0" smtClean="0">
                <a:latin typeface="Trebuchet MS"/>
                <a:cs typeface="Trebuchet MS"/>
              </a:rPr>
              <a:t>EUROPE</a:t>
            </a:r>
            <a:r>
              <a:rPr lang="it-IT" sz="1600" i="1" spc="-145" dirty="0">
                <a:latin typeface="Trebuchet MS"/>
                <a:cs typeface="Trebuchet MS"/>
              </a:rPr>
              <a:t>.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306" r="6861" b="21694"/>
          <a:stretch/>
        </p:blipFill>
        <p:spPr>
          <a:xfrm>
            <a:off x="13198786" y="7489862"/>
            <a:ext cx="1317097" cy="7919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12800" y="2819400"/>
            <a:ext cx="13487400" cy="253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latin typeface="Trebuchet MS" panose="020B0603020202020204" pitchFamily="34" charset="0"/>
              </a:rPr>
              <a:t>Presentazione </a:t>
            </a:r>
            <a:r>
              <a:rPr lang="it-IT" dirty="0">
                <a:latin typeface="Trebuchet MS" panose="020B0603020202020204" pitchFamily="34" charset="0"/>
              </a:rPr>
              <a:t>di ECA </a:t>
            </a:r>
            <a:r>
              <a:rPr lang="it-IT" dirty="0" err="1">
                <a:latin typeface="Trebuchet MS" panose="020B0603020202020204" pitchFamily="34" charset="0"/>
              </a:rPr>
              <a:t>Consult</a:t>
            </a:r>
            <a:r>
              <a:rPr lang="it-IT" dirty="0">
                <a:latin typeface="Trebuchet MS" panose="020B0603020202020204" pitchFamily="34" charset="0"/>
              </a:rPr>
              <a:t> (ECA </a:t>
            </a:r>
            <a:r>
              <a:rPr lang="it-IT" dirty="0" err="1">
                <a:latin typeface="Trebuchet MS" panose="020B0603020202020204" pitchFamily="34" charset="0"/>
              </a:rPr>
              <a:t>Consult</a:t>
            </a:r>
            <a:r>
              <a:rPr lang="it-IT" dirty="0">
                <a:latin typeface="Trebuchet MS" panose="020B0603020202020204" pitchFamily="34" charset="0"/>
              </a:rPr>
              <a:t>) </a:t>
            </a:r>
            <a:endParaRPr lang="it-IT" dirty="0" smtClean="0">
              <a:latin typeface="Trebuchet MS" panose="020B0603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latin typeface="Trebuchet MS" panose="020B0603020202020204" pitchFamily="34" charset="0"/>
              </a:rPr>
              <a:t>Presentazione </a:t>
            </a:r>
            <a:r>
              <a:rPr lang="it-IT" dirty="0">
                <a:latin typeface="Trebuchet MS" panose="020B0603020202020204" pitchFamily="34" charset="0"/>
              </a:rPr>
              <a:t>del Progetto M1-IoT (UNIBO - </a:t>
            </a:r>
            <a:r>
              <a:rPr lang="it-IT" dirty="0" err="1">
                <a:latin typeface="Trebuchet MS" panose="020B0603020202020204" pitchFamily="34" charset="0"/>
              </a:rPr>
              <a:t>Nextema</a:t>
            </a:r>
            <a:r>
              <a:rPr lang="it-IT" dirty="0">
                <a:latin typeface="Trebuchet MS" panose="020B0603020202020204" pitchFamily="34" charset="0"/>
              </a:rPr>
              <a:t>) </a:t>
            </a:r>
            <a:endParaRPr lang="it-IT" dirty="0" smtClean="0">
              <a:latin typeface="Trebuchet MS" panose="020B0603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latin typeface="Trebuchet MS" panose="020B0603020202020204" pitchFamily="34" charset="0"/>
              </a:rPr>
              <a:t>Rilevazione </a:t>
            </a:r>
            <a:r>
              <a:rPr lang="it-IT" dirty="0">
                <a:latin typeface="Trebuchet MS" panose="020B0603020202020204" pitchFamily="34" charset="0"/>
              </a:rPr>
              <a:t>dati dal campo (</a:t>
            </a:r>
            <a:r>
              <a:rPr lang="it-IT" dirty="0" err="1">
                <a:latin typeface="Trebuchet MS" panose="020B0603020202020204" pitchFamily="34" charset="0"/>
              </a:rPr>
              <a:t>Eurotec</a:t>
            </a:r>
            <a:r>
              <a:rPr lang="it-IT" dirty="0">
                <a:latin typeface="Trebuchet MS" panose="020B0603020202020204" pitchFamily="34" charset="0"/>
              </a:rPr>
              <a:t>) </a:t>
            </a:r>
            <a:endParaRPr lang="it-IT" dirty="0" smtClean="0">
              <a:latin typeface="Trebuchet MS" panose="020B0603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latin typeface="Trebuchet MS" panose="020B0603020202020204" pitchFamily="34" charset="0"/>
              </a:rPr>
              <a:t>Intervento </a:t>
            </a:r>
            <a:r>
              <a:rPr lang="it-IT" dirty="0">
                <a:latin typeface="Trebuchet MS" panose="020B0603020202020204" pitchFamily="34" charset="0"/>
              </a:rPr>
              <a:t>del responsabile IT di Fonderie TAZZARI SPA </a:t>
            </a:r>
            <a:endParaRPr lang="it-IT" dirty="0" smtClean="0">
              <a:latin typeface="Trebuchet MS" panose="020B0603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latin typeface="Trebuchet MS" panose="020B0603020202020204" pitchFamily="34" charset="0"/>
              </a:rPr>
              <a:t>Agevolazioni </a:t>
            </a:r>
            <a:r>
              <a:rPr lang="it-IT" dirty="0">
                <a:latin typeface="Trebuchet MS" panose="020B0603020202020204" pitchFamily="34" charset="0"/>
              </a:rPr>
              <a:t>previste dal Nuovo Bando Emilia Romagna (CNA Imola ) </a:t>
            </a:r>
            <a:endParaRPr lang="it-IT" dirty="0" smtClean="0">
              <a:latin typeface="Trebuchet MS" panose="020B0603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latin typeface="Trebuchet MS" panose="020B0603020202020204" pitchFamily="34" charset="0"/>
              </a:rPr>
              <a:t>Lo </a:t>
            </a:r>
            <a:r>
              <a:rPr lang="it-IT" dirty="0">
                <a:latin typeface="Trebuchet MS" panose="020B0603020202020204" pitchFamily="34" charset="0"/>
              </a:rPr>
              <a:t>strumento del noleggio operativo (</a:t>
            </a:r>
            <a:r>
              <a:rPr lang="it-IT" dirty="0" err="1">
                <a:latin typeface="Trebuchet MS" panose="020B0603020202020204" pitchFamily="34" charset="0"/>
              </a:rPr>
              <a:t>Grenke</a:t>
            </a:r>
            <a:r>
              <a:rPr lang="it-IT" dirty="0">
                <a:latin typeface="Trebuchet MS" panose="020B0603020202020204" pitchFamily="34" charset="0"/>
              </a:rPr>
              <a:t>) </a:t>
            </a:r>
            <a:endParaRPr lang="it-IT" b="0" i="0" dirty="0">
              <a:solidFill>
                <a:srgbClr val="212121"/>
              </a:solidFill>
              <a:effectLst/>
              <a:latin typeface="Trebuchet MS" panose="020B0603020202020204" pitchFamily="34" charset="0"/>
            </a:endParaRPr>
          </a:p>
        </p:txBody>
      </p:sp>
      <p:sp>
        <p:nvSpPr>
          <p:cNvPr id="5" name="object 22"/>
          <p:cNvSpPr txBox="1"/>
          <p:nvPr/>
        </p:nvSpPr>
        <p:spPr>
          <a:xfrm>
            <a:off x="1270000" y="685800"/>
            <a:ext cx="5943600" cy="558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lang="it-IT" sz="4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PROGRAMMA</a:t>
            </a:r>
            <a:endParaRPr sz="36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574800" y="7467600"/>
            <a:ext cx="1303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i="1" dirty="0">
                <a:latin typeface="Trebuchet MS" panose="020B0603020202020204" pitchFamily="34" charset="0"/>
              </a:rPr>
              <a:t>La partecipazione all’incontro è gratuita, previa iscrizione da effettuarsi inviando un’e-mail agli indirizzi </a:t>
            </a:r>
            <a:r>
              <a:rPr lang="it-IT" sz="1600" i="1" dirty="0" smtClean="0">
                <a:latin typeface="Trebuchet MS" panose="020B0603020202020204" pitchFamily="34" charset="0"/>
                <a:hlinkClick r:id="rId2"/>
              </a:rPr>
              <a:t>simonefresolone@ecaconsult.it</a:t>
            </a:r>
            <a:r>
              <a:rPr lang="it-IT" sz="1600" i="1" dirty="0" smtClean="0">
                <a:latin typeface="Trebuchet MS" panose="020B0603020202020204" pitchFamily="34" charset="0"/>
              </a:rPr>
              <a:t>  </a:t>
            </a:r>
            <a:r>
              <a:rPr lang="it-IT" sz="1600" i="1" dirty="0" smtClean="0">
                <a:latin typeface="Trebuchet MS" panose="020B0603020202020204" pitchFamily="34" charset="0"/>
                <a:hlinkClick r:id="rId3"/>
              </a:rPr>
              <a:t>eventi@cnaimola.it</a:t>
            </a:r>
            <a:r>
              <a:rPr lang="it-IT" sz="1600" i="1" dirty="0" smtClean="0">
                <a:latin typeface="Trebuchet MS" panose="020B0603020202020204" pitchFamily="34" charset="0"/>
              </a:rPr>
              <a:t> </a:t>
            </a:r>
            <a:endParaRPr lang="it-IT" sz="16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6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125</Words>
  <Application>Microsoft Office PowerPoint</Application>
  <PresentationFormat>Personalizzato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CNA HUB 4.0 TALKS</dc:title>
  <dc:creator>Elisa Protti</dc:creator>
  <cp:lastModifiedBy>Elisa</cp:lastModifiedBy>
  <cp:revision>6</cp:revision>
  <dcterms:created xsi:type="dcterms:W3CDTF">2018-04-17T09:50:48Z</dcterms:created>
  <dcterms:modified xsi:type="dcterms:W3CDTF">2020-05-19T11:28:59Z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2018-04-09T00:00:00Z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2018-04-17T00:00:00Z</vt:filetime>
  </property>
</Properties>
</file>