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5189200" cy="8534400"/>
  <p:notesSz cx="15189200" cy="85344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37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9190" y="2645664"/>
            <a:ext cx="12910820" cy="17922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78380" y="4779264"/>
            <a:ext cx="10632440" cy="2133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9460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22438" y="1962912"/>
            <a:ext cx="6607302" cy="5632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5189200" cy="8534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182225" cy="1803400"/>
          </a:xfrm>
          <a:custGeom>
            <a:avLst/>
            <a:gdLst/>
            <a:ahLst/>
            <a:cxnLst/>
            <a:rect l="l" t="t" r="r" b="b"/>
            <a:pathLst>
              <a:path w="10182225" h="1803400">
                <a:moveTo>
                  <a:pt x="9165818" y="0"/>
                </a:moveTo>
                <a:lnTo>
                  <a:pt x="0" y="0"/>
                </a:lnTo>
                <a:lnTo>
                  <a:pt x="0" y="1803400"/>
                </a:lnTo>
                <a:lnTo>
                  <a:pt x="9165818" y="1803400"/>
                </a:lnTo>
                <a:lnTo>
                  <a:pt x="10181818" y="901700"/>
                </a:lnTo>
                <a:lnTo>
                  <a:pt x="9165818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696161" y="2712580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786878" y="2712580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696161" y="4466437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7786878" y="4466437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96161" y="5483225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7786878" y="5483225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696161" y="2345004"/>
            <a:ext cx="6090920" cy="0"/>
          </a:xfrm>
          <a:custGeom>
            <a:avLst/>
            <a:gdLst/>
            <a:ahLst/>
            <a:cxnLst/>
            <a:rect l="l" t="t" r="r" b="b"/>
            <a:pathLst>
              <a:path w="6090920">
                <a:moveTo>
                  <a:pt x="0" y="0"/>
                </a:moveTo>
                <a:lnTo>
                  <a:pt x="6090704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7786878" y="2345004"/>
            <a:ext cx="7376159" cy="0"/>
          </a:xfrm>
          <a:custGeom>
            <a:avLst/>
            <a:gdLst/>
            <a:ahLst/>
            <a:cxnLst/>
            <a:rect l="l" t="t" r="r" b="b"/>
            <a:pathLst>
              <a:path w="7376159">
                <a:moveTo>
                  <a:pt x="0" y="0"/>
                </a:moveTo>
                <a:lnTo>
                  <a:pt x="7375931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1721548" y="2712580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696161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7786865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7812303" y="2712580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786878" y="2706230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15162809" y="271258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1721548" y="4466437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1696161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7786865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7812303" y="4466437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7786878" y="446008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15162809" y="4466437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1721548" y="5483225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1696161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7786865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812303" y="5483225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7786878" y="547687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15162809" y="5483225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1721548" y="2345004"/>
            <a:ext cx="6052820" cy="0"/>
          </a:xfrm>
          <a:custGeom>
            <a:avLst/>
            <a:gdLst/>
            <a:ahLst/>
            <a:cxnLst/>
            <a:rect l="l" t="t" r="r" b="b"/>
            <a:pathLst>
              <a:path w="6052820">
                <a:moveTo>
                  <a:pt x="0" y="0"/>
                </a:moveTo>
                <a:lnTo>
                  <a:pt x="6052642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1696161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7786865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812303" y="2345004"/>
            <a:ext cx="7338059" cy="0"/>
          </a:xfrm>
          <a:custGeom>
            <a:avLst/>
            <a:gdLst/>
            <a:ahLst/>
            <a:cxnLst/>
            <a:rect l="l" t="t" r="r" b="b"/>
            <a:pathLst>
              <a:path w="7338059">
                <a:moveTo>
                  <a:pt x="0" y="0"/>
                </a:moveTo>
                <a:lnTo>
                  <a:pt x="7337780" y="0"/>
                </a:lnTo>
              </a:path>
            </a:pathLst>
          </a:custGeom>
          <a:ln w="12700">
            <a:solidFill>
              <a:srgbClr val="70A9C3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7786878" y="2338654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0A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15162809" y="234500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70A9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40400" y="2527566"/>
            <a:ext cx="7874634" cy="101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00" b="1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40400" y="3378466"/>
            <a:ext cx="7914640" cy="1854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rgbClr val="12315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64328" y="7936992"/>
            <a:ext cx="4860544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9460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36224" y="7936992"/>
            <a:ext cx="3493516" cy="426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7063"/>
            <a:ext cx="15189200" cy="8521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35335" y="7690373"/>
            <a:ext cx="1612468" cy="4822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2628900"/>
            <a:ext cx="5562600" cy="3171825"/>
          </a:xfrm>
          <a:custGeom>
            <a:avLst/>
            <a:gdLst/>
            <a:ahLst/>
            <a:cxnLst/>
            <a:rect l="l" t="t" r="r" b="b"/>
            <a:pathLst>
              <a:path w="5562600" h="3171825">
                <a:moveTo>
                  <a:pt x="3733800" y="0"/>
                </a:moveTo>
                <a:lnTo>
                  <a:pt x="0" y="0"/>
                </a:lnTo>
                <a:lnTo>
                  <a:pt x="0" y="3171761"/>
                </a:lnTo>
                <a:lnTo>
                  <a:pt x="3733800" y="3171761"/>
                </a:lnTo>
                <a:lnTo>
                  <a:pt x="5562600" y="1585874"/>
                </a:lnTo>
                <a:lnTo>
                  <a:pt x="3733800" y="0"/>
                </a:lnTo>
                <a:close/>
              </a:path>
            </a:pathLst>
          </a:custGeom>
          <a:solidFill>
            <a:srgbClr val="115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xfrm>
            <a:off x="6076011" y="3200699"/>
            <a:ext cx="8642372" cy="2154436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4000" dirty="0">
                <a:latin typeface="Trebuchet MS" panose="020B0603020202020204" pitchFamily="34" charset="0"/>
              </a:rPr>
              <a:t>Focus in </a:t>
            </a:r>
            <a:r>
              <a:rPr lang="it-IT" sz="4000" dirty="0" err="1">
                <a:latin typeface="Trebuchet MS" panose="020B0603020202020204" pitchFamily="34" charset="0"/>
              </a:rPr>
              <a:t>videconferenza</a:t>
            </a:r>
            <a:endParaRPr lang="it-IT" sz="4000" dirty="0">
              <a:latin typeface="Trebuchet MS" panose="020B0603020202020204" pitchFamily="34" charset="0"/>
            </a:endParaRPr>
          </a:p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4000" dirty="0">
                <a:latin typeface="Trebuchet MS" panose="020B0603020202020204" pitchFamily="34" charset="0"/>
              </a:rPr>
              <a:t>Business e sostenibilità: dalla teoria alla </a:t>
            </a:r>
            <a:r>
              <a:rPr lang="it-IT" sz="4000" dirty="0" smtClean="0">
                <a:latin typeface="Trebuchet MS" panose="020B0603020202020204" pitchFamily="34" charset="0"/>
              </a:rPr>
              <a:t>pratica</a:t>
            </a:r>
            <a:endParaRPr lang="it-IT" sz="4000" dirty="0" smtClean="0">
              <a:latin typeface="Trebuchet MS" panose="020B0603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3411" y="3406898"/>
            <a:ext cx="3564254" cy="16286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4180"/>
              </a:lnSpc>
            </a:pPr>
            <a:r>
              <a:rPr lang="it-IT" sz="3800" b="1" spc="-15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25 Marzo 2020 </a:t>
            </a:r>
            <a:r>
              <a:rPr sz="3000" spc="-125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ORE </a:t>
            </a:r>
            <a:r>
              <a:rPr lang="it-IT" sz="3000" spc="-110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10:00-12:00 </a:t>
            </a:r>
          </a:p>
          <a:p>
            <a:pPr marL="12700" algn="ctr">
              <a:lnSpc>
                <a:spcPts val="4180"/>
              </a:lnSpc>
            </a:pPr>
            <a:r>
              <a:rPr lang="it-IT" sz="2900" b="1" spc="-75" dirty="0" smtClean="0">
                <a:solidFill>
                  <a:srgbClr val="FFFFFF"/>
                </a:solidFill>
                <a:latin typeface="Trebuchet MS" panose="020B0603020202020204" pitchFamily="34" charset="0"/>
                <a:cs typeface="Arial"/>
              </a:rPr>
              <a:t>Video conferenza</a:t>
            </a:r>
            <a:endParaRPr sz="2500" dirty="0">
              <a:latin typeface="Trebuchet MS" panose="020B0603020202020204" pitchFamily="34" charset="0"/>
              <a:cs typeface="Arial"/>
            </a:endParaRPr>
          </a:p>
        </p:txBody>
      </p:sp>
      <p:sp>
        <p:nvSpPr>
          <p:cNvPr id="24" name="bk object 20"/>
          <p:cNvSpPr/>
          <p:nvPr/>
        </p:nvSpPr>
        <p:spPr>
          <a:xfrm>
            <a:off x="10429216" y="7750707"/>
            <a:ext cx="2136557" cy="3615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/>
          </a:p>
        </p:txBody>
      </p:sp>
      <p:sp>
        <p:nvSpPr>
          <p:cNvPr id="28" name="object 97"/>
          <p:cNvSpPr/>
          <p:nvPr/>
        </p:nvSpPr>
        <p:spPr>
          <a:xfrm>
            <a:off x="12700000" y="7649384"/>
            <a:ext cx="0" cy="523240"/>
          </a:xfrm>
          <a:custGeom>
            <a:avLst/>
            <a:gdLst/>
            <a:ahLst/>
            <a:cxnLst/>
            <a:rect l="l" t="t" r="r" b="b"/>
            <a:pathLst>
              <a:path h="523240">
                <a:moveTo>
                  <a:pt x="0" y="0"/>
                </a:moveTo>
                <a:lnTo>
                  <a:pt x="0" y="522757"/>
                </a:lnTo>
              </a:path>
            </a:pathLst>
          </a:custGeom>
          <a:ln w="12700">
            <a:solidFill>
              <a:srgbClr val="002D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0" y="304800"/>
            <a:ext cx="4460853" cy="1597836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32135" y="7526442"/>
            <a:ext cx="1999785" cy="810111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36163" y="7387669"/>
            <a:ext cx="1927892" cy="94888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0400" y="2895600"/>
            <a:ext cx="13538200" cy="2457532"/>
          </a:xfrm>
        </p:spPr>
        <p:txBody>
          <a:bodyPr/>
          <a:lstStyle/>
          <a:p>
            <a:pPr marL="12700" marR="5080">
              <a:lnSpc>
                <a:spcPts val="5000"/>
              </a:lnSpc>
              <a:spcBef>
                <a:spcPts val="900"/>
              </a:spcBef>
            </a:pPr>
            <a:r>
              <a:rPr lang="it-IT" sz="1800" dirty="0" smtClean="0">
                <a:latin typeface="Trebuchet MS" panose="020B0603020202020204" pitchFamily="34" charset="0"/>
              </a:rPr>
              <a:t>Introduzione: </a:t>
            </a:r>
            <a:r>
              <a:rPr lang="it-IT" sz="1800" dirty="0" err="1" smtClean="0">
                <a:latin typeface="Trebuchet MS" panose="020B0603020202020204" pitchFamily="34" charset="0"/>
              </a:rPr>
              <a:t>Monia</a:t>
            </a:r>
            <a:r>
              <a:rPr lang="it-IT" sz="1800" dirty="0" smtClean="0">
                <a:latin typeface="Trebuchet MS" panose="020B0603020202020204" pitchFamily="34" charset="0"/>
              </a:rPr>
              <a:t> Morandi  - CNA Ravenna</a:t>
            </a:r>
            <a:br>
              <a:rPr lang="it-IT" sz="1800" dirty="0" smtClean="0">
                <a:latin typeface="Trebuchet MS" panose="020B0603020202020204" pitchFamily="34" charset="0"/>
              </a:rPr>
            </a:br>
            <a:r>
              <a:rPr lang="it-IT" sz="1800" dirty="0" smtClean="0">
                <a:latin typeface="Trebuchet MS" panose="020B0603020202020204" pitchFamily="34" charset="0"/>
              </a:rPr>
              <a:t>Francesco </a:t>
            </a:r>
            <a:r>
              <a:rPr lang="it-IT" sz="1800" dirty="0">
                <a:latin typeface="Trebuchet MS" panose="020B0603020202020204" pitchFamily="34" charset="0"/>
              </a:rPr>
              <a:t>Matteucci - </a:t>
            </a:r>
            <a:r>
              <a:rPr lang="it-IT" sz="1800" dirty="0" err="1">
                <a:latin typeface="Trebuchet MS" panose="020B0603020202020204" pitchFamily="34" charset="0"/>
              </a:rPr>
              <a:t>Innovation</a:t>
            </a:r>
            <a:r>
              <a:rPr lang="it-IT" sz="1800" dirty="0">
                <a:latin typeface="Trebuchet MS" panose="020B0603020202020204" pitchFamily="34" charset="0"/>
              </a:rPr>
              <a:t> </a:t>
            </a:r>
            <a:r>
              <a:rPr lang="it-IT" sz="1800" dirty="0" smtClean="0">
                <a:latin typeface="Trebuchet MS" panose="020B0603020202020204" pitchFamily="34" charset="0"/>
              </a:rPr>
              <a:t>Manager</a:t>
            </a:r>
            <a:r>
              <a:rPr lang="it-IT" sz="1800" dirty="0">
                <a:latin typeface="Trebuchet MS" panose="020B0603020202020204" pitchFamily="34" charset="0"/>
              </a:rPr>
              <a:t>: </a:t>
            </a:r>
            <a:r>
              <a:rPr lang="it-IT" sz="1800" b="0" dirty="0" smtClean="0">
                <a:latin typeface="Trebuchet MS" panose="020B0603020202020204" pitchFamily="34" charset="0"/>
              </a:rPr>
              <a:t>Economia</a:t>
            </a:r>
            <a:r>
              <a:rPr lang="it-IT" sz="1800" b="0" dirty="0">
                <a:latin typeface="Trebuchet MS" panose="020B0603020202020204" pitchFamily="34" charset="0"/>
              </a:rPr>
              <a:t>, società e </a:t>
            </a:r>
            <a:r>
              <a:rPr lang="it-IT" sz="1800" b="0" dirty="0" smtClean="0">
                <a:latin typeface="Trebuchet MS" panose="020B0603020202020204" pitchFamily="34" charset="0"/>
              </a:rPr>
              <a:t>ambiente: è </a:t>
            </a:r>
            <a:r>
              <a:rPr lang="it-IT" sz="1800" b="0" dirty="0">
                <a:latin typeface="Trebuchet MS" panose="020B0603020202020204" pitchFamily="34" charset="0"/>
              </a:rPr>
              <a:t>possibile sviluppare un business che metta insieme questi tre pilastri? </a:t>
            </a:r>
            <a:r>
              <a:rPr lang="it-IT" sz="1800" dirty="0">
                <a:latin typeface="Trebuchet MS" panose="020B0603020202020204" pitchFamily="34" charset="0"/>
              </a:rPr>
              <a:t/>
            </a:r>
            <a:br>
              <a:rPr lang="it-IT" sz="1800" dirty="0">
                <a:latin typeface="Trebuchet MS" panose="020B0603020202020204" pitchFamily="34" charset="0"/>
              </a:rPr>
            </a:br>
            <a:r>
              <a:rPr lang="it-IT" sz="1800" dirty="0">
                <a:latin typeface="Trebuchet MS" panose="020B0603020202020204" pitchFamily="34" charset="0"/>
              </a:rPr>
              <a:t>Elisa </a:t>
            </a:r>
            <a:r>
              <a:rPr lang="it-IT" sz="1800" dirty="0" smtClean="0">
                <a:latin typeface="Trebuchet MS" panose="020B0603020202020204" pitchFamily="34" charset="0"/>
              </a:rPr>
              <a:t>Protti - CNA </a:t>
            </a:r>
            <a:r>
              <a:rPr lang="it-IT" sz="1800" dirty="0">
                <a:latin typeface="Trebuchet MS" panose="020B0603020202020204" pitchFamily="34" charset="0"/>
              </a:rPr>
              <a:t>Emilia Romagna: </a:t>
            </a:r>
            <a:r>
              <a:rPr lang="it-IT" sz="1800" b="0" dirty="0">
                <a:latin typeface="Trebuchet MS" panose="020B0603020202020204" pitchFamily="34" charset="0"/>
              </a:rPr>
              <a:t>Presentazione </a:t>
            </a:r>
            <a:r>
              <a:rPr lang="it-IT" sz="1800" b="0" spc="-145" dirty="0">
                <a:latin typeface="Trebuchet MS"/>
                <a:cs typeface="Trebuchet MS"/>
              </a:rPr>
              <a:t>progetto europeo 4 STEPS </a:t>
            </a:r>
            <a:r>
              <a:rPr lang="it-IT" sz="1800" b="0" spc="-145" dirty="0" smtClean="0">
                <a:latin typeface="Trebuchet MS"/>
                <a:cs typeface="Trebuchet MS"/>
              </a:rPr>
              <a:t>finanziato </a:t>
            </a:r>
            <a:r>
              <a:rPr lang="it-IT" sz="1800" b="0" spc="-145" dirty="0">
                <a:latin typeface="Trebuchet MS"/>
                <a:cs typeface="Trebuchet MS"/>
              </a:rPr>
              <a:t>dal Programma </a:t>
            </a:r>
            <a:r>
              <a:rPr lang="it-IT" sz="1800" b="0" spc="-145" dirty="0" err="1">
                <a:latin typeface="Trebuchet MS"/>
                <a:cs typeface="Trebuchet MS"/>
              </a:rPr>
              <a:t>Interreg</a:t>
            </a:r>
            <a:r>
              <a:rPr lang="it-IT" sz="1800" b="0" spc="-145" dirty="0">
                <a:latin typeface="Trebuchet MS"/>
                <a:cs typeface="Trebuchet MS"/>
              </a:rPr>
              <a:t> CENTRAL EUROPE.</a:t>
            </a:r>
            <a:endParaRPr lang="it-IT" sz="1800" b="0" spc="-145" dirty="0">
              <a:latin typeface="Trebuchet MS"/>
              <a:cs typeface="Trebuchet MS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346200" y="7696200"/>
            <a:ext cx="1402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i="1" dirty="0">
                <a:latin typeface="Trebuchet MS" panose="020B0603020202020204" pitchFamily="34" charset="0"/>
              </a:rPr>
              <a:t>Per informazioni e iscrizioni: Dott.ssa </a:t>
            </a:r>
            <a:r>
              <a:rPr lang="it-IT" sz="1600" i="1" dirty="0" err="1">
                <a:latin typeface="Trebuchet MS" panose="020B0603020202020204" pitchFamily="34" charset="0"/>
              </a:rPr>
              <a:t>Monia</a:t>
            </a:r>
            <a:r>
              <a:rPr lang="it-IT" sz="1600" i="1" dirty="0">
                <a:latin typeface="Trebuchet MS" panose="020B0603020202020204" pitchFamily="34" charset="0"/>
              </a:rPr>
              <a:t> Morandi Responsabile CNA Industria Ravenna </a:t>
            </a:r>
            <a:r>
              <a:rPr lang="it-IT" sz="1600" i="1" dirty="0" err="1">
                <a:latin typeface="Trebuchet MS" panose="020B0603020202020204" pitchFamily="34" charset="0"/>
              </a:rPr>
              <a:t>Tel</a:t>
            </a:r>
            <a:r>
              <a:rPr lang="it-IT" sz="1600" i="1" dirty="0">
                <a:latin typeface="Trebuchet MS" panose="020B0603020202020204" pitchFamily="34" charset="0"/>
              </a:rPr>
              <a:t> 0544 298781 – e-mail: industria@ra.cna.it</a:t>
            </a:r>
          </a:p>
        </p:txBody>
      </p:sp>
      <p:sp>
        <p:nvSpPr>
          <p:cNvPr id="6" name="Rettangolo 5"/>
          <p:cNvSpPr/>
          <p:nvPr/>
        </p:nvSpPr>
        <p:spPr>
          <a:xfrm>
            <a:off x="2946400" y="457200"/>
            <a:ext cx="75946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PROGRAMMA</a:t>
            </a:r>
            <a:endParaRPr lang="it-IT" sz="40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45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B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45</Words>
  <Application>Microsoft Office PowerPoint</Application>
  <PresentationFormat>Personalizzato</PresentationFormat>
  <Paragraphs>7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Presentazione standard di PowerPoint</vt:lpstr>
      <vt:lpstr>Introduzione: Monia Morandi  - CNA Ravenna Francesco Matteucci - Innovation Manager: Economia, società e ambiente: è possibile sviluppare un business che metta insieme questi tre pilastri?  Elisa Protti - CNA Emilia Romagna: Presentazione progetto europeo 4 STEPS finanziato dal Programma Interreg CENTRAL EUROPE.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CNA HUB 4.0 TALKS</dc:title>
  <dc:creator>Elisa Protti</dc:creator>
  <cp:lastModifiedBy>Elisa</cp:lastModifiedBy>
  <cp:revision>11</cp:revision>
  <dcterms:created xsi:type="dcterms:W3CDTF">2018-04-17T09:50:48Z</dcterms:created>
  <dcterms:modified xsi:type="dcterms:W3CDTF">2020-05-19T12:17:15Z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2018-04-09T00:00:00Z</vt:filetime>
  </property>
  <property fmtid="{D5CDD505-2E9C-101B-9397-08002B2CF9AE}" pid="3" name="Creator">
    <vt:lpwstr>Adobe InDesign CS6 (Windows)</vt:lpwstr>
  </property>
  <property fmtid="{D5CDD505-2E9C-101B-9397-08002B2CF9AE}" pid="4" name="LastSaved">
    <vt:filetime>2018-04-17T00:00:00Z</vt:filetime>
  </property>
</Properties>
</file>