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5189200" cy="8534400"/>
  <p:notesSz cx="15189200" cy="8534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37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9190" y="2645664"/>
            <a:ext cx="12910820" cy="17922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78380" y="4779264"/>
            <a:ext cx="1063244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9460" y="1962912"/>
            <a:ext cx="6607302" cy="5632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22438" y="1962912"/>
            <a:ext cx="6607302" cy="5632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5189200" cy="8534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0182225" cy="1803400"/>
          </a:xfrm>
          <a:custGeom>
            <a:avLst/>
            <a:gdLst/>
            <a:ahLst/>
            <a:cxnLst/>
            <a:rect l="l" t="t" r="r" b="b"/>
            <a:pathLst>
              <a:path w="10182225" h="1803400">
                <a:moveTo>
                  <a:pt x="9165818" y="0"/>
                </a:moveTo>
                <a:lnTo>
                  <a:pt x="0" y="0"/>
                </a:lnTo>
                <a:lnTo>
                  <a:pt x="0" y="1803400"/>
                </a:lnTo>
                <a:lnTo>
                  <a:pt x="9165818" y="1803400"/>
                </a:lnTo>
                <a:lnTo>
                  <a:pt x="10181818" y="901700"/>
                </a:lnTo>
                <a:lnTo>
                  <a:pt x="9165818" y="0"/>
                </a:lnTo>
                <a:close/>
              </a:path>
            </a:pathLst>
          </a:custGeom>
          <a:solidFill>
            <a:srgbClr val="115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696161" y="2712580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786878" y="2712580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96161" y="4466437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786878" y="4466437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96161" y="5483225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786878" y="5483225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696161" y="2345004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786878" y="2345004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721548" y="2712580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696161" y="27125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786865" y="2706230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812303" y="2712580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786878" y="2706230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5162809" y="27125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721548" y="4466437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696161" y="44664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786865" y="446008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812303" y="4466437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786878" y="446008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5162809" y="44664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721548" y="5483225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696161" y="54832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786865" y="547687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812303" y="5483225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786878" y="547687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5162809" y="54832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721548" y="2345004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696161" y="2345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786865" y="233865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812303" y="2345004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786878" y="233865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5162809" y="2345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40400" y="2527566"/>
            <a:ext cx="7874634" cy="101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40400" y="3378466"/>
            <a:ext cx="791464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64328" y="7936992"/>
            <a:ext cx="4860544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9460" y="7936992"/>
            <a:ext cx="3493516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36224" y="7936992"/>
            <a:ext cx="3493516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7063"/>
            <a:ext cx="15189200" cy="85217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35335" y="7690373"/>
            <a:ext cx="1612468" cy="482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2628900"/>
            <a:ext cx="5562600" cy="3171825"/>
          </a:xfrm>
          <a:custGeom>
            <a:avLst/>
            <a:gdLst/>
            <a:ahLst/>
            <a:cxnLst/>
            <a:rect l="l" t="t" r="r" b="b"/>
            <a:pathLst>
              <a:path w="5562600" h="3171825">
                <a:moveTo>
                  <a:pt x="3733800" y="0"/>
                </a:moveTo>
                <a:lnTo>
                  <a:pt x="0" y="0"/>
                </a:lnTo>
                <a:lnTo>
                  <a:pt x="0" y="3171761"/>
                </a:lnTo>
                <a:lnTo>
                  <a:pt x="3733800" y="3171761"/>
                </a:lnTo>
                <a:lnTo>
                  <a:pt x="5562600" y="1585874"/>
                </a:lnTo>
                <a:lnTo>
                  <a:pt x="3733800" y="0"/>
                </a:lnTo>
                <a:close/>
              </a:path>
            </a:pathLst>
          </a:custGeom>
          <a:solidFill>
            <a:srgbClr val="115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xfrm>
            <a:off x="6263616" y="3042372"/>
            <a:ext cx="8331200" cy="2753061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5000"/>
              </a:lnSpc>
              <a:spcBef>
                <a:spcPts val="900"/>
              </a:spcBef>
            </a:pPr>
            <a:r>
              <a:rPr lang="it-IT" sz="4000" dirty="0">
                <a:latin typeface="Trebuchet MS" panose="020B0603020202020204" pitchFamily="34" charset="0"/>
              </a:rPr>
              <a:t>Opportunità per le imprese: </a:t>
            </a:r>
            <a:endParaRPr lang="it-IT" sz="4000" dirty="0" smtClean="0">
              <a:latin typeface="Trebuchet MS" panose="020B0603020202020204" pitchFamily="34" charset="0"/>
            </a:endParaRPr>
          </a:p>
          <a:p>
            <a:pPr marL="12700" marR="5080" algn="l">
              <a:lnSpc>
                <a:spcPts val="5000"/>
              </a:lnSpc>
              <a:spcBef>
                <a:spcPts val="900"/>
              </a:spcBef>
            </a:pPr>
            <a:r>
              <a:rPr lang="it-IT" sz="4000" dirty="0" smtClean="0">
                <a:latin typeface="Trebuchet MS" panose="020B0603020202020204" pitchFamily="34" charset="0"/>
              </a:rPr>
              <a:t>Bandi </a:t>
            </a:r>
            <a:r>
              <a:rPr lang="it-IT" sz="4000" dirty="0">
                <a:latin typeface="Trebuchet MS" panose="020B0603020202020204" pitchFamily="34" charset="0"/>
              </a:rPr>
              <a:t>europei, agevolazioni e incentivi per lo sviluppo e innovazione</a:t>
            </a:r>
            <a:endParaRPr sz="2400" dirty="0">
              <a:latin typeface="Trebuchet MS" panose="020B0603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3411" y="3406898"/>
            <a:ext cx="3564254" cy="16158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4180"/>
              </a:lnSpc>
            </a:pPr>
            <a:r>
              <a:rPr sz="38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1</a:t>
            </a:r>
            <a:r>
              <a:rPr lang="it-IT" sz="38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9</a:t>
            </a:r>
            <a:r>
              <a:rPr sz="38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 </a:t>
            </a:r>
            <a:r>
              <a:rPr lang="it-IT" sz="3800" b="1" spc="-7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MARZO</a:t>
            </a:r>
            <a:r>
              <a:rPr sz="3800" b="1" spc="8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 </a:t>
            </a:r>
            <a:r>
              <a:rPr sz="3800" b="1" spc="-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20</a:t>
            </a:r>
            <a:r>
              <a:rPr lang="it-IT" sz="3800" b="1" spc="-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20</a:t>
            </a:r>
            <a:endParaRPr sz="3800" dirty="0">
              <a:latin typeface="Trebuchet MS" panose="020B0603020202020204" pitchFamily="34" charset="0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40"/>
              </a:spcBef>
            </a:pPr>
            <a:r>
              <a:rPr sz="3000" spc="-125" dirty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ORE </a:t>
            </a:r>
            <a:r>
              <a:rPr sz="3000" spc="-11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1</a:t>
            </a:r>
            <a:r>
              <a:rPr lang="it-IT" sz="3000" spc="-11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8:00</a:t>
            </a:r>
            <a:endParaRPr sz="3000" dirty="0">
              <a:latin typeface="Trebuchet MS" panose="020B0603020202020204" pitchFamily="34" charset="0"/>
              <a:cs typeface="Arial"/>
            </a:endParaRPr>
          </a:p>
          <a:p>
            <a:pPr marL="12700" algn="ctr">
              <a:lnSpc>
                <a:spcPts val="3440"/>
              </a:lnSpc>
              <a:spcBef>
                <a:spcPts val="1300"/>
              </a:spcBef>
            </a:pPr>
            <a:r>
              <a:rPr lang="it-IT" sz="2900" b="1" spc="-75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Video </a:t>
            </a:r>
            <a:r>
              <a:rPr lang="it-IT" sz="2900" b="1" spc="-75" dirty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c</a:t>
            </a:r>
            <a:r>
              <a:rPr lang="it-IT" sz="2900" b="1" spc="-75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onferenza</a:t>
            </a:r>
            <a:endParaRPr sz="2500" dirty="0">
              <a:latin typeface="Trebuchet MS" panose="020B0603020202020204" pitchFamily="34" charset="0"/>
              <a:cs typeface="Arial"/>
            </a:endParaRPr>
          </a:p>
        </p:txBody>
      </p:sp>
      <p:sp>
        <p:nvSpPr>
          <p:cNvPr id="24" name="bk object 20"/>
          <p:cNvSpPr/>
          <p:nvPr/>
        </p:nvSpPr>
        <p:spPr>
          <a:xfrm>
            <a:off x="10429216" y="7750707"/>
            <a:ext cx="2136557" cy="3615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8" name="object 97"/>
          <p:cNvSpPr/>
          <p:nvPr/>
        </p:nvSpPr>
        <p:spPr>
          <a:xfrm>
            <a:off x="12700000" y="7649384"/>
            <a:ext cx="0" cy="523240"/>
          </a:xfrm>
          <a:custGeom>
            <a:avLst/>
            <a:gdLst/>
            <a:ahLst/>
            <a:cxnLst/>
            <a:rect l="l" t="t" r="r" b="b"/>
            <a:pathLst>
              <a:path h="523240">
                <a:moveTo>
                  <a:pt x="0" y="0"/>
                </a:moveTo>
                <a:lnTo>
                  <a:pt x="0" y="522757"/>
                </a:lnTo>
              </a:path>
            </a:pathLst>
          </a:custGeom>
          <a:ln w="12700">
            <a:solidFill>
              <a:srgbClr val="002D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304800"/>
            <a:ext cx="4460853" cy="1597836"/>
          </a:xfrm>
          <a:prstGeom prst="rect">
            <a:avLst/>
          </a:prstGeom>
        </p:spPr>
      </p:pic>
      <p:pic>
        <p:nvPicPr>
          <p:cNvPr id="5" name="Picture 2" descr="CNA Reggio Emilia | Confederazione Nazionale Artigianato e PMI | CN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1595" y="7496142"/>
            <a:ext cx="2066010" cy="829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32135" y="7526442"/>
            <a:ext cx="1999785" cy="8101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12800" y="2362200"/>
            <a:ext cx="13792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212121"/>
                </a:solidFill>
                <a:latin typeface="Trebuchet MS" panose="020B0603020202020204" pitchFamily="34" charset="0"/>
              </a:rPr>
              <a:t>ORE 18:00 </a:t>
            </a:r>
            <a:r>
              <a:rPr lang="it-IT" dirty="0" smtClean="0">
                <a:solidFill>
                  <a:srgbClr val="212121"/>
                </a:solidFill>
                <a:latin typeface="Trebuchet MS" panose="020B0603020202020204" pitchFamily="34" charset="0"/>
              </a:rPr>
              <a:t>– </a:t>
            </a:r>
            <a:r>
              <a:rPr lang="it-IT" dirty="0" smtClean="0">
                <a:solidFill>
                  <a:srgbClr val="212121"/>
                </a:solidFill>
                <a:latin typeface="Trebuchet MS" panose="020B0603020202020204" pitchFamily="34" charset="0"/>
              </a:rPr>
              <a:t>SALUTI</a:t>
            </a:r>
            <a:endParaRPr lang="it-IT" dirty="0" smtClean="0">
              <a:solidFill>
                <a:srgbClr val="212121"/>
              </a:solidFill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Giorgio </a:t>
            </a:r>
            <a:r>
              <a:rPr lang="it-IT" b="1" dirty="0">
                <a:solidFill>
                  <a:srgbClr val="666666"/>
                </a:solidFill>
                <a:latin typeface="Trebuchet MS" panose="020B0603020202020204" pitchFamily="34" charset="0"/>
              </a:rPr>
              <a:t>Lugli</a:t>
            </a:r>
            <a:r>
              <a:rPr lang="it-IT" dirty="0">
                <a:solidFill>
                  <a:srgbClr val="666666"/>
                </a:solidFill>
                <a:latin typeface="Trebuchet MS" panose="020B0603020202020204" pitchFamily="34" charset="0"/>
              </a:rPr>
              <a:t> - Presidente CNA Reggio </a:t>
            </a:r>
            <a:r>
              <a:rPr lang="it-IT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Emilia</a:t>
            </a:r>
          </a:p>
          <a:p>
            <a:endParaRPr lang="it-IT" dirty="0">
              <a:solidFill>
                <a:srgbClr val="666666"/>
              </a:solidFill>
              <a:latin typeface="Trebuchet MS" panose="020B0603020202020204" pitchFamily="34" charset="0"/>
            </a:endParaRPr>
          </a:p>
          <a:p>
            <a:r>
              <a:rPr lang="it-IT" dirty="0" smtClean="0">
                <a:solidFill>
                  <a:srgbClr val="212121"/>
                </a:solidFill>
                <a:latin typeface="Trebuchet MS" panose="020B0603020202020204" pitchFamily="34" charset="0"/>
              </a:rPr>
              <a:t>INTERVENGONO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Giuseppe </a:t>
            </a:r>
            <a:r>
              <a:rPr lang="it-IT" b="1" dirty="0">
                <a:solidFill>
                  <a:srgbClr val="666666"/>
                </a:solidFill>
                <a:latin typeface="Trebuchet MS" panose="020B0603020202020204" pitchFamily="34" charset="0"/>
              </a:rPr>
              <a:t>Conti</a:t>
            </a:r>
            <a:r>
              <a:rPr lang="it-IT" dirty="0">
                <a:solidFill>
                  <a:srgbClr val="666666"/>
                </a:solidFill>
                <a:latin typeface="Trebuchet MS" panose="020B0603020202020204" pitchFamily="34" charset="0"/>
              </a:rPr>
              <a:t> - Presidente CNA Industria Reggio </a:t>
            </a:r>
            <a:r>
              <a:rPr lang="it-IT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Emilia</a:t>
            </a:r>
          </a:p>
          <a:p>
            <a:endParaRPr lang="it-IT" dirty="0">
              <a:solidFill>
                <a:srgbClr val="666666"/>
              </a:solidFill>
              <a:latin typeface="Trebuchet MS" panose="020B0603020202020204" pitchFamily="34" charset="0"/>
            </a:endParaRPr>
          </a:p>
          <a:p>
            <a:r>
              <a:rPr lang="it-IT" b="1" dirty="0">
                <a:solidFill>
                  <a:srgbClr val="212121"/>
                </a:solidFill>
                <a:latin typeface="Trebuchet MS" panose="020B0603020202020204" pitchFamily="34" charset="0"/>
              </a:rPr>
              <a:t>A SEGUIRE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1874838" algn="l"/>
              </a:tabLst>
            </a:pPr>
            <a:r>
              <a:rPr lang="it-IT" b="1" i="1" dirty="0">
                <a:solidFill>
                  <a:srgbClr val="666666"/>
                </a:solidFill>
                <a:latin typeface="Trebuchet MS" panose="020B0603020202020204" pitchFamily="34" charset="0"/>
              </a:rPr>
              <a:t>Paolo Franceschini </a:t>
            </a:r>
            <a:r>
              <a:rPr lang="it-IT" b="1" dirty="0">
                <a:solidFill>
                  <a:srgbClr val="666666"/>
                </a:solidFill>
                <a:latin typeface="Trebuchet MS" panose="020B0603020202020204" pitchFamily="34" charset="0"/>
              </a:rPr>
              <a:t>- </a:t>
            </a:r>
            <a:r>
              <a:rPr lang="it-IT" dirty="0">
                <a:solidFill>
                  <a:srgbClr val="666666"/>
                </a:solidFill>
                <a:latin typeface="Trebuchet MS" panose="020B0603020202020204" pitchFamily="34" charset="0"/>
              </a:rPr>
              <a:t>Fondatore di </a:t>
            </a:r>
            <a:r>
              <a:rPr lang="it-IT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IDEARE: </a:t>
            </a:r>
            <a:r>
              <a:rPr lang="it-IT" i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Focus </a:t>
            </a:r>
            <a:r>
              <a:rPr lang="it-IT" i="1" dirty="0">
                <a:solidFill>
                  <a:srgbClr val="666666"/>
                </a:solidFill>
                <a:latin typeface="Trebuchet MS" panose="020B0603020202020204" pitchFamily="34" charset="0"/>
              </a:rPr>
              <a:t>su progetti europei e finanza agevolata rivolta a progetti, soluzioni tecnologiche e crescita start up a vocazione </a:t>
            </a:r>
            <a:r>
              <a:rPr lang="it-IT" i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innovativa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874838" algn="l"/>
              </a:tabLst>
            </a:pPr>
            <a:r>
              <a:rPr lang="it-IT" b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Marco </a:t>
            </a:r>
            <a:r>
              <a:rPr lang="it-IT" b="1" dirty="0" err="1">
                <a:solidFill>
                  <a:srgbClr val="666666"/>
                </a:solidFill>
                <a:latin typeface="Trebuchet MS" panose="020B0603020202020204" pitchFamily="34" charset="0"/>
              </a:rPr>
              <a:t>Lasagni</a:t>
            </a:r>
            <a:r>
              <a:rPr lang="it-IT" dirty="0">
                <a:solidFill>
                  <a:srgbClr val="666666"/>
                </a:solidFill>
                <a:latin typeface="Trebuchet MS" panose="020B0603020202020204" pitchFamily="34" charset="0"/>
              </a:rPr>
              <a:t> - Direttore </a:t>
            </a:r>
            <a:r>
              <a:rPr lang="it-IT" dirty="0" err="1" smtClean="0">
                <a:solidFill>
                  <a:srgbClr val="666666"/>
                </a:solidFill>
                <a:latin typeface="Trebuchet MS" panose="020B0603020202020204" pitchFamily="34" charset="0"/>
              </a:rPr>
              <a:t>Prefina</a:t>
            </a:r>
            <a:r>
              <a:rPr lang="it-IT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: </a:t>
            </a:r>
            <a:r>
              <a:rPr lang="it-IT" i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Bandi </a:t>
            </a:r>
            <a:r>
              <a:rPr lang="it-IT" i="1" dirty="0">
                <a:solidFill>
                  <a:srgbClr val="666666"/>
                </a:solidFill>
                <a:latin typeface="Trebuchet MS" panose="020B0603020202020204" pitchFamily="34" charset="0"/>
              </a:rPr>
              <a:t>e agevolazioni dedicate a investimenti in beni strumentali, ricerca e </a:t>
            </a:r>
            <a:r>
              <a:rPr lang="it-IT" i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sviluppo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874838" algn="l"/>
              </a:tabLst>
            </a:pPr>
            <a:r>
              <a:rPr lang="it-IT" b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Elisa Protti </a:t>
            </a:r>
            <a:r>
              <a:rPr lang="it-IT" i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– </a:t>
            </a:r>
            <a:r>
              <a:rPr lang="it-IT" dirty="0">
                <a:solidFill>
                  <a:srgbClr val="666666"/>
                </a:solidFill>
                <a:latin typeface="Trebuchet MS" panose="020B0603020202020204" pitchFamily="34" charset="0"/>
              </a:rPr>
              <a:t>CNA Emilia </a:t>
            </a:r>
            <a:r>
              <a:rPr lang="it-IT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Romagna: </a:t>
            </a:r>
            <a:r>
              <a:rPr lang="it-IT" i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Presentazione del progetto 4STEPS </a:t>
            </a:r>
            <a:r>
              <a:rPr lang="it-IT" i="1" spc="-145" dirty="0">
                <a:latin typeface="Trebuchet MS" panose="020B0603020202020204" pitchFamily="34" charset="0"/>
                <a:cs typeface="Trebuchet MS"/>
              </a:rPr>
              <a:t>finanziato dal Programma </a:t>
            </a:r>
            <a:r>
              <a:rPr lang="it-IT" i="1" spc="-145" dirty="0" err="1">
                <a:latin typeface="Trebuchet MS" panose="020B0603020202020204" pitchFamily="34" charset="0"/>
                <a:cs typeface="Trebuchet MS"/>
              </a:rPr>
              <a:t>Interreg</a:t>
            </a:r>
            <a:r>
              <a:rPr lang="it-IT" i="1" spc="-145" dirty="0">
                <a:latin typeface="Trebuchet MS" panose="020B0603020202020204" pitchFamily="34" charset="0"/>
                <a:cs typeface="Trebuchet MS"/>
              </a:rPr>
              <a:t> CENTRAL EUROPE.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874838" algn="l"/>
              </a:tabLst>
            </a:pPr>
            <a:r>
              <a:rPr lang="it-IT" b="1" dirty="0">
                <a:solidFill>
                  <a:srgbClr val="666666"/>
                </a:solidFill>
                <a:latin typeface="Trebuchet MS" panose="020B0603020202020204" pitchFamily="34" charset="0"/>
              </a:rPr>
              <a:t>Mariacristina Gherpelli</a:t>
            </a:r>
            <a:r>
              <a:rPr lang="it-IT" dirty="0">
                <a:solidFill>
                  <a:srgbClr val="666666"/>
                </a:solidFill>
                <a:latin typeface="Trebuchet MS" panose="020B0603020202020204" pitchFamily="34" charset="0"/>
              </a:rPr>
              <a:t> - Presidente Cluster </a:t>
            </a:r>
            <a:r>
              <a:rPr lang="it-IT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MECH: </a:t>
            </a:r>
            <a:r>
              <a:rPr lang="it-IT" i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Il </a:t>
            </a:r>
            <a:r>
              <a:rPr lang="it-IT" i="1" dirty="0">
                <a:solidFill>
                  <a:srgbClr val="666666"/>
                </a:solidFill>
                <a:latin typeface="Trebuchet MS" panose="020B0603020202020204" pitchFamily="34" charset="0"/>
              </a:rPr>
              <a:t>Cluster </a:t>
            </a:r>
            <a:r>
              <a:rPr lang="it-IT" i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MECH </a:t>
            </a:r>
            <a:r>
              <a:rPr lang="it-IT" i="1" dirty="0">
                <a:solidFill>
                  <a:srgbClr val="666666"/>
                </a:solidFill>
                <a:latin typeface="Trebuchet MS" panose="020B0603020202020204" pitchFamily="34" charset="0"/>
              </a:rPr>
              <a:t>Meccatronica e Motoristica della Regione Emilia </a:t>
            </a:r>
            <a:r>
              <a:rPr lang="it-IT" i="1" dirty="0" smtClean="0">
                <a:solidFill>
                  <a:srgbClr val="666666"/>
                </a:solidFill>
                <a:latin typeface="Trebuchet MS" panose="020B0603020202020204" pitchFamily="34" charset="0"/>
              </a:rPr>
              <a:t>Romagna: aree </a:t>
            </a:r>
            <a:r>
              <a:rPr lang="it-IT" i="1" dirty="0">
                <a:solidFill>
                  <a:srgbClr val="666666"/>
                </a:solidFill>
                <a:latin typeface="Trebuchet MS" panose="020B0603020202020204" pitchFamily="34" charset="0"/>
              </a:rPr>
              <a:t>di riferimento, attività, obiettivi e Open </a:t>
            </a:r>
            <a:r>
              <a:rPr lang="it-IT" i="1" dirty="0" err="1">
                <a:solidFill>
                  <a:srgbClr val="666666"/>
                </a:solidFill>
                <a:latin typeface="Trebuchet MS" panose="020B0603020202020204" pitchFamily="34" charset="0"/>
              </a:rPr>
              <a:t>Innovation</a:t>
            </a:r>
            <a:r>
              <a:rPr lang="it-IT" b="1" dirty="0">
                <a:solidFill>
                  <a:srgbClr val="666666"/>
                </a:solidFill>
                <a:latin typeface="Trebuchet MS" panose="020B0603020202020204" pitchFamily="34" charset="0"/>
              </a:rPr>
              <a:t/>
            </a:r>
            <a:br>
              <a:rPr lang="it-IT" b="1" dirty="0">
                <a:solidFill>
                  <a:srgbClr val="666666"/>
                </a:solidFill>
                <a:latin typeface="Trebuchet MS" panose="020B0603020202020204" pitchFamily="34" charset="0"/>
              </a:rPr>
            </a:br>
            <a:endParaRPr lang="it-IT" dirty="0">
              <a:solidFill>
                <a:srgbClr val="666666"/>
              </a:solidFill>
              <a:latin typeface="Trebuchet MS" panose="020B0603020202020204" pitchFamily="34" charset="0"/>
            </a:endParaRPr>
          </a:p>
          <a:p>
            <a:r>
              <a:rPr lang="it-IT" b="1" dirty="0" smtClean="0">
                <a:solidFill>
                  <a:srgbClr val="212121"/>
                </a:solidFill>
                <a:latin typeface="Trebuchet MS" panose="020B0603020202020204" pitchFamily="34" charset="0"/>
              </a:rPr>
              <a:t>SPAZIO </a:t>
            </a:r>
            <a:r>
              <a:rPr lang="it-IT" b="1" dirty="0">
                <a:solidFill>
                  <a:srgbClr val="212121"/>
                </a:solidFill>
                <a:latin typeface="Trebuchet MS" panose="020B0603020202020204" pitchFamily="34" charset="0"/>
              </a:rPr>
              <a:t>ALLE DOMANDE</a:t>
            </a:r>
          </a:p>
          <a:p>
            <a:r>
              <a:rPr lang="it-IT" dirty="0">
                <a:solidFill>
                  <a:srgbClr val="212121"/>
                </a:solidFill>
                <a:latin typeface="Trebuchet MS" panose="020B0603020202020204" pitchFamily="34" charset="0"/>
              </a:rPr>
              <a:t>ORE 20:00 - </a:t>
            </a:r>
            <a:r>
              <a:rPr lang="it-IT" dirty="0" smtClean="0">
                <a:solidFill>
                  <a:srgbClr val="212121"/>
                </a:solidFill>
                <a:latin typeface="Trebuchet MS" panose="020B0603020202020204" pitchFamily="34" charset="0"/>
              </a:rPr>
              <a:t>Termine dei lavori </a:t>
            </a:r>
            <a:r>
              <a:rPr lang="it-IT" dirty="0">
                <a:solidFill>
                  <a:srgbClr val="212121"/>
                </a:solidFill>
                <a:latin typeface="Trebuchet MS" panose="020B0603020202020204" pitchFamily="34" charset="0"/>
              </a:rPr>
              <a:t>e conclusioni</a:t>
            </a:r>
            <a:endParaRPr lang="it-IT" b="0" i="0" dirty="0">
              <a:solidFill>
                <a:srgbClr val="212121"/>
              </a:solidFill>
              <a:effectLst/>
              <a:latin typeface="Trebuchet MS" panose="020B0603020202020204" pitchFamily="34" charset="0"/>
            </a:endParaRPr>
          </a:p>
        </p:txBody>
      </p:sp>
      <p:sp>
        <p:nvSpPr>
          <p:cNvPr id="5" name="object 22"/>
          <p:cNvSpPr txBox="1"/>
          <p:nvPr/>
        </p:nvSpPr>
        <p:spPr>
          <a:xfrm>
            <a:off x="1270000" y="685800"/>
            <a:ext cx="5943600" cy="5581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4180"/>
              </a:lnSpc>
            </a:pPr>
            <a:r>
              <a:rPr lang="it-IT" sz="48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PROGRAMMA</a:t>
            </a:r>
            <a:endParaRPr sz="3600" dirty="0">
              <a:latin typeface="Trebuchet MS" panose="020B0603020202020204" pitchFamily="34" charset="0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965200" y="7712425"/>
            <a:ext cx="1402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Le iscrizioni sono chiuse, per informazioni contattare CNA </a:t>
            </a:r>
            <a:r>
              <a:rPr lang="it-IT" sz="16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Education</a:t>
            </a:r>
            <a:r>
              <a:rPr lang="it-IT" sz="1600" i="1" dirty="0">
                <a:solidFill>
                  <a:srgbClr val="000000"/>
                </a:solidFill>
                <a:latin typeface="Trebuchet MS" panose="020B0603020202020204" pitchFamily="34" charset="0"/>
              </a:rPr>
              <a:t>, Ughetta Fabris (0522 356366, ughetta.fabris@cnare.it) oppure CNA Industria, Stefano Pavani (0522 356327, stefano.pavani@cnare.it)</a:t>
            </a:r>
            <a:endParaRPr lang="it-IT" sz="16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65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B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64</Words>
  <Application>Microsoft Office PowerPoint</Application>
  <PresentationFormat>Personalizzato</PresentationFormat>
  <Paragraphs>20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CNA HUB 4.0 TALKS</dc:title>
  <dc:creator>Elisa Protti</dc:creator>
  <cp:lastModifiedBy>Elisa</cp:lastModifiedBy>
  <cp:revision>7</cp:revision>
  <dcterms:created xsi:type="dcterms:W3CDTF">2018-04-17T09:50:48Z</dcterms:created>
  <dcterms:modified xsi:type="dcterms:W3CDTF">2020-05-19T12:02:16Z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2018-04-09T00:00:00Z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2018-04-17T00:00:00Z</vt:filetime>
  </property>
</Properties>
</file>