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5189200" cy="8534400"/>
  <p:notesSz cx="15189200" cy="8534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37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9190" y="2645664"/>
            <a:ext cx="12910820" cy="17922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78380" y="4779264"/>
            <a:ext cx="10632440" cy="2133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500" b="1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500" b="1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9460" y="1962912"/>
            <a:ext cx="6607302" cy="5632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822438" y="1962912"/>
            <a:ext cx="6607302" cy="5632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500" b="1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5189200" cy="8534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0182225" cy="1803400"/>
          </a:xfrm>
          <a:custGeom>
            <a:avLst/>
            <a:gdLst/>
            <a:ahLst/>
            <a:cxnLst/>
            <a:rect l="l" t="t" r="r" b="b"/>
            <a:pathLst>
              <a:path w="10182225" h="1803400">
                <a:moveTo>
                  <a:pt x="9165818" y="0"/>
                </a:moveTo>
                <a:lnTo>
                  <a:pt x="0" y="0"/>
                </a:lnTo>
                <a:lnTo>
                  <a:pt x="0" y="1803400"/>
                </a:lnTo>
                <a:lnTo>
                  <a:pt x="9165818" y="1803400"/>
                </a:lnTo>
                <a:lnTo>
                  <a:pt x="10181818" y="901700"/>
                </a:lnTo>
                <a:lnTo>
                  <a:pt x="9165818" y="0"/>
                </a:lnTo>
                <a:close/>
              </a:path>
            </a:pathLst>
          </a:custGeom>
          <a:solidFill>
            <a:srgbClr val="115E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696161" y="2712580"/>
            <a:ext cx="6090920" cy="0"/>
          </a:xfrm>
          <a:custGeom>
            <a:avLst/>
            <a:gdLst/>
            <a:ahLst/>
            <a:cxnLst/>
            <a:rect l="l" t="t" r="r" b="b"/>
            <a:pathLst>
              <a:path w="6090920">
                <a:moveTo>
                  <a:pt x="0" y="0"/>
                </a:moveTo>
                <a:lnTo>
                  <a:pt x="609070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786878" y="2712580"/>
            <a:ext cx="7376159" cy="0"/>
          </a:xfrm>
          <a:custGeom>
            <a:avLst/>
            <a:gdLst/>
            <a:ahLst/>
            <a:cxnLst/>
            <a:rect l="l" t="t" r="r" b="b"/>
            <a:pathLst>
              <a:path w="7376159">
                <a:moveTo>
                  <a:pt x="0" y="0"/>
                </a:moveTo>
                <a:lnTo>
                  <a:pt x="737593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696161" y="4466437"/>
            <a:ext cx="6090920" cy="0"/>
          </a:xfrm>
          <a:custGeom>
            <a:avLst/>
            <a:gdLst/>
            <a:ahLst/>
            <a:cxnLst/>
            <a:rect l="l" t="t" r="r" b="b"/>
            <a:pathLst>
              <a:path w="6090920">
                <a:moveTo>
                  <a:pt x="0" y="0"/>
                </a:moveTo>
                <a:lnTo>
                  <a:pt x="609070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7786878" y="4466437"/>
            <a:ext cx="7376159" cy="0"/>
          </a:xfrm>
          <a:custGeom>
            <a:avLst/>
            <a:gdLst/>
            <a:ahLst/>
            <a:cxnLst/>
            <a:rect l="l" t="t" r="r" b="b"/>
            <a:pathLst>
              <a:path w="7376159">
                <a:moveTo>
                  <a:pt x="0" y="0"/>
                </a:moveTo>
                <a:lnTo>
                  <a:pt x="737593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696161" y="5483225"/>
            <a:ext cx="6090920" cy="0"/>
          </a:xfrm>
          <a:custGeom>
            <a:avLst/>
            <a:gdLst/>
            <a:ahLst/>
            <a:cxnLst/>
            <a:rect l="l" t="t" r="r" b="b"/>
            <a:pathLst>
              <a:path w="6090920">
                <a:moveTo>
                  <a:pt x="0" y="0"/>
                </a:moveTo>
                <a:lnTo>
                  <a:pt x="609070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7786878" y="5483225"/>
            <a:ext cx="7376159" cy="0"/>
          </a:xfrm>
          <a:custGeom>
            <a:avLst/>
            <a:gdLst/>
            <a:ahLst/>
            <a:cxnLst/>
            <a:rect l="l" t="t" r="r" b="b"/>
            <a:pathLst>
              <a:path w="7376159">
                <a:moveTo>
                  <a:pt x="0" y="0"/>
                </a:moveTo>
                <a:lnTo>
                  <a:pt x="737593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696161" y="2345004"/>
            <a:ext cx="6090920" cy="0"/>
          </a:xfrm>
          <a:custGeom>
            <a:avLst/>
            <a:gdLst/>
            <a:ahLst/>
            <a:cxnLst/>
            <a:rect l="l" t="t" r="r" b="b"/>
            <a:pathLst>
              <a:path w="6090920">
                <a:moveTo>
                  <a:pt x="0" y="0"/>
                </a:moveTo>
                <a:lnTo>
                  <a:pt x="609070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7786878" y="2345004"/>
            <a:ext cx="7376159" cy="0"/>
          </a:xfrm>
          <a:custGeom>
            <a:avLst/>
            <a:gdLst/>
            <a:ahLst/>
            <a:cxnLst/>
            <a:rect l="l" t="t" r="r" b="b"/>
            <a:pathLst>
              <a:path w="7376159">
                <a:moveTo>
                  <a:pt x="0" y="0"/>
                </a:moveTo>
                <a:lnTo>
                  <a:pt x="737593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721548" y="2712580"/>
            <a:ext cx="6052820" cy="0"/>
          </a:xfrm>
          <a:custGeom>
            <a:avLst/>
            <a:gdLst/>
            <a:ahLst/>
            <a:cxnLst/>
            <a:rect l="l" t="t" r="r" b="b"/>
            <a:pathLst>
              <a:path w="6052820">
                <a:moveTo>
                  <a:pt x="0" y="0"/>
                </a:moveTo>
                <a:lnTo>
                  <a:pt x="6052642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696161" y="27125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7786865" y="2706230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7812303" y="2712580"/>
            <a:ext cx="7338059" cy="0"/>
          </a:xfrm>
          <a:custGeom>
            <a:avLst/>
            <a:gdLst/>
            <a:ahLst/>
            <a:cxnLst/>
            <a:rect l="l" t="t" r="r" b="b"/>
            <a:pathLst>
              <a:path w="7338059">
                <a:moveTo>
                  <a:pt x="0" y="0"/>
                </a:moveTo>
                <a:lnTo>
                  <a:pt x="7337780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7786878" y="2706230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15162809" y="27125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1721548" y="4466437"/>
            <a:ext cx="6052820" cy="0"/>
          </a:xfrm>
          <a:custGeom>
            <a:avLst/>
            <a:gdLst/>
            <a:ahLst/>
            <a:cxnLst/>
            <a:rect l="l" t="t" r="r" b="b"/>
            <a:pathLst>
              <a:path w="6052820">
                <a:moveTo>
                  <a:pt x="0" y="0"/>
                </a:moveTo>
                <a:lnTo>
                  <a:pt x="6052642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696161" y="446643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7786865" y="4460087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7812303" y="4466437"/>
            <a:ext cx="7338059" cy="0"/>
          </a:xfrm>
          <a:custGeom>
            <a:avLst/>
            <a:gdLst/>
            <a:ahLst/>
            <a:cxnLst/>
            <a:rect l="l" t="t" r="r" b="b"/>
            <a:pathLst>
              <a:path w="7338059">
                <a:moveTo>
                  <a:pt x="0" y="0"/>
                </a:moveTo>
                <a:lnTo>
                  <a:pt x="7337780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7786878" y="4460087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5162809" y="446643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721548" y="5483225"/>
            <a:ext cx="6052820" cy="0"/>
          </a:xfrm>
          <a:custGeom>
            <a:avLst/>
            <a:gdLst/>
            <a:ahLst/>
            <a:cxnLst/>
            <a:rect l="l" t="t" r="r" b="b"/>
            <a:pathLst>
              <a:path w="6052820">
                <a:moveTo>
                  <a:pt x="0" y="0"/>
                </a:moveTo>
                <a:lnTo>
                  <a:pt x="6052642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1696161" y="54832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7786865" y="5476875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7812303" y="5483225"/>
            <a:ext cx="7338059" cy="0"/>
          </a:xfrm>
          <a:custGeom>
            <a:avLst/>
            <a:gdLst/>
            <a:ahLst/>
            <a:cxnLst/>
            <a:rect l="l" t="t" r="r" b="b"/>
            <a:pathLst>
              <a:path w="7338059">
                <a:moveTo>
                  <a:pt x="0" y="0"/>
                </a:moveTo>
                <a:lnTo>
                  <a:pt x="7337780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7786878" y="5476875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15162809" y="54832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1721548" y="2345004"/>
            <a:ext cx="6052820" cy="0"/>
          </a:xfrm>
          <a:custGeom>
            <a:avLst/>
            <a:gdLst/>
            <a:ahLst/>
            <a:cxnLst/>
            <a:rect l="l" t="t" r="r" b="b"/>
            <a:pathLst>
              <a:path w="6052820">
                <a:moveTo>
                  <a:pt x="0" y="0"/>
                </a:moveTo>
                <a:lnTo>
                  <a:pt x="6052642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696161" y="23450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7786865" y="2338654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7812303" y="2345004"/>
            <a:ext cx="7338059" cy="0"/>
          </a:xfrm>
          <a:custGeom>
            <a:avLst/>
            <a:gdLst/>
            <a:ahLst/>
            <a:cxnLst/>
            <a:rect l="l" t="t" r="r" b="b"/>
            <a:pathLst>
              <a:path w="7338059">
                <a:moveTo>
                  <a:pt x="0" y="0"/>
                </a:moveTo>
                <a:lnTo>
                  <a:pt x="7337780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7786878" y="2338654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15162809" y="23450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40400" y="2527566"/>
            <a:ext cx="7874634" cy="101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500" b="1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40400" y="3378466"/>
            <a:ext cx="7914640" cy="185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64328" y="7936992"/>
            <a:ext cx="4860544" cy="426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9460" y="7936992"/>
            <a:ext cx="3493516" cy="426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36224" y="7936992"/>
            <a:ext cx="3493516" cy="426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10" Type="http://schemas.openxmlformats.org/officeDocument/2006/relationships/image" Target="../media/image10.jp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eventi@cnafe.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7063"/>
            <a:ext cx="15189200" cy="85217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635335" y="7690373"/>
            <a:ext cx="1612468" cy="4822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2628900"/>
            <a:ext cx="5562600" cy="3171825"/>
          </a:xfrm>
          <a:custGeom>
            <a:avLst/>
            <a:gdLst/>
            <a:ahLst/>
            <a:cxnLst/>
            <a:rect l="l" t="t" r="r" b="b"/>
            <a:pathLst>
              <a:path w="5562600" h="3171825">
                <a:moveTo>
                  <a:pt x="3733800" y="0"/>
                </a:moveTo>
                <a:lnTo>
                  <a:pt x="0" y="0"/>
                </a:lnTo>
                <a:lnTo>
                  <a:pt x="0" y="3171761"/>
                </a:lnTo>
                <a:lnTo>
                  <a:pt x="3733800" y="3171761"/>
                </a:lnTo>
                <a:lnTo>
                  <a:pt x="5562600" y="1585874"/>
                </a:lnTo>
                <a:lnTo>
                  <a:pt x="3733800" y="0"/>
                </a:lnTo>
                <a:close/>
              </a:path>
            </a:pathLst>
          </a:custGeom>
          <a:solidFill>
            <a:srgbClr val="115E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body" idx="1"/>
          </p:nvPr>
        </p:nvSpPr>
        <p:spPr>
          <a:xfrm>
            <a:off x="6680200" y="3727766"/>
            <a:ext cx="8331200" cy="1100301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r>
              <a:rPr lang="it-IT" sz="3200" b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charset="0"/>
                <a:cs typeface="Calibri" charset="0"/>
              </a:rPr>
              <a:t>INTELLIGENZA ARTIFICIALE: </a:t>
            </a:r>
          </a:p>
          <a:p>
            <a:r>
              <a:rPr lang="it-IT" sz="3200" b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charset="0"/>
                <a:cs typeface="Calibri" charset="0"/>
              </a:rPr>
              <a:t>ISTRUZIONI PER L’USO</a:t>
            </a:r>
            <a:endParaRPr lang="it-IT" sz="3200" b="1" dirty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  <a:ea typeface="Calibri" charset="0"/>
              <a:cs typeface="Calibri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593" y="2861877"/>
            <a:ext cx="3801605" cy="2705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4180"/>
              </a:lnSpc>
            </a:pPr>
            <a:r>
              <a:rPr lang="it-IT" sz="3600" b="1" spc="-15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10</a:t>
            </a:r>
            <a:r>
              <a:rPr lang="it-IT" sz="3600" b="1" spc="-15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 </a:t>
            </a:r>
            <a:r>
              <a:rPr lang="it-IT" sz="3600" b="1" spc="-15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Dic</a:t>
            </a:r>
            <a:r>
              <a:rPr lang="it-IT" sz="3600" b="1" spc="-15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embre </a:t>
            </a:r>
            <a:r>
              <a:rPr lang="it-IT" sz="3600" b="1" spc="-15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2019 </a:t>
            </a:r>
          </a:p>
          <a:p>
            <a:pPr marL="12700" algn="ctr">
              <a:lnSpc>
                <a:spcPts val="4180"/>
              </a:lnSpc>
            </a:pPr>
            <a:r>
              <a:rPr lang="it-IT" sz="3600" spc="-15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Ore </a:t>
            </a:r>
            <a:r>
              <a:rPr lang="it-IT" sz="3600" spc="-15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17.00 </a:t>
            </a:r>
            <a:endParaRPr lang="it-IT" sz="3600" spc="-150" dirty="0">
              <a:solidFill>
                <a:srgbClr val="FFFFFF"/>
              </a:solidFill>
              <a:latin typeface="Trebuchet MS" panose="020B0603020202020204" pitchFamily="34" charset="0"/>
              <a:cs typeface="Arial"/>
            </a:endParaRPr>
          </a:p>
          <a:p>
            <a:pPr marL="12700" algn="ctr">
              <a:lnSpc>
                <a:spcPts val="4180"/>
              </a:lnSpc>
            </a:pPr>
            <a:r>
              <a:rPr lang="it-IT" sz="3600" spc="-150" dirty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Portale del </a:t>
            </a:r>
            <a:r>
              <a:rPr lang="it-IT" sz="3600" spc="-150" dirty="0" err="1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Tecnopolo</a:t>
            </a:r>
            <a:r>
              <a:rPr lang="it-IT" sz="3600" spc="-150" dirty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 – via Saragat </a:t>
            </a:r>
            <a:r>
              <a:rPr lang="it-IT" sz="3600" spc="-15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13, </a:t>
            </a:r>
            <a:r>
              <a:rPr lang="it-IT" sz="3600" spc="-150" dirty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Ferrara</a:t>
            </a:r>
          </a:p>
        </p:txBody>
      </p:sp>
      <p:sp>
        <p:nvSpPr>
          <p:cNvPr id="24" name="bk object 20"/>
          <p:cNvSpPr/>
          <p:nvPr/>
        </p:nvSpPr>
        <p:spPr>
          <a:xfrm>
            <a:off x="10429216" y="7750707"/>
            <a:ext cx="2136557" cy="3615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28" name="object 97"/>
          <p:cNvSpPr/>
          <p:nvPr/>
        </p:nvSpPr>
        <p:spPr>
          <a:xfrm>
            <a:off x="12700000" y="7649384"/>
            <a:ext cx="0" cy="523240"/>
          </a:xfrm>
          <a:custGeom>
            <a:avLst/>
            <a:gdLst/>
            <a:ahLst/>
            <a:cxnLst/>
            <a:rect l="l" t="t" r="r" b="b"/>
            <a:pathLst>
              <a:path h="523240">
                <a:moveTo>
                  <a:pt x="0" y="0"/>
                </a:moveTo>
                <a:lnTo>
                  <a:pt x="0" y="522757"/>
                </a:lnTo>
              </a:path>
            </a:pathLst>
          </a:custGeom>
          <a:ln w="12700">
            <a:solidFill>
              <a:srgbClr val="002D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0" y="304800"/>
            <a:ext cx="4460853" cy="159783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32135" y="7526442"/>
            <a:ext cx="1999785" cy="810111"/>
          </a:xfrm>
          <a:prstGeom prst="rect">
            <a:avLst/>
          </a:prstGeom>
        </p:spPr>
      </p:pic>
      <p:pic>
        <p:nvPicPr>
          <p:cNvPr id="1026" name="Picture 2" descr="Welfare aziendale: accordo innovativo tra Cna Ferrara e Welfare ...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7716" y="7526442"/>
            <a:ext cx="1618167" cy="76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6">
            <a:extLst>
              <a:ext uri="{FF2B5EF4-FFF2-40B4-BE49-F238E27FC236}">
                <a16:creationId xmlns:a16="http://schemas.microsoft.com/office/drawing/2014/main" id="{FE1A8AF7-31CE-435B-B073-2846305EF9CD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5251" y="7587802"/>
            <a:ext cx="2971640" cy="727726"/>
          </a:xfrm>
          <a:prstGeom prst="rect">
            <a:avLst/>
          </a:prstGeom>
        </p:spPr>
      </p:pic>
      <p:pic>
        <p:nvPicPr>
          <p:cNvPr id="16" name="Picture 18">
            <a:extLst>
              <a:ext uri="{FF2B5EF4-FFF2-40B4-BE49-F238E27FC236}">
                <a16:creationId xmlns:a16="http://schemas.microsoft.com/office/drawing/2014/main" id="{3BAED6F0-0B95-470C-AA29-C067DE68E69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52422" y="7526442"/>
            <a:ext cx="971824" cy="744176"/>
          </a:xfrm>
          <a:prstGeom prst="rect">
            <a:avLst/>
          </a:prstGeom>
        </p:spPr>
      </p:pic>
      <p:pic>
        <p:nvPicPr>
          <p:cNvPr id="18" name="Picture 20">
            <a:extLst>
              <a:ext uri="{FF2B5EF4-FFF2-40B4-BE49-F238E27FC236}">
                <a16:creationId xmlns:a16="http://schemas.microsoft.com/office/drawing/2014/main" id="{11CACF6C-E094-4BB0-AB16-00721730FF6C}"/>
              </a:ext>
            </a:extLst>
          </p:cNvPr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23646" y="7570748"/>
            <a:ext cx="1664562" cy="73584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660400" y="2133600"/>
            <a:ext cx="13487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latin typeface="Trebuchet MS" panose="020B0603020202020204" pitchFamily="34" charset="0"/>
              </a:rPr>
              <a:t>O</a:t>
            </a:r>
            <a:r>
              <a:rPr lang="it-IT" b="1" dirty="0" smtClean="0">
                <a:latin typeface="Trebuchet MS" panose="020B0603020202020204" pitchFamily="34" charset="0"/>
              </a:rPr>
              <a:t>re </a:t>
            </a:r>
            <a:r>
              <a:rPr lang="it-IT" b="1" dirty="0">
                <a:latin typeface="Trebuchet MS" panose="020B0603020202020204" pitchFamily="34" charset="0"/>
              </a:rPr>
              <a:t>17.10 </a:t>
            </a:r>
            <a:r>
              <a:rPr lang="it-IT" b="1" dirty="0" smtClean="0">
                <a:latin typeface="Trebuchet MS" panose="020B0603020202020204" pitchFamily="34" charset="0"/>
              </a:rPr>
              <a:t>- Saluti </a:t>
            </a:r>
            <a:r>
              <a:rPr lang="it-IT" b="1" dirty="0">
                <a:latin typeface="Trebuchet MS" panose="020B0603020202020204" pitchFamily="34" charset="0"/>
              </a:rPr>
              <a:t>e introduzione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 smtClean="0">
                <a:latin typeface="Trebuchet MS" panose="020B0603020202020204" pitchFamily="34" charset="0"/>
              </a:rPr>
              <a:t>Michele </a:t>
            </a:r>
            <a:r>
              <a:rPr lang="it-IT" i="1" dirty="0">
                <a:latin typeface="Trebuchet MS" panose="020B0603020202020204" pitchFamily="34" charset="0"/>
              </a:rPr>
              <a:t>Pinelli, Delegato alla Terza Missione </a:t>
            </a:r>
            <a:r>
              <a:rPr lang="it-IT" i="1" dirty="0" err="1">
                <a:latin typeface="Trebuchet MS" panose="020B0603020202020204" pitchFamily="34" charset="0"/>
              </a:rPr>
              <a:t>Unife</a:t>
            </a:r>
            <a:endParaRPr lang="it-IT" i="1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 smtClean="0">
                <a:latin typeface="Trebuchet MS" panose="020B0603020202020204" pitchFamily="34" charset="0"/>
              </a:rPr>
              <a:t>Massimo </a:t>
            </a:r>
            <a:r>
              <a:rPr lang="it-IT" i="1" dirty="0">
                <a:latin typeface="Trebuchet MS" panose="020B0603020202020204" pitchFamily="34" charset="0"/>
              </a:rPr>
              <a:t>Carnevali, </a:t>
            </a:r>
            <a:r>
              <a:rPr lang="it-IT" i="1" dirty="0" err="1">
                <a:latin typeface="Trebuchet MS" panose="020B0603020202020204" pitchFamily="34" charset="0"/>
              </a:rPr>
              <a:t>Clust</a:t>
            </a:r>
            <a:r>
              <a:rPr lang="it-IT" i="1" dirty="0">
                <a:latin typeface="Trebuchet MS" panose="020B0603020202020204" pitchFamily="34" charset="0"/>
              </a:rPr>
              <a:t>-ER Innovate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 smtClean="0">
                <a:latin typeface="Trebuchet MS" panose="020B0603020202020204" pitchFamily="34" charset="0"/>
              </a:rPr>
              <a:t>Amelia </a:t>
            </a:r>
            <a:r>
              <a:rPr lang="it-IT" i="1" dirty="0">
                <a:latin typeface="Trebuchet MS" panose="020B0603020202020204" pitchFamily="34" charset="0"/>
              </a:rPr>
              <a:t>Grandi, Responsabile CNA HUB 4.0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 smtClean="0">
                <a:latin typeface="Trebuchet MS" panose="020B0603020202020204" pitchFamily="34" charset="0"/>
              </a:rPr>
              <a:t>Marcella </a:t>
            </a:r>
            <a:r>
              <a:rPr lang="it-IT" i="1" dirty="0">
                <a:latin typeface="Trebuchet MS" panose="020B0603020202020204" pitchFamily="34" charset="0"/>
              </a:rPr>
              <a:t>Contini, CNA </a:t>
            </a:r>
            <a:r>
              <a:rPr lang="it-IT" i="1" dirty="0" smtClean="0">
                <a:latin typeface="Trebuchet MS" panose="020B0603020202020204" pitchFamily="34" charset="0"/>
              </a:rPr>
              <a:t>Emilia-Romagna – Presentazione del progetto 4 STEPS, </a:t>
            </a:r>
            <a:r>
              <a:rPr lang="it-IT" i="1" dirty="0">
                <a:latin typeface="Trebuchet MS" panose="020B0603020202020204" pitchFamily="34" charset="0"/>
              </a:rPr>
              <a:t>finanziato dal Programma </a:t>
            </a:r>
            <a:r>
              <a:rPr lang="it-IT" i="1" dirty="0" err="1">
                <a:latin typeface="Trebuchet MS" panose="020B0603020202020204" pitchFamily="34" charset="0"/>
              </a:rPr>
              <a:t>Interreg</a:t>
            </a:r>
            <a:r>
              <a:rPr lang="it-IT" i="1" dirty="0">
                <a:latin typeface="Trebuchet MS" panose="020B0603020202020204" pitchFamily="34" charset="0"/>
              </a:rPr>
              <a:t> CENTRAL EUROPE</a:t>
            </a:r>
            <a:endParaRPr lang="it-IT" i="1" dirty="0">
              <a:latin typeface="Trebuchet MS" panose="020B0603020202020204" pitchFamily="34" charset="0"/>
            </a:endParaRPr>
          </a:p>
          <a:p>
            <a:r>
              <a:rPr lang="it-IT" dirty="0">
                <a:latin typeface="Trebuchet MS" panose="020B0603020202020204" pitchFamily="34" charset="0"/>
              </a:rPr>
              <a:t>	</a:t>
            </a:r>
          </a:p>
          <a:p>
            <a:r>
              <a:rPr lang="it-IT" b="1" dirty="0">
                <a:latin typeface="Trebuchet MS" panose="020B0603020202020204" pitchFamily="34" charset="0"/>
              </a:rPr>
              <a:t>Ore </a:t>
            </a:r>
            <a:r>
              <a:rPr lang="it-IT" b="1" dirty="0" smtClean="0">
                <a:latin typeface="Trebuchet MS" panose="020B0603020202020204" pitchFamily="34" charset="0"/>
              </a:rPr>
              <a:t>17.30 - L’Intelligenza </a:t>
            </a:r>
            <a:r>
              <a:rPr lang="it-IT" b="1" dirty="0">
                <a:latin typeface="Trebuchet MS" panose="020B0603020202020204" pitchFamily="34" charset="0"/>
              </a:rPr>
              <a:t>Artificiale al servizio delle imprese</a:t>
            </a:r>
          </a:p>
          <a:p>
            <a:r>
              <a:rPr lang="it-IT" i="1" dirty="0" smtClean="0">
                <a:latin typeface="Trebuchet MS" panose="020B0603020202020204" pitchFamily="34" charset="0"/>
              </a:rPr>
              <a:t>Fabrizio </a:t>
            </a:r>
            <a:r>
              <a:rPr lang="it-IT" i="1" dirty="0" err="1">
                <a:latin typeface="Trebuchet MS" panose="020B0603020202020204" pitchFamily="34" charset="0"/>
              </a:rPr>
              <a:t>Riguzzi</a:t>
            </a:r>
            <a:r>
              <a:rPr lang="it-IT" i="1" dirty="0">
                <a:latin typeface="Trebuchet MS" panose="020B0603020202020204" pitchFamily="34" charset="0"/>
              </a:rPr>
              <a:t>, Laboratorio </a:t>
            </a:r>
            <a:r>
              <a:rPr lang="it-IT" i="1" dirty="0" err="1">
                <a:latin typeface="Trebuchet MS" panose="020B0603020202020204" pitchFamily="34" charset="0"/>
              </a:rPr>
              <a:t>MechLav</a:t>
            </a:r>
            <a:r>
              <a:rPr lang="it-IT" i="1" dirty="0">
                <a:latin typeface="Trebuchet MS" panose="020B0603020202020204" pitchFamily="34" charset="0"/>
              </a:rPr>
              <a:t> - Università </a:t>
            </a:r>
            <a:r>
              <a:rPr lang="it-IT" i="1" dirty="0" smtClean="0">
                <a:latin typeface="Trebuchet MS" panose="020B0603020202020204" pitchFamily="34" charset="0"/>
              </a:rPr>
              <a:t>degli </a:t>
            </a:r>
            <a:r>
              <a:rPr lang="it-IT" i="1" dirty="0">
                <a:latin typeface="Trebuchet MS" panose="020B0603020202020204" pitchFamily="34" charset="0"/>
              </a:rPr>
              <a:t>Studi di </a:t>
            </a:r>
            <a:r>
              <a:rPr lang="it-IT" i="1" dirty="0" smtClean="0">
                <a:latin typeface="Trebuchet MS" panose="020B0603020202020204" pitchFamily="34" charset="0"/>
              </a:rPr>
              <a:t>Ferrara</a:t>
            </a:r>
          </a:p>
          <a:p>
            <a:endParaRPr lang="it-IT" i="1" dirty="0" smtClean="0">
              <a:latin typeface="Trebuchet MS" panose="020B0603020202020204" pitchFamily="34" charset="0"/>
            </a:endParaRPr>
          </a:p>
          <a:p>
            <a:r>
              <a:rPr lang="it-IT" b="1" dirty="0">
                <a:latin typeface="Trebuchet MS" panose="020B0603020202020204" pitchFamily="34" charset="0"/>
              </a:rPr>
              <a:t>O</a:t>
            </a:r>
            <a:r>
              <a:rPr lang="it-IT" b="1" dirty="0" smtClean="0">
                <a:latin typeface="Trebuchet MS" panose="020B0603020202020204" pitchFamily="34" charset="0"/>
              </a:rPr>
              <a:t>re </a:t>
            </a:r>
            <a:r>
              <a:rPr lang="it-IT" b="1" dirty="0">
                <a:latin typeface="Trebuchet MS" panose="020B0603020202020204" pitchFamily="34" charset="0"/>
              </a:rPr>
              <a:t>18.00 </a:t>
            </a:r>
            <a:r>
              <a:rPr lang="it-IT" b="1" dirty="0" smtClean="0">
                <a:latin typeface="Trebuchet MS" panose="020B0603020202020204" pitchFamily="34" charset="0"/>
              </a:rPr>
              <a:t>- Presentazione </a:t>
            </a:r>
            <a:r>
              <a:rPr lang="it-IT" b="1" dirty="0">
                <a:latin typeface="Trebuchet MS" panose="020B0603020202020204" pitchFamily="34" charset="0"/>
              </a:rPr>
              <a:t>di casi di successo delle aziende</a:t>
            </a:r>
          </a:p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Modera: Massimo Carnevali,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Clust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-ER Manager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Innovazione nei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servizi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>
                <a:latin typeface="Trebuchet MS" panose="020B0603020202020204" pitchFamily="34" charset="0"/>
              </a:rPr>
              <a:t>Michele </a:t>
            </a:r>
            <a:r>
              <a:rPr lang="it-IT" i="1" dirty="0" err="1">
                <a:latin typeface="Trebuchet MS" panose="020B0603020202020204" pitchFamily="34" charset="0"/>
              </a:rPr>
              <a:t>Carrino</a:t>
            </a:r>
            <a:r>
              <a:rPr lang="it-IT" i="1" dirty="0">
                <a:latin typeface="Trebuchet MS" panose="020B0603020202020204" pitchFamily="34" charset="0"/>
              </a:rPr>
              <a:t>, Open1</a:t>
            </a:r>
            <a:r>
              <a:rPr lang="it-IT" dirty="0">
                <a:latin typeface="Trebuchet MS" panose="020B0603020202020204" pitchFamily="34" charset="0"/>
              </a:rPr>
              <a:t>: Data Analytics nell'azienda manifatturiera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>
                <a:latin typeface="Trebuchet MS" panose="020B0603020202020204" pitchFamily="34" charset="0"/>
              </a:rPr>
              <a:t>Miriam </a:t>
            </a:r>
            <a:r>
              <a:rPr lang="it-IT" i="1" dirty="0" err="1">
                <a:latin typeface="Trebuchet MS" panose="020B0603020202020204" pitchFamily="34" charset="0"/>
              </a:rPr>
              <a:t>Surro</a:t>
            </a:r>
            <a:r>
              <a:rPr lang="it-IT" i="1" dirty="0">
                <a:latin typeface="Trebuchet MS" panose="020B0603020202020204" pitchFamily="34" charset="0"/>
              </a:rPr>
              <a:t>, MIDO</a:t>
            </a:r>
            <a:r>
              <a:rPr lang="it-IT" dirty="0">
                <a:latin typeface="Trebuchet MS" panose="020B0603020202020204" pitchFamily="34" charset="0"/>
              </a:rPr>
              <a:t>: Smart water </a:t>
            </a:r>
            <a:r>
              <a:rPr lang="it-IT" dirty="0" err="1">
                <a:latin typeface="Trebuchet MS" panose="020B0603020202020204" pitchFamily="34" charset="0"/>
              </a:rPr>
              <a:t>metering</a:t>
            </a:r>
            <a:r>
              <a:rPr lang="it-IT" dirty="0">
                <a:latin typeface="Trebuchet MS" panose="020B0603020202020204" pitchFamily="34" charset="0"/>
              </a:rPr>
              <a:t>, sistemi intelligenti per la gestione efficace dei consumi idrici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>
                <a:latin typeface="Trebuchet MS" panose="020B0603020202020204" pitchFamily="34" charset="0"/>
              </a:rPr>
              <a:t>Roberto Meschini, MIX: </a:t>
            </a:r>
            <a:r>
              <a:rPr lang="it-IT" dirty="0">
                <a:latin typeface="Trebuchet MS" panose="020B0603020202020204" pitchFamily="34" charset="0"/>
              </a:rPr>
              <a:t>Come l’AI può dialogare con la proposta culturale</a:t>
            </a:r>
            <a:endParaRPr lang="it-IT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>
                <a:latin typeface="Trebuchet MS" panose="020B0603020202020204" pitchFamily="34" charset="0"/>
              </a:rPr>
              <a:t>Elisa Sabattini, </a:t>
            </a:r>
            <a:r>
              <a:rPr lang="it-IT" i="1" dirty="0" err="1">
                <a:latin typeface="Trebuchet MS" panose="020B0603020202020204" pitchFamily="34" charset="0"/>
              </a:rPr>
              <a:t>Injenia</a:t>
            </a:r>
            <a:endParaRPr lang="it-IT" i="1" dirty="0">
              <a:latin typeface="Trebuchet MS" panose="020B0603020202020204" pitchFamily="34" charset="0"/>
            </a:endParaRPr>
          </a:p>
          <a:p>
            <a:r>
              <a:rPr lang="it-IT" dirty="0">
                <a:latin typeface="Trebuchet MS" panose="020B0603020202020204" pitchFamily="34" charset="0"/>
              </a:rPr>
              <a:t> </a:t>
            </a:r>
          </a:p>
          <a:p>
            <a:r>
              <a:rPr lang="it-IT" b="1" dirty="0">
                <a:latin typeface="Trebuchet MS" panose="020B0603020202020204" pitchFamily="34" charset="0"/>
              </a:rPr>
              <a:t>ore </a:t>
            </a:r>
            <a:r>
              <a:rPr lang="it-IT" b="1" dirty="0" smtClean="0">
                <a:latin typeface="Trebuchet MS" panose="020B0603020202020204" pitchFamily="34" charset="0"/>
              </a:rPr>
              <a:t>19.00 - Conclusioni </a:t>
            </a:r>
            <a:r>
              <a:rPr lang="it-IT" b="1" dirty="0">
                <a:latin typeface="Trebuchet MS" panose="020B0603020202020204" pitchFamily="34" charset="0"/>
              </a:rPr>
              <a:t>di Diego </a:t>
            </a:r>
            <a:r>
              <a:rPr lang="it-IT" b="1" dirty="0" err="1" smtClean="0">
                <a:latin typeface="Trebuchet MS" panose="020B0603020202020204" pitchFamily="34" charset="0"/>
              </a:rPr>
              <a:t>Benatti</a:t>
            </a:r>
            <a:r>
              <a:rPr lang="it-IT" b="1" dirty="0" smtClean="0">
                <a:latin typeface="Trebuchet MS" panose="020B0603020202020204" pitchFamily="34" charset="0"/>
              </a:rPr>
              <a:t>, </a:t>
            </a:r>
            <a:r>
              <a:rPr lang="it-IT" i="1" dirty="0" smtClean="0">
                <a:latin typeface="Trebuchet MS" panose="020B0603020202020204" pitchFamily="34" charset="0"/>
              </a:rPr>
              <a:t>Direttore </a:t>
            </a:r>
            <a:r>
              <a:rPr lang="it-IT" i="1" dirty="0">
                <a:latin typeface="Trebuchet MS" panose="020B0603020202020204" pitchFamily="34" charset="0"/>
              </a:rPr>
              <a:t>di CNA </a:t>
            </a:r>
            <a:r>
              <a:rPr lang="it-IT" i="1" dirty="0" smtClean="0">
                <a:latin typeface="Trebuchet MS" panose="020B0603020202020204" pitchFamily="34" charset="0"/>
              </a:rPr>
              <a:t>Ferrara</a:t>
            </a:r>
            <a:endParaRPr lang="it-IT" i="1" dirty="0">
              <a:latin typeface="Trebuchet MS" panose="020B0603020202020204" pitchFamily="34" charset="0"/>
            </a:endParaRPr>
          </a:p>
        </p:txBody>
      </p:sp>
      <p:sp>
        <p:nvSpPr>
          <p:cNvPr id="5" name="object 22"/>
          <p:cNvSpPr txBox="1"/>
          <p:nvPr/>
        </p:nvSpPr>
        <p:spPr>
          <a:xfrm>
            <a:off x="1270000" y="685800"/>
            <a:ext cx="5943600" cy="5581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4180"/>
              </a:lnSpc>
            </a:pPr>
            <a:r>
              <a:rPr lang="it-IT" sz="4800" b="1" spc="-15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PROGRAMMA</a:t>
            </a:r>
            <a:endParaRPr sz="3600" dirty="0">
              <a:latin typeface="Trebuchet MS" panose="020B0603020202020204" pitchFamily="34" charset="0"/>
              <a:cs typeface="Arial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965200" y="7768714"/>
            <a:ext cx="13030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i="1" dirty="0">
                <a:latin typeface="Trebuchet MS" panose="020B0603020202020204" pitchFamily="34" charset="0"/>
              </a:rPr>
              <a:t>La partecipazione all’incontro </a:t>
            </a:r>
            <a:r>
              <a:rPr lang="it-IT" sz="1600" i="1" dirty="0">
                <a:latin typeface="Trebuchet MS" panose="020B0603020202020204" pitchFamily="34" charset="0"/>
              </a:rPr>
              <a:t>è gratuita, previa iscrizione da effettuarsi inviando un’e-mail </a:t>
            </a:r>
            <a:r>
              <a:rPr lang="it-IT" sz="1600" i="1" dirty="0">
                <a:latin typeface="Trebuchet MS" panose="020B0603020202020204" pitchFamily="34" charset="0"/>
              </a:rPr>
              <a:t>a </a:t>
            </a:r>
            <a:r>
              <a:rPr lang="it-IT" sz="1600" i="1" dirty="0">
                <a:latin typeface="Trebuchet MS" panose="020B0603020202020204" pitchFamily="34" charset="0"/>
                <a:hlinkClick r:id="rId2"/>
              </a:rPr>
              <a:t>eventi@cnafe.it</a:t>
            </a:r>
            <a:endParaRPr lang="it-IT" sz="1600" i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865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B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79</Words>
  <Application>Microsoft Office PowerPoint</Application>
  <PresentationFormat>Personalizzato</PresentationFormat>
  <Paragraphs>24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Office Theme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CNA HUB 4.0 TALKS</dc:title>
  <dc:creator>Elisa Protti</dc:creator>
  <cp:lastModifiedBy>Elisa</cp:lastModifiedBy>
  <cp:revision>8</cp:revision>
  <dcterms:created xsi:type="dcterms:W3CDTF">2018-04-17T09:50:48Z</dcterms:created>
  <dcterms:modified xsi:type="dcterms:W3CDTF">2020-05-19T11:48:23Z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2018-04-09T00:00:00Z</vt:filetime>
  </property>
  <property fmtid="{D5CDD505-2E9C-101B-9397-08002B2CF9AE}" pid="3" name="Creator">
    <vt:lpwstr>Adobe InDesign CS6 (Windows)</vt:lpwstr>
  </property>
  <property fmtid="{D5CDD505-2E9C-101B-9397-08002B2CF9AE}" pid="4" name="LastSaved">
    <vt:filetime>2018-04-17T00:00:00Z</vt:filetime>
  </property>
</Properties>
</file>