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67" r:id="rId2"/>
    <p:sldMasterId id="2147483889" r:id="rId3"/>
    <p:sldMasterId id="2147483911" r:id="rId4"/>
    <p:sldMasterId id="2147483933" r:id="rId5"/>
  </p:sldMasterIdLst>
  <p:notesMasterIdLst>
    <p:notesMasterId r:id="rId29"/>
  </p:notesMasterIdLst>
  <p:handoutMasterIdLst>
    <p:handoutMasterId r:id="rId30"/>
  </p:handoutMasterIdLst>
  <p:sldIdLst>
    <p:sldId id="658" r:id="rId6"/>
    <p:sldId id="707" r:id="rId7"/>
    <p:sldId id="708" r:id="rId8"/>
    <p:sldId id="655" r:id="rId9"/>
    <p:sldId id="709" r:id="rId10"/>
    <p:sldId id="671" r:id="rId11"/>
    <p:sldId id="690" r:id="rId12"/>
    <p:sldId id="695" r:id="rId13"/>
    <p:sldId id="710" r:id="rId14"/>
    <p:sldId id="698" r:id="rId15"/>
    <p:sldId id="699" r:id="rId16"/>
    <p:sldId id="711" r:id="rId17"/>
    <p:sldId id="701" r:id="rId18"/>
    <p:sldId id="712" r:id="rId19"/>
    <p:sldId id="703" r:id="rId20"/>
    <p:sldId id="705" r:id="rId21"/>
    <p:sldId id="713" r:id="rId22"/>
    <p:sldId id="691" r:id="rId23"/>
    <p:sldId id="706" r:id="rId24"/>
    <p:sldId id="714" r:id="rId25"/>
    <p:sldId id="715" r:id="rId26"/>
    <p:sldId id="716" r:id="rId27"/>
    <p:sldId id="717" r:id="rId28"/>
  </p:sldIdLst>
  <p:sldSz cx="9144000" cy="6858000" type="screen4x3"/>
  <p:notesSz cx="7099300" cy="10234613"/>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06">
          <p15:clr>
            <a:srgbClr val="A4A3A4"/>
          </p15:clr>
        </p15:guide>
        <p15:guide id="2" orient="horz">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4A4"/>
    <a:srgbClr val="77726B"/>
    <a:srgbClr val="67635D"/>
    <a:srgbClr val="000000"/>
    <a:srgbClr val="B78B02"/>
    <a:srgbClr val="F10F21"/>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85819" autoAdjust="0"/>
  </p:normalViewPr>
  <p:slideViewPr>
    <p:cSldViewPr snapToGrid="0" snapToObjects="1">
      <p:cViewPr>
        <p:scale>
          <a:sx n="60" d="100"/>
          <a:sy n="60" d="100"/>
        </p:scale>
        <p:origin x="-1758" y="-78"/>
      </p:cViewPr>
      <p:guideLst>
        <p:guide orient="horz" pos="4306"/>
        <p:guide orient="horz"/>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4"/>
    </p:cViewPr>
  </p:sorterViewPr>
  <p:notesViewPr>
    <p:cSldViewPr snapToGrid="0" snapToObjects="1">
      <p:cViewPr varScale="1">
        <p:scale>
          <a:sx n="102" d="100"/>
          <a:sy n="102" d="100"/>
        </p:scale>
        <p:origin x="-3510" y="-9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1" tIns="49521" rIns="99041" bIns="49521" rtlCol="0"/>
          <a:lstStyle>
            <a:lvl1pPr algn="l">
              <a:defRPr sz="1300"/>
            </a:lvl1pPr>
          </a:lstStyle>
          <a:p>
            <a:endParaRPr lang="en-US" dirty="0">
              <a:latin typeface="Trebuchet MS" pitchFamily="34" charset="0"/>
            </a:endParaRPr>
          </a:p>
        </p:txBody>
      </p:sp>
      <p:sp>
        <p:nvSpPr>
          <p:cNvPr id="3" name="Date Placeholder 2"/>
          <p:cNvSpPr>
            <a:spLocks noGrp="1"/>
          </p:cNvSpPr>
          <p:nvPr>
            <p:ph type="dt" sz="quarter" idx="1"/>
          </p:nvPr>
        </p:nvSpPr>
        <p:spPr>
          <a:xfrm>
            <a:off x="4021293" y="0"/>
            <a:ext cx="3076363" cy="511731"/>
          </a:xfrm>
          <a:prstGeom prst="rect">
            <a:avLst/>
          </a:prstGeom>
        </p:spPr>
        <p:txBody>
          <a:bodyPr vert="horz" lIns="99041" tIns="49521" rIns="99041" bIns="49521" rtlCol="0"/>
          <a:lstStyle>
            <a:lvl1pPr algn="r">
              <a:defRPr sz="1300"/>
            </a:lvl1pPr>
          </a:lstStyle>
          <a:p>
            <a:fld id="{7094CB2D-72F5-5C4E-93D3-E8E8F059BBA5}" type="datetimeFigureOut">
              <a:rPr lang="en-US" smtClean="0">
                <a:latin typeface="Trebuchet MS" pitchFamily="34" charset="0"/>
              </a:rPr>
              <a:pPr/>
              <a:t>10/16/2020</a:t>
            </a:fld>
            <a:endParaRPr lang="en-US" dirty="0">
              <a:latin typeface="Trebuchet MS"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1" tIns="49521" rIns="99041" bIns="49521" rtlCol="0" anchor="b"/>
          <a:lstStyle>
            <a:lvl1pPr algn="l">
              <a:defRPr sz="13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4021293" y="9721106"/>
            <a:ext cx="3076363" cy="511731"/>
          </a:xfrm>
          <a:prstGeom prst="rect">
            <a:avLst/>
          </a:prstGeom>
        </p:spPr>
        <p:txBody>
          <a:bodyPr vert="horz" lIns="99041" tIns="49521" rIns="99041" bIns="49521" rtlCol="0" anchor="b"/>
          <a:lstStyle>
            <a:lvl1pPr algn="r">
              <a:defRPr sz="1300"/>
            </a:lvl1pPr>
          </a:lstStyle>
          <a:p>
            <a:fld id="{87849E0F-067E-034A-A3D7-0C57F78FBA91}" type="slidenum">
              <a:rPr lang="en-US" smtClean="0">
                <a:latin typeface="Trebuchet MS" pitchFamily="34" charset="0"/>
              </a:rPr>
              <a:pPr/>
              <a:t>‹N›</a:t>
            </a:fld>
            <a:endParaRPr lang="en-US" dirty="0">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1" tIns="49521" rIns="99041" bIns="49521" rtlCol="0"/>
          <a:lstStyle>
            <a:lvl1pPr algn="l">
              <a:defRPr sz="1300">
                <a:latin typeface="Trebuchet MS" pitchFamily="34" charset="0"/>
              </a:defRPr>
            </a:lvl1pPr>
          </a:lstStyle>
          <a:p>
            <a:endParaRPr lang="en-US" dirty="0"/>
          </a:p>
        </p:txBody>
      </p:sp>
      <p:sp>
        <p:nvSpPr>
          <p:cNvPr id="3" name="Date Placeholder 2"/>
          <p:cNvSpPr>
            <a:spLocks noGrp="1"/>
          </p:cNvSpPr>
          <p:nvPr>
            <p:ph type="dt" idx="1"/>
          </p:nvPr>
        </p:nvSpPr>
        <p:spPr>
          <a:xfrm>
            <a:off x="4021293" y="0"/>
            <a:ext cx="3076363" cy="511731"/>
          </a:xfrm>
          <a:prstGeom prst="rect">
            <a:avLst/>
          </a:prstGeom>
        </p:spPr>
        <p:txBody>
          <a:bodyPr vert="horz" lIns="99041" tIns="49521" rIns="99041" bIns="49521" rtlCol="0"/>
          <a:lstStyle>
            <a:lvl1pPr algn="r">
              <a:defRPr sz="1300">
                <a:latin typeface="Trebuchet MS" pitchFamily="34" charset="0"/>
              </a:defRPr>
            </a:lvl1pPr>
          </a:lstStyle>
          <a:p>
            <a:fld id="{EFC10EE1-B198-C942-8235-326C972CBB30}" type="datetimeFigureOut">
              <a:rPr lang="en-US" smtClean="0"/>
              <a:pPr/>
              <a:t>10/16/2020</a:t>
            </a:fld>
            <a:endParaRPr lang="en-US"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41" tIns="49521" rIns="99041" bIns="49521" rtlCol="0" anchor="ctr"/>
          <a:lstStyle/>
          <a:p>
            <a:endParaRPr lang="en-US"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9041" tIns="49521" rIns="99041" bIns="4952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1" tIns="49521" rIns="99041" bIns="49521" rtlCol="0" anchor="b"/>
          <a:lstStyle>
            <a:lvl1pPr algn="l">
              <a:defRPr sz="13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4021293" y="9721106"/>
            <a:ext cx="3076363" cy="511731"/>
          </a:xfrm>
          <a:prstGeom prst="rect">
            <a:avLst/>
          </a:prstGeom>
        </p:spPr>
        <p:txBody>
          <a:bodyPr vert="horz" lIns="99041" tIns="49521" rIns="99041" bIns="49521" rtlCol="0" anchor="b"/>
          <a:lstStyle>
            <a:lvl1pPr algn="r">
              <a:defRPr sz="1300">
                <a:latin typeface="Trebuchet MS" pitchFamily="34" charset="0"/>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5644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Introduction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56794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a:t>General </a:t>
            </a:r>
            <a:r>
              <a:rPr lang="it-IT" baseline="0" err="1"/>
              <a:t>learning</a:t>
            </a:r>
            <a:r>
              <a:rPr lang="it-IT" baseline="0"/>
              <a:t> </a:t>
            </a:r>
            <a:r>
              <a:rPr lang="it-IT" baseline="0" err="1"/>
              <a:t>objective</a:t>
            </a:r>
            <a:r>
              <a:rPr lang="it-IT" baseline="0"/>
              <a:t> of the </a:t>
            </a:r>
            <a:r>
              <a:rPr lang="it-IT" baseline="0" err="1"/>
              <a:t>block</a:t>
            </a:r>
            <a:r>
              <a:rPr lang="it-IT" baseline="0"/>
              <a:t> and list of </a:t>
            </a:r>
            <a:r>
              <a:rPr lang="it-IT" baseline="0" err="1"/>
              <a:t>content</a:t>
            </a:r>
            <a:r>
              <a:rPr lang="it-IT" baseline="0"/>
              <a:t> with link to </a:t>
            </a:r>
            <a:r>
              <a:rPr lang="it-IT" baseline="0" err="1"/>
              <a:t>each</a:t>
            </a:r>
            <a:r>
              <a:rPr lang="it-IT" baseline="0"/>
              <a:t> </a:t>
            </a:r>
            <a:r>
              <a:rPr lang="it-IT" baseline="0" err="1"/>
              <a:t>unit’s</a:t>
            </a:r>
            <a:r>
              <a:rPr lang="it-IT" baseline="0"/>
              <a:t> </a:t>
            </a:r>
            <a:r>
              <a:rPr lang="it-IT" baseline="0" err="1"/>
              <a:t>introductory</a:t>
            </a:r>
            <a:r>
              <a:rPr lang="it-IT" baseline="0"/>
              <a:t> page</a:t>
            </a:r>
            <a:endParaRPr lang="it-IT"/>
          </a:p>
        </p:txBody>
      </p:sp>
      <p:sp>
        <p:nvSpPr>
          <p:cNvPr id="4" name="Segnaposto numero diapositiva 3"/>
          <p:cNvSpPr>
            <a:spLocks noGrp="1"/>
          </p:cNvSpPr>
          <p:nvPr>
            <p:ph type="sldNum" sz="quarter" idx="10"/>
          </p:nvPr>
        </p:nvSpPr>
        <p:spPr/>
        <p:txBody>
          <a:bodyPr/>
          <a:lstStyle/>
          <a:p>
            <a:fld id="{006BE02D-20C0-F840-AFAC-BEA99C74FDC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7160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392554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2.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3.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4.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a:extLst/>
        </p:spPr>
        <p:txBody>
          <a:bodyPr wrap="none" anchor="ctr"/>
          <a:lstStyle/>
          <a:p>
            <a:endParaRPr lang="en-GB" noProof="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smtClean="0"/>
              <a:t>Meeting xy</a:t>
            </a:r>
            <a:br>
              <a:rPr lang="en-GB" noProof="0" smtClean="0"/>
            </a:br>
            <a:r>
              <a:rPr lang="en-GB" noProof="0" smtClean="0"/>
              <a:t>Place | DD Month YYYY</a:t>
            </a:r>
            <a:endParaRPr lang="en-GB" noProof="0"/>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smtClean="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smtClean="0">
                <a:solidFill>
                  <a:schemeClr val="accent6">
                    <a:lumMod val="75000"/>
                  </a:schemeClr>
                </a:solidFill>
                <a:latin typeface="Trebuchet MS" pitchFamily="34" charset="0"/>
                <a:cs typeface="Arial" charset="0"/>
              </a:rPr>
              <a:t>Project Acronym | Department | Name</a:t>
            </a:r>
            <a:endParaRPr lang="en-GB" altLang="de-DE" sz="1400" noProof="0" dirty="0">
              <a:solidFill>
                <a:schemeClr val="accent6">
                  <a:lumMod val="75000"/>
                </a:schemeClr>
              </a:solidFill>
              <a:latin typeface="Trebuchet MS" pitchFamily="34" charset="0"/>
              <a:cs typeface="Arial" charset="0"/>
            </a:endParaRPr>
          </a:p>
        </p:txBody>
      </p:sp>
      <p:pic>
        <p:nvPicPr>
          <p:cNvPr id="1028" name="Picture 4" descr="C:\Users\k.jasinska\Desktop\FEEDSCHOOLS\LOGOs\FEEDSCHOOLS_CMYK.png"/>
          <p:cNvPicPr>
            <a:picLocks noChangeAspect="1" noChangeArrowheads="1"/>
          </p:cNvPicPr>
          <p:nvPr userDrawn="1"/>
        </p:nvPicPr>
        <p:blipFill>
          <a:blip r:embed="rId3" cstate="print"/>
          <a:srcRect/>
          <a:stretch>
            <a:fillRect/>
          </a:stretch>
        </p:blipFill>
        <p:spPr bwMode="auto">
          <a:xfrm>
            <a:off x="961371" y="79177"/>
            <a:ext cx="2257634" cy="9657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baseline="0">
                <a:solidFill>
                  <a:schemeClr val="tx1"/>
                </a:solidFill>
              </a:defRPr>
            </a:lvl1pPr>
          </a:lstStyle>
          <a:p>
            <a:pPr lvl="0"/>
            <a:r>
              <a:rPr lang="en-GB" noProof="0" dirty="0" smtClean="0"/>
              <a:t>Insert Text</a:t>
            </a:r>
            <a:endParaRPr lang="en-GB" noProof="0" dirty="0"/>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 overview</a:t>
            </a:r>
            <a:endParaRPr lang="en-GB" noProof="0"/>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smtClean="0"/>
              <a:t>Insert Text</a:t>
            </a:r>
            <a:endParaRPr lang="en-GB" noProof="0" dirty="0"/>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a:t>
            </a:r>
            <a:endParaRPr lang="en-GB" noProof="0"/>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smtClean="0"/>
              <a:t>Insert Text</a:t>
            </a:r>
            <a:endParaRPr lang="en-GB" noProof="0" dirty="0"/>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smtClean="0"/>
              <a:t>Insert Text</a:t>
            </a:r>
            <a:endParaRPr lang="en-GB" noProof="0" dirty="0"/>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smtClean="0"/>
              <a:t>Insert Text</a:t>
            </a:r>
            <a:endParaRPr lang="en-GB" noProof="0" dirty="0"/>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Specific Objectives, Output, Other icons - specific</a:t>
            </a:r>
            <a:endParaRPr lang="en-GB" noProof="0" dirty="0"/>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Icons</a:t>
            </a:r>
            <a:br>
              <a:rPr lang="en-GB" noProof="0" dirty="0" smtClean="0"/>
            </a:br>
            <a:r>
              <a:rPr lang="en-GB" noProof="0" dirty="0" smtClean="0"/>
              <a:t>Unspecific 1</a:t>
            </a:r>
            <a:endParaRPr lang="en-GB" noProof="0" dirty="0"/>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Icons</a:t>
            </a:r>
            <a:br>
              <a:rPr lang="en-GB" noProof="0" dirty="0" smtClean="0"/>
            </a:br>
            <a:r>
              <a:rPr lang="en-GB" noProof="0" dirty="0" smtClean="0"/>
              <a:t>Unspecific 2</a:t>
            </a:r>
            <a:endParaRPr lang="en-GB" noProof="0" dirty="0"/>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7 Title…</a:t>
            </a:r>
          </a:p>
        </p:txBody>
      </p:sp>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smtClean="0"/>
              <a:t>Project partnership</a:t>
            </a:r>
            <a:endParaRPr lang="en-GB" noProof="0" dirty="0"/>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7 Title…</a:t>
            </a:r>
          </a:p>
        </p:txBody>
      </p:sp>
    </p:spTree>
    <p:extLst>
      <p:ext uri="{BB962C8B-B14F-4D97-AF65-F5344CB8AC3E}">
        <p14:creationId xmlns:p14="http://schemas.microsoft.com/office/powerpoint/2010/main" val="212324593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smtClean="0"/>
              <a:t>Headlines</a:t>
            </a:r>
            <a:endParaRPr lang="en-GB" noProof="0"/>
          </a:p>
        </p:txBody>
      </p:sp>
    </p:spTree>
    <p:extLst>
      <p:ext uri="{BB962C8B-B14F-4D97-AF65-F5344CB8AC3E}">
        <p14:creationId xmlns:p14="http://schemas.microsoft.com/office/powerpoint/2010/main" val="6205066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199491227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smtClean="0"/>
              <a:t>FULL Image</a:t>
            </a:r>
            <a:endParaRPr lang="en-GB" noProof="0"/>
          </a:p>
        </p:txBody>
      </p:sp>
    </p:spTree>
    <p:extLst>
      <p:ext uri="{BB962C8B-B14F-4D97-AF65-F5344CB8AC3E}">
        <p14:creationId xmlns:p14="http://schemas.microsoft.com/office/powerpoint/2010/main" val="20794726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smtClean="0"/>
              <a:t>Insert Diagram with a click</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59901976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dirty="0" smtClean="0"/>
              <a:t>Insert Diagram with a click</a:t>
            </a:r>
            <a:endParaRPr lang="en-GB" noProof="0" dirty="0"/>
          </a:p>
        </p:txBody>
      </p:sp>
    </p:spTree>
    <p:extLst>
      <p:ext uri="{BB962C8B-B14F-4D97-AF65-F5344CB8AC3E}">
        <p14:creationId xmlns:p14="http://schemas.microsoft.com/office/powerpoint/2010/main" val="5289767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151461227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77339759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176343488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baseline="0">
                <a:solidFill>
                  <a:schemeClr val="tx1"/>
                </a:solidFill>
              </a:defRPr>
            </a:lvl1pPr>
          </a:lstStyle>
          <a:p>
            <a:pPr lvl="0"/>
            <a:r>
              <a:rPr lang="en-GB" noProof="0" dirty="0" smtClean="0"/>
              <a:t>Insert Text</a:t>
            </a:r>
            <a:endParaRPr lang="en-GB" noProof="0" dirty="0"/>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019122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 overview</a:t>
            </a:r>
            <a:endParaRPr lang="en-GB" noProof="0"/>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a:solidFill>
                <a:srgbClr val="C8D3D8"/>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smtClean="0"/>
              <a:t>Insert Text</a:t>
            </a:r>
            <a:endParaRPr lang="en-GB" noProof="0" dirty="0"/>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1346580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a:t>
            </a:r>
            <a:endParaRPr lang="en-GB" noProof="0"/>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smtClean="0"/>
              <a:t>Insert Text</a:t>
            </a:r>
            <a:endParaRPr lang="en-GB" noProof="0" dirty="0"/>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spTree>
    <p:extLst>
      <p:ext uri="{BB962C8B-B14F-4D97-AF65-F5344CB8AC3E}">
        <p14:creationId xmlns:p14="http://schemas.microsoft.com/office/powerpoint/2010/main" val="5653403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smtClean="0"/>
              <a:t>Insert Text</a:t>
            </a:r>
            <a:endParaRPr lang="en-GB" noProof="0" dirty="0"/>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510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a:solidFill>
                <a:srgbClr val="C8D3D8"/>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smtClean="0"/>
              <a:t>Insert Text</a:t>
            </a:r>
            <a:endParaRPr lang="en-GB" noProof="0" dirty="0"/>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442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Tree>
    <p:extLst>
      <p:ext uri="{BB962C8B-B14F-4D97-AF65-F5344CB8AC3E}">
        <p14:creationId xmlns:p14="http://schemas.microsoft.com/office/powerpoint/2010/main" val="36613041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Tree>
    <p:extLst>
      <p:ext uri="{BB962C8B-B14F-4D97-AF65-F5344CB8AC3E}">
        <p14:creationId xmlns:p14="http://schemas.microsoft.com/office/powerpoint/2010/main" val="415591602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Specific Objectives, Output, Other icons - specific</a:t>
            </a:r>
            <a:endParaRPr lang="en-GB" noProof="0" dirty="0"/>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36587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Icons</a:t>
            </a:r>
            <a:br>
              <a:rPr lang="en-GB" noProof="0" dirty="0" smtClean="0"/>
            </a:br>
            <a:r>
              <a:rPr lang="en-GB" noProof="0" dirty="0" smtClean="0"/>
              <a:t>Unspecific 1</a:t>
            </a:r>
            <a:endParaRPr lang="en-GB" noProof="0" dirty="0"/>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a:extLst/>
        </p:spPr>
        <p:txBody>
          <a:bodyPr wrap="none" anchor="ctr"/>
          <a:lstStyle/>
          <a:p>
            <a:endParaRPr lang="en-US" dirty="0">
              <a:solidFill>
                <a:srgbClr val="4D4D4E"/>
              </a:solidFill>
            </a:endParaRPr>
          </a:p>
        </p:txBody>
      </p:sp>
    </p:spTree>
    <p:extLst>
      <p:ext uri="{BB962C8B-B14F-4D97-AF65-F5344CB8AC3E}">
        <p14:creationId xmlns:p14="http://schemas.microsoft.com/office/powerpoint/2010/main" val="183718431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Icons</a:t>
            </a:r>
            <a:br>
              <a:rPr lang="en-GB" noProof="0" dirty="0" smtClean="0"/>
            </a:br>
            <a:r>
              <a:rPr lang="en-GB" noProof="0" dirty="0" smtClean="0"/>
              <a:t>Unspecific 2</a:t>
            </a:r>
            <a:endParaRPr lang="en-GB" noProof="0" dirty="0"/>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a:extLst/>
        </p:spPr>
        <p:txBody>
          <a:bodyPr wrap="none" anchor="ctr"/>
          <a:lstStyle/>
          <a:p>
            <a:endParaRPr lang="en-US" dirty="0">
              <a:solidFill>
                <a:srgbClr val="4D4D4E"/>
              </a:solidFill>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6811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smtClean="0"/>
              <a:t>FULL Image</a:t>
            </a:r>
            <a:endParaRPr lang="en-GB" noProof="0"/>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smtClean="0"/>
              <a:t>Project partnership</a:t>
            </a:r>
            <a:endParaRPr lang="en-GB" noProof="0" dirty="0"/>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Tree>
    <p:extLst>
      <p:ext uri="{BB962C8B-B14F-4D97-AF65-F5344CB8AC3E}">
        <p14:creationId xmlns:p14="http://schemas.microsoft.com/office/powerpoint/2010/main" val="2334665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a:extLst/>
        </p:spPr>
        <p:txBody>
          <a:bodyPr wrap="none" anchor="ctr"/>
          <a:lstStyle/>
          <a:p>
            <a:endParaRPr lang="en-GB">
              <a:solidFill>
                <a:srgbClr val="4D4D4E"/>
              </a:solidFill>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a:ex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a:ex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smtClean="0"/>
              <a:t>Meeting xy</a:t>
            </a:r>
            <a:br>
              <a:rPr lang="en-GB" noProof="0" smtClean="0"/>
            </a:br>
            <a:r>
              <a:rPr lang="en-GB" noProof="0" smtClean="0"/>
              <a:t>Place | DD Month YYYY</a:t>
            </a:r>
            <a:endParaRPr lang="en-GB" noProof="0"/>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smtClean="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smtClean="0">
                <a:solidFill>
                  <a:schemeClr val="accent6">
                    <a:lumMod val="75000"/>
                  </a:schemeClr>
                </a:solidFill>
                <a:latin typeface="Trebuchet MS" pitchFamily="34" charset="0"/>
                <a:cs typeface="Arial" charset="0"/>
              </a:rPr>
              <a:t>Project Acronym | Department | Name</a:t>
            </a:r>
            <a:endParaRPr lang="en-GB" altLang="de-DE" sz="1400" noProof="0" dirty="0">
              <a:solidFill>
                <a:schemeClr val="accent6">
                  <a:lumMod val="75000"/>
                </a:schemeClr>
              </a:solidFill>
              <a:latin typeface="Trebuchet MS" pitchFamily="34" charset="0"/>
              <a:cs typeface="Arial" charset="0"/>
            </a:endParaRPr>
          </a:p>
        </p:txBody>
      </p:sp>
      <p:pic>
        <p:nvPicPr>
          <p:cNvPr id="1028" name="Picture 4" descr="C:\Users\k.jasinska\Desktop\FEEDSCHOOLS\LOGOs\FEEDSCHOOLS_CMYK.png"/>
          <p:cNvPicPr>
            <a:picLocks noChangeAspect="1" noChangeArrowheads="1"/>
          </p:cNvPicPr>
          <p:nvPr userDrawn="1"/>
        </p:nvPicPr>
        <p:blipFill>
          <a:blip r:embed="rId3" cstate="print"/>
          <a:srcRect/>
          <a:stretch>
            <a:fillRect/>
          </a:stretch>
        </p:blipFill>
        <p:spPr bwMode="auto">
          <a:xfrm>
            <a:off x="961371" y="79177"/>
            <a:ext cx="2257634" cy="965712"/>
          </a:xfrm>
          <a:prstGeom prst="rect">
            <a:avLst/>
          </a:prstGeom>
          <a:noFill/>
        </p:spPr>
      </p:pic>
    </p:spTree>
    <p:extLst>
      <p:ext uri="{BB962C8B-B14F-4D97-AF65-F5344CB8AC3E}">
        <p14:creationId xmlns:p14="http://schemas.microsoft.com/office/powerpoint/2010/main" val="20751807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7 Title…</a:t>
            </a:r>
          </a:p>
        </p:txBody>
      </p:sp>
    </p:spTree>
    <p:extLst>
      <p:ext uri="{BB962C8B-B14F-4D97-AF65-F5344CB8AC3E}">
        <p14:creationId xmlns:p14="http://schemas.microsoft.com/office/powerpoint/2010/main" val="364727991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smtClean="0"/>
              <a:t>Headlines</a:t>
            </a:r>
            <a:endParaRPr lang="en-GB" noProof="0"/>
          </a:p>
        </p:txBody>
      </p:sp>
    </p:spTree>
    <p:extLst>
      <p:ext uri="{BB962C8B-B14F-4D97-AF65-F5344CB8AC3E}">
        <p14:creationId xmlns:p14="http://schemas.microsoft.com/office/powerpoint/2010/main" val="52007651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smtClean="0"/>
              <a:t>Title </a:t>
            </a:r>
            <a:r>
              <a:rPr lang="en-GB" noProof="0" dirty="0" err="1" smtClean="0"/>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72059545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smtClean="0"/>
              <a:t>FULL Image</a:t>
            </a:r>
            <a:endParaRPr lang="en-GB" noProof="0"/>
          </a:p>
        </p:txBody>
      </p:sp>
    </p:spTree>
    <p:extLst>
      <p:ext uri="{BB962C8B-B14F-4D97-AF65-F5344CB8AC3E}">
        <p14:creationId xmlns:p14="http://schemas.microsoft.com/office/powerpoint/2010/main" val="217909026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smtClean="0"/>
              <a:t>Insert Diagram with a click</a:t>
            </a:r>
            <a:endParaRPr lang="en-GB" noProof="0" dirty="0"/>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smtClean="0"/>
              <a:t>TiTle</a:t>
            </a:r>
            <a:r>
              <a:rPr lang="en-GB" noProof="0" dirty="0" smtClean="0"/>
              <a:t>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36008478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dirty="0" smtClean="0"/>
              <a:t>Insert Diagram with a click</a:t>
            </a:r>
            <a:endParaRPr lang="en-GB" noProof="0" dirty="0"/>
          </a:p>
        </p:txBody>
      </p:sp>
    </p:spTree>
    <p:extLst>
      <p:ext uri="{BB962C8B-B14F-4D97-AF65-F5344CB8AC3E}">
        <p14:creationId xmlns:p14="http://schemas.microsoft.com/office/powerpoint/2010/main" val="38057200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137630810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189195797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smtClean="0"/>
              <a:t>Insert Diagram with a click</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39047747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baseline="0">
                <a:solidFill>
                  <a:schemeClr val="tx1"/>
                </a:solidFill>
              </a:defRPr>
            </a:lvl1pPr>
          </a:lstStyle>
          <a:p>
            <a:pPr lvl="0"/>
            <a:r>
              <a:rPr lang="en-GB" noProof="0" dirty="0" smtClean="0"/>
              <a:t>Insert Text</a:t>
            </a:r>
            <a:endParaRPr lang="en-GB" noProof="0" dirty="0"/>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88298484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 overview</a:t>
            </a:r>
            <a:endParaRPr lang="en-GB" noProof="0"/>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a:solidFill>
                <a:srgbClr val="C8D3D8"/>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smtClean="0"/>
              <a:t>Insert Text</a:t>
            </a:r>
            <a:endParaRPr lang="en-GB" noProof="0" dirty="0"/>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7242297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a:t>
            </a:r>
            <a:endParaRPr lang="en-GB" noProof="0"/>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smtClean="0"/>
              <a:t>Insert Text</a:t>
            </a:r>
            <a:endParaRPr lang="en-GB" noProof="0" dirty="0"/>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spTree>
    <p:extLst>
      <p:ext uri="{BB962C8B-B14F-4D97-AF65-F5344CB8AC3E}">
        <p14:creationId xmlns:p14="http://schemas.microsoft.com/office/powerpoint/2010/main" val="669584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smtClean="0"/>
              <a:t>Insert Text</a:t>
            </a:r>
            <a:endParaRPr lang="en-GB" noProof="0" dirty="0"/>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276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a:solidFill>
                <a:srgbClr val="C8D3D8"/>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smtClean="0"/>
              <a:t>Insert Text</a:t>
            </a:r>
            <a:endParaRPr lang="en-GB" noProof="0" dirty="0"/>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098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Tree>
    <p:extLst>
      <p:ext uri="{BB962C8B-B14F-4D97-AF65-F5344CB8AC3E}">
        <p14:creationId xmlns:p14="http://schemas.microsoft.com/office/powerpoint/2010/main" val="320149406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Tree>
    <p:extLst>
      <p:ext uri="{BB962C8B-B14F-4D97-AF65-F5344CB8AC3E}">
        <p14:creationId xmlns:p14="http://schemas.microsoft.com/office/powerpoint/2010/main" val="393450148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5660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a:extLst/>
        </p:spPr>
        <p:txBody>
          <a:bodyPr wrap="none" anchor="ctr"/>
          <a:lstStyle/>
          <a:p>
            <a:endParaRPr lang="en-US" dirty="0">
              <a:solidFill>
                <a:srgbClr val="4D4D4E"/>
              </a:solidFill>
            </a:endParaRPr>
          </a:p>
        </p:txBody>
      </p:sp>
    </p:spTree>
    <p:extLst>
      <p:ext uri="{BB962C8B-B14F-4D97-AF65-F5344CB8AC3E}">
        <p14:creationId xmlns:p14="http://schemas.microsoft.com/office/powerpoint/2010/main" val="278267721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dirty="0" smtClean="0"/>
              <a:t>Insert Diagram with a click</a:t>
            </a:r>
            <a:endParaRPr lang="en-GB" noProof="0" dirty="0"/>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a:extLst/>
        </p:spPr>
        <p:txBody>
          <a:bodyPr wrap="none" anchor="ctr"/>
          <a:lstStyle/>
          <a:p>
            <a:endParaRPr lang="en-US" dirty="0">
              <a:solidFill>
                <a:srgbClr val="4D4D4E"/>
              </a:solidFill>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3855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smtClean="0"/>
              <a:t>Project partnership</a:t>
            </a:r>
            <a:endParaRPr lang="en-GB" noProof="0" dirty="0"/>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Tree>
    <p:extLst>
      <p:ext uri="{BB962C8B-B14F-4D97-AF65-F5344CB8AC3E}">
        <p14:creationId xmlns:p14="http://schemas.microsoft.com/office/powerpoint/2010/main" val="158530027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a:extLst/>
        </p:spPr>
        <p:txBody>
          <a:bodyPr wrap="none" anchor="ctr"/>
          <a:lstStyle/>
          <a:p>
            <a:endParaRPr lang="en-GB">
              <a:solidFill>
                <a:srgbClr val="4D4D4E"/>
              </a:solidFill>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a:ex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a:ex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smtClean="0"/>
              <a:t>Meeting xy</a:t>
            </a:r>
            <a:br>
              <a:rPr lang="en-GB" noProof="0" smtClean="0"/>
            </a:br>
            <a:r>
              <a:rPr lang="en-GB" noProof="0" smtClean="0"/>
              <a:t>Place | DD Month YYYY</a:t>
            </a:r>
            <a:endParaRPr lang="en-GB" noProof="0"/>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smtClean="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smtClean="0">
                <a:solidFill>
                  <a:schemeClr val="accent6">
                    <a:lumMod val="75000"/>
                  </a:schemeClr>
                </a:solidFill>
                <a:latin typeface="Trebuchet MS" pitchFamily="34" charset="0"/>
                <a:cs typeface="Arial" charset="0"/>
              </a:rPr>
              <a:t>Project Acronym | Department | Name</a:t>
            </a:r>
            <a:endParaRPr lang="en-GB" altLang="de-DE" sz="1400" noProof="0" dirty="0">
              <a:solidFill>
                <a:schemeClr val="accent6">
                  <a:lumMod val="75000"/>
                </a:schemeClr>
              </a:solidFill>
              <a:latin typeface="Trebuchet MS" pitchFamily="34" charset="0"/>
              <a:cs typeface="Arial" charset="0"/>
            </a:endParaRPr>
          </a:p>
        </p:txBody>
      </p:sp>
      <p:pic>
        <p:nvPicPr>
          <p:cNvPr id="1028" name="Picture 4" descr="C:\Users\k.jasinska\Desktop\FEEDSCHOOLS\LOGOs\FEEDSCHOOLS_CMYK.png"/>
          <p:cNvPicPr>
            <a:picLocks noChangeAspect="1" noChangeArrowheads="1"/>
          </p:cNvPicPr>
          <p:nvPr userDrawn="1"/>
        </p:nvPicPr>
        <p:blipFill>
          <a:blip r:embed="rId3" cstate="print"/>
          <a:srcRect/>
          <a:stretch>
            <a:fillRect/>
          </a:stretch>
        </p:blipFill>
        <p:spPr bwMode="auto">
          <a:xfrm>
            <a:off x="961371" y="79177"/>
            <a:ext cx="2257634" cy="965712"/>
          </a:xfrm>
          <a:prstGeom prst="rect">
            <a:avLst/>
          </a:prstGeom>
          <a:noFill/>
        </p:spPr>
      </p:pic>
    </p:spTree>
    <p:extLst>
      <p:ext uri="{BB962C8B-B14F-4D97-AF65-F5344CB8AC3E}">
        <p14:creationId xmlns:p14="http://schemas.microsoft.com/office/powerpoint/2010/main" val="355344986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7 Title…</a:t>
            </a:r>
          </a:p>
        </p:txBody>
      </p:sp>
    </p:spTree>
    <p:extLst>
      <p:ext uri="{BB962C8B-B14F-4D97-AF65-F5344CB8AC3E}">
        <p14:creationId xmlns:p14="http://schemas.microsoft.com/office/powerpoint/2010/main" val="8058868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smtClean="0"/>
              <a:t>Headlines</a:t>
            </a:r>
            <a:endParaRPr lang="en-GB" noProof="0"/>
          </a:p>
        </p:txBody>
      </p:sp>
    </p:spTree>
    <p:extLst>
      <p:ext uri="{BB962C8B-B14F-4D97-AF65-F5344CB8AC3E}">
        <p14:creationId xmlns:p14="http://schemas.microsoft.com/office/powerpoint/2010/main" val="340295374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195049078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smtClean="0"/>
              <a:t>FULL Image</a:t>
            </a:r>
            <a:endParaRPr lang="en-GB" noProof="0"/>
          </a:p>
        </p:txBody>
      </p:sp>
    </p:spTree>
    <p:extLst>
      <p:ext uri="{BB962C8B-B14F-4D97-AF65-F5344CB8AC3E}">
        <p14:creationId xmlns:p14="http://schemas.microsoft.com/office/powerpoint/2010/main" val="5496371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smtClean="0"/>
              <a:t>Insert Diagram with a click</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97024969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dirty="0" smtClean="0"/>
              <a:t>Insert Diagram with a click</a:t>
            </a:r>
            <a:endParaRPr lang="en-GB" noProof="0" dirty="0"/>
          </a:p>
        </p:txBody>
      </p:sp>
    </p:spTree>
    <p:extLst>
      <p:ext uri="{BB962C8B-B14F-4D97-AF65-F5344CB8AC3E}">
        <p14:creationId xmlns:p14="http://schemas.microsoft.com/office/powerpoint/2010/main" val="45277100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135985566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0448489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8568108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baseline="0">
                <a:solidFill>
                  <a:schemeClr val="tx1"/>
                </a:solidFill>
              </a:defRPr>
            </a:lvl1pPr>
          </a:lstStyle>
          <a:p>
            <a:pPr lvl="0"/>
            <a:r>
              <a:rPr lang="en-GB" noProof="0" dirty="0" smtClean="0"/>
              <a:t>Insert Text</a:t>
            </a:r>
            <a:endParaRPr lang="en-GB" noProof="0" dirty="0"/>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155749403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 overview</a:t>
            </a:r>
            <a:endParaRPr lang="en-GB" noProof="0"/>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a:solidFill>
                <a:srgbClr val="C8D3D8"/>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smtClean="0"/>
              <a:t>Insert Text</a:t>
            </a:r>
            <a:endParaRPr lang="en-GB" noProof="0" dirty="0"/>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0380518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a:t>
            </a:r>
            <a:endParaRPr lang="en-GB" noProof="0"/>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smtClean="0"/>
              <a:t>Insert Text</a:t>
            </a:r>
            <a:endParaRPr lang="en-GB" noProof="0" dirty="0"/>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spTree>
    <p:extLst>
      <p:ext uri="{BB962C8B-B14F-4D97-AF65-F5344CB8AC3E}">
        <p14:creationId xmlns:p14="http://schemas.microsoft.com/office/powerpoint/2010/main" val="21675341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smtClean="0"/>
              <a:t>Insert Text</a:t>
            </a:r>
            <a:endParaRPr lang="en-GB" noProof="0" dirty="0"/>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0468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a:solidFill>
                <a:srgbClr val="C8D3D8"/>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smtClean="0"/>
              <a:t>Insert Text</a:t>
            </a:r>
            <a:endParaRPr lang="en-GB" noProof="0" dirty="0"/>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500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Tree>
    <p:extLst>
      <p:ext uri="{BB962C8B-B14F-4D97-AF65-F5344CB8AC3E}">
        <p14:creationId xmlns:p14="http://schemas.microsoft.com/office/powerpoint/2010/main" val="119203242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Tree>
    <p:extLst>
      <p:ext uri="{BB962C8B-B14F-4D97-AF65-F5344CB8AC3E}">
        <p14:creationId xmlns:p14="http://schemas.microsoft.com/office/powerpoint/2010/main" val="161537119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Specific Objectives, Output, Other icons - specific</a:t>
            </a:r>
            <a:endParaRPr lang="en-GB" noProof="0" dirty="0"/>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4533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Icons</a:t>
            </a:r>
            <a:br>
              <a:rPr lang="en-GB" noProof="0" dirty="0" smtClean="0"/>
            </a:br>
            <a:r>
              <a:rPr lang="en-GB" noProof="0" dirty="0" smtClean="0"/>
              <a:t>Unspecific 1</a:t>
            </a:r>
            <a:endParaRPr lang="en-GB" noProof="0" dirty="0"/>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a:extLst/>
        </p:spPr>
        <p:txBody>
          <a:bodyPr lIns="101578" tIns="101578" rIns="101578" bIns="101578" anchor="ctr"/>
          <a:lstStyle/>
          <a:p>
            <a:pPr defTabSz="914195">
              <a:defRPr/>
            </a:pPr>
            <a:endParaRPr lang="es-ES" dirty="0">
              <a:solidFill>
                <a:srgbClr val="4D4D4E"/>
              </a:solidFill>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prstClr val="white"/>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a:extLst/>
        </p:spPr>
        <p:txBody>
          <a:bodyPr wrap="none" anchor="ctr"/>
          <a:lstStyle/>
          <a:p>
            <a:endParaRPr lang="en-US" dirty="0">
              <a:solidFill>
                <a:srgbClr val="4D4D4E"/>
              </a:solidFill>
            </a:endParaRPr>
          </a:p>
        </p:txBody>
      </p:sp>
    </p:spTree>
    <p:extLst>
      <p:ext uri="{BB962C8B-B14F-4D97-AF65-F5344CB8AC3E}">
        <p14:creationId xmlns:p14="http://schemas.microsoft.com/office/powerpoint/2010/main" val="341576592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Icons</a:t>
            </a:r>
            <a:br>
              <a:rPr lang="en-GB" noProof="0" dirty="0" smtClean="0"/>
            </a:br>
            <a:r>
              <a:rPr lang="en-GB" noProof="0" dirty="0" smtClean="0"/>
              <a:t>Unspecific 2</a:t>
            </a:r>
            <a:endParaRPr lang="en-GB" noProof="0" dirty="0"/>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a:extLst/>
        </p:spPr>
        <p:txBody>
          <a:bodyPr wrap="none" anchor="ctr"/>
          <a:lstStyle/>
          <a:p>
            <a:endParaRPr lang="en-US" dirty="0">
              <a:solidFill>
                <a:srgbClr val="4D4D4E"/>
              </a:solidFill>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solidFill>
                <a:srgbClr val="4D4D4E"/>
              </a:solidFill>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a:extLst/>
        </p:spPr>
        <p:txBody>
          <a:bodyPr wrap="none" anchor="ctr"/>
          <a:lstStyle/>
          <a:p>
            <a:endParaRPr lang="en-US" dirty="0">
              <a:solidFill>
                <a:srgbClr val="4D4D4E"/>
              </a:solidFill>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0925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smtClean="0"/>
              <a:t>Project partnership</a:t>
            </a:r>
            <a:endParaRPr lang="en-GB" noProof="0" dirty="0"/>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Tree>
    <p:extLst>
      <p:ext uri="{BB962C8B-B14F-4D97-AF65-F5344CB8AC3E}">
        <p14:creationId xmlns:p14="http://schemas.microsoft.com/office/powerpoint/2010/main" val="28536961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7 Title…</a:t>
            </a:r>
          </a:p>
        </p:txBody>
      </p:sp>
    </p:spTree>
    <p:extLst>
      <p:ext uri="{BB962C8B-B14F-4D97-AF65-F5344CB8AC3E}">
        <p14:creationId xmlns:p14="http://schemas.microsoft.com/office/powerpoint/2010/main" val="424623040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smtClean="0"/>
              <a:t>Title </a:t>
            </a:r>
            <a:r>
              <a:rPr lang="en-GB" noProof="0" dirty="0" err="1" smtClean="0"/>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smtClean="0"/>
              <a:t>Headlines</a:t>
            </a:r>
            <a:endParaRPr lang="en-GB" noProof="0"/>
          </a:p>
        </p:txBody>
      </p:sp>
    </p:spTree>
    <p:extLst>
      <p:ext uri="{BB962C8B-B14F-4D97-AF65-F5344CB8AC3E}">
        <p14:creationId xmlns:p14="http://schemas.microsoft.com/office/powerpoint/2010/main" val="9808462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smtClean="0"/>
              <a:t>Title </a:t>
            </a:r>
            <a:r>
              <a:rPr lang="en-GB" noProof="0" dirty="0" err="1" smtClean="0"/>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79675944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2.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1.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image" Target="../media/image2.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image" Target="../media/image1.png"/><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smtClean="0"/>
              <a:t>Textmasterformat</a:t>
            </a:r>
            <a:r>
              <a:rPr lang="en-GB" noProof="0" dirty="0" smtClean="0"/>
              <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smtClean="0">
                <a:solidFill>
                  <a:schemeClr val="accent1"/>
                </a:solidFill>
                <a:latin typeface="Trebuchet MS" pitchFamily="34" charset="0"/>
                <a:cs typeface="Raleway"/>
              </a:rPr>
              <a:t>TAKING </a:t>
            </a:r>
            <a:r>
              <a:rPr lang="en-GB" sz="1500" b="1" kern="1200" spc="50" baseline="0" noProof="0" smtClean="0">
                <a:solidFill>
                  <a:schemeClr val="accent1"/>
                </a:solidFill>
                <a:latin typeface="Trebuchet MS" pitchFamily="34" charset="0"/>
                <a:cs typeface="Raleway"/>
              </a:rPr>
              <a:t>COOPERATION</a:t>
            </a:r>
            <a:r>
              <a:rPr lang="en-GB" sz="1500" b="0" kern="1200" spc="50" baseline="0" noProof="0" smtClean="0">
                <a:solidFill>
                  <a:schemeClr val="accent1"/>
                </a:solidFill>
                <a:latin typeface="Trebuchet MS" pitchFamily="34" charset="0"/>
                <a:cs typeface="Raleway"/>
              </a:rPr>
              <a:t> FORWARD</a:t>
            </a:r>
            <a:endParaRPr lang="en-GB" sz="1500" b="0" kern="1200" spc="50" baseline="0" noProof="0">
              <a:solidFill>
                <a:schemeClr val="accent1"/>
              </a:solidFill>
              <a:latin typeface="Trebuchet MS" pitchFamily="34" charset="0"/>
              <a:cs typeface="Lato Light"/>
            </a:endParaRPr>
          </a:p>
        </p:txBody>
      </p:sp>
      <p:pic>
        <p:nvPicPr>
          <p:cNvPr id="18" name="Picture 3" descr="\\ISTORAGE\-Print\MA27\Report_DOC\gfx.png"/>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p:cNvPicPr>
            <a:picLocks noChangeAspect="1" noChangeArrowheads="1"/>
          </p:cNvPicPr>
          <p:nvPr userDrawn="1"/>
        </p:nvPicPr>
        <p:blipFill>
          <a:blip r:embed="rId23"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0" r:id="rId3"/>
    <p:sldLayoutId id="2147483861" r:id="rId4"/>
    <p:sldLayoutId id="2147483847" r:id="rId5"/>
    <p:sldLayoutId id="2147483855" r:id="rId6"/>
    <p:sldLayoutId id="2147483854" r:id="rId7"/>
    <p:sldLayoutId id="2147483851" r:id="rId8"/>
    <p:sldLayoutId id="2147483852" r:id="rId9"/>
    <p:sldLayoutId id="2147483853" r:id="rId10"/>
    <p:sldLayoutId id="2147483856" r:id="rId11"/>
    <p:sldLayoutId id="2147483860" r:id="rId12"/>
    <p:sldLayoutId id="2147483857" r:id="rId13"/>
    <p:sldLayoutId id="2147483858" r:id="rId14"/>
    <p:sldLayoutId id="2147483800" r:id="rId15"/>
    <p:sldLayoutId id="2147483862" r:id="rId16"/>
    <p:sldLayoutId id="2147483864" r:id="rId17"/>
    <p:sldLayoutId id="2147483865" r:id="rId18"/>
    <p:sldLayoutId id="2147483866" r:id="rId19"/>
    <p:sldLayoutId id="2147483863" r:id="rId20"/>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smtClean="0"/>
              <a:t>Textmasterformat</a:t>
            </a:r>
            <a:r>
              <a:rPr lang="en-GB" noProof="0" dirty="0" smtClean="0"/>
              <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pc="50" smtClean="0">
                <a:solidFill>
                  <a:srgbClr val="7E93A5"/>
                </a:solidFill>
                <a:cs typeface="Raleway"/>
              </a:rPr>
              <a:t>TAKING </a:t>
            </a:r>
            <a:r>
              <a:rPr lang="en-GB" b="1" spc="50" smtClean="0">
                <a:solidFill>
                  <a:srgbClr val="7E93A5"/>
                </a:solidFill>
                <a:cs typeface="Raleway"/>
              </a:rPr>
              <a:t>COOPERATION</a:t>
            </a:r>
            <a:r>
              <a:rPr lang="en-GB" spc="50" smtClean="0">
                <a:solidFill>
                  <a:srgbClr val="7E93A5"/>
                </a:solidFill>
                <a:cs typeface="Raleway"/>
              </a:rPr>
              <a:t> FORWARD</a:t>
            </a:r>
            <a:endParaRPr lang="en-GB" spc="50">
              <a:solidFill>
                <a:srgbClr val="7E93A5"/>
              </a:solidFill>
              <a:cs typeface="Lato Light"/>
            </a:endParaRPr>
          </a:p>
        </p:txBody>
      </p:sp>
      <p:pic>
        <p:nvPicPr>
          <p:cNvPr id="18" name="Picture 3" descr="\\ISTORAGE\-Print\MA27\Report_DOC\gfx.png"/>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p:cNvPicPr>
            <a:picLocks noChangeAspect="1" noChangeArrowheads="1"/>
          </p:cNvPicPr>
          <p:nvPr userDrawn="1"/>
        </p:nvPicPr>
        <p:blipFill>
          <a:blip r:embed="rId23"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79681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smtClean="0"/>
              <a:t>Textmasterformat</a:t>
            </a:r>
            <a:r>
              <a:rPr lang="en-GB" noProof="0" dirty="0" smtClean="0"/>
              <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pc="50" smtClean="0">
                <a:solidFill>
                  <a:srgbClr val="7E93A5"/>
                </a:solidFill>
                <a:cs typeface="Raleway"/>
              </a:rPr>
              <a:t>TAKING </a:t>
            </a:r>
            <a:r>
              <a:rPr lang="en-GB" b="1" spc="50" smtClean="0">
                <a:solidFill>
                  <a:srgbClr val="7E93A5"/>
                </a:solidFill>
                <a:cs typeface="Raleway"/>
              </a:rPr>
              <a:t>COOPERATION</a:t>
            </a:r>
            <a:r>
              <a:rPr lang="en-GB" spc="50" smtClean="0">
                <a:solidFill>
                  <a:srgbClr val="7E93A5"/>
                </a:solidFill>
                <a:cs typeface="Raleway"/>
              </a:rPr>
              <a:t> FORWARD</a:t>
            </a:r>
            <a:endParaRPr lang="en-GB" spc="50">
              <a:solidFill>
                <a:srgbClr val="7E93A5"/>
              </a:solidFill>
              <a:cs typeface="Lato Light"/>
            </a:endParaRPr>
          </a:p>
        </p:txBody>
      </p:sp>
      <p:pic>
        <p:nvPicPr>
          <p:cNvPr id="18" name="Picture 3" descr="\\ISTORAGE\-Print\MA27\Report_DOC\gfx.png"/>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7"/>
          <p:cNvSpPr txBox="1"/>
          <p:nvPr/>
        </p:nvSpPr>
        <p:spPr>
          <a:xfrm>
            <a:off x="8220448" y="6154602"/>
            <a:ext cx="674149" cy="369296"/>
          </a:xfrm>
          <a:prstGeom prst="rect">
            <a:avLst/>
          </a:prstGeom>
          <a:noFill/>
        </p:spPr>
        <p:txBody>
          <a:bodyPr wrap="none" lIns="182843" tIns="91422" rIns="182843" bIns="91422" rtlCol="0">
            <a:spAutoFit/>
          </a:bodyPr>
          <a:lstStyle/>
          <a:p>
            <a:pPr algn="ctr"/>
            <a:fld id="{260E2A6B-A809-4840-BF14-8648BC0BDF87}" type="slidenum">
              <a:rPr lang="en-GB" sz="1200" smtClean="0">
                <a:solidFill>
                  <a:srgbClr val="7E93A5"/>
                </a:solidFill>
                <a:cs typeface="Raleway Light"/>
              </a:rPr>
              <a:pPr algn="ctr"/>
              <a:t>‹N›</a:t>
            </a:fld>
            <a:endParaRPr lang="en-GB" sz="1200">
              <a:solidFill>
                <a:srgbClr val="7E93A5"/>
              </a:solidFill>
              <a:cs typeface="Raleway Light"/>
            </a:endParaRPr>
          </a:p>
        </p:txBody>
      </p:sp>
      <p:pic>
        <p:nvPicPr>
          <p:cNvPr id="50" name="Picture 4"/>
          <p:cNvPicPr>
            <a:picLocks noChangeAspect="1" noChangeArrowheads="1"/>
          </p:cNvPicPr>
          <p:nvPr userDrawn="1"/>
        </p:nvPicPr>
        <p:blipFill>
          <a:blip r:embed="rId24"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4050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smtClean="0"/>
              <a:t>Textmasterformat</a:t>
            </a:r>
            <a:r>
              <a:rPr lang="en-GB" noProof="0" dirty="0" smtClean="0"/>
              <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pc="50" smtClean="0">
                <a:solidFill>
                  <a:srgbClr val="7E93A5"/>
                </a:solidFill>
                <a:cs typeface="Raleway"/>
              </a:rPr>
              <a:t>TAKING </a:t>
            </a:r>
            <a:r>
              <a:rPr lang="en-GB" b="1" spc="50" smtClean="0">
                <a:solidFill>
                  <a:srgbClr val="7E93A5"/>
                </a:solidFill>
                <a:cs typeface="Raleway"/>
              </a:rPr>
              <a:t>COOPERATION</a:t>
            </a:r>
            <a:r>
              <a:rPr lang="en-GB" spc="50" smtClean="0">
                <a:solidFill>
                  <a:srgbClr val="7E93A5"/>
                </a:solidFill>
                <a:cs typeface="Raleway"/>
              </a:rPr>
              <a:t> FORWARD</a:t>
            </a:r>
            <a:endParaRPr lang="en-GB" spc="50">
              <a:solidFill>
                <a:srgbClr val="7E93A5"/>
              </a:solidFill>
              <a:cs typeface="Lato Light"/>
            </a:endParaRPr>
          </a:p>
        </p:txBody>
      </p:sp>
      <p:pic>
        <p:nvPicPr>
          <p:cNvPr id="18" name="Picture 3" descr="\\ISTORAGE\-Print\MA27\Report_DOC\gfx.png"/>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7"/>
          <p:cNvSpPr txBox="1"/>
          <p:nvPr/>
        </p:nvSpPr>
        <p:spPr>
          <a:xfrm>
            <a:off x="8220448" y="6154602"/>
            <a:ext cx="674149" cy="369296"/>
          </a:xfrm>
          <a:prstGeom prst="rect">
            <a:avLst/>
          </a:prstGeom>
          <a:noFill/>
        </p:spPr>
        <p:txBody>
          <a:bodyPr wrap="none" lIns="182843" tIns="91422" rIns="182843" bIns="91422" rtlCol="0">
            <a:spAutoFit/>
          </a:bodyPr>
          <a:lstStyle/>
          <a:p>
            <a:pPr algn="ctr"/>
            <a:fld id="{260E2A6B-A809-4840-BF14-8648BC0BDF87}" type="slidenum">
              <a:rPr lang="en-GB" sz="1200" smtClean="0">
                <a:solidFill>
                  <a:srgbClr val="7E93A5"/>
                </a:solidFill>
                <a:cs typeface="Raleway Light"/>
              </a:rPr>
              <a:pPr algn="ctr"/>
              <a:t>‹N›</a:t>
            </a:fld>
            <a:endParaRPr lang="en-GB" sz="1200">
              <a:solidFill>
                <a:srgbClr val="7E93A5"/>
              </a:solidFill>
              <a:cs typeface="Raleway Light"/>
            </a:endParaRPr>
          </a:p>
        </p:txBody>
      </p:sp>
      <p:pic>
        <p:nvPicPr>
          <p:cNvPr id="50" name="Picture 4"/>
          <p:cNvPicPr>
            <a:picLocks noChangeAspect="1" noChangeArrowheads="1"/>
          </p:cNvPicPr>
          <p:nvPr userDrawn="1"/>
        </p:nvPicPr>
        <p:blipFill>
          <a:blip r:embed="rId24"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414127"/>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smtClean="0"/>
              <a:t>Textmasterformat</a:t>
            </a:r>
            <a:r>
              <a:rPr lang="en-GB" noProof="0" dirty="0" smtClean="0"/>
              <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pc="50" smtClean="0">
                <a:solidFill>
                  <a:srgbClr val="7E93A5"/>
                </a:solidFill>
                <a:cs typeface="Raleway"/>
              </a:rPr>
              <a:t>TAKING </a:t>
            </a:r>
            <a:r>
              <a:rPr lang="en-GB" b="1" spc="50" smtClean="0">
                <a:solidFill>
                  <a:srgbClr val="7E93A5"/>
                </a:solidFill>
                <a:cs typeface="Raleway"/>
              </a:rPr>
              <a:t>COOPERATION</a:t>
            </a:r>
            <a:r>
              <a:rPr lang="en-GB" spc="50" smtClean="0">
                <a:solidFill>
                  <a:srgbClr val="7E93A5"/>
                </a:solidFill>
                <a:cs typeface="Raleway"/>
              </a:rPr>
              <a:t> FORWARD</a:t>
            </a:r>
            <a:endParaRPr lang="en-GB" spc="50">
              <a:solidFill>
                <a:srgbClr val="7E93A5"/>
              </a:solidFill>
              <a:cs typeface="Lato Light"/>
            </a:endParaRPr>
          </a:p>
        </p:txBody>
      </p:sp>
      <p:pic>
        <p:nvPicPr>
          <p:cNvPr id="18" name="Picture 3" descr="\\ISTORAGE\-Print\MA27\Report_DOC\gfx.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9030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energy/topics/renewable-energy/national-renewable-energy-action-plans-2020_en" TargetMode="External"/><Relationship Id="rId2" Type="http://schemas.openxmlformats.org/officeDocument/2006/relationships/hyperlink" Target="https://ec.europa.eu/energy/topics/renewable-energy/renewable-energy-directive_en" TargetMode="External"/><Relationship Id="rId1" Type="http://schemas.openxmlformats.org/officeDocument/2006/relationships/slideLayout" Target="../slideLayouts/slideLayout3.xml"/><Relationship Id="rId4" Type="http://schemas.openxmlformats.org/officeDocument/2006/relationships/hyperlink" Target="https://ec.europa.eu/eurostat/statistics-explained/index.php/Renewable_energy_statistic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41.emf"/><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023903" y="4730758"/>
            <a:ext cx="7754912" cy="573246"/>
          </a:xfrm>
        </p:spPr>
        <p:txBody>
          <a:bodyPr/>
          <a:lstStyle/>
          <a:p>
            <a:r>
              <a:rPr lang="en-US" dirty="0"/>
              <a:t>Block </a:t>
            </a:r>
            <a:r>
              <a:rPr lang="cs-CZ" dirty="0" smtClean="0"/>
              <a:t>3</a:t>
            </a:r>
            <a:r>
              <a:rPr lang="en-US" dirty="0"/>
              <a:t>: Energy </a:t>
            </a:r>
            <a:r>
              <a:rPr lang="cs-CZ" dirty="0" smtClean="0"/>
              <a:t>E</a:t>
            </a:r>
            <a:r>
              <a:rPr lang="en-US" dirty="0" err="1" smtClean="0"/>
              <a:t>fficiency</a:t>
            </a:r>
            <a:r>
              <a:rPr lang="en-US" dirty="0" smtClean="0"/>
              <a:t> </a:t>
            </a:r>
            <a:r>
              <a:rPr lang="cs-CZ" dirty="0" smtClean="0"/>
              <a:t>M</a:t>
            </a:r>
            <a:r>
              <a:rPr lang="en-US" dirty="0" err="1" smtClean="0"/>
              <a:t>easures</a:t>
            </a:r>
            <a:r>
              <a:rPr lang="en-US" dirty="0" smtClean="0"/>
              <a:t> </a:t>
            </a:r>
            <a:r>
              <a:rPr lang="en-US" dirty="0"/>
              <a:t>and </a:t>
            </a:r>
            <a:r>
              <a:rPr lang="cs-CZ" dirty="0" smtClean="0"/>
              <a:t>T</a:t>
            </a:r>
            <a:r>
              <a:rPr lang="en-US" dirty="0" err="1" smtClean="0"/>
              <a:t>echnologies</a:t>
            </a:r>
            <a:endParaRPr lang="cs-CZ" dirty="0" smtClean="0"/>
          </a:p>
        </p:txBody>
      </p:sp>
      <p:sp>
        <p:nvSpPr>
          <p:cNvPr id="4" name="Textplatzhalter 3"/>
          <p:cNvSpPr>
            <a:spLocks noGrp="1"/>
          </p:cNvSpPr>
          <p:nvPr>
            <p:ph type="body" sz="quarter" idx="13"/>
          </p:nvPr>
        </p:nvSpPr>
        <p:spPr/>
        <p:txBody>
          <a:bodyPr>
            <a:normAutofit/>
          </a:bodyPr>
          <a:lstStyle/>
          <a:p>
            <a:r>
              <a:rPr lang="cs-CZ" dirty="0"/>
              <a:t>3.2 RES in </a:t>
            </a:r>
            <a:r>
              <a:rPr lang="cs-CZ" dirty="0" smtClean="0"/>
              <a:t>buildings</a:t>
            </a:r>
          </a:p>
        </p:txBody>
      </p:sp>
      <p:sp>
        <p:nvSpPr>
          <p:cNvPr id="5" name="Textplatzhalter 4"/>
          <p:cNvSpPr>
            <a:spLocks noGrp="1"/>
          </p:cNvSpPr>
          <p:nvPr>
            <p:ph type="body" sz="quarter" idx="14"/>
          </p:nvPr>
        </p:nvSpPr>
        <p:spPr/>
        <p:txBody>
          <a:bodyPr/>
          <a:lstStyle/>
          <a:p>
            <a:r>
              <a:rPr lang="cs-CZ" smtClean="0"/>
              <a:t>Feedschools, by GEA</a:t>
            </a:r>
            <a:endParaRPr lang="de-AT"/>
          </a:p>
        </p:txBody>
      </p:sp>
    </p:spTree>
    <p:extLst>
      <p:ext uri="{BB962C8B-B14F-4D97-AF65-F5344CB8AC3E}">
        <p14:creationId xmlns:p14="http://schemas.microsoft.com/office/powerpoint/2010/main" val="843689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403" r="14403"/>
          <a:stretch>
            <a:fillRect/>
          </a:stretch>
        </p:blipFill>
        <p:spPr/>
      </p:pic>
      <p:sp>
        <p:nvSpPr>
          <p:cNvPr id="5" name="Textplatzhalter 4"/>
          <p:cNvSpPr>
            <a:spLocks noGrp="1"/>
          </p:cNvSpPr>
          <p:nvPr>
            <p:ph type="body" sz="quarter" idx="10"/>
          </p:nvPr>
        </p:nvSpPr>
        <p:spPr>
          <a:xfrm>
            <a:off x="296234" y="1286539"/>
            <a:ext cx="8563603" cy="4401880"/>
          </a:xfrm>
        </p:spPr>
        <p:txBody>
          <a:bodyPr/>
          <a:lstStyle/>
          <a:p>
            <a:r>
              <a:rPr lang="en-GB" dirty="0" smtClean="0"/>
              <a:t>PV-panels are state-of-the-art! </a:t>
            </a:r>
          </a:p>
          <a:p>
            <a:r>
              <a:rPr lang="en-GB" dirty="0" smtClean="0"/>
              <a:t>The prices for PV-systems are </a:t>
            </a:r>
            <a:br>
              <a:rPr lang="en-GB" dirty="0" smtClean="0"/>
            </a:br>
            <a:r>
              <a:rPr lang="en-GB" dirty="0" smtClean="0"/>
              <a:t>still falling (-25% since 2016), </a:t>
            </a:r>
            <a:br>
              <a:rPr lang="en-GB" dirty="0" smtClean="0"/>
            </a:br>
            <a:r>
              <a:rPr lang="en-GB" dirty="0" smtClean="0"/>
              <a:t>but also the feed-in tariffs are </a:t>
            </a:r>
            <a:br>
              <a:rPr lang="en-GB" dirty="0" smtClean="0"/>
            </a:br>
            <a:r>
              <a:rPr lang="en-GB" dirty="0" smtClean="0"/>
              <a:t>falling.</a:t>
            </a:r>
          </a:p>
          <a:p>
            <a:r>
              <a:rPr lang="en-GB" dirty="0" smtClean="0"/>
              <a:t>Therefore the economic focus </a:t>
            </a:r>
            <a:br>
              <a:rPr lang="en-GB" dirty="0" smtClean="0"/>
            </a:br>
            <a:r>
              <a:rPr lang="en-GB" dirty="0" smtClean="0"/>
              <a:t>normally lies on a high own usage</a:t>
            </a:r>
            <a:br>
              <a:rPr lang="en-GB" dirty="0" smtClean="0"/>
            </a:br>
            <a:r>
              <a:rPr lang="en-GB" dirty="0" smtClean="0"/>
              <a:t>of the produced electricity.</a:t>
            </a:r>
          </a:p>
          <a:p>
            <a:pPr marL="342900" indent="-342900">
              <a:buFont typeface="Wingdings" panose="05000000000000000000" pitchFamily="2" charset="2"/>
              <a:buChar char="Ø"/>
            </a:pPr>
            <a:r>
              <a:rPr lang="en-GB" dirty="0" smtClean="0"/>
              <a:t>Analyse your electricity con-</a:t>
            </a:r>
            <a:br>
              <a:rPr lang="en-GB" dirty="0" smtClean="0"/>
            </a:br>
            <a:r>
              <a:rPr lang="en-GB" dirty="0" err="1" smtClean="0"/>
              <a:t>sumption</a:t>
            </a:r>
            <a:r>
              <a:rPr lang="en-GB" dirty="0" smtClean="0"/>
              <a:t> in detail to get the </a:t>
            </a:r>
            <a:br>
              <a:rPr lang="en-GB" dirty="0" smtClean="0"/>
            </a:br>
            <a:r>
              <a:rPr lang="en-GB" dirty="0" smtClean="0"/>
              <a:t>most economic dimension of </a:t>
            </a:r>
            <a:br>
              <a:rPr lang="en-GB" dirty="0" smtClean="0"/>
            </a:br>
            <a:r>
              <a:rPr lang="en-GB" dirty="0" smtClean="0"/>
              <a:t>your PV-system</a:t>
            </a:r>
          </a:p>
          <a:p>
            <a:pPr marL="342900" indent="-342900">
              <a:buFont typeface="Wingdings" panose="05000000000000000000" pitchFamily="2" charset="2"/>
              <a:buChar char="Ø"/>
            </a:pPr>
            <a:r>
              <a:rPr lang="en-GB" dirty="0" smtClean="0"/>
              <a:t>Battery storage systems raise the share of own use </a:t>
            </a:r>
            <a:endParaRPr lang="en-GB" dirty="0"/>
          </a:p>
          <a:p>
            <a:r>
              <a:rPr lang="en-GB" dirty="0" smtClean="0"/>
              <a:t> </a:t>
            </a:r>
            <a:endParaRPr lang="en-GB" dirty="0"/>
          </a:p>
        </p:txBody>
      </p:sp>
      <p:sp>
        <p:nvSpPr>
          <p:cNvPr id="8" name="Textfeld 7"/>
          <p:cNvSpPr txBox="1"/>
          <p:nvPr/>
        </p:nvSpPr>
        <p:spPr>
          <a:xfrm>
            <a:off x="4540102" y="5326912"/>
            <a:ext cx="1895949" cy="246821"/>
          </a:xfrm>
          <a:prstGeom prst="rect">
            <a:avLst/>
          </a:prstGeom>
          <a:noFill/>
        </p:spPr>
        <p:txBody>
          <a:bodyPr wrap="none" lIns="76794" tIns="38397" rIns="76794" bIns="38397" rtlCol="0">
            <a:spAutoFit/>
          </a:bodyPr>
          <a:lstStyle/>
          <a:p>
            <a:r>
              <a:rPr lang="de-DE" sz="1100" dirty="0" err="1" smtClean="0">
                <a:solidFill>
                  <a:schemeClr val="accent1"/>
                </a:solidFill>
                <a:latin typeface="Trebuchet MS" pitchFamily="34" charset="0"/>
                <a:cs typeface="Raleway"/>
              </a:rPr>
              <a:t>Photo</a:t>
            </a:r>
            <a:r>
              <a:rPr lang="de-DE" sz="1100" dirty="0" smtClean="0">
                <a:solidFill>
                  <a:schemeClr val="accent1"/>
                </a:solidFill>
                <a:latin typeface="Trebuchet MS" pitchFamily="34" charset="0"/>
                <a:cs typeface="Raleway"/>
              </a:rPr>
              <a:t>: </a:t>
            </a:r>
            <a:r>
              <a:rPr lang="de-DE" sz="1100" dirty="0" err="1" smtClean="0">
                <a:solidFill>
                  <a:schemeClr val="accent1"/>
                </a:solidFill>
                <a:latin typeface="Trebuchet MS" pitchFamily="34" charset="0"/>
                <a:cs typeface="Raleway"/>
              </a:rPr>
              <a:t>Solarimo</a:t>
            </a:r>
            <a:r>
              <a:rPr lang="de-DE" sz="1100" dirty="0" smtClean="0">
                <a:solidFill>
                  <a:schemeClr val="accent1"/>
                </a:solidFill>
                <a:latin typeface="Trebuchet MS" pitchFamily="34" charset="0"/>
                <a:cs typeface="Raleway"/>
              </a:rPr>
              <a:t> at PIXABAY</a:t>
            </a:r>
          </a:p>
        </p:txBody>
      </p:sp>
    </p:spTree>
    <p:extLst>
      <p:ext uri="{BB962C8B-B14F-4D97-AF65-F5344CB8AC3E}">
        <p14:creationId xmlns:p14="http://schemas.microsoft.com/office/powerpoint/2010/main" val="11222335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686705" y="1002778"/>
            <a:ext cx="3457294" cy="2330972"/>
          </a:xfrm>
        </p:spPr>
      </p:pic>
      <p:sp>
        <p:nvSpPr>
          <p:cNvPr id="5" name="Textplatzhalter 4"/>
          <p:cNvSpPr>
            <a:spLocks noGrp="1"/>
          </p:cNvSpPr>
          <p:nvPr>
            <p:ph type="body" sz="quarter" idx="10"/>
          </p:nvPr>
        </p:nvSpPr>
        <p:spPr>
          <a:xfrm>
            <a:off x="296235" y="1286539"/>
            <a:ext cx="5256840" cy="4401880"/>
          </a:xfrm>
        </p:spPr>
        <p:txBody>
          <a:bodyPr/>
          <a:lstStyle/>
          <a:p>
            <a:pPr marL="342900" indent="-342900">
              <a:buFont typeface="Wingdings" panose="05000000000000000000" pitchFamily="2" charset="2"/>
              <a:buChar char="Ø"/>
            </a:pPr>
            <a:r>
              <a:rPr lang="en-GB" dirty="0" smtClean="0"/>
              <a:t>Typical gain per year ca. 1000 kWh per </a:t>
            </a:r>
            <a:r>
              <a:rPr lang="en-GB" dirty="0" err="1" smtClean="0"/>
              <a:t>kWp</a:t>
            </a:r>
            <a:r>
              <a:rPr lang="en-GB" dirty="0" smtClean="0"/>
              <a:t> (south oriented, 700 - 800 on south oriented facades</a:t>
            </a:r>
          </a:p>
          <a:p>
            <a:pPr marL="342900" indent="-342900">
              <a:buFont typeface="Wingdings" panose="05000000000000000000" pitchFamily="2" charset="2"/>
              <a:buChar char="Ø"/>
            </a:pPr>
            <a:r>
              <a:rPr lang="en-GB" dirty="0" smtClean="0"/>
              <a:t>don't forget lightning protection and other security equipment</a:t>
            </a:r>
          </a:p>
          <a:p>
            <a:pPr marL="342900" indent="-342900">
              <a:buFont typeface="Wingdings" panose="05000000000000000000" pitchFamily="2" charset="2"/>
              <a:buChar char="Ø"/>
            </a:pPr>
            <a:r>
              <a:rPr lang="en-GB" dirty="0" smtClean="0"/>
              <a:t>mind shading – make detailed simulation</a:t>
            </a:r>
          </a:p>
          <a:p>
            <a:pPr marL="342900" indent="-342900">
              <a:buFont typeface="Wingdings" panose="05000000000000000000" pitchFamily="2" charset="2"/>
              <a:buChar char="Ø"/>
            </a:pPr>
            <a:r>
              <a:rPr lang="en-GB" dirty="0" smtClean="0"/>
              <a:t>is a solar roof register or similar planning instruments available in your city?</a:t>
            </a:r>
          </a:p>
          <a:p>
            <a:pPr marL="342900" indent="-342900">
              <a:buFont typeface="Wingdings" panose="05000000000000000000" pitchFamily="2" charset="2"/>
              <a:buChar char="Ø"/>
            </a:pPr>
            <a:r>
              <a:rPr lang="en-GB" dirty="0" smtClean="0"/>
              <a:t>You need </a:t>
            </a:r>
            <a:r>
              <a:rPr lang="en-GB" dirty="0" smtClean="0">
                <a:latin typeface="Courier New"/>
                <a:cs typeface="Courier New"/>
              </a:rPr>
              <a:t>≈</a:t>
            </a:r>
            <a:r>
              <a:rPr lang="en-GB" dirty="0" smtClean="0"/>
              <a:t> 6-8 m² panels per 1 </a:t>
            </a:r>
            <a:r>
              <a:rPr lang="en-GB" dirty="0" err="1" smtClean="0"/>
              <a:t>kWp</a:t>
            </a:r>
            <a:r>
              <a:rPr lang="en-GB" dirty="0" smtClean="0"/>
              <a:t>, </a:t>
            </a:r>
            <a:br>
              <a:rPr lang="en-GB" dirty="0" smtClean="0"/>
            </a:br>
            <a:r>
              <a:rPr lang="en-GB" dirty="0" smtClean="0"/>
              <a:t>the efficiency varies between 12 – 20%</a:t>
            </a:r>
          </a:p>
          <a:p>
            <a:pPr marL="342900" indent="-342900">
              <a:buFont typeface="Wingdings" panose="05000000000000000000" pitchFamily="2" charset="2"/>
              <a:buChar char="Ø"/>
            </a:pPr>
            <a:endParaRPr lang="en-GB" dirty="0"/>
          </a:p>
          <a:p>
            <a:r>
              <a:rPr lang="en-GB" dirty="0" smtClean="0"/>
              <a:t> </a:t>
            </a:r>
            <a:endParaRPr lang="en-GB" dirty="0"/>
          </a:p>
        </p:txBody>
      </p:sp>
      <p:sp>
        <p:nvSpPr>
          <p:cNvPr id="8" name="Textfeld 7"/>
          <p:cNvSpPr txBox="1"/>
          <p:nvPr/>
        </p:nvSpPr>
        <p:spPr>
          <a:xfrm>
            <a:off x="5684874" y="3333750"/>
            <a:ext cx="1793357" cy="246821"/>
          </a:xfrm>
          <a:prstGeom prst="rect">
            <a:avLst/>
          </a:prstGeom>
          <a:noFill/>
        </p:spPr>
        <p:txBody>
          <a:bodyPr wrap="none" lIns="76794" tIns="38397" rIns="76794" bIns="38397" rtlCol="0">
            <a:spAutoFit/>
          </a:bodyPr>
          <a:lstStyle/>
          <a:p>
            <a:r>
              <a:rPr lang="de-DE" sz="1100" dirty="0" err="1" smtClean="0">
                <a:solidFill>
                  <a:schemeClr val="accent1"/>
                </a:solidFill>
                <a:latin typeface="Trebuchet MS" pitchFamily="34" charset="0"/>
                <a:cs typeface="Raleway"/>
              </a:rPr>
              <a:t>Photo</a:t>
            </a:r>
            <a:r>
              <a:rPr lang="de-DE" sz="1100" dirty="0" smtClean="0">
                <a:solidFill>
                  <a:schemeClr val="accent1"/>
                </a:solidFill>
                <a:latin typeface="Trebuchet MS" pitchFamily="34" charset="0"/>
                <a:cs typeface="Raleway"/>
              </a:rPr>
              <a:t>: 272447 at PIXABAY</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874" y="3580571"/>
            <a:ext cx="3330997" cy="187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5686705" y="5457825"/>
            <a:ext cx="2546768" cy="246821"/>
          </a:xfrm>
          <a:prstGeom prst="rect">
            <a:avLst/>
          </a:prstGeom>
          <a:noFill/>
        </p:spPr>
        <p:txBody>
          <a:bodyPr wrap="none" lIns="76794" tIns="38397" rIns="76794" bIns="38397" rtlCol="0">
            <a:spAutoFit/>
          </a:bodyPr>
          <a:lstStyle/>
          <a:p>
            <a:r>
              <a:rPr lang="de-DE" sz="1100" dirty="0" err="1" smtClean="0">
                <a:solidFill>
                  <a:schemeClr val="accent1"/>
                </a:solidFill>
                <a:latin typeface="Trebuchet MS" pitchFamily="34" charset="0"/>
                <a:cs typeface="Raleway"/>
              </a:rPr>
              <a:t>Photo</a:t>
            </a:r>
            <a:r>
              <a:rPr lang="de-DE" sz="1100" dirty="0" smtClean="0">
                <a:solidFill>
                  <a:schemeClr val="accent1"/>
                </a:solidFill>
                <a:latin typeface="Trebuchet MS" pitchFamily="34" charset="0"/>
                <a:cs typeface="Raleway"/>
              </a:rPr>
              <a:t>: solar </a:t>
            </a:r>
            <a:r>
              <a:rPr lang="de-DE" sz="1100" dirty="0" err="1" smtClean="0">
                <a:solidFill>
                  <a:schemeClr val="accent1"/>
                </a:solidFill>
                <a:latin typeface="Trebuchet MS" pitchFamily="34" charset="0"/>
                <a:cs typeface="Raleway"/>
              </a:rPr>
              <a:t>roof</a:t>
            </a:r>
            <a:r>
              <a:rPr lang="de-DE" sz="1100" dirty="0" smtClean="0">
                <a:solidFill>
                  <a:schemeClr val="accent1"/>
                </a:solidFill>
                <a:latin typeface="Trebuchet MS" pitchFamily="34" charset="0"/>
                <a:cs typeface="Raleway"/>
              </a:rPr>
              <a:t> </a:t>
            </a:r>
            <a:r>
              <a:rPr lang="de-DE" sz="1100" dirty="0" err="1" smtClean="0">
                <a:solidFill>
                  <a:schemeClr val="accent1"/>
                </a:solidFill>
                <a:latin typeface="Trebuchet MS" pitchFamily="34" charset="0"/>
                <a:cs typeface="Raleway"/>
              </a:rPr>
              <a:t>register</a:t>
            </a:r>
            <a:r>
              <a:rPr lang="de-DE" sz="1100" dirty="0">
                <a:solidFill>
                  <a:schemeClr val="accent1"/>
                </a:solidFill>
                <a:latin typeface="Trebuchet MS" pitchFamily="34" charset="0"/>
                <a:cs typeface="Raleway"/>
              </a:rPr>
              <a:t> </a:t>
            </a:r>
            <a:r>
              <a:rPr lang="de-DE" sz="1100" dirty="0" smtClean="0">
                <a:solidFill>
                  <a:schemeClr val="accent1"/>
                </a:solidFill>
                <a:latin typeface="Trebuchet MS" pitchFamily="34" charset="0"/>
                <a:cs typeface="Raleway"/>
              </a:rPr>
              <a:t>City of Graz</a:t>
            </a:r>
          </a:p>
        </p:txBody>
      </p:sp>
    </p:spTree>
    <p:extLst>
      <p:ext uri="{BB962C8B-B14F-4D97-AF65-F5344CB8AC3E}">
        <p14:creationId xmlns:p14="http://schemas.microsoft.com/office/powerpoint/2010/main" val="40857251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p:txBody>
          <a:bodyPr/>
          <a:lstStyle/>
          <a:p>
            <a:r>
              <a:rPr lang="en-GB" dirty="0" smtClean="0"/>
              <a:t>3.2.3 </a:t>
            </a:r>
            <a:r>
              <a:rPr lang="en-US" dirty="0" smtClean="0"/>
              <a:t>Biomass</a:t>
            </a:r>
            <a:endParaRPr lang="en-GB" dirty="0"/>
          </a:p>
        </p:txBody>
      </p:sp>
      <p:sp>
        <p:nvSpPr>
          <p:cNvPr id="15" name="Textplatzhalter 27"/>
          <p:cNvSpPr>
            <a:spLocks noGrp="1"/>
          </p:cNvSpPr>
          <p:nvPr>
            <p:ph type="body" sz="quarter" idx="11"/>
          </p:nvPr>
        </p:nvSpPr>
        <p:spPr>
          <a:xfrm>
            <a:off x="2649989" y="1329278"/>
            <a:ext cx="5595582" cy="1974365"/>
          </a:xfrm>
          <a:ln/>
        </p:spPr>
        <p:style>
          <a:lnRef idx="2">
            <a:schemeClr val="accent1"/>
          </a:lnRef>
          <a:fillRef idx="1">
            <a:schemeClr val="lt1"/>
          </a:fillRef>
          <a:effectRef idx="0">
            <a:schemeClr val="accent1"/>
          </a:effectRef>
          <a:fontRef idx="minor">
            <a:schemeClr val="dk1"/>
          </a:fontRef>
        </p:style>
        <p:txBody>
          <a:bodyPr/>
          <a:lstStyle/>
          <a:p>
            <a:r>
              <a:rPr lang="de-DE" sz="1600" dirty="0" smtClean="0">
                <a:solidFill>
                  <a:schemeClr val="accent4">
                    <a:lumMod val="75000"/>
                  </a:schemeClr>
                </a:solidFill>
              </a:rPr>
              <a:t>3</a:t>
            </a:r>
            <a:r>
              <a:rPr lang="cs-CZ" sz="1600" dirty="0" smtClean="0">
                <a:solidFill>
                  <a:schemeClr val="accent4">
                    <a:lumMod val="75000"/>
                  </a:schemeClr>
                </a:solidFill>
              </a:rPr>
              <a:t>.</a:t>
            </a:r>
            <a:r>
              <a:rPr lang="de-DE" sz="1600" dirty="0" smtClean="0">
                <a:solidFill>
                  <a:schemeClr val="accent4">
                    <a:lumMod val="75000"/>
                  </a:schemeClr>
                </a:solidFill>
              </a:rPr>
              <a:t>2</a:t>
            </a:r>
            <a:r>
              <a:rPr lang="it-IT" sz="1600" dirty="0" smtClean="0">
                <a:solidFill>
                  <a:schemeClr val="accent4">
                    <a:lumMod val="75000"/>
                  </a:schemeClr>
                </a:solidFill>
              </a:rPr>
              <a:t> </a:t>
            </a:r>
            <a:r>
              <a:rPr lang="it-IT" sz="1600" dirty="0" smtClean="0">
                <a:solidFill>
                  <a:schemeClr val="accent4">
                    <a:lumMod val="75000"/>
                  </a:schemeClr>
                </a:solidFill>
              </a:rPr>
              <a:t>.3 </a:t>
            </a:r>
            <a:r>
              <a:rPr lang="en-GB" sz="1600" dirty="0" smtClean="0">
                <a:solidFill>
                  <a:schemeClr val="accent4">
                    <a:lumMod val="75000"/>
                  </a:schemeClr>
                </a:solidFill>
              </a:rPr>
              <a:t>objective </a:t>
            </a:r>
            <a:endParaRPr lang="en-GB" sz="1600" dirty="0">
              <a:solidFill>
                <a:schemeClr val="accent4">
                  <a:lumMod val="75000"/>
                </a:schemeClr>
              </a:solidFill>
            </a:endParaRPr>
          </a:p>
          <a:p>
            <a:r>
              <a:rPr lang="en-GB" sz="1600" dirty="0" smtClean="0">
                <a:solidFill>
                  <a:schemeClr val="accent4">
                    <a:lumMod val="75000"/>
                  </a:schemeClr>
                </a:solidFill>
              </a:rPr>
              <a:t>You get basic information about biomass, efficiency and emissions.</a:t>
            </a:r>
          </a:p>
          <a:p>
            <a:endParaRPr lang="en-GB" sz="1600" dirty="0"/>
          </a:p>
        </p:txBody>
      </p:sp>
    </p:spTree>
    <p:extLst>
      <p:ext uri="{BB962C8B-B14F-4D97-AF65-F5344CB8AC3E}">
        <p14:creationId xmlns:p14="http://schemas.microsoft.com/office/powerpoint/2010/main" val="142036103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348" r="14348"/>
          <a:stretch>
            <a:fillRect/>
          </a:stretch>
        </p:blipFill>
        <p:spPr>
          <a:xfrm>
            <a:off x="5867400" y="1286539"/>
            <a:ext cx="2992438" cy="2798913"/>
          </a:xfrm>
        </p:spPr>
      </p:pic>
      <p:sp>
        <p:nvSpPr>
          <p:cNvPr id="5" name="Textplatzhalter 4"/>
          <p:cNvSpPr>
            <a:spLocks noGrp="1"/>
          </p:cNvSpPr>
          <p:nvPr>
            <p:ph type="body" sz="quarter" idx="10"/>
          </p:nvPr>
        </p:nvSpPr>
        <p:spPr>
          <a:xfrm>
            <a:off x="296234" y="1229389"/>
            <a:ext cx="5380665" cy="4401880"/>
          </a:xfrm>
        </p:spPr>
        <p:txBody>
          <a:bodyPr/>
          <a:lstStyle/>
          <a:p>
            <a:r>
              <a:rPr lang="en-GB" dirty="0" smtClean="0"/>
              <a:t>Biomass in solid, liquid or gaseous  form (wood and wood-pellets, biogas, etc.) is a usually locally sufficient available energy source and CO2-neutral (fast regenerating).</a:t>
            </a:r>
          </a:p>
          <a:p>
            <a:r>
              <a:rPr lang="en-GB" dirty="0" smtClean="0"/>
              <a:t>Its used for heating, electricity and also cooling in absorption processes.</a:t>
            </a:r>
          </a:p>
          <a:p>
            <a:r>
              <a:rPr lang="en-GB" dirty="0" smtClean="0"/>
              <a:t>Main focus in buildings is heating.</a:t>
            </a:r>
          </a:p>
          <a:p>
            <a:r>
              <a:rPr lang="en-GB" dirty="0" smtClean="0"/>
              <a:t>Modern biomass boilers have an efficiency of up to 106 % (condensing) and very low emissions</a:t>
            </a:r>
          </a:p>
          <a:p>
            <a:r>
              <a:rPr lang="en-GB" dirty="0" smtClean="0"/>
              <a:t>Nevertheless there are restrictions in some areas and cities (like Graz) because of emissions (particulate matter)</a:t>
            </a:r>
            <a:endParaRPr lang="en-GB" dirty="0"/>
          </a:p>
        </p:txBody>
      </p:sp>
      <p:sp>
        <p:nvSpPr>
          <p:cNvPr id="8" name="Textfeld 7"/>
          <p:cNvSpPr txBox="1"/>
          <p:nvPr/>
        </p:nvSpPr>
        <p:spPr>
          <a:xfrm>
            <a:off x="5867400" y="4068839"/>
            <a:ext cx="1772518" cy="246821"/>
          </a:xfrm>
          <a:prstGeom prst="rect">
            <a:avLst/>
          </a:prstGeom>
          <a:noFill/>
        </p:spPr>
        <p:txBody>
          <a:bodyPr wrap="none" lIns="76794" tIns="38397" rIns="76794" bIns="38397" rtlCol="0">
            <a:spAutoFit/>
          </a:bodyPr>
          <a:lstStyle/>
          <a:p>
            <a:r>
              <a:rPr lang="de-DE" sz="1100" dirty="0" err="1" smtClean="0">
                <a:solidFill>
                  <a:schemeClr val="accent1"/>
                </a:solidFill>
                <a:latin typeface="Trebuchet MS" pitchFamily="34" charset="0"/>
                <a:cs typeface="Raleway"/>
              </a:rPr>
              <a:t>Photo</a:t>
            </a:r>
            <a:r>
              <a:rPr lang="de-DE" sz="1100" dirty="0" smtClean="0">
                <a:solidFill>
                  <a:schemeClr val="accent1"/>
                </a:solidFill>
                <a:latin typeface="Trebuchet MS" pitchFamily="34" charset="0"/>
                <a:cs typeface="Raleway"/>
              </a:rPr>
              <a:t>: </a:t>
            </a:r>
            <a:r>
              <a:rPr lang="de-DE" sz="1100" dirty="0" err="1" smtClean="0">
                <a:solidFill>
                  <a:schemeClr val="accent1"/>
                </a:solidFill>
                <a:latin typeface="Trebuchet MS" pitchFamily="34" charset="0"/>
                <a:cs typeface="Raleway"/>
              </a:rPr>
              <a:t>Mrdidg</a:t>
            </a:r>
            <a:r>
              <a:rPr lang="de-DE" sz="1100" dirty="0" smtClean="0">
                <a:solidFill>
                  <a:schemeClr val="accent1"/>
                </a:solidFill>
                <a:latin typeface="Trebuchet MS" pitchFamily="34" charset="0"/>
                <a:cs typeface="Raleway"/>
              </a:rPr>
              <a:t> at PIXABAY</a:t>
            </a:r>
          </a:p>
        </p:txBody>
      </p:sp>
    </p:spTree>
    <p:extLst>
      <p:ext uri="{BB962C8B-B14F-4D97-AF65-F5344CB8AC3E}">
        <p14:creationId xmlns:p14="http://schemas.microsoft.com/office/powerpoint/2010/main" val="14814518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p:txBody>
          <a:bodyPr/>
          <a:lstStyle/>
          <a:p>
            <a:r>
              <a:rPr lang="en-GB" dirty="0" smtClean="0"/>
              <a:t>3.2.4 </a:t>
            </a:r>
            <a:r>
              <a:rPr lang="en-US" dirty="0"/>
              <a:t>Environmental energy (with heat pumps)</a:t>
            </a:r>
          </a:p>
        </p:txBody>
      </p:sp>
      <p:sp>
        <p:nvSpPr>
          <p:cNvPr id="15" name="Textplatzhalter 27"/>
          <p:cNvSpPr>
            <a:spLocks noGrp="1"/>
          </p:cNvSpPr>
          <p:nvPr>
            <p:ph type="body" sz="quarter" idx="11"/>
          </p:nvPr>
        </p:nvSpPr>
        <p:spPr>
          <a:xfrm>
            <a:off x="2649989" y="1329278"/>
            <a:ext cx="5595582" cy="1974365"/>
          </a:xfrm>
          <a:ln/>
        </p:spPr>
        <p:style>
          <a:lnRef idx="2">
            <a:schemeClr val="accent1"/>
          </a:lnRef>
          <a:fillRef idx="1">
            <a:schemeClr val="lt1"/>
          </a:fillRef>
          <a:effectRef idx="0">
            <a:schemeClr val="accent1"/>
          </a:effectRef>
          <a:fontRef idx="minor">
            <a:schemeClr val="dk1"/>
          </a:fontRef>
        </p:style>
        <p:txBody>
          <a:bodyPr/>
          <a:lstStyle/>
          <a:p>
            <a:r>
              <a:rPr lang="de-DE" sz="1600" dirty="0" smtClean="0">
                <a:solidFill>
                  <a:schemeClr val="accent4">
                    <a:lumMod val="75000"/>
                  </a:schemeClr>
                </a:solidFill>
              </a:rPr>
              <a:t>3</a:t>
            </a:r>
            <a:r>
              <a:rPr lang="cs-CZ" sz="1600" dirty="0" smtClean="0">
                <a:solidFill>
                  <a:schemeClr val="accent4">
                    <a:lumMod val="75000"/>
                  </a:schemeClr>
                </a:solidFill>
              </a:rPr>
              <a:t>.</a:t>
            </a:r>
            <a:r>
              <a:rPr lang="de-DE" sz="1600" dirty="0" smtClean="0">
                <a:solidFill>
                  <a:schemeClr val="accent4">
                    <a:lumMod val="75000"/>
                  </a:schemeClr>
                </a:solidFill>
              </a:rPr>
              <a:t>2.4</a:t>
            </a:r>
            <a:r>
              <a:rPr lang="it-IT" sz="1600" dirty="0" smtClean="0">
                <a:solidFill>
                  <a:schemeClr val="accent4">
                    <a:lumMod val="75000"/>
                  </a:schemeClr>
                </a:solidFill>
              </a:rPr>
              <a:t> </a:t>
            </a:r>
            <a:r>
              <a:rPr lang="en-GB" sz="1600" dirty="0">
                <a:solidFill>
                  <a:schemeClr val="accent4">
                    <a:lumMod val="75000"/>
                  </a:schemeClr>
                </a:solidFill>
              </a:rPr>
              <a:t>objective </a:t>
            </a:r>
          </a:p>
          <a:p>
            <a:r>
              <a:rPr lang="en-GB" sz="1600" dirty="0" smtClean="0">
                <a:solidFill>
                  <a:schemeClr val="accent4">
                    <a:lumMod val="75000"/>
                  </a:schemeClr>
                </a:solidFill>
              </a:rPr>
              <a:t>You get basic information </a:t>
            </a:r>
            <a:r>
              <a:rPr lang="en-GB" sz="1600" dirty="0">
                <a:solidFill>
                  <a:schemeClr val="accent4">
                    <a:lumMod val="75000"/>
                  </a:schemeClr>
                </a:solidFill>
              </a:rPr>
              <a:t>about typical </a:t>
            </a:r>
            <a:r>
              <a:rPr lang="en-GB" sz="1600" dirty="0" smtClean="0">
                <a:solidFill>
                  <a:schemeClr val="accent4">
                    <a:lumMod val="75000"/>
                  </a:schemeClr>
                </a:solidFill>
              </a:rPr>
              <a:t>sources for heat pumps, </a:t>
            </a:r>
            <a:r>
              <a:rPr lang="en-US" sz="1600" dirty="0" smtClean="0">
                <a:solidFill>
                  <a:schemeClr val="accent4">
                    <a:lumMod val="75000"/>
                  </a:schemeClr>
                </a:solidFill>
              </a:rPr>
              <a:t>advantages and disadvantages </a:t>
            </a:r>
            <a:r>
              <a:rPr lang="en-US" sz="1600" dirty="0">
                <a:solidFill>
                  <a:schemeClr val="accent4">
                    <a:lumMod val="75000"/>
                  </a:schemeClr>
                </a:solidFill>
              </a:rPr>
              <a:t>of different heat pumps/situations</a:t>
            </a:r>
            <a:r>
              <a:rPr lang="en-GB" sz="1600" dirty="0" smtClean="0">
                <a:solidFill>
                  <a:schemeClr val="accent4">
                    <a:lumMod val="75000"/>
                  </a:schemeClr>
                </a:solidFill>
              </a:rPr>
              <a:t>.</a:t>
            </a:r>
          </a:p>
          <a:p>
            <a:endParaRPr lang="en-GB" sz="1600" dirty="0"/>
          </a:p>
        </p:txBody>
      </p:sp>
    </p:spTree>
    <p:extLst>
      <p:ext uri="{BB962C8B-B14F-4D97-AF65-F5344CB8AC3E}">
        <p14:creationId xmlns:p14="http://schemas.microsoft.com/office/powerpoint/2010/main" val="355578154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159" b="6159"/>
          <a:stretch>
            <a:fillRect/>
          </a:stretch>
        </p:blipFill>
        <p:spPr>
          <a:xfrm>
            <a:off x="5275262" y="1005823"/>
            <a:ext cx="3868738" cy="2337451"/>
          </a:xfrm>
        </p:spPr>
      </p:pic>
      <p:sp>
        <p:nvSpPr>
          <p:cNvPr id="5" name="Textplatzhalter 4"/>
          <p:cNvSpPr>
            <a:spLocks noGrp="1"/>
          </p:cNvSpPr>
          <p:nvPr>
            <p:ph type="body" sz="quarter" idx="10"/>
          </p:nvPr>
        </p:nvSpPr>
        <p:spPr>
          <a:xfrm>
            <a:off x="296234" y="1286539"/>
            <a:ext cx="8485816" cy="4401880"/>
          </a:xfrm>
        </p:spPr>
        <p:txBody>
          <a:bodyPr/>
          <a:lstStyle/>
          <a:p>
            <a:r>
              <a:rPr lang="en-GB" dirty="0" smtClean="0"/>
              <a:t>Environmental energy can be used </a:t>
            </a:r>
            <a:br>
              <a:rPr lang="en-GB" dirty="0" smtClean="0"/>
            </a:br>
            <a:r>
              <a:rPr lang="en-GB" dirty="0" smtClean="0"/>
              <a:t>very well in combination with heat </a:t>
            </a:r>
            <a:br>
              <a:rPr lang="en-GB" dirty="0" smtClean="0"/>
            </a:br>
            <a:r>
              <a:rPr lang="en-GB" dirty="0" smtClean="0"/>
              <a:t>pumps (for heating and cooling).</a:t>
            </a:r>
          </a:p>
          <a:p>
            <a:r>
              <a:rPr lang="en-GB" dirty="0" smtClean="0"/>
              <a:t>You have several typical sources: </a:t>
            </a:r>
          </a:p>
          <a:p>
            <a:pPr marL="342900" indent="-342900">
              <a:buFont typeface="Courier New" panose="02070309020205020404" pitchFamily="49" charset="0"/>
              <a:buChar char="o"/>
            </a:pPr>
            <a:r>
              <a:rPr lang="en-GB" dirty="0" smtClean="0"/>
              <a:t>ground heat (deep drill and flat </a:t>
            </a:r>
            <a:br>
              <a:rPr lang="en-GB" dirty="0" smtClean="0"/>
            </a:br>
            <a:r>
              <a:rPr lang="en-GB" dirty="0" smtClean="0"/>
              <a:t>collector)</a:t>
            </a:r>
          </a:p>
          <a:p>
            <a:pPr marL="342900" indent="-342900">
              <a:buFont typeface="Courier New" panose="02070309020205020404" pitchFamily="49" charset="0"/>
              <a:buChar char="o"/>
            </a:pPr>
            <a:r>
              <a:rPr lang="en-GB" dirty="0" smtClean="0"/>
              <a:t>ground water (approval necessary!)</a:t>
            </a:r>
          </a:p>
          <a:p>
            <a:pPr marL="342900" indent="-342900">
              <a:buFont typeface="Courier New" panose="02070309020205020404" pitchFamily="49" charset="0"/>
              <a:buChar char="o"/>
            </a:pPr>
            <a:r>
              <a:rPr lang="en-GB" dirty="0" smtClean="0"/>
              <a:t>air (often noise problems)</a:t>
            </a:r>
          </a:p>
          <a:p>
            <a:pPr marL="342900" indent="-342900">
              <a:buFont typeface="Courier New" panose="02070309020205020404" pitchFamily="49" charset="0"/>
              <a:buChar char="o"/>
            </a:pPr>
            <a:r>
              <a:rPr lang="en-GB" dirty="0" smtClean="0"/>
              <a:t>solar heat (optimizes the solar gain of solar thermal collectors and PV-panels as electrical source – different types)</a:t>
            </a:r>
          </a:p>
          <a:p>
            <a:r>
              <a:rPr lang="en-GB" dirty="0" smtClean="0"/>
              <a:t>It is highly recommended to have a low temperature heat distribution system and a efficient storage system!</a:t>
            </a:r>
          </a:p>
          <a:p>
            <a:endParaRPr lang="en-GB" dirty="0"/>
          </a:p>
        </p:txBody>
      </p:sp>
    </p:spTree>
    <p:extLst>
      <p:ext uri="{BB962C8B-B14F-4D97-AF65-F5344CB8AC3E}">
        <p14:creationId xmlns:p14="http://schemas.microsoft.com/office/powerpoint/2010/main" val="21057251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p:txBody>
          <a:bodyPr/>
          <a:lstStyle/>
          <a:p>
            <a:r>
              <a:rPr lang="en-GB" dirty="0" smtClean="0"/>
              <a:t>ADVANTAGES – DISADVANTAGES of different heat pumps/situations:</a:t>
            </a:r>
            <a:endParaRPr lang="en-GB" dirty="0"/>
          </a:p>
        </p:txBody>
      </p:sp>
      <p:sp>
        <p:nvSpPr>
          <p:cNvPr id="6" name="Textfeld 5"/>
          <p:cNvSpPr txBox="1"/>
          <p:nvPr/>
        </p:nvSpPr>
        <p:spPr>
          <a:xfrm>
            <a:off x="6067425" y="1738312"/>
            <a:ext cx="2819279" cy="754652"/>
          </a:xfrm>
          <a:prstGeom prst="rect">
            <a:avLst/>
          </a:prstGeom>
          <a:noFill/>
        </p:spPr>
        <p:txBody>
          <a:bodyPr wrap="none" lIns="76794" tIns="38397" rIns="76794" bIns="38397" rtlCol="0">
            <a:spAutoFit/>
          </a:bodyPr>
          <a:lstStyle/>
          <a:p>
            <a:r>
              <a:rPr lang="en-GB" sz="2200" dirty="0">
                <a:solidFill>
                  <a:schemeClr val="accent1"/>
                </a:solidFill>
                <a:latin typeface="Trebuchet MS" pitchFamily="34" charset="0"/>
                <a:cs typeface="Raleway"/>
              </a:rPr>
              <a:t>O</a:t>
            </a:r>
            <a:r>
              <a:rPr lang="en-GB" sz="2200" dirty="0" smtClean="0">
                <a:solidFill>
                  <a:schemeClr val="accent1"/>
                </a:solidFill>
                <a:latin typeface="Trebuchet MS" pitchFamily="34" charset="0"/>
                <a:cs typeface="Raleway"/>
              </a:rPr>
              <a:t>ptimise the system </a:t>
            </a:r>
          </a:p>
          <a:p>
            <a:r>
              <a:rPr lang="en-GB" sz="2200" dirty="0" smtClean="0">
                <a:solidFill>
                  <a:schemeClr val="accent1"/>
                </a:solidFill>
                <a:latin typeface="Trebuchet MS" pitchFamily="34" charset="0"/>
                <a:cs typeface="Raleway"/>
              </a:rPr>
              <a:t>for your location!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9" y="1738312"/>
            <a:ext cx="5668251"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8745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p:cNvSpPr>
            <a:spLocks noGrp="1"/>
          </p:cNvSpPr>
          <p:nvPr>
            <p:ph type="body" sz="quarter" idx="17"/>
          </p:nvPr>
        </p:nvSpPr>
        <p:spPr>
          <a:xfrm>
            <a:off x="320082" y="1329278"/>
            <a:ext cx="1976216" cy="1974365"/>
          </a:xfrm>
        </p:spPr>
        <p:txBody>
          <a:bodyPr/>
          <a:lstStyle/>
          <a:p>
            <a:r>
              <a:rPr lang="cs-CZ" dirty="0" smtClean="0"/>
              <a:t>  3.</a:t>
            </a:r>
            <a:r>
              <a:rPr lang="de-DE" dirty="0" smtClean="0"/>
              <a:t>2.5</a:t>
            </a:r>
            <a:r>
              <a:rPr lang="cs-CZ" dirty="0" smtClean="0"/>
              <a:t> </a:t>
            </a:r>
            <a:r>
              <a:rPr lang="de-DE" sz="1800" dirty="0" err="1" smtClean="0"/>
              <a:t>useful</a:t>
            </a:r>
            <a:r>
              <a:rPr lang="de-DE" sz="1800" dirty="0" smtClean="0"/>
              <a:t> </a:t>
            </a:r>
            <a:r>
              <a:rPr lang="de-DE" sz="1800" dirty="0" err="1" smtClean="0"/>
              <a:t>information</a:t>
            </a:r>
            <a:endParaRPr lang="en-GB" dirty="0" smtClean="0"/>
          </a:p>
          <a:p>
            <a:endParaRPr lang="en-GB" dirty="0"/>
          </a:p>
        </p:txBody>
      </p:sp>
      <p:sp>
        <p:nvSpPr>
          <p:cNvPr id="24" name="Textplatzhalter 27"/>
          <p:cNvSpPr>
            <a:spLocks noGrp="1"/>
          </p:cNvSpPr>
          <p:nvPr>
            <p:ph type="body" sz="quarter" idx="11"/>
          </p:nvPr>
        </p:nvSpPr>
        <p:spPr>
          <a:xfrm>
            <a:off x="2649989" y="1329278"/>
            <a:ext cx="5595582" cy="1974365"/>
          </a:xfrm>
          <a:ln/>
        </p:spPr>
        <p:style>
          <a:lnRef idx="2">
            <a:schemeClr val="accent1"/>
          </a:lnRef>
          <a:fillRef idx="1">
            <a:schemeClr val="lt1"/>
          </a:fillRef>
          <a:effectRef idx="0">
            <a:schemeClr val="accent1"/>
          </a:effectRef>
          <a:fontRef idx="minor">
            <a:schemeClr val="dk1"/>
          </a:fontRef>
        </p:style>
        <p:txBody>
          <a:bodyPr/>
          <a:lstStyle/>
          <a:p>
            <a:r>
              <a:rPr lang="de-DE" sz="1600" dirty="0" smtClean="0">
                <a:solidFill>
                  <a:schemeClr val="accent4">
                    <a:lumMod val="75000"/>
                  </a:schemeClr>
                </a:solidFill>
              </a:rPr>
              <a:t>3</a:t>
            </a:r>
            <a:r>
              <a:rPr lang="cs-CZ" sz="1600" dirty="0" smtClean="0">
                <a:solidFill>
                  <a:schemeClr val="accent4">
                    <a:lumMod val="75000"/>
                  </a:schemeClr>
                </a:solidFill>
              </a:rPr>
              <a:t>.</a:t>
            </a:r>
            <a:r>
              <a:rPr lang="de-DE" sz="1600" dirty="0" smtClean="0">
                <a:solidFill>
                  <a:schemeClr val="accent4">
                    <a:lumMod val="75000"/>
                  </a:schemeClr>
                </a:solidFill>
              </a:rPr>
              <a:t>2.5 </a:t>
            </a:r>
            <a:r>
              <a:rPr lang="en-GB" sz="1600" dirty="0" smtClean="0">
                <a:solidFill>
                  <a:schemeClr val="accent4">
                    <a:lumMod val="75000"/>
                  </a:schemeClr>
                </a:solidFill>
              </a:rPr>
              <a:t>objective </a:t>
            </a:r>
            <a:endParaRPr lang="en-GB" sz="1600" dirty="0">
              <a:solidFill>
                <a:schemeClr val="accent4">
                  <a:lumMod val="75000"/>
                </a:schemeClr>
              </a:solidFill>
            </a:endParaRPr>
          </a:p>
          <a:p>
            <a:r>
              <a:rPr lang="en-GB" sz="1600" dirty="0" smtClean="0">
                <a:solidFill>
                  <a:schemeClr val="accent4">
                    <a:lumMod val="75000"/>
                  </a:schemeClr>
                </a:solidFill>
              </a:rPr>
              <a:t>You get some useful information (online links) on EU-level and a contact point to the creator of this module.</a:t>
            </a:r>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90910908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smtClean="0"/>
              <a:t>Renewable Energy Directive:</a:t>
            </a:r>
          </a:p>
          <a:p>
            <a:r>
              <a:rPr lang="de-DE" dirty="0" smtClean="0">
                <a:hlinkClick r:id="rId2"/>
              </a:rPr>
              <a:t>https</a:t>
            </a:r>
            <a:r>
              <a:rPr lang="de-DE" dirty="0">
                <a:hlinkClick r:id="rId2"/>
              </a:rPr>
              <a:t>://</a:t>
            </a:r>
            <a:r>
              <a:rPr lang="de-DE" dirty="0" smtClean="0">
                <a:hlinkClick r:id="rId2"/>
              </a:rPr>
              <a:t>ec.europa.eu/energy/topics/renewable-energy/renewable-energy-directive_en</a:t>
            </a:r>
            <a:endParaRPr lang="de-DE" dirty="0" smtClean="0"/>
          </a:p>
          <a:p>
            <a:r>
              <a:rPr lang="en-US" dirty="0"/>
              <a:t>National renewable energy action plans </a:t>
            </a:r>
            <a:r>
              <a:rPr lang="en-US" dirty="0" smtClean="0"/>
              <a:t>2020:</a:t>
            </a:r>
          </a:p>
          <a:p>
            <a:r>
              <a:rPr lang="de-DE" dirty="0">
                <a:hlinkClick r:id="rId3"/>
              </a:rPr>
              <a:t>https://ec.europa.eu/energy/topics/renewable-energy/national-renewable-energy-action-plans-2020_en</a:t>
            </a:r>
            <a:endParaRPr lang="de-DE" dirty="0"/>
          </a:p>
          <a:p>
            <a:r>
              <a:rPr lang="de-DE" dirty="0" err="1" smtClean="0"/>
              <a:t>Renewable</a:t>
            </a:r>
            <a:r>
              <a:rPr lang="de-DE" dirty="0" smtClean="0"/>
              <a:t> Energy </a:t>
            </a:r>
            <a:r>
              <a:rPr lang="de-DE" dirty="0" err="1" smtClean="0"/>
              <a:t>Statistics</a:t>
            </a:r>
            <a:r>
              <a:rPr lang="de-DE" dirty="0" smtClean="0"/>
              <a:t>:</a:t>
            </a:r>
          </a:p>
          <a:p>
            <a:r>
              <a:rPr lang="de-DE" dirty="0">
                <a:hlinkClick r:id="rId4"/>
              </a:rPr>
              <a:t>https://</a:t>
            </a:r>
            <a:r>
              <a:rPr lang="de-DE" dirty="0" smtClean="0">
                <a:hlinkClick r:id="rId4"/>
              </a:rPr>
              <a:t>ec.europa.eu/eurostat/statistics-explained/index.php/Renewable_energy_statistics</a:t>
            </a:r>
            <a:endParaRPr lang="de-DE" dirty="0" smtClean="0"/>
          </a:p>
          <a:p>
            <a:endParaRPr lang="de-DE" dirty="0"/>
          </a:p>
        </p:txBody>
      </p:sp>
    </p:spTree>
    <p:extLst>
      <p:ext uri="{BB962C8B-B14F-4D97-AF65-F5344CB8AC3E}">
        <p14:creationId xmlns:p14="http://schemas.microsoft.com/office/powerpoint/2010/main" val="4997672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p:nvPr/>
        </p:nvSpPr>
        <p:spPr>
          <a:xfrm>
            <a:off x="2190722" y="1702046"/>
            <a:ext cx="4303967" cy="492443"/>
          </a:xfrm>
          <a:prstGeom prst="rect">
            <a:avLst/>
          </a:prstGeom>
          <a:noFill/>
        </p:spPr>
        <p:txBody>
          <a:bodyPr wrap="square" lIns="0" tIns="0" rIns="0" bIns="0" rtlCol="0">
            <a:spAutoFit/>
          </a:bodyPr>
          <a:lstStyle/>
          <a:p>
            <a:pPr>
              <a:defRPr/>
            </a:pPr>
            <a:r>
              <a:rPr lang="en-GB" sz="1600" dirty="0" smtClean="0">
                <a:latin typeface="Trebuchet MS" pitchFamily="34" charset="0"/>
                <a:ea typeface="Tahoma" pitchFamily="34" charset="0"/>
                <a:cs typeface="Raleway"/>
              </a:rPr>
              <a:t>Gerhard Bucar</a:t>
            </a:r>
          </a:p>
          <a:p>
            <a:pPr>
              <a:defRPr/>
            </a:pPr>
            <a:r>
              <a:rPr lang="en-GB" sz="1600" dirty="0" smtClean="0">
                <a:latin typeface="Trebuchet MS" pitchFamily="34" charset="0"/>
                <a:ea typeface="Tahoma" pitchFamily="34" charset="0"/>
                <a:cs typeface="Raleway"/>
              </a:rPr>
              <a:t>Graz Energy Agency</a:t>
            </a:r>
          </a:p>
        </p:txBody>
      </p:sp>
      <p:sp>
        <p:nvSpPr>
          <p:cNvPr id="7" name="TextBox 16"/>
          <p:cNvSpPr txBox="1"/>
          <p:nvPr/>
        </p:nvSpPr>
        <p:spPr>
          <a:xfrm>
            <a:off x="2190722" y="3560752"/>
            <a:ext cx="2311299" cy="246221"/>
          </a:xfrm>
          <a:prstGeom prst="rect">
            <a:avLst/>
          </a:prstGeom>
          <a:noFill/>
        </p:spPr>
        <p:txBody>
          <a:bodyPr wrap="square" lIns="0" tIns="0" rIns="0" bIns="0" rtlCol="0">
            <a:spAutoFit/>
          </a:bodyPr>
          <a:lstStyle/>
          <a:p>
            <a:pPr>
              <a:defRPr/>
            </a:pPr>
            <a:r>
              <a:rPr lang="en-GB" sz="1600" dirty="0" smtClean="0">
                <a:latin typeface="Trebuchet MS" pitchFamily="34" charset="0"/>
                <a:cs typeface="Raleway"/>
              </a:rPr>
              <a:t>+43 316 811848-13</a:t>
            </a:r>
            <a:endParaRPr lang="en-GB" sz="1600" dirty="0">
              <a:latin typeface="Trebuchet MS" pitchFamily="34" charset="0"/>
              <a:cs typeface="Raleway"/>
            </a:endParaRPr>
          </a:p>
        </p:txBody>
      </p:sp>
      <p:sp>
        <p:nvSpPr>
          <p:cNvPr id="8" name="TextBox 17"/>
          <p:cNvSpPr txBox="1"/>
          <p:nvPr/>
        </p:nvSpPr>
        <p:spPr>
          <a:xfrm>
            <a:off x="2190722" y="3138666"/>
            <a:ext cx="3377912" cy="246221"/>
          </a:xfrm>
          <a:prstGeom prst="rect">
            <a:avLst/>
          </a:prstGeom>
          <a:noFill/>
        </p:spPr>
        <p:txBody>
          <a:bodyPr wrap="square" lIns="0" tIns="0" rIns="0" bIns="0" rtlCol="0">
            <a:spAutoFit/>
          </a:bodyPr>
          <a:lstStyle/>
          <a:p>
            <a:pPr>
              <a:defRPr/>
            </a:pPr>
            <a:r>
              <a:rPr lang="en-GB" sz="1600" dirty="0" smtClean="0">
                <a:latin typeface="Trebuchet MS" pitchFamily="34" charset="0"/>
                <a:ea typeface="Tahoma" pitchFamily="34" charset="0"/>
                <a:cs typeface="Raleway"/>
              </a:rPr>
              <a:t>bucar@grazer-ea.at</a:t>
            </a:r>
            <a:endParaRPr lang="en-GB" sz="1600" dirty="0">
              <a:latin typeface="Trebuchet MS" pitchFamily="34" charset="0"/>
              <a:cs typeface="Raleway"/>
            </a:endParaRPr>
          </a:p>
        </p:txBody>
      </p:sp>
      <p:sp>
        <p:nvSpPr>
          <p:cNvPr id="9" name="Freeform 27"/>
          <p:cNvSpPr>
            <a:spLocks noEditPoints="1"/>
          </p:cNvSpPr>
          <p:nvPr/>
        </p:nvSpPr>
        <p:spPr bwMode="auto">
          <a:xfrm>
            <a:off x="1626677" y="3211599"/>
            <a:ext cx="224685" cy="13624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accent1"/>
          </a:solidFill>
          <a:ln>
            <a:noFill/>
          </a:ln>
          <a:extLst/>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10" name="Freeform 130"/>
          <p:cNvSpPr>
            <a:spLocks noEditPoints="1"/>
          </p:cNvSpPr>
          <p:nvPr/>
        </p:nvSpPr>
        <p:spPr bwMode="auto">
          <a:xfrm>
            <a:off x="1608384" y="2777321"/>
            <a:ext cx="256121" cy="25959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a:extLst/>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11" name="TextBox 20"/>
          <p:cNvSpPr txBox="1"/>
          <p:nvPr/>
        </p:nvSpPr>
        <p:spPr>
          <a:xfrm>
            <a:off x="2190722" y="2759112"/>
            <a:ext cx="3278001" cy="246221"/>
          </a:xfrm>
          <a:prstGeom prst="rect">
            <a:avLst/>
          </a:prstGeom>
          <a:noFill/>
        </p:spPr>
        <p:txBody>
          <a:bodyPr wrap="square" lIns="0" tIns="0" rIns="0" bIns="0" rtlCol="0">
            <a:spAutoFit/>
          </a:bodyPr>
          <a:lstStyle/>
          <a:p>
            <a:pPr>
              <a:defRPr/>
            </a:pPr>
            <a:r>
              <a:rPr lang="en-GB" sz="1600" dirty="0" smtClean="0">
                <a:latin typeface="Trebuchet MS" pitchFamily="34" charset="0"/>
                <a:ea typeface="Tahoma" pitchFamily="34" charset="0"/>
                <a:cs typeface="Raleway"/>
              </a:rPr>
              <a:t>www.grazer-ea.at/</a:t>
            </a:r>
            <a:endParaRPr lang="en-GB" sz="1600" dirty="0">
              <a:latin typeface="Trebuchet MS" pitchFamily="34" charset="0"/>
              <a:cs typeface="Raleway"/>
            </a:endParaRPr>
          </a:p>
        </p:txBody>
      </p:sp>
      <p:sp>
        <p:nvSpPr>
          <p:cNvPr id="12" name="Freeform 21"/>
          <p:cNvSpPr>
            <a:spLocks noEditPoints="1"/>
          </p:cNvSpPr>
          <p:nvPr/>
        </p:nvSpPr>
        <p:spPr bwMode="auto">
          <a:xfrm>
            <a:off x="1549990" y="1800471"/>
            <a:ext cx="356472" cy="361313"/>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accent1"/>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13" name="Freeform 76"/>
          <p:cNvSpPr>
            <a:spLocks noChangeArrowheads="1"/>
          </p:cNvSpPr>
          <p:nvPr/>
        </p:nvSpPr>
        <p:spPr bwMode="auto">
          <a:xfrm>
            <a:off x="1674819" y="3552117"/>
            <a:ext cx="151429" cy="266129"/>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1"/>
          </a:solidFill>
          <a:ln>
            <a:noFill/>
          </a:ln>
          <a:effectLst/>
          <a:extLst/>
        </p:spPr>
        <p:txBody>
          <a:bodyPr wrap="none" lIns="38405" tIns="19202" rIns="38405" bIns="19202" anchor="ctr"/>
          <a:lstStyle/>
          <a:p>
            <a:endParaRPr lang="en-GB">
              <a:latin typeface="Trebuchet MS" pitchFamily="34" charset="0"/>
            </a:endParaRPr>
          </a:p>
        </p:txBody>
      </p:sp>
      <p:sp>
        <p:nvSpPr>
          <p:cNvPr id="14" name="TextBox 16"/>
          <p:cNvSpPr txBox="1"/>
          <p:nvPr/>
        </p:nvSpPr>
        <p:spPr>
          <a:xfrm>
            <a:off x="2190722" y="4342894"/>
            <a:ext cx="5338283" cy="246221"/>
          </a:xfrm>
          <a:prstGeom prst="rect">
            <a:avLst/>
          </a:prstGeom>
          <a:noFill/>
        </p:spPr>
        <p:txBody>
          <a:bodyPr wrap="square" lIns="0" tIns="0" rIns="0" bIns="0" rtlCol="0">
            <a:spAutoFit/>
          </a:bodyPr>
          <a:lstStyle/>
          <a:p>
            <a:pPr>
              <a:defRPr/>
            </a:pPr>
            <a:r>
              <a:rPr lang="en-GB" sz="1600" dirty="0" smtClean="0">
                <a:latin typeface="Trebuchet MS" pitchFamily="34" charset="0"/>
                <a:cs typeface="Raleway"/>
              </a:rPr>
              <a:t>facebook.com/</a:t>
            </a:r>
            <a:r>
              <a:rPr lang="en-GB" sz="1600" dirty="0" err="1" smtClean="0">
                <a:latin typeface="Trebuchet MS" pitchFamily="34" charset="0"/>
                <a:cs typeface="Raleway"/>
              </a:rPr>
              <a:t>grazerea</a:t>
            </a:r>
            <a:endParaRPr lang="en-GB" sz="1600" dirty="0">
              <a:latin typeface="Trebuchet MS" pitchFamily="34" charset="0"/>
              <a:cs typeface="Raleway"/>
            </a:endParaRPr>
          </a:p>
        </p:txBody>
      </p:sp>
      <p:sp>
        <p:nvSpPr>
          <p:cNvPr id="15" name="TextBox 16"/>
          <p:cNvSpPr txBox="1"/>
          <p:nvPr/>
        </p:nvSpPr>
        <p:spPr>
          <a:xfrm>
            <a:off x="2190722" y="4715666"/>
            <a:ext cx="5338283" cy="246221"/>
          </a:xfrm>
          <a:prstGeom prst="rect">
            <a:avLst/>
          </a:prstGeom>
          <a:noFill/>
        </p:spPr>
        <p:txBody>
          <a:bodyPr wrap="square" lIns="0" tIns="0" rIns="0" bIns="0" rtlCol="0">
            <a:spAutoFit/>
          </a:bodyPr>
          <a:lstStyle/>
          <a:p>
            <a:pPr>
              <a:defRPr/>
            </a:pPr>
            <a:r>
              <a:rPr lang="en-GB" sz="1600" dirty="0">
                <a:latin typeface="Trebuchet MS" pitchFamily="34" charset="0"/>
                <a:cs typeface="Raleway"/>
              </a:rPr>
              <a:t>linkedin.com/in/gerhard-bucar-249688123/</a:t>
            </a:r>
          </a:p>
        </p:txBody>
      </p:sp>
      <p:sp>
        <p:nvSpPr>
          <p:cNvPr id="16" name="TextBox 16"/>
          <p:cNvSpPr txBox="1"/>
          <p:nvPr/>
        </p:nvSpPr>
        <p:spPr>
          <a:xfrm>
            <a:off x="2190722" y="5099070"/>
            <a:ext cx="5338283" cy="246221"/>
          </a:xfrm>
          <a:prstGeom prst="rect">
            <a:avLst/>
          </a:prstGeom>
          <a:noFill/>
        </p:spPr>
        <p:txBody>
          <a:bodyPr wrap="square" lIns="0" tIns="0" rIns="0" bIns="0" rtlCol="0">
            <a:spAutoFit/>
          </a:bodyPr>
          <a:lstStyle/>
          <a:p>
            <a:pPr>
              <a:defRPr/>
            </a:pPr>
            <a:r>
              <a:rPr lang="en-GB" sz="1600" dirty="0">
                <a:latin typeface="Trebuchet MS" pitchFamily="34" charset="0"/>
                <a:cs typeface="Raleway"/>
              </a:rPr>
              <a:t>twitter.com/</a:t>
            </a:r>
            <a:r>
              <a:rPr lang="en-GB" sz="1600" dirty="0" err="1">
                <a:latin typeface="Trebuchet MS" pitchFamily="34" charset="0"/>
                <a:cs typeface="Raleway"/>
              </a:rPr>
              <a:t>GEnergieAgentur</a:t>
            </a:r>
            <a:endParaRPr lang="en-GB" sz="1600" dirty="0">
              <a:latin typeface="Trebuchet MS" pitchFamily="34" charset="0"/>
              <a:cs typeface="Raleway"/>
            </a:endParaRPr>
          </a:p>
        </p:txBody>
      </p:sp>
      <p:pic>
        <p:nvPicPr>
          <p:cNvPr id="17" name="Picture 12" descr="\\ISTORAGE\-Print\MA27\Powerpoint\rep\linkedin.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677" y="5113182"/>
            <a:ext cx="258763" cy="236537"/>
          </a:xfrm>
          <a:prstGeom prst="rect">
            <a:avLst/>
          </a:prstGeom>
          <a:noFill/>
          <a:ln>
            <a:noFill/>
          </a:ln>
        </p:spPr>
      </p:pic>
      <p:pic>
        <p:nvPicPr>
          <p:cNvPr id="18" name="Picture 13" descr="\\ISTORAGE\-Print\MA27\Powerpoint\rep\twitter.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6044" y="4760274"/>
            <a:ext cx="258763" cy="201613"/>
          </a:xfrm>
          <a:prstGeom prst="rect">
            <a:avLst/>
          </a:prstGeom>
          <a:noFill/>
          <a:ln>
            <a:noFill/>
          </a:ln>
        </p:spPr>
      </p:pic>
      <p:pic>
        <p:nvPicPr>
          <p:cNvPr id="19" name="Picture 14" descr="\\ISTORAGE\-Print\MA27\Powerpoint\rep\facebook.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8620" y="4342111"/>
            <a:ext cx="123825" cy="258763"/>
          </a:xfrm>
          <a:prstGeom prst="rect">
            <a:avLst/>
          </a:prstGeom>
          <a:noFill/>
          <a:ln>
            <a:noFill/>
          </a:ln>
        </p:spPr>
      </p:pic>
    </p:spTree>
    <p:extLst>
      <p:ext uri="{BB962C8B-B14F-4D97-AF65-F5344CB8AC3E}">
        <p14:creationId xmlns:p14="http://schemas.microsoft.com/office/powerpoint/2010/main" val="418256288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pPr lvl="0" defTabSz="767942">
              <a:spcBef>
                <a:spcPts val="0"/>
              </a:spcBef>
              <a:buClrTx/>
              <a:buSzTx/>
            </a:pPr>
            <a:endParaRPr lang="en-GB" sz="1800" dirty="0" smtClean="0">
              <a:solidFill>
                <a:srgbClr val="7494A4"/>
              </a:solidFill>
              <a:cs typeface="Raleway"/>
            </a:endParaRPr>
          </a:p>
          <a:p>
            <a:pPr lvl="0" defTabSz="767942">
              <a:spcBef>
                <a:spcPts val="0"/>
              </a:spcBef>
              <a:buClrTx/>
              <a:buSzTx/>
            </a:pPr>
            <a:r>
              <a:rPr lang="en-GB" sz="1800" dirty="0" smtClean="0">
                <a:solidFill>
                  <a:srgbClr val="7494A4"/>
                </a:solidFill>
                <a:cs typeface="Raleway"/>
              </a:rPr>
              <a:t>This </a:t>
            </a:r>
            <a:r>
              <a:rPr lang="en-GB" sz="1800" dirty="0">
                <a:solidFill>
                  <a:srgbClr val="7494A4"/>
                </a:solidFill>
                <a:cs typeface="Raleway"/>
              </a:rPr>
              <a:t>block is part of a training package developed t</a:t>
            </a:r>
            <a:r>
              <a:rPr lang="en-US" sz="1800" dirty="0">
                <a:solidFill>
                  <a:srgbClr val="7494A4"/>
                </a:solidFill>
                <a:cs typeface="Raleway"/>
              </a:rPr>
              <a:t>o provide local authorities with free tuition that may inspire and help them in adopting new technical and financial solutions to implement ‘nearly Zero Energy Building’ (NZEB) renovation activities in schools. </a:t>
            </a:r>
            <a:endParaRPr lang="en-US" sz="1800" dirty="0" smtClean="0">
              <a:solidFill>
                <a:srgbClr val="7494A4"/>
              </a:solidFill>
              <a:cs typeface="Raleway"/>
            </a:endParaRPr>
          </a:p>
          <a:p>
            <a:pPr lvl="0" defTabSz="767942">
              <a:spcBef>
                <a:spcPts val="0"/>
              </a:spcBef>
              <a:buClrTx/>
              <a:buSzTx/>
            </a:pPr>
            <a:endParaRPr lang="en-US" sz="1800" dirty="0">
              <a:solidFill>
                <a:srgbClr val="7494A4"/>
              </a:solidFill>
              <a:cs typeface="Raleway"/>
            </a:endParaRPr>
          </a:p>
          <a:p>
            <a:pPr lvl="0" defTabSz="767942">
              <a:spcBef>
                <a:spcPts val="0"/>
              </a:spcBef>
              <a:buClrTx/>
              <a:buSzTx/>
            </a:pPr>
            <a:r>
              <a:rPr lang="en-GB" sz="1800" dirty="0" smtClean="0">
                <a:solidFill>
                  <a:srgbClr val="7494A4"/>
                </a:solidFill>
                <a:cs typeface="Raleway"/>
              </a:rPr>
              <a:t>This </a:t>
            </a:r>
            <a:r>
              <a:rPr lang="en-GB" sz="1800" dirty="0">
                <a:solidFill>
                  <a:srgbClr val="7494A4"/>
                </a:solidFill>
                <a:cs typeface="Raleway"/>
              </a:rPr>
              <a:t>block will </a:t>
            </a:r>
            <a:r>
              <a:rPr lang="en-GB" sz="1800" dirty="0" smtClean="0">
                <a:solidFill>
                  <a:srgbClr val="7494A4"/>
                </a:solidFill>
                <a:cs typeface="Raleway"/>
              </a:rPr>
              <a:t>introduce </a:t>
            </a:r>
            <a:r>
              <a:rPr lang="en-GB" sz="1800" dirty="0">
                <a:solidFill>
                  <a:srgbClr val="7494A4"/>
                </a:solidFill>
                <a:cs typeface="Raleway"/>
              </a:rPr>
              <a:t>to </a:t>
            </a:r>
            <a:r>
              <a:rPr lang="en-GB" sz="1800" dirty="0" smtClean="0">
                <a:solidFill>
                  <a:srgbClr val="7494A4"/>
                </a:solidFill>
                <a:cs typeface="Raleway"/>
              </a:rPr>
              <a:t>the possibilities of renewable energy </a:t>
            </a:r>
            <a:r>
              <a:rPr lang="en-GB" sz="1800" dirty="0">
                <a:solidFill>
                  <a:srgbClr val="7494A4"/>
                </a:solidFill>
                <a:cs typeface="Raleway"/>
              </a:rPr>
              <a:t>in your buildings</a:t>
            </a:r>
            <a:r>
              <a:rPr lang="en-GB" sz="1800" dirty="0" smtClean="0">
                <a:solidFill>
                  <a:srgbClr val="7494A4"/>
                </a:solidFill>
                <a:cs typeface="Raleway"/>
              </a:rPr>
              <a:t>.</a:t>
            </a:r>
          </a:p>
          <a:p>
            <a:pPr lvl="0" defTabSz="767942">
              <a:spcBef>
                <a:spcPts val="0"/>
              </a:spcBef>
              <a:buClrTx/>
              <a:buSzTx/>
            </a:pPr>
            <a:r>
              <a:rPr lang="en-GB" sz="1800" dirty="0" smtClean="0">
                <a:solidFill>
                  <a:srgbClr val="7494A4"/>
                </a:solidFill>
                <a:cs typeface="Raleway"/>
              </a:rPr>
              <a:t>The focus is on thermal solar energy, PV-panels, biomass and heat pumps.</a:t>
            </a:r>
            <a:endParaRPr lang="en-GB" sz="1800" dirty="0">
              <a:solidFill>
                <a:srgbClr val="7494A4"/>
              </a:solidFill>
              <a:cs typeface="Raleway"/>
            </a:endParaRPr>
          </a:p>
          <a:p>
            <a:pPr lvl="0" defTabSz="767942">
              <a:spcBef>
                <a:spcPts val="0"/>
              </a:spcBef>
              <a:buClrTx/>
              <a:buSzTx/>
            </a:pPr>
            <a:endParaRPr lang="en-GB" sz="1800" dirty="0">
              <a:solidFill>
                <a:srgbClr val="7494A4"/>
              </a:solidFill>
              <a:cs typeface="Raleway"/>
            </a:endParaRPr>
          </a:p>
          <a:p>
            <a:pPr lvl="0" defTabSz="767942">
              <a:spcBef>
                <a:spcPts val="0"/>
              </a:spcBef>
              <a:buClrTx/>
              <a:buSzTx/>
            </a:pPr>
            <a:r>
              <a:rPr lang="en-GB" sz="1800" dirty="0" smtClean="0">
                <a:solidFill>
                  <a:srgbClr val="7494A4"/>
                </a:solidFill>
                <a:cs typeface="Raleway"/>
              </a:rPr>
              <a:t>Basic level: </a:t>
            </a:r>
            <a:r>
              <a:rPr lang="en-US" sz="1800" dirty="0">
                <a:solidFill>
                  <a:srgbClr val="7494A4"/>
                </a:solidFill>
                <a:cs typeface="Raleway"/>
              </a:rPr>
              <a:t>Technical knowledge is </a:t>
            </a:r>
            <a:r>
              <a:rPr lang="en-US" sz="1800" dirty="0" smtClean="0">
                <a:solidFill>
                  <a:srgbClr val="7494A4"/>
                </a:solidFill>
                <a:cs typeface="Raleway"/>
              </a:rPr>
              <a:t>not needed, the training gives a first overview</a:t>
            </a:r>
            <a:endParaRPr lang="en-US" sz="1800" dirty="0">
              <a:solidFill>
                <a:srgbClr val="7494A4"/>
              </a:solidFill>
              <a:cs typeface="Raleway"/>
            </a:endParaRPr>
          </a:p>
          <a:p>
            <a:pPr lvl="0" defTabSz="767942">
              <a:spcBef>
                <a:spcPts val="0"/>
              </a:spcBef>
              <a:buClrTx/>
              <a:buSzTx/>
            </a:pPr>
            <a:endParaRPr lang="en-GB" sz="1800" dirty="0">
              <a:solidFill>
                <a:srgbClr val="7494A4"/>
              </a:solidFill>
              <a:cs typeface="Raleway"/>
            </a:endParaRPr>
          </a:p>
          <a:p>
            <a:endParaRPr lang="de-DE" dirty="0"/>
          </a:p>
        </p:txBody>
      </p:sp>
    </p:spTree>
    <p:extLst>
      <p:ext uri="{BB962C8B-B14F-4D97-AF65-F5344CB8AC3E}">
        <p14:creationId xmlns:p14="http://schemas.microsoft.com/office/powerpoint/2010/main" val="152259142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Self</a:t>
            </a:r>
            <a:r>
              <a:rPr lang="de-DE" dirty="0" smtClean="0"/>
              <a:t> Assessment Test (1)</a:t>
            </a:r>
            <a:endParaRPr lang="de-DE" dirty="0"/>
          </a:p>
        </p:txBody>
      </p:sp>
      <p:sp>
        <p:nvSpPr>
          <p:cNvPr id="3" name="Textplatzhalter 2"/>
          <p:cNvSpPr>
            <a:spLocks noGrp="1"/>
          </p:cNvSpPr>
          <p:nvPr>
            <p:ph type="body" sz="quarter" idx="10"/>
          </p:nvPr>
        </p:nvSpPr>
        <p:spPr>
          <a:xfrm>
            <a:off x="296864" y="1307805"/>
            <a:ext cx="8562974" cy="4733071"/>
          </a:xfrm>
        </p:spPr>
        <p:txBody>
          <a:bodyPr/>
          <a:lstStyle/>
          <a:p>
            <a:r>
              <a:rPr lang="en-GB" dirty="0" smtClean="0"/>
              <a:t>How much solar gain do get out of 1 m² thermal collector and year?</a:t>
            </a:r>
          </a:p>
          <a:p>
            <a:pPr marL="342900" indent="-342900">
              <a:buFont typeface="Wingdings"/>
              <a:buChar char="¨"/>
            </a:pPr>
            <a:r>
              <a:rPr lang="en-GB" dirty="0"/>
              <a:t>30 kWh/year</a:t>
            </a:r>
          </a:p>
          <a:p>
            <a:pPr marL="342900" indent="-342900">
              <a:buFont typeface="Wingdings"/>
              <a:buChar char="¨"/>
            </a:pPr>
            <a:r>
              <a:rPr lang="en-GB" dirty="0" smtClean="0"/>
              <a:t>280 </a:t>
            </a:r>
            <a:r>
              <a:rPr lang="en-GB" dirty="0"/>
              <a:t>– 350 kWh/year</a:t>
            </a:r>
          </a:p>
          <a:p>
            <a:pPr marL="342900" indent="-342900">
              <a:buFont typeface="Wingdings"/>
              <a:buChar char="¨"/>
            </a:pPr>
            <a:r>
              <a:rPr lang="en-GB" dirty="0" smtClean="0"/>
              <a:t>1000 </a:t>
            </a:r>
            <a:r>
              <a:rPr lang="en-GB" dirty="0"/>
              <a:t>kWh/year</a:t>
            </a:r>
          </a:p>
          <a:p>
            <a:r>
              <a:rPr lang="en-GB" dirty="0" smtClean="0"/>
              <a:t>What are in general the problems with solar thermal energy in schools?</a:t>
            </a:r>
          </a:p>
          <a:p>
            <a:pPr marL="342900" indent="-342900">
              <a:buFont typeface="Wingdings"/>
              <a:buChar char="¨"/>
            </a:pPr>
            <a:r>
              <a:rPr lang="en-GB" dirty="0" smtClean="0"/>
              <a:t>The temperature is not sufficient for a hygienic hot water supply</a:t>
            </a:r>
          </a:p>
          <a:p>
            <a:pPr marL="342900" indent="-342900">
              <a:buFont typeface="Wingdings"/>
              <a:buChar char="¨"/>
            </a:pPr>
            <a:r>
              <a:rPr lang="en-GB" dirty="0" smtClean="0"/>
              <a:t>No or too less hot water and heat demand in summer</a:t>
            </a:r>
          </a:p>
          <a:p>
            <a:pPr marL="342900" indent="-342900">
              <a:buFont typeface="Wingdings"/>
              <a:buChar char="¨"/>
            </a:pPr>
            <a:r>
              <a:rPr lang="en-GB" dirty="0" smtClean="0"/>
              <a:t>It can not be integrated into the heating system</a:t>
            </a:r>
          </a:p>
          <a:p>
            <a:pPr lvl="0">
              <a:buClr>
                <a:srgbClr val="7E93A5"/>
              </a:buClr>
            </a:pPr>
            <a:r>
              <a:rPr lang="en-GB" dirty="0">
                <a:solidFill>
                  <a:srgbClr val="4D4D4E"/>
                </a:solidFill>
              </a:rPr>
              <a:t>How much solar gain do </a:t>
            </a:r>
            <a:r>
              <a:rPr lang="en-GB" dirty="0" smtClean="0">
                <a:solidFill>
                  <a:srgbClr val="4D4D4E"/>
                </a:solidFill>
              </a:rPr>
              <a:t>you get </a:t>
            </a:r>
            <a:r>
              <a:rPr lang="en-GB" dirty="0">
                <a:solidFill>
                  <a:srgbClr val="4D4D4E"/>
                </a:solidFill>
              </a:rPr>
              <a:t>out of </a:t>
            </a:r>
            <a:r>
              <a:rPr lang="en-GB" dirty="0" smtClean="0">
                <a:solidFill>
                  <a:srgbClr val="4D4D4E"/>
                </a:solidFill>
              </a:rPr>
              <a:t>6-8 </a:t>
            </a:r>
            <a:r>
              <a:rPr lang="en-GB" dirty="0">
                <a:solidFill>
                  <a:srgbClr val="4D4D4E"/>
                </a:solidFill>
              </a:rPr>
              <a:t>m² </a:t>
            </a:r>
            <a:r>
              <a:rPr lang="en-GB" dirty="0" smtClean="0">
                <a:solidFill>
                  <a:srgbClr val="4D4D4E"/>
                </a:solidFill>
              </a:rPr>
              <a:t>PV-panel on the roof (south oriented)?</a:t>
            </a:r>
            <a:endParaRPr lang="en-GB" dirty="0">
              <a:solidFill>
                <a:srgbClr val="4D4D4E"/>
              </a:solidFill>
            </a:endParaRPr>
          </a:p>
          <a:p>
            <a:pPr marL="342900" lvl="0" indent="-342900">
              <a:buClr>
                <a:srgbClr val="7E93A5"/>
              </a:buClr>
              <a:buFont typeface="Wingdings"/>
              <a:buChar char="¨"/>
            </a:pPr>
            <a:r>
              <a:rPr lang="en-GB" dirty="0" smtClean="0">
                <a:solidFill>
                  <a:srgbClr val="4D4D4E"/>
                </a:solidFill>
              </a:rPr>
              <a:t>300 kWh/year	</a:t>
            </a:r>
            <a:r>
              <a:rPr lang="de-DE" sz="1800" dirty="0">
                <a:solidFill>
                  <a:srgbClr val="7494A4"/>
                </a:solidFill>
                <a:sym typeface="Wingdings"/>
              </a:rPr>
              <a:t> </a:t>
            </a:r>
            <a:r>
              <a:rPr lang="de-DE" dirty="0">
                <a:solidFill>
                  <a:srgbClr val="4D4D4E"/>
                </a:solidFill>
                <a:sym typeface="Wingdings"/>
              </a:rPr>
              <a:t> </a:t>
            </a:r>
            <a:r>
              <a:rPr lang="en-GB" dirty="0" smtClean="0">
                <a:solidFill>
                  <a:srgbClr val="4D4D4E"/>
                </a:solidFill>
              </a:rPr>
              <a:t>500 kWh/year 	</a:t>
            </a:r>
            <a:r>
              <a:rPr lang="de-DE" sz="1800" dirty="0">
                <a:solidFill>
                  <a:srgbClr val="7494A4"/>
                </a:solidFill>
                <a:sym typeface="Wingdings"/>
              </a:rPr>
              <a:t> </a:t>
            </a:r>
            <a:r>
              <a:rPr lang="de-DE" dirty="0">
                <a:solidFill>
                  <a:srgbClr val="4D4D4E"/>
                </a:solidFill>
                <a:sym typeface="Wingdings"/>
              </a:rPr>
              <a:t> </a:t>
            </a:r>
            <a:r>
              <a:rPr lang="en-GB" dirty="0" smtClean="0">
                <a:solidFill>
                  <a:srgbClr val="4D4D4E"/>
                </a:solidFill>
              </a:rPr>
              <a:t>1000 </a:t>
            </a:r>
            <a:r>
              <a:rPr lang="en-GB" dirty="0">
                <a:solidFill>
                  <a:srgbClr val="4D4D4E"/>
                </a:solidFill>
              </a:rPr>
              <a:t>kWh/year</a:t>
            </a:r>
          </a:p>
          <a:p>
            <a:endParaRPr lang="de-DE" sz="1400" dirty="0" smtClean="0"/>
          </a:p>
        </p:txBody>
      </p:sp>
    </p:spTree>
    <p:extLst>
      <p:ext uri="{BB962C8B-B14F-4D97-AF65-F5344CB8AC3E}">
        <p14:creationId xmlns:p14="http://schemas.microsoft.com/office/powerpoint/2010/main" val="28721789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Self</a:t>
            </a:r>
            <a:r>
              <a:rPr lang="de-DE" dirty="0" smtClean="0"/>
              <a:t> Assessment Test (2)</a:t>
            </a:r>
            <a:endParaRPr lang="de-DE" dirty="0"/>
          </a:p>
        </p:txBody>
      </p:sp>
      <p:sp>
        <p:nvSpPr>
          <p:cNvPr id="3" name="Textplatzhalter 2"/>
          <p:cNvSpPr>
            <a:spLocks noGrp="1"/>
          </p:cNvSpPr>
          <p:nvPr>
            <p:ph type="body" sz="quarter" idx="10"/>
          </p:nvPr>
        </p:nvSpPr>
        <p:spPr>
          <a:xfrm>
            <a:off x="296864" y="1307805"/>
            <a:ext cx="8562974" cy="4733071"/>
          </a:xfrm>
        </p:spPr>
        <p:txBody>
          <a:bodyPr/>
          <a:lstStyle/>
          <a:p>
            <a:r>
              <a:rPr lang="en-GB" dirty="0" smtClean="0"/>
              <a:t>In which forms biomass is in general local accessible (multiple choices possible)?</a:t>
            </a:r>
          </a:p>
          <a:p>
            <a:pPr marL="342900" indent="-342900">
              <a:buFont typeface="Wingdings"/>
              <a:buChar char="¨"/>
            </a:pPr>
            <a:r>
              <a:rPr lang="en-GB" dirty="0" smtClean="0"/>
              <a:t>solid (like wood)</a:t>
            </a:r>
            <a:endParaRPr lang="en-GB" dirty="0"/>
          </a:p>
          <a:p>
            <a:pPr marL="342900" indent="-342900">
              <a:buFont typeface="Wingdings"/>
              <a:buChar char="¨"/>
            </a:pPr>
            <a:r>
              <a:rPr lang="en-GB" dirty="0" smtClean="0"/>
              <a:t>liquid (like biofuel)</a:t>
            </a:r>
            <a:endParaRPr lang="en-GB" dirty="0"/>
          </a:p>
          <a:p>
            <a:pPr marL="342900" indent="-342900">
              <a:buFont typeface="Wingdings"/>
              <a:buChar char="¨"/>
            </a:pPr>
            <a:r>
              <a:rPr lang="en-GB" dirty="0" smtClean="0"/>
              <a:t>gaseous </a:t>
            </a:r>
            <a:r>
              <a:rPr lang="en-GB" dirty="0"/>
              <a:t>(like </a:t>
            </a:r>
            <a:r>
              <a:rPr lang="en-GB" dirty="0" smtClean="0"/>
              <a:t>biogas)</a:t>
            </a:r>
          </a:p>
          <a:p>
            <a:pPr marL="342900" indent="-342900">
              <a:buFont typeface="Wingdings"/>
              <a:buChar char="¨"/>
            </a:pPr>
            <a:r>
              <a:rPr lang="en-GB" dirty="0" smtClean="0"/>
              <a:t>radiation (like solar heat)</a:t>
            </a:r>
            <a:endParaRPr lang="en-GB" dirty="0"/>
          </a:p>
          <a:p>
            <a:pPr lvl="0">
              <a:buClr>
                <a:srgbClr val="7E93A5"/>
              </a:buClr>
            </a:pPr>
            <a:r>
              <a:rPr lang="en-GB" dirty="0" smtClean="0">
                <a:solidFill>
                  <a:srgbClr val="4D4D4E"/>
                </a:solidFill>
              </a:rPr>
              <a:t>What are the advantages of solar heat pumps?</a:t>
            </a:r>
            <a:endParaRPr lang="en-GB" dirty="0">
              <a:solidFill>
                <a:srgbClr val="4D4D4E"/>
              </a:solidFill>
            </a:endParaRPr>
          </a:p>
          <a:p>
            <a:pPr marL="342900" lvl="0" indent="-342900">
              <a:buClr>
                <a:srgbClr val="7E93A5"/>
              </a:buClr>
              <a:buFont typeface="Wingdings"/>
              <a:buChar char="¨"/>
            </a:pPr>
            <a:r>
              <a:rPr lang="en-GB" dirty="0" smtClean="0">
                <a:solidFill>
                  <a:srgbClr val="4D4D4E"/>
                </a:solidFill>
              </a:rPr>
              <a:t>A lot of proofed manufacturers are on the market</a:t>
            </a:r>
          </a:p>
          <a:p>
            <a:pPr marL="342900" lvl="0" indent="-342900">
              <a:buClr>
                <a:srgbClr val="7E93A5"/>
              </a:buClr>
              <a:buFont typeface="Wingdings"/>
              <a:buChar char="¨"/>
            </a:pPr>
            <a:r>
              <a:rPr lang="en-GB" dirty="0" smtClean="0">
                <a:solidFill>
                  <a:srgbClr val="4D4D4E"/>
                </a:solidFill>
              </a:rPr>
              <a:t>Almost everywhere possible</a:t>
            </a:r>
          </a:p>
          <a:p>
            <a:pPr marL="342900" lvl="0" indent="-342900">
              <a:buClr>
                <a:srgbClr val="7E93A5"/>
              </a:buClr>
              <a:buFont typeface="Wingdings"/>
              <a:buChar char="¨"/>
            </a:pPr>
            <a:r>
              <a:rPr lang="en-GB" dirty="0" smtClean="0">
                <a:solidFill>
                  <a:srgbClr val="4D4D4E"/>
                </a:solidFill>
              </a:rPr>
              <a:t>Easy to control</a:t>
            </a:r>
            <a:endParaRPr lang="en-GB" dirty="0">
              <a:solidFill>
                <a:srgbClr val="4D4D4E"/>
              </a:solidFill>
            </a:endParaRPr>
          </a:p>
          <a:p>
            <a:endParaRPr lang="de-DE" sz="1400" dirty="0" smtClean="0"/>
          </a:p>
        </p:txBody>
      </p:sp>
    </p:spTree>
    <p:extLst>
      <p:ext uri="{BB962C8B-B14F-4D97-AF65-F5344CB8AC3E}">
        <p14:creationId xmlns:p14="http://schemas.microsoft.com/office/powerpoint/2010/main" val="22089216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Self</a:t>
            </a:r>
            <a:r>
              <a:rPr lang="de-DE" dirty="0" smtClean="0"/>
              <a:t> Assessment Test (</a:t>
            </a:r>
            <a:r>
              <a:rPr lang="de-DE" dirty="0" err="1" smtClean="0"/>
              <a:t>Answers</a:t>
            </a:r>
            <a:r>
              <a:rPr lang="de-DE" dirty="0" smtClean="0"/>
              <a:t>)</a:t>
            </a:r>
            <a:endParaRPr lang="de-DE" dirty="0"/>
          </a:p>
        </p:txBody>
      </p:sp>
      <p:sp>
        <p:nvSpPr>
          <p:cNvPr id="3" name="Textplatzhalter 2"/>
          <p:cNvSpPr>
            <a:spLocks noGrp="1"/>
          </p:cNvSpPr>
          <p:nvPr>
            <p:ph type="body" sz="quarter" idx="10"/>
          </p:nvPr>
        </p:nvSpPr>
        <p:spPr>
          <a:xfrm>
            <a:off x="296864" y="1307805"/>
            <a:ext cx="8562974" cy="4733071"/>
          </a:xfrm>
        </p:spPr>
        <p:txBody>
          <a:bodyPr/>
          <a:lstStyle/>
          <a:p>
            <a:r>
              <a:rPr lang="en-GB" dirty="0" smtClean="0"/>
              <a:t>How much solar gain do get out of 1 m² thermal collector and year?</a:t>
            </a:r>
          </a:p>
          <a:p>
            <a:pPr marL="342900" indent="-342900">
              <a:buFont typeface="Wingdings" panose="05000000000000000000" pitchFamily="2" charset="2"/>
              <a:buChar char="ü"/>
            </a:pPr>
            <a:r>
              <a:rPr lang="en-GB" dirty="0" smtClean="0"/>
              <a:t>280 </a:t>
            </a:r>
            <a:r>
              <a:rPr lang="en-GB" dirty="0"/>
              <a:t>– 350 kWh/year</a:t>
            </a:r>
          </a:p>
          <a:p>
            <a:r>
              <a:rPr lang="en-GB" dirty="0" smtClean="0"/>
              <a:t>What are in general the problems with solar thermal energy in schools?</a:t>
            </a:r>
          </a:p>
          <a:p>
            <a:pPr marL="342900" indent="-342900">
              <a:buFont typeface="Wingdings" panose="05000000000000000000" pitchFamily="2" charset="2"/>
              <a:buChar char="ü"/>
            </a:pPr>
            <a:r>
              <a:rPr lang="en-GB" dirty="0" smtClean="0"/>
              <a:t>No or too less hot water and heat demand in summer</a:t>
            </a:r>
          </a:p>
          <a:p>
            <a:pPr lvl="0">
              <a:buClr>
                <a:srgbClr val="7E93A5"/>
              </a:buClr>
            </a:pPr>
            <a:r>
              <a:rPr lang="en-GB" dirty="0" smtClean="0">
                <a:solidFill>
                  <a:srgbClr val="4D4D4E"/>
                </a:solidFill>
              </a:rPr>
              <a:t>How </a:t>
            </a:r>
            <a:r>
              <a:rPr lang="en-GB" dirty="0">
                <a:solidFill>
                  <a:srgbClr val="4D4D4E"/>
                </a:solidFill>
              </a:rPr>
              <a:t>much solar gain do </a:t>
            </a:r>
            <a:r>
              <a:rPr lang="en-GB" dirty="0" smtClean="0">
                <a:solidFill>
                  <a:srgbClr val="4D4D4E"/>
                </a:solidFill>
              </a:rPr>
              <a:t>you get </a:t>
            </a:r>
            <a:r>
              <a:rPr lang="en-GB" dirty="0">
                <a:solidFill>
                  <a:srgbClr val="4D4D4E"/>
                </a:solidFill>
              </a:rPr>
              <a:t>out of </a:t>
            </a:r>
            <a:r>
              <a:rPr lang="en-GB" dirty="0" smtClean="0">
                <a:solidFill>
                  <a:srgbClr val="4D4D4E"/>
                </a:solidFill>
              </a:rPr>
              <a:t>6-8 </a:t>
            </a:r>
            <a:r>
              <a:rPr lang="en-GB" dirty="0">
                <a:solidFill>
                  <a:srgbClr val="4D4D4E"/>
                </a:solidFill>
              </a:rPr>
              <a:t>m² </a:t>
            </a:r>
            <a:r>
              <a:rPr lang="en-GB" dirty="0" smtClean="0">
                <a:solidFill>
                  <a:srgbClr val="4D4D4E"/>
                </a:solidFill>
              </a:rPr>
              <a:t>PV-panel on the roof (south oriented)?</a:t>
            </a:r>
            <a:endParaRPr lang="en-GB" dirty="0">
              <a:solidFill>
                <a:srgbClr val="4D4D4E"/>
              </a:solidFill>
            </a:endParaRPr>
          </a:p>
          <a:p>
            <a:pPr marL="342900" lvl="0" indent="-342900">
              <a:buClr>
                <a:srgbClr val="7E93A5"/>
              </a:buClr>
              <a:buFont typeface="Wingdings" panose="05000000000000000000" pitchFamily="2" charset="2"/>
              <a:buChar char="ü"/>
            </a:pPr>
            <a:r>
              <a:rPr lang="en-GB" dirty="0" smtClean="0">
                <a:solidFill>
                  <a:srgbClr val="4D4D4E"/>
                </a:solidFill>
              </a:rPr>
              <a:t>1000 </a:t>
            </a:r>
            <a:r>
              <a:rPr lang="en-GB" dirty="0">
                <a:solidFill>
                  <a:srgbClr val="4D4D4E"/>
                </a:solidFill>
              </a:rPr>
              <a:t>kWh/year</a:t>
            </a:r>
          </a:p>
          <a:p>
            <a:endParaRPr lang="de-DE" sz="1400" dirty="0" smtClean="0"/>
          </a:p>
        </p:txBody>
      </p:sp>
    </p:spTree>
    <p:extLst>
      <p:ext uri="{BB962C8B-B14F-4D97-AF65-F5344CB8AC3E}">
        <p14:creationId xmlns:p14="http://schemas.microsoft.com/office/powerpoint/2010/main" val="62179528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Self</a:t>
            </a:r>
            <a:r>
              <a:rPr lang="de-DE" dirty="0" smtClean="0"/>
              <a:t> Assessment Test (</a:t>
            </a:r>
            <a:r>
              <a:rPr lang="de-DE" dirty="0" err="1" smtClean="0"/>
              <a:t>ANswers</a:t>
            </a:r>
            <a:r>
              <a:rPr lang="de-DE" dirty="0" smtClean="0"/>
              <a:t>)</a:t>
            </a:r>
            <a:endParaRPr lang="de-DE" dirty="0"/>
          </a:p>
        </p:txBody>
      </p:sp>
      <p:sp>
        <p:nvSpPr>
          <p:cNvPr id="3" name="Textplatzhalter 2"/>
          <p:cNvSpPr>
            <a:spLocks noGrp="1"/>
          </p:cNvSpPr>
          <p:nvPr>
            <p:ph type="body" sz="quarter" idx="10"/>
          </p:nvPr>
        </p:nvSpPr>
        <p:spPr>
          <a:xfrm>
            <a:off x="296864" y="1307805"/>
            <a:ext cx="8562974" cy="4733071"/>
          </a:xfrm>
        </p:spPr>
        <p:txBody>
          <a:bodyPr/>
          <a:lstStyle/>
          <a:p>
            <a:r>
              <a:rPr lang="en-GB" dirty="0" smtClean="0"/>
              <a:t>In which forms biomass is in general local accessible (multiple choices possible)?</a:t>
            </a:r>
          </a:p>
          <a:p>
            <a:pPr marL="342900" indent="-342900">
              <a:buFont typeface="Wingdings" panose="05000000000000000000" pitchFamily="2" charset="2"/>
              <a:buChar char="ü"/>
            </a:pPr>
            <a:r>
              <a:rPr lang="en-GB" dirty="0" smtClean="0"/>
              <a:t>solid (like wood)</a:t>
            </a:r>
            <a:endParaRPr lang="en-GB" dirty="0"/>
          </a:p>
          <a:p>
            <a:pPr marL="342900" indent="-342900">
              <a:buFont typeface="Wingdings" panose="05000000000000000000" pitchFamily="2" charset="2"/>
              <a:buChar char="ü"/>
            </a:pPr>
            <a:r>
              <a:rPr lang="en-GB" dirty="0" smtClean="0"/>
              <a:t>liquid (like biofuel)</a:t>
            </a:r>
            <a:endParaRPr lang="en-GB" dirty="0"/>
          </a:p>
          <a:p>
            <a:pPr marL="342900" indent="-342900">
              <a:buFont typeface="Wingdings" panose="05000000000000000000" pitchFamily="2" charset="2"/>
              <a:buChar char="ü"/>
            </a:pPr>
            <a:r>
              <a:rPr lang="en-GB" dirty="0" smtClean="0"/>
              <a:t>gaseous </a:t>
            </a:r>
            <a:r>
              <a:rPr lang="en-GB" dirty="0"/>
              <a:t>(like </a:t>
            </a:r>
            <a:r>
              <a:rPr lang="en-GB" dirty="0" smtClean="0"/>
              <a:t>biogas)</a:t>
            </a:r>
          </a:p>
          <a:p>
            <a:pPr lvl="0">
              <a:buClr>
                <a:srgbClr val="7E93A5"/>
              </a:buClr>
            </a:pPr>
            <a:r>
              <a:rPr lang="en-GB" dirty="0" smtClean="0">
                <a:solidFill>
                  <a:srgbClr val="4D4D4E"/>
                </a:solidFill>
              </a:rPr>
              <a:t>What are the advantages of solar heat pumps?</a:t>
            </a:r>
            <a:endParaRPr lang="en-GB" dirty="0">
              <a:solidFill>
                <a:srgbClr val="4D4D4E"/>
              </a:solidFill>
            </a:endParaRPr>
          </a:p>
          <a:p>
            <a:pPr marL="342900" lvl="0" indent="-342900">
              <a:buClr>
                <a:srgbClr val="7E93A5"/>
              </a:buClr>
              <a:buFont typeface="Wingdings" panose="05000000000000000000" pitchFamily="2" charset="2"/>
              <a:buChar char="ü"/>
            </a:pPr>
            <a:r>
              <a:rPr lang="en-GB" dirty="0" smtClean="0">
                <a:solidFill>
                  <a:srgbClr val="4D4D4E"/>
                </a:solidFill>
              </a:rPr>
              <a:t>Almost everywhere possible</a:t>
            </a:r>
          </a:p>
          <a:p>
            <a:endParaRPr lang="de-DE" sz="1400" dirty="0" smtClean="0"/>
          </a:p>
        </p:txBody>
      </p:sp>
    </p:spTree>
    <p:extLst>
      <p:ext uri="{BB962C8B-B14F-4D97-AF65-F5344CB8AC3E}">
        <p14:creationId xmlns:p14="http://schemas.microsoft.com/office/powerpoint/2010/main" val="299533306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77672" y="1187349"/>
            <a:ext cx="8366208" cy="1801093"/>
          </a:xfrm>
          <a:prstGeom prst="rect">
            <a:avLst/>
          </a:prstGeom>
          <a:noFill/>
        </p:spPr>
        <p:txBody>
          <a:bodyPr wrap="square" lIns="76794" tIns="38397" rIns="76794" bIns="38397" rtlCol="0">
            <a:spAutoFit/>
          </a:bodyPr>
          <a:lstStyle/>
          <a:p>
            <a:r>
              <a:rPr lang="en-GB" sz="2200" b="1" dirty="0">
                <a:solidFill>
                  <a:srgbClr val="7E93A5"/>
                </a:solidFill>
                <a:cs typeface="Raleway"/>
              </a:rPr>
              <a:t>Learning Objective</a:t>
            </a:r>
            <a:r>
              <a:rPr lang="en-GB" sz="1800" b="1" dirty="0">
                <a:solidFill>
                  <a:srgbClr val="7E93A5"/>
                </a:solidFill>
                <a:cs typeface="Raleway"/>
              </a:rPr>
              <a:t>: </a:t>
            </a:r>
          </a:p>
          <a:p>
            <a:endParaRPr lang="en-GB" sz="1800" dirty="0">
              <a:solidFill>
                <a:srgbClr val="7E93A5"/>
              </a:solidFill>
              <a:cs typeface="Raleway"/>
            </a:endParaRPr>
          </a:p>
          <a:p>
            <a:r>
              <a:rPr lang="en-GB" sz="1800" dirty="0">
                <a:solidFill>
                  <a:srgbClr val="7E93A5"/>
                </a:solidFill>
                <a:cs typeface="Raleway"/>
              </a:rPr>
              <a:t>In this block attendees will be provided with </a:t>
            </a:r>
            <a:r>
              <a:rPr lang="en-GB" sz="1800" dirty="0" smtClean="0">
                <a:solidFill>
                  <a:srgbClr val="7E93A5"/>
                </a:solidFill>
                <a:cs typeface="Raleway"/>
              </a:rPr>
              <a:t>a short overview </a:t>
            </a:r>
            <a:r>
              <a:rPr lang="en-GB" sz="1800" dirty="0">
                <a:solidFill>
                  <a:srgbClr val="7E93A5"/>
                </a:solidFill>
                <a:cs typeface="Raleway"/>
              </a:rPr>
              <a:t>of typical </a:t>
            </a:r>
            <a:r>
              <a:rPr lang="en-GB" sz="1800" dirty="0" smtClean="0">
                <a:solidFill>
                  <a:srgbClr val="7E93A5"/>
                </a:solidFill>
                <a:cs typeface="Raleway"/>
              </a:rPr>
              <a:t>renewable energy sources in buildings </a:t>
            </a:r>
            <a:r>
              <a:rPr lang="en-GB" sz="1800" dirty="0">
                <a:solidFill>
                  <a:srgbClr val="7E93A5"/>
                </a:solidFill>
                <a:cs typeface="Raleway"/>
              </a:rPr>
              <a:t>(especially </a:t>
            </a:r>
            <a:r>
              <a:rPr lang="en-GB" sz="1800" dirty="0" smtClean="0">
                <a:solidFill>
                  <a:srgbClr val="7E93A5"/>
                </a:solidFill>
                <a:cs typeface="Raleway"/>
              </a:rPr>
              <a:t>in schools). You get recommendations, first hints for planning, advantages and disadvantages and possible problems. </a:t>
            </a:r>
            <a:endParaRPr lang="en-GB" sz="1800" dirty="0">
              <a:solidFill>
                <a:srgbClr val="7E93A5"/>
              </a:solidFill>
              <a:cs typeface="Raleway"/>
            </a:endParaRPr>
          </a:p>
        </p:txBody>
      </p:sp>
    </p:spTree>
    <p:extLst>
      <p:ext uri="{BB962C8B-B14F-4D97-AF65-F5344CB8AC3E}">
        <p14:creationId xmlns:p14="http://schemas.microsoft.com/office/powerpoint/2010/main" val="398264839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p:txBody>
          <a:bodyPr/>
          <a:lstStyle/>
          <a:p>
            <a:r>
              <a:rPr lang="cs-CZ" dirty="0" smtClean="0"/>
              <a:t>3.2  </a:t>
            </a:r>
            <a:r>
              <a:rPr lang="de-DE" dirty="0" smtClean="0"/>
              <a:t>Units:</a:t>
            </a:r>
            <a:endParaRPr lang="en-GB" dirty="0"/>
          </a:p>
        </p:txBody>
      </p:sp>
      <p:sp>
        <p:nvSpPr>
          <p:cNvPr id="29" name="Textplatzhalter 28"/>
          <p:cNvSpPr>
            <a:spLocks noGrp="1"/>
          </p:cNvSpPr>
          <p:nvPr>
            <p:ph type="body" sz="quarter" idx="12"/>
          </p:nvPr>
        </p:nvSpPr>
        <p:spPr>
          <a:xfrm>
            <a:off x="6835818" y="1344106"/>
            <a:ext cx="1976216" cy="1974365"/>
          </a:xfrm>
        </p:spPr>
        <p:txBody>
          <a:bodyPr/>
          <a:lstStyle/>
          <a:p>
            <a:r>
              <a:rPr lang="cs-CZ" dirty="0" smtClean="0"/>
              <a:t>3.2.</a:t>
            </a:r>
            <a:r>
              <a:rPr lang="de-DE" dirty="0" smtClean="0"/>
              <a:t>3 </a:t>
            </a:r>
            <a:r>
              <a:rPr lang="cs-CZ" dirty="0"/>
              <a:t>Biomass</a:t>
            </a:r>
            <a:endParaRPr lang="en-GB" dirty="0"/>
          </a:p>
        </p:txBody>
      </p:sp>
      <p:sp>
        <p:nvSpPr>
          <p:cNvPr id="30" name="Textplatzhalter 29"/>
          <p:cNvSpPr>
            <a:spLocks noGrp="1"/>
          </p:cNvSpPr>
          <p:nvPr>
            <p:ph type="body" sz="quarter" idx="13"/>
          </p:nvPr>
        </p:nvSpPr>
        <p:spPr>
          <a:xfrm>
            <a:off x="2479622" y="3490811"/>
            <a:ext cx="1976216" cy="1974365"/>
          </a:xfrm>
        </p:spPr>
        <p:txBody>
          <a:bodyPr/>
          <a:lstStyle/>
          <a:p>
            <a:r>
              <a:rPr lang="cs-CZ" dirty="0" smtClean="0"/>
              <a:t>3.2.</a:t>
            </a:r>
            <a:r>
              <a:rPr lang="de-DE" dirty="0" smtClean="0"/>
              <a:t>4 </a:t>
            </a:r>
            <a:r>
              <a:rPr lang="en-US" dirty="0"/>
              <a:t>Environmental energy (with heat pumps)</a:t>
            </a:r>
            <a:endParaRPr lang="en-GB" dirty="0"/>
          </a:p>
          <a:p>
            <a:endParaRPr lang="en-GB" dirty="0"/>
          </a:p>
        </p:txBody>
      </p:sp>
      <p:sp>
        <p:nvSpPr>
          <p:cNvPr id="31" name="Textplatzhalter 30"/>
          <p:cNvSpPr>
            <a:spLocks noGrp="1"/>
          </p:cNvSpPr>
          <p:nvPr>
            <p:ph type="body" sz="quarter" idx="14"/>
          </p:nvPr>
        </p:nvSpPr>
        <p:spPr>
          <a:xfrm>
            <a:off x="4673643" y="3466458"/>
            <a:ext cx="1976216" cy="1974365"/>
          </a:xfrm>
        </p:spPr>
        <p:txBody>
          <a:bodyPr/>
          <a:lstStyle/>
          <a:p>
            <a:r>
              <a:rPr lang="en-US" dirty="0" smtClean="0"/>
              <a:t>3.2.</a:t>
            </a:r>
            <a:r>
              <a:rPr lang="de-DE" dirty="0"/>
              <a:t>5</a:t>
            </a:r>
            <a:r>
              <a:rPr lang="cs-CZ" dirty="0" smtClean="0"/>
              <a:t> </a:t>
            </a:r>
            <a:r>
              <a:rPr lang="cs-CZ" dirty="0"/>
              <a:t>Information</a:t>
            </a:r>
            <a:endParaRPr lang="en-GB" dirty="0"/>
          </a:p>
        </p:txBody>
      </p:sp>
      <p:sp>
        <p:nvSpPr>
          <p:cNvPr id="11" name="Textplatzhalter 27"/>
          <p:cNvSpPr>
            <a:spLocks noGrp="1"/>
          </p:cNvSpPr>
          <p:nvPr>
            <p:ph type="body" sz="quarter" idx="11"/>
          </p:nvPr>
        </p:nvSpPr>
        <p:spPr>
          <a:xfrm>
            <a:off x="4673643" y="1345187"/>
            <a:ext cx="1976216" cy="1974365"/>
          </a:xfrm>
        </p:spPr>
        <p:txBody>
          <a:bodyPr/>
          <a:lstStyle/>
          <a:p>
            <a:r>
              <a:rPr lang="cs-CZ" dirty="0" smtClean="0"/>
              <a:t>3.2.</a:t>
            </a:r>
            <a:r>
              <a:rPr lang="de-DE" dirty="0" smtClean="0"/>
              <a:t>2 </a:t>
            </a:r>
            <a:r>
              <a:rPr lang="cs-CZ" dirty="0"/>
              <a:t>PV-panels</a:t>
            </a:r>
            <a:endParaRPr lang="en-GB" dirty="0"/>
          </a:p>
          <a:p>
            <a:endParaRPr lang="en-GB" dirty="0"/>
          </a:p>
        </p:txBody>
      </p:sp>
      <p:sp>
        <p:nvSpPr>
          <p:cNvPr id="12" name="Textplatzhalter 27"/>
          <p:cNvSpPr>
            <a:spLocks noGrp="1"/>
          </p:cNvSpPr>
          <p:nvPr>
            <p:ph type="body" sz="quarter" idx="11"/>
          </p:nvPr>
        </p:nvSpPr>
        <p:spPr>
          <a:xfrm>
            <a:off x="2479622" y="1329278"/>
            <a:ext cx="1976216" cy="1974365"/>
          </a:xfrm>
        </p:spPr>
        <p:txBody>
          <a:bodyPr/>
          <a:lstStyle/>
          <a:p>
            <a:r>
              <a:rPr lang="cs-CZ" dirty="0" smtClean="0"/>
              <a:t>3.2.</a:t>
            </a:r>
            <a:r>
              <a:rPr lang="de-DE" dirty="0" smtClean="0"/>
              <a:t>1</a:t>
            </a:r>
            <a:r>
              <a:rPr lang="cs-CZ" dirty="0" smtClean="0"/>
              <a:t> </a:t>
            </a:r>
            <a:r>
              <a:rPr lang="cs-CZ" dirty="0"/>
              <a:t>Thermal solar energy</a:t>
            </a:r>
            <a:endParaRPr lang="en-GB" dirty="0"/>
          </a:p>
        </p:txBody>
      </p:sp>
      <p:sp>
        <p:nvSpPr>
          <p:cNvPr id="5" name="Segnaposto testo 4"/>
          <p:cNvSpPr>
            <a:spLocks noGrp="1"/>
          </p:cNvSpPr>
          <p:nvPr>
            <p:ph type="body" sz="quarter" idx="16"/>
          </p:nvPr>
        </p:nvSpPr>
        <p:spPr/>
        <p:txBody>
          <a:bodyPr/>
          <a:lstStyle/>
          <a:p>
            <a:r>
              <a:rPr lang="cs-CZ" dirty="0"/>
              <a:t>3.2.</a:t>
            </a:r>
            <a:r>
              <a:rPr lang="de-DE" dirty="0"/>
              <a:t>4 </a:t>
            </a:r>
            <a:r>
              <a:rPr lang="en-US" dirty="0"/>
              <a:t>Environmental energy (with heat pumps</a:t>
            </a:r>
            <a:endParaRPr lang="it-IT" dirty="0"/>
          </a:p>
        </p:txBody>
      </p:sp>
    </p:spTree>
    <p:extLst>
      <p:ext uri="{BB962C8B-B14F-4D97-AF65-F5344CB8AC3E}">
        <p14:creationId xmlns:p14="http://schemas.microsoft.com/office/powerpoint/2010/main" val="28435363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p:txBody>
          <a:bodyPr/>
          <a:lstStyle/>
          <a:p>
            <a:r>
              <a:rPr lang="en-GB" dirty="0" smtClean="0"/>
              <a:t>3.2.1 </a:t>
            </a:r>
            <a:r>
              <a:rPr lang="cs-CZ" dirty="0" smtClean="0"/>
              <a:t>Thermal solar energy</a:t>
            </a:r>
            <a:endParaRPr lang="en-GB" dirty="0"/>
          </a:p>
        </p:txBody>
      </p:sp>
      <p:sp>
        <p:nvSpPr>
          <p:cNvPr id="15" name="Textplatzhalter 27"/>
          <p:cNvSpPr>
            <a:spLocks noGrp="1"/>
          </p:cNvSpPr>
          <p:nvPr>
            <p:ph type="body" sz="quarter" idx="11"/>
          </p:nvPr>
        </p:nvSpPr>
        <p:spPr>
          <a:xfrm>
            <a:off x="2649989" y="1329278"/>
            <a:ext cx="5595582" cy="1974365"/>
          </a:xfrm>
          <a:ln/>
        </p:spPr>
        <p:style>
          <a:lnRef idx="2">
            <a:schemeClr val="accent1"/>
          </a:lnRef>
          <a:fillRef idx="1">
            <a:schemeClr val="lt1"/>
          </a:fillRef>
          <a:effectRef idx="0">
            <a:schemeClr val="accent1"/>
          </a:effectRef>
          <a:fontRef idx="minor">
            <a:schemeClr val="dk1"/>
          </a:fontRef>
        </p:style>
        <p:txBody>
          <a:bodyPr/>
          <a:lstStyle/>
          <a:p>
            <a:r>
              <a:rPr lang="de-DE" sz="1600" dirty="0" smtClean="0">
                <a:solidFill>
                  <a:schemeClr val="accent4">
                    <a:lumMod val="75000"/>
                  </a:schemeClr>
                </a:solidFill>
              </a:rPr>
              <a:t>3</a:t>
            </a:r>
            <a:r>
              <a:rPr lang="cs-CZ" sz="1600" dirty="0" smtClean="0">
                <a:solidFill>
                  <a:schemeClr val="accent4">
                    <a:lumMod val="75000"/>
                  </a:schemeClr>
                </a:solidFill>
              </a:rPr>
              <a:t>.</a:t>
            </a:r>
            <a:r>
              <a:rPr lang="de-DE" sz="1600" dirty="0" smtClean="0">
                <a:solidFill>
                  <a:schemeClr val="accent4">
                    <a:lumMod val="75000"/>
                  </a:schemeClr>
                </a:solidFill>
              </a:rPr>
              <a:t>2.1 </a:t>
            </a:r>
            <a:r>
              <a:rPr lang="it-IT" sz="1600" dirty="0" smtClean="0">
                <a:solidFill>
                  <a:schemeClr val="accent4">
                    <a:lumMod val="75000"/>
                  </a:schemeClr>
                </a:solidFill>
              </a:rPr>
              <a:t> </a:t>
            </a:r>
            <a:r>
              <a:rPr lang="en-GB" sz="1600" dirty="0">
                <a:solidFill>
                  <a:schemeClr val="accent4">
                    <a:lumMod val="75000"/>
                  </a:schemeClr>
                </a:solidFill>
              </a:rPr>
              <a:t>objective </a:t>
            </a:r>
          </a:p>
          <a:p>
            <a:r>
              <a:rPr lang="en-GB" sz="1600" dirty="0">
                <a:solidFill>
                  <a:schemeClr val="accent4">
                    <a:lumMod val="75000"/>
                  </a:schemeClr>
                </a:solidFill>
              </a:rPr>
              <a:t>After being </a:t>
            </a:r>
            <a:r>
              <a:rPr lang="en-GB" sz="1600" dirty="0" smtClean="0">
                <a:solidFill>
                  <a:schemeClr val="accent4">
                    <a:lumMod val="75000"/>
                  </a:schemeClr>
                </a:solidFill>
              </a:rPr>
              <a:t>introduced you get an introduction to thermal solar energy. You get </a:t>
            </a:r>
            <a:r>
              <a:rPr lang="en-US" sz="1600" dirty="0" smtClean="0">
                <a:solidFill>
                  <a:schemeClr val="accent4">
                    <a:lumMod val="75000"/>
                  </a:schemeClr>
                </a:solidFill>
              </a:rPr>
              <a:t>recommendations </a:t>
            </a:r>
            <a:r>
              <a:rPr lang="en-US" sz="1600" dirty="0">
                <a:solidFill>
                  <a:schemeClr val="accent4">
                    <a:lumMod val="75000"/>
                  </a:schemeClr>
                </a:solidFill>
              </a:rPr>
              <a:t>for the right </a:t>
            </a:r>
            <a:r>
              <a:rPr lang="en-US" sz="1600" dirty="0" smtClean="0">
                <a:solidFill>
                  <a:schemeClr val="accent4">
                    <a:lumMod val="75000"/>
                  </a:schemeClr>
                </a:solidFill>
              </a:rPr>
              <a:t>dimensioning. </a:t>
            </a:r>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3882081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a:xfrm>
            <a:off x="296864" y="1307806"/>
            <a:ext cx="4627561" cy="4594230"/>
          </a:xfrm>
        </p:spPr>
        <p:txBody>
          <a:bodyPr/>
          <a:lstStyle/>
          <a:p>
            <a:r>
              <a:rPr lang="en-GB" dirty="0" smtClean="0"/>
              <a:t>To implement renewables in buildings is state of the art and a very important factor for reducing CO2 </a:t>
            </a:r>
            <a:r>
              <a:rPr lang="en-GB" dirty="0"/>
              <a:t>emissions.</a:t>
            </a:r>
          </a:p>
          <a:p>
            <a:r>
              <a:rPr lang="en-US" dirty="0"/>
              <a:t>Renewables have grown rapidly in recent years, driven by cost </a:t>
            </a:r>
            <a:r>
              <a:rPr lang="en-US" dirty="0" smtClean="0"/>
              <a:t>reductions </a:t>
            </a:r>
            <a:r>
              <a:rPr lang="en-US" dirty="0"/>
              <a:t>for solar photovoltaics and policy</a:t>
            </a:r>
            <a:r>
              <a:rPr lang="en-US" dirty="0" smtClean="0"/>
              <a:t>.</a:t>
            </a:r>
          </a:p>
          <a:p>
            <a:r>
              <a:rPr lang="en-US" dirty="0" smtClean="0"/>
              <a:t>The use cases of renewables in buildings are very diverse:</a:t>
            </a:r>
          </a:p>
          <a:p>
            <a:r>
              <a:rPr lang="en-US" dirty="0" smtClean="0"/>
              <a:t>Solar power for heat and electricity, geothermal power, biomass and biogas, maybe in future hydrogen...</a:t>
            </a:r>
            <a:endParaRPr lang="en-GB"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5983" y="1307806"/>
            <a:ext cx="3823855" cy="2541270"/>
          </a:xfrm>
          <a:prstGeom prst="rect">
            <a:avLst/>
          </a:prstGeom>
        </p:spPr>
      </p:pic>
      <p:sp>
        <p:nvSpPr>
          <p:cNvPr id="3" name="Textfeld 2"/>
          <p:cNvSpPr txBox="1"/>
          <p:nvPr/>
        </p:nvSpPr>
        <p:spPr>
          <a:xfrm>
            <a:off x="5035983" y="3934239"/>
            <a:ext cx="2226168" cy="246821"/>
          </a:xfrm>
          <a:prstGeom prst="rect">
            <a:avLst/>
          </a:prstGeom>
          <a:noFill/>
        </p:spPr>
        <p:txBody>
          <a:bodyPr wrap="none" lIns="76794" tIns="38397" rIns="76794" bIns="38397" rtlCol="0">
            <a:spAutoFit/>
          </a:bodyPr>
          <a:lstStyle/>
          <a:p>
            <a:r>
              <a:rPr lang="de-DE" sz="1100" dirty="0" err="1" smtClean="0">
                <a:solidFill>
                  <a:schemeClr val="accent1"/>
                </a:solidFill>
                <a:latin typeface="Trebuchet MS" pitchFamily="34" charset="0"/>
                <a:cs typeface="Raleway"/>
              </a:rPr>
              <a:t>Photo</a:t>
            </a:r>
            <a:r>
              <a:rPr lang="de-DE" sz="1100" dirty="0" smtClean="0">
                <a:solidFill>
                  <a:schemeClr val="accent1"/>
                </a:solidFill>
                <a:latin typeface="Trebuchet MS" pitchFamily="34" charset="0"/>
                <a:cs typeface="Raleway"/>
              </a:rPr>
              <a:t>: Gerd Altmann at PIXABAY</a:t>
            </a:r>
          </a:p>
        </p:txBody>
      </p:sp>
    </p:spTree>
    <p:extLst>
      <p:ext uri="{BB962C8B-B14F-4D97-AF65-F5344CB8AC3E}">
        <p14:creationId xmlns:p14="http://schemas.microsoft.com/office/powerpoint/2010/main" val="3914726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a:xfrm>
            <a:off x="296865" y="1174456"/>
            <a:ext cx="4484686" cy="4594230"/>
          </a:xfrm>
        </p:spPr>
        <p:txBody>
          <a:bodyPr/>
          <a:lstStyle/>
          <a:p>
            <a:r>
              <a:rPr lang="en-GB" dirty="0" smtClean="0"/>
              <a:t>Thermal solar power can be integrated well into existing buildings and heating systems.</a:t>
            </a:r>
          </a:p>
          <a:p>
            <a:r>
              <a:rPr lang="en-GB" dirty="0" smtClean="0"/>
              <a:t>It is mainly for hot water use but also for heating and can be well combined with heat pumps.</a:t>
            </a:r>
          </a:p>
          <a:p>
            <a:r>
              <a:rPr lang="en-GB" dirty="0" smtClean="0"/>
              <a:t>In schools, the problem is very often that there is no use for the heat in summer and therefore poor economics, but fits perfect to (outdoor) pools and buildings with high hot water demand.</a:t>
            </a:r>
          </a:p>
          <a:p>
            <a:endParaRPr lang="en-GB" dirty="0"/>
          </a:p>
        </p:txBody>
      </p:sp>
      <p:sp>
        <p:nvSpPr>
          <p:cNvPr id="3" name="Textfeld 2"/>
          <p:cNvSpPr txBox="1"/>
          <p:nvPr/>
        </p:nvSpPr>
        <p:spPr>
          <a:xfrm>
            <a:off x="4867276" y="3508512"/>
            <a:ext cx="2718290" cy="246821"/>
          </a:xfrm>
          <a:prstGeom prst="rect">
            <a:avLst/>
          </a:prstGeom>
          <a:noFill/>
        </p:spPr>
        <p:txBody>
          <a:bodyPr wrap="none" lIns="76794" tIns="38397" rIns="76794" bIns="38397" rtlCol="0">
            <a:spAutoFit/>
          </a:bodyPr>
          <a:lstStyle/>
          <a:p>
            <a:r>
              <a:rPr lang="de-DE" sz="1100" dirty="0" err="1" smtClean="0">
                <a:solidFill>
                  <a:schemeClr val="accent1"/>
                </a:solidFill>
                <a:latin typeface="Trebuchet MS" pitchFamily="34" charset="0"/>
                <a:cs typeface="Raleway"/>
              </a:rPr>
              <a:t>Photo</a:t>
            </a:r>
            <a:r>
              <a:rPr lang="de-DE" sz="1100" dirty="0" smtClean="0">
                <a:solidFill>
                  <a:schemeClr val="accent1"/>
                </a:solidFill>
                <a:latin typeface="Trebuchet MS" pitchFamily="34" charset="0"/>
                <a:cs typeface="Raleway"/>
              </a:rPr>
              <a:t>: </a:t>
            </a:r>
            <a:r>
              <a:rPr lang="de-DE" sz="1100" dirty="0" err="1" smtClean="0">
                <a:solidFill>
                  <a:schemeClr val="accent1"/>
                </a:solidFill>
                <a:latin typeface="Trebuchet MS" pitchFamily="34" charset="0"/>
                <a:cs typeface="Raleway"/>
              </a:rPr>
              <a:t>PublicDomainPictures</a:t>
            </a:r>
            <a:r>
              <a:rPr lang="de-DE" sz="1100" dirty="0" smtClean="0">
                <a:solidFill>
                  <a:schemeClr val="accent1"/>
                </a:solidFill>
                <a:latin typeface="Trebuchet MS" pitchFamily="34" charset="0"/>
                <a:cs typeface="Raleway"/>
              </a:rPr>
              <a:t> at PIXABAY</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7276" y="1010974"/>
            <a:ext cx="4276724" cy="2403431"/>
          </a:xfrm>
          <a:prstGeom prst="rect">
            <a:avLst/>
          </a:prstGeom>
        </p:spPr>
      </p:pic>
    </p:spTree>
    <p:extLst>
      <p:ext uri="{BB962C8B-B14F-4D97-AF65-F5344CB8AC3E}">
        <p14:creationId xmlns:p14="http://schemas.microsoft.com/office/powerpoint/2010/main" val="150909364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a:xfrm>
            <a:off x="296864" y="1174456"/>
            <a:ext cx="8351836" cy="4594230"/>
          </a:xfrm>
        </p:spPr>
        <p:txBody>
          <a:bodyPr/>
          <a:lstStyle/>
          <a:p>
            <a:r>
              <a:rPr lang="en-GB" dirty="0" smtClean="0"/>
              <a:t>Recommendations for the right dimensioning you can find on the following table:</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94" y="1990724"/>
            <a:ext cx="8468958"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74738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p:txBody>
          <a:bodyPr/>
          <a:lstStyle/>
          <a:p>
            <a:r>
              <a:rPr lang="en-GB" dirty="0" smtClean="0"/>
              <a:t>3.2.2 </a:t>
            </a:r>
            <a:r>
              <a:rPr lang="en-US" dirty="0" smtClean="0"/>
              <a:t>PV panels</a:t>
            </a:r>
            <a:endParaRPr lang="en-GB" dirty="0"/>
          </a:p>
        </p:txBody>
      </p:sp>
      <p:sp>
        <p:nvSpPr>
          <p:cNvPr id="15" name="Textplatzhalter 27"/>
          <p:cNvSpPr>
            <a:spLocks noGrp="1"/>
          </p:cNvSpPr>
          <p:nvPr>
            <p:ph type="body" sz="quarter" idx="11"/>
          </p:nvPr>
        </p:nvSpPr>
        <p:spPr>
          <a:xfrm>
            <a:off x="2649989" y="1329278"/>
            <a:ext cx="5595582" cy="1974365"/>
          </a:xfrm>
          <a:ln/>
        </p:spPr>
        <p:style>
          <a:lnRef idx="2">
            <a:schemeClr val="accent1"/>
          </a:lnRef>
          <a:fillRef idx="1">
            <a:schemeClr val="lt1"/>
          </a:fillRef>
          <a:effectRef idx="0">
            <a:schemeClr val="accent1"/>
          </a:effectRef>
          <a:fontRef idx="minor">
            <a:schemeClr val="dk1"/>
          </a:fontRef>
        </p:style>
        <p:txBody>
          <a:bodyPr/>
          <a:lstStyle/>
          <a:p>
            <a:r>
              <a:rPr lang="de-DE" sz="1600" dirty="0" smtClean="0">
                <a:solidFill>
                  <a:schemeClr val="accent4">
                    <a:lumMod val="75000"/>
                  </a:schemeClr>
                </a:solidFill>
              </a:rPr>
              <a:t>3</a:t>
            </a:r>
            <a:r>
              <a:rPr lang="cs-CZ" sz="1600" dirty="0" smtClean="0">
                <a:solidFill>
                  <a:schemeClr val="accent4">
                    <a:lumMod val="75000"/>
                  </a:schemeClr>
                </a:solidFill>
              </a:rPr>
              <a:t>.</a:t>
            </a:r>
            <a:r>
              <a:rPr lang="de-DE" sz="1600" dirty="0" smtClean="0">
                <a:solidFill>
                  <a:schemeClr val="accent4">
                    <a:lumMod val="75000"/>
                  </a:schemeClr>
                </a:solidFill>
              </a:rPr>
              <a:t>2.2 </a:t>
            </a:r>
            <a:r>
              <a:rPr lang="it-IT" sz="1600" dirty="0" smtClean="0">
                <a:solidFill>
                  <a:schemeClr val="accent4">
                    <a:lumMod val="75000"/>
                  </a:schemeClr>
                </a:solidFill>
              </a:rPr>
              <a:t> </a:t>
            </a:r>
            <a:r>
              <a:rPr lang="en-GB" sz="1600" dirty="0">
                <a:solidFill>
                  <a:schemeClr val="accent4">
                    <a:lumMod val="75000"/>
                  </a:schemeClr>
                </a:solidFill>
              </a:rPr>
              <a:t>objective </a:t>
            </a:r>
          </a:p>
          <a:p>
            <a:r>
              <a:rPr lang="en-GB" sz="1600" dirty="0" smtClean="0">
                <a:solidFill>
                  <a:schemeClr val="accent4">
                    <a:lumMod val="75000"/>
                  </a:schemeClr>
                </a:solidFill>
              </a:rPr>
              <a:t>You get basic information about the right planning, optimization of the own usage, planning instruments and typical solar gain.</a:t>
            </a:r>
          </a:p>
          <a:p>
            <a:endParaRPr lang="en-GB" sz="1600" dirty="0"/>
          </a:p>
        </p:txBody>
      </p:sp>
    </p:spTree>
    <p:extLst>
      <p:ext uri="{BB962C8B-B14F-4D97-AF65-F5344CB8AC3E}">
        <p14:creationId xmlns:p14="http://schemas.microsoft.com/office/powerpoint/2010/main" val="29816596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1_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3.xml><?xml version="1.0" encoding="utf-8"?>
<a:theme xmlns:a="http://schemas.openxmlformats.org/drawingml/2006/main" name="2_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4.xml><?xml version="1.0" encoding="utf-8"?>
<a:theme xmlns:a="http://schemas.openxmlformats.org/drawingml/2006/main" name="3_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5.xml><?xml version="1.0" encoding="utf-8"?>
<a:theme xmlns:a="http://schemas.openxmlformats.org/drawingml/2006/main" name="4_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centralEurope</Template>
  <TotalTime>74</TotalTime>
  <Words>1026</Words>
  <Application>Microsoft Office PowerPoint</Application>
  <PresentationFormat>Presentazione su schermo (4:3)</PresentationFormat>
  <Paragraphs>132</Paragraphs>
  <Slides>23</Slides>
  <Notes>4</Notes>
  <HiddenSlides>0</HiddenSlides>
  <MMClips>0</MMClips>
  <ScaleCrop>false</ScaleCrop>
  <HeadingPairs>
    <vt:vector size="4" baseType="variant">
      <vt:variant>
        <vt:lpstr>Tema</vt:lpstr>
      </vt:variant>
      <vt:variant>
        <vt:i4>5</vt:i4>
      </vt:variant>
      <vt:variant>
        <vt:lpstr>Titoli diapositive</vt:lpstr>
      </vt:variant>
      <vt:variant>
        <vt:i4>23</vt:i4>
      </vt:variant>
    </vt:vector>
  </HeadingPairs>
  <TitlesOfParts>
    <vt:vector size="28" baseType="lpstr">
      <vt:lpstr>CentralEurope_iService</vt:lpstr>
      <vt:lpstr>1_CentralEurope_iService</vt:lpstr>
      <vt:lpstr>2_CentralEurope_iService</vt:lpstr>
      <vt:lpstr>3_CentralEurope_iService</vt:lpstr>
      <vt:lpstr>4_CentralEurope_iService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Self Assessment Test (1)</vt:lpstr>
      <vt:lpstr>Self Assessment Test (2)</vt:lpstr>
      <vt:lpstr>Self Assessment Test (Answers)</vt:lpstr>
      <vt:lpstr>Self Assessment Test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Phunk</dc:creator>
  <cp:lastModifiedBy>MT</cp:lastModifiedBy>
  <cp:revision>2044</cp:revision>
  <cp:lastPrinted>2020-06-24T16:24:50Z</cp:lastPrinted>
  <dcterms:created xsi:type="dcterms:W3CDTF">2014-11-12T21:47:38Z</dcterms:created>
  <dcterms:modified xsi:type="dcterms:W3CDTF">2020-10-16T09:17:42Z</dcterms:modified>
</cp:coreProperties>
</file>