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7"/>
  </p:notesMasterIdLst>
  <p:handoutMasterIdLst>
    <p:handoutMasterId r:id="rId38"/>
  </p:handoutMasterIdLst>
  <p:sldIdLst>
    <p:sldId id="658" r:id="rId2"/>
    <p:sldId id="719" r:id="rId3"/>
    <p:sldId id="720" r:id="rId4"/>
    <p:sldId id="655" r:id="rId5"/>
    <p:sldId id="671" r:id="rId6"/>
    <p:sldId id="690" r:id="rId7"/>
    <p:sldId id="711" r:id="rId8"/>
    <p:sldId id="691" r:id="rId9"/>
    <p:sldId id="727" r:id="rId10"/>
    <p:sldId id="692" r:id="rId11"/>
    <p:sldId id="694" r:id="rId12"/>
    <p:sldId id="696" r:id="rId13"/>
    <p:sldId id="695" r:id="rId14"/>
    <p:sldId id="712" r:id="rId15"/>
    <p:sldId id="697" r:id="rId16"/>
    <p:sldId id="704" r:id="rId17"/>
    <p:sldId id="703" r:id="rId18"/>
    <p:sldId id="702" r:id="rId19"/>
    <p:sldId id="713" r:id="rId20"/>
    <p:sldId id="698" r:id="rId21"/>
    <p:sldId id="707" r:id="rId22"/>
    <p:sldId id="705" r:id="rId23"/>
    <p:sldId id="708" r:id="rId24"/>
    <p:sldId id="714" r:id="rId25"/>
    <p:sldId id="699" r:id="rId26"/>
    <p:sldId id="717" r:id="rId27"/>
    <p:sldId id="706" r:id="rId28"/>
    <p:sldId id="721" r:id="rId29"/>
    <p:sldId id="700" r:id="rId30"/>
    <p:sldId id="718" r:id="rId31"/>
    <p:sldId id="722" r:id="rId32"/>
    <p:sldId id="723" r:id="rId33"/>
    <p:sldId id="724" r:id="rId34"/>
    <p:sldId id="725" r:id="rId35"/>
    <p:sldId id="726" r:id="rId36"/>
  </p:sldIdLst>
  <p:sldSz cx="9144000" cy="6858000" type="screen4x3"/>
  <p:notesSz cx="7099300" cy="10234613"/>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A4"/>
    <a:srgbClr val="77726B"/>
    <a:srgbClr val="67635D"/>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3985" autoAdjust="0"/>
  </p:normalViewPr>
  <p:slideViewPr>
    <p:cSldViewPr snapToGrid="0" snapToObjects="1">
      <p:cViewPr>
        <p:scale>
          <a:sx n="60" d="100"/>
          <a:sy n="60" d="100"/>
        </p:scale>
        <p:origin x="-1758" y="-4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70"/>
    </p:cViewPr>
  </p:sorterViewPr>
  <p:notesViewPr>
    <p:cSldViewPr snapToGrid="0" snapToObjects="1">
      <p:cViewPr varScale="1">
        <p:scale>
          <a:sx n="102" d="100"/>
          <a:sy n="102" d="100"/>
        </p:scale>
        <p:origin x="-3510"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1" tIns="49521" rIns="99041" bIns="49521" rtlCol="0"/>
          <a:lstStyle>
            <a:lvl1pPr algn="l">
              <a:defRPr sz="1300"/>
            </a:lvl1pPr>
          </a:lstStyle>
          <a:p>
            <a:endParaRPr lang="en-US" dirty="0">
              <a:latin typeface="Trebuchet MS" pitchFamily="34" charset="0"/>
            </a:endParaRPr>
          </a:p>
        </p:txBody>
      </p:sp>
      <p:sp>
        <p:nvSpPr>
          <p:cNvPr id="3" name="Date Placeholder 2"/>
          <p:cNvSpPr>
            <a:spLocks noGrp="1"/>
          </p:cNvSpPr>
          <p:nvPr>
            <p:ph type="dt" sz="quarter" idx="1"/>
          </p:nvPr>
        </p:nvSpPr>
        <p:spPr>
          <a:xfrm>
            <a:off x="4021293" y="0"/>
            <a:ext cx="3076363" cy="511731"/>
          </a:xfrm>
          <a:prstGeom prst="rect">
            <a:avLst/>
          </a:prstGeom>
        </p:spPr>
        <p:txBody>
          <a:bodyPr vert="horz" lIns="99041" tIns="49521" rIns="99041" bIns="49521" rtlCol="0"/>
          <a:lstStyle>
            <a:lvl1pPr algn="r">
              <a:defRPr sz="1300"/>
            </a:lvl1pPr>
          </a:lstStyle>
          <a:p>
            <a:fld id="{7094CB2D-72F5-5C4E-93D3-E8E8F059BBA5}" type="datetimeFigureOut">
              <a:rPr lang="en-US" smtClean="0">
                <a:latin typeface="Trebuchet MS" pitchFamily="34" charset="0"/>
              </a:rPr>
              <a:pPr/>
              <a:t>10/16/2020</a:t>
            </a:fld>
            <a:endParaRPr lang="en-US" dirty="0">
              <a:latin typeface="Trebuchet MS"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1" tIns="49521" rIns="99041" bIns="49521" rtlCol="0" anchor="b"/>
          <a:lstStyle>
            <a:lvl1pPr algn="l">
              <a:defRPr sz="13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4021293" y="9721106"/>
            <a:ext cx="3076363" cy="511731"/>
          </a:xfrm>
          <a:prstGeom prst="rect">
            <a:avLst/>
          </a:prstGeom>
        </p:spPr>
        <p:txBody>
          <a:bodyPr vert="horz" lIns="99041" tIns="49521" rIns="99041" bIns="49521" rtlCol="0" anchor="b"/>
          <a:lstStyle>
            <a:lvl1pPr algn="r">
              <a:defRPr sz="1300"/>
            </a:lvl1pPr>
          </a:lstStyle>
          <a:p>
            <a:fld id="{87849E0F-067E-034A-A3D7-0C57F78FBA91}" type="slidenum">
              <a:rPr lang="en-US" smtClean="0">
                <a:latin typeface="Trebuchet MS" pitchFamily="34" charset="0"/>
              </a:rPr>
              <a:pPr/>
              <a:t>‹N›</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1" tIns="49521" rIns="99041" bIns="49521" rtlCol="0"/>
          <a:lstStyle>
            <a:lvl1pPr algn="l">
              <a:defRPr sz="1300">
                <a:latin typeface="Trebuchet MS" pitchFamily="34" charset="0"/>
              </a:defRPr>
            </a:lvl1pPr>
          </a:lstStyle>
          <a:p>
            <a:endParaRPr lang="en-US" dirty="0"/>
          </a:p>
        </p:txBody>
      </p:sp>
      <p:sp>
        <p:nvSpPr>
          <p:cNvPr id="3" name="Date Placeholder 2"/>
          <p:cNvSpPr>
            <a:spLocks noGrp="1"/>
          </p:cNvSpPr>
          <p:nvPr>
            <p:ph type="dt" idx="1"/>
          </p:nvPr>
        </p:nvSpPr>
        <p:spPr>
          <a:xfrm>
            <a:off x="4021293" y="0"/>
            <a:ext cx="3076363" cy="511731"/>
          </a:xfrm>
          <a:prstGeom prst="rect">
            <a:avLst/>
          </a:prstGeom>
        </p:spPr>
        <p:txBody>
          <a:bodyPr vert="horz" lIns="99041" tIns="49521" rIns="99041" bIns="49521" rtlCol="0"/>
          <a:lstStyle>
            <a:lvl1pPr algn="r">
              <a:defRPr sz="1300">
                <a:latin typeface="Trebuchet MS" pitchFamily="34" charset="0"/>
              </a:defRPr>
            </a:lvl1pPr>
          </a:lstStyle>
          <a:p>
            <a:fld id="{EFC10EE1-B198-C942-8235-326C972CBB30}" type="datetimeFigureOut">
              <a:rPr lang="en-US" smtClean="0"/>
              <a:pPr/>
              <a:t>10/16/2020</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1" tIns="49521" rIns="99041" bIns="49521" rtlCol="0" anchor="ctr"/>
          <a:lstStyle/>
          <a:p>
            <a:endParaRPr lang="en-US"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9041" tIns="49521" rIns="99041" bIns="4952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1" tIns="49521" rIns="99041" bIns="49521" rtlCol="0" anchor="b"/>
          <a:lstStyle>
            <a:lvl1pPr algn="l">
              <a:defRPr sz="13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4021293" y="9721106"/>
            <a:ext cx="3076363" cy="511731"/>
          </a:xfrm>
          <a:prstGeom prst="rect">
            <a:avLst/>
          </a:prstGeom>
        </p:spPr>
        <p:txBody>
          <a:bodyPr vert="horz" lIns="99041" tIns="49521" rIns="99041" bIns="49521" rtlCol="0" anchor="b"/>
          <a:lstStyle>
            <a:lvl1pPr algn="r">
              <a:defRPr sz="1300">
                <a:latin typeface="Trebuchet MS" pitchFamily="34" charset="0"/>
              </a:defRPr>
            </a:lvl1pPr>
          </a:lstStyle>
          <a:p>
            <a:fld id="{006BE02D-20C0-F840-AFAC-BEA99C74FDC2}" type="slidenum">
              <a:rPr lang="en-US" smtClean="0"/>
              <a:pPr/>
              <a:t>‹N›</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dirty="0" smtClean="0">
                <a:solidFill>
                  <a:srgbClr val="7494A4"/>
                </a:solidFill>
              </a:rPr>
              <a:t>Introduction</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122448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a:t>General </a:t>
            </a:r>
            <a:r>
              <a:rPr lang="it-IT" baseline="0" err="1"/>
              <a:t>learning</a:t>
            </a:r>
            <a:r>
              <a:rPr lang="it-IT" baseline="0"/>
              <a:t> </a:t>
            </a:r>
            <a:r>
              <a:rPr lang="it-IT" baseline="0" err="1"/>
              <a:t>objective</a:t>
            </a:r>
            <a:r>
              <a:rPr lang="it-IT" baseline="0"/>
              <a:t> of the </a:t>
            </a:r>
            <a:r>
              <a:rPr lang="it-IT" baseline="0" err="1"/>
              <a:t>block</a:t>
            </a:r>
            <a:r>
              <a:rPr lang="it-IT" baseline="0"/>
              <a:t> and list of </a:t>
            </a:r>
            <a:r>
              <a:rPr lang="it-IT" baseline="0" err="1"/>
              <a:t>content</a:t>
            </a:r>
            <a:r>
              <a:rPr lang="it-IT" baseline="0"/>
              <a:t> with link to </a:t>
            </a:r>
            <a:r>
              <a:rPr lang="it-IT" baseline="0" err="1"/>
              <a:t>each</a:t>
            </a:r>
            <a:r>
              <a:rPr lang="it-IT" baseline="0"/>
              <a:t> </a:t>
            </a:r>
            <a:r>
              <a:rPr lang="it-IT" baseline="0" err="1"/>
              <a:t>unit’s</a:t>
            </a:r>
            <a:r>
              <a:rPr lang="it-IT" baseline="0"/>
              <a:t> </a:t>
            </a:r>
            <a:r>
              <a:rPr lang="it-IT" baseline="0" err="1"/>
              <a:t>introductory</a:t>
            </a:r>
            <a:r>
              <a:rPr lang="it-IT" baseline="0"/>
              <a:t> page</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5716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Units</a:t>
            </a:r>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86542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58530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371841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06BE02D-20C0-F840-AFAC-BEA99C74FDC2}" type="slidenum">
              <a:rPr lang="en-US" smtClean="0"/>
              <a:pPr/>
              <a:t>30</a:t>
            </a:fld>
            <a:endParaRPr lang="en-US" dirty="0"/>
          </a:p>
        </p:txBody>
      </p:sp>
    </p:spTree>
    <p:extLst>
      <p:ext uri="{BB962C8B-B14F-4D97-AF65-F5344CB8AC3E}">
        <p14:creationId xmlns:p14="http://schemas.microsoft.com/office/powerpoint/2010/main" val="392554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18" Type="http://schemas.openxmlformats.org/officeDocument/2006/relationships/image" Target="../media/image20.wmf"/><Relationship Id="rId3" Type="http://schemas.openxmlformats.org/officeDocument/2006/relationships/image" Target="../media/image5.wmf"/><Relationship Id="rId21" Type="http://schemas.openxmlformats.org/officeDocument/2006/relationships/image" Target="../media/image23.wmf"/><Relationship Id="rId7" Type="http://schemas.openxmlformats.org/officeDocument/2006/relationships/image" Target="../media/image9.wmf"/><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image" Target="../media/image4.wmf"/><Relationship Id="rId16" Type="http://schemas.openxmlformats.org/officeDocument/2006/relationships/image" Target="../media/image18.wmf"/><Relationship Id="rId20" Type="http://schemas.openxmlformats.org/officeDocument/2006/relationships/image" Target="../media/image22.wmf"/><Relationship Id="rId1" Type="http://schemas.openxmlformats.org/officeDocument/2006/relationships/slideMaster" Target="../slideMasters/slideMaster1.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23" Type="http://schemas.openxmlformats.org/officeDocument/2006/relationships/image" Target="../media/image25.w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 Id="rId22" Type="http://schemas.openxmlformats.org/officeDocument/2006/relationships/image" Target="../media/image24.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a:ex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smtClean="0"/>
              <a:t>Meeting xy</a:t>
            </a:r>
            <a:br>
              <a:rPr lang="en-GB" noProof="0" smtClean="0"/>
            </a:br>
            <a:r>
              <a:rPr lang="en-GB" noProof="0" smtClean="0"/>
              <a:t>Place | DD Month YYYY</a:t>
            </a:r>
            <a:endParaRPr lang="en-GB" noProof="0"/>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smtClean="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smtClean="0">
                <a:solidFill>
                  <a:schemeClr val="accent6">
                    <a:lumMod val="75000"/>
                  </a:schemeClr>
                </a:solidFill>
                <a:latin typeface="Trebuchet MS" pitchFamily="34" charset="0"/>
                <a:cs typeface="Arial" charset="0"/>
              </a:rPr>
              <a:t>Project Acronym | Department | Name</a:t>
            </a:r>
            <a:endParaRPr lang="en-GB" altLang="de-DE" sz="1400" noProof="0" dirty="0">
              <a:solidFill>
                <a:schemeClr val="accent6">
                  <a:lumMod val="75000"/>
                </a:schemeClr>
              </a:solidFill>
              <a:latin typeface="Trebuchet MS" pitchFamily="34" charset="0"/>
              <a:cs typeface="Arial" charset="0"/>
            </a:endParaRP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smtClean="0"/>
              <a:t>Insert Text</a:t>
            </a:r>
            <a:endParaRPr lang="en-GB" noProof="0" dirty="0"/>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 overview</a:t>
            </a:r>
            <a:endParaRPr lang="en-GB" noProof="0"/>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smtClean="0"/>
              <a:t>Insert Text</a:t>
            </a:r>
            <a:endParaRPr lang="en-GB" noProof="0" dirty="0"/>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smtClean="0"/>
              <a:t>Insert Text</a:t>
            </a:r>
            <a:endParaRPr lang="en-GB" noProof="0" dirty="0"/>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a:ex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smtClean="0"/>
              <a:t>Timeline</a:t>
            </a:r>
            <a:endParaRPr lang="en-GB" noProof="0"/>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smtClean="0"/>
              <a:t>Insert Text</a:t>
            </a:r>
            <a:endParaRPr lang="en-GB" noProof="0" dirty="0"/>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a:ex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smtClean="0"/>
              <a:t>Insert Text</a:t>
            </a:r>
            <a:endParaRPr lang="en-GB" noProof="0" dirty="0"/>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smtClean="0"/>
              <a:t>Headline</a:t>
            </a:r>
            <a:endParaRPr lang="en-GB" noProof="0"/>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smtClean="0"/>
              <a:t>Insert Text</a:t>
            </a:r>
            <a:endParaRPr lang="en-GB" noProof="0" dirty="0"/>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smtClean="0"/>
              <a:t>Headline</a:t>
            </a:r>
            <a:endParaRPr lang="en-GB" noProof="0"/>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smtClean="0"/>
              <a:t>Image</a:t>
            </a:r>
            <a:endParaRPr lang="en-GB" noProof="0" dirty="0"/>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Specific Objectives, Output, Other icons - specific</a:t>
            </a:r>
            <a:endParaRPr lang="en-GB" noProof="0" dirty="0"/>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1</a:t>
            </a:r>
            <a:endParaRPr lang="en-GB" noProof="0" dirty="0"/>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a:ex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a:ex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smtClean="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smtClean="0"/>
              <a:t>Icons</a:t>
            </a:r>
            <a:br>
              <a:rPr lang="en-GB" noProof="0" dirty="0" smtClean="0"/>
            </a:br>
            <a:r>
              <a:rPr lang="en-GB" noProof="0" dirty="0" smtClean="0"/>
              <a:t>Unspecific 2</a:t>
            </a:r>
            <a:endParaRPr lang="en-GB" noProof="0" dirty="0"/>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a:ex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a:ex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smtClean="0"/>
              <a:t>Project partnership</a:t>
            </a:r>
            <a:endParaRPr lang="en-GB" noProof="0" dirty="0"/>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smtClean="0"/>
              <a:t>Logo</a:t>
            </a:r>
            <a:endParaRPr lang="en-GB" noProof="0" dirty="0"/>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smtClean="0"/>
              <a:t>Headlines</a:t>
            </a:r>
            <a:endParaRPr lang="en-GB" noProof="0"/>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smtClean="0"/>
              <a:t>Title </a:t>
            </a:r>
            <a:r>
              <a:rPr lang="en-GB" noProof="0" dirty="0" err="1" smtClean="0"/>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smtClean="0"/>
              <a:t>FULL Image</a:t>
            </a:r>
            <a:endParaRPr lang="en-GB" noProof="0"/>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smtClean="0"/>
              <a:t>Insert Diagram with a click</a:t>
            </a:r>
            <a:endParaRPr lang="en-GB" noProof="0" dirty="0"/>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smtClean="0"/>
              <a:t>TiTle</a:t>
            </a:r>
            <a:r>
              <a:rPr lang="en-GB" noProof="0" dirty="0" smtClean="0"/>
              <a:t>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dirty="0" smtClean="0"/>
              <a:t>Insert Diagram with a click</a:t>
            </a:r>
            <a:endParaRPr lang="en-GB" noProof="0" dirty="0"/>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smtClean="0"/>
              <a:t>Image</a:t>
            </a:r>
            <a:endParaRPr lang="en-GB" noProof="0" dirty="0"/>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smtClean="0"/>
              <a:t>Title </a:t>
            </a:r>
            <a:r>
              <a:rPr lang="en-GB" noProof="0" dirty="0" err="1" smtClean="0"/>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smtClean="0"/>
              <a:t>Insert Text</a:t>
            </a:r>
            <a:endParaRPr lang="en-GB" noProof="0" dirty="0"/>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smtClean="0"/>
              <a:t>Textmasterformat</a:t>
            </a:r>
            <a:r>
              <a:rPr lang="en-GB" noProof="0" dirty="0" smtClean="0"/>
              <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smtClean="0">
                <a:solidFill>
                  <a:schemeClr val="accent1"/>
                </a:solidFill>
                <a:latin typeface="Trebuchet MS" pitchFamily="34" charset="0"/>
                <a:cs typeface="Raleway"/>
              </a:rPr>
              <a:t>TAKING </a:t>
            </a:r>
            <a:r>
              <a:rPr lang="en-GB" sz="1500" b="1" kern="1200" spc="50" baseline="0" noProof="0" smtClean="0">
                <a:solidFill>
                  <a:schemeClr val="accent1"/>
                </a:solidFill>
                <a:latin typeface="Trebuchet MS" pitchFamily="34" charset="0"/>
                <a:cs typeface="Raleway"/>
              </a:rPr>
              <a:t>COOPERATION</a:t>
            </a:r>
            <a:r>
              <a:rPr lang="en-GB" sz="1500" b="0" kern="1200" spc="50" baseline="0" noProof="0" smtClean="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50" name="Picture 4"/>
          <p:cNvPicPr>
            <a:picLocks noChangeAspect="1" noChangeArrowheads="1"/>
          </p:cNvPicPr>
          <p:nvPr userDrawn="1"/>
        </p:nvPicPr>
        <p:blipFill>
          <a:blip r:embed="rId23"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hf hd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pbd-ca.eu/wp-content/uploads/2011/05/CT5_Report_Selected_examples_of_NZEBs-final.pdf" TargetMode="External"/><Relationship Id="rId2" Type="http://schemas.openxmlformats.org/officeDocument/2006/relationships/hyperlink" Target="https://www.interreg-central.eu/Content.Node/FEEDSCHOOLS.html" TargetMode="External"/><Relationship Id="rId1" Type="http://schemas.openxmlformats.org/officeDocument/2006/relationships/slideLayout" Target="../slideLayouts/slideLayout4.xml"/><Relationship Id="rId4" Type="http://schemas.openxmlformats.org/officeDocument/2006/relationships/hyperlink" Target="https://ec.europa.eu/energy/topics/energy-efficiency/energy-efficient-buildings/energy-performance-buildings-directive_e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2.emf"/><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023903" y="4730758"/>
            <a:ext cx="7754912" cy="573246"/>
          </a:xfrm>
        </p:spPr>
        <p:txBody>
          <a:bodyPr/>
          <a:lstStyle/>
          <a:p>
            <a:r>
              <a:rPr lang="en-US" dirty="0"/>
              <a:t>Block </a:t>
            </a:r>
            <a:r>
              <a:rPr lang="cs-CZ" dirty="0" smtClean="0"/>
              <a:t>3</a:t>
            </a:r>
            <a:r>
              <a:rPr lang="en-US" dirty="0"/>
              <a:t>: Energy </a:t>
            </a:r>
            <a:r>
              <a:rPr lang="cs-CZ" dirty="0" smtClean="0"/>
              <a:t>E</a:t>
            </a:r>
            <a:r>
              <a:rPr lang="en-US" dirty="0" err="1" smtClean="0"/>
              <a:t>fficiency</a:t>
            </a:r>
            <a:r>
              <a:rPr lang="en-US" dirty="0" smtClean="0"/>
              <a:t> </a:t>
            </a:r>
            <a:r>
              <a:rPr lang="cs-CZ" dirty="0" smtClean="0"/>
              <a:t>M</a:t>
            </a:r>
            <a:r>
              <a:rPr lang="en-US" dirty="0" err="1" smtClean="0"/>
              <a:t>easures</a:t>
            </a:r>
            <a:r>
              <a:rPr lang="en-US" dirty="0" smtClean="0"/>
              <a:t> </a:t>
            </a:r>
            <a:r>
              <a:rPr lang="en-US" dirty="0"/>
              <a:t>and </a:t>
            </a:r>
            <a:r>
              <a:rPr lang="cs-CZ" dirty="0" smtClean="0"/>
              <a:t>T</a:t>
            </a:r>
            <a:r>
              <a:rPr lang="en-US" dirty="0" err="1" smtClean="0"/>
              <a:t>echnologies</a:t>
            </a:r>
            <a:endParaRPr lang="cs-CZ" dirty="0" smtClean="0"/>
          </a:p>
        </p:txBody>
      </p:sp>
      <p:sp>
        <p:nvSpPr>
          <p:cNvPr id="4" name="Textplatzhalter 3"/>
          <p:cNvSpPr>
            <a:spLocks noGrp="1"/>
          </p:cNvSpPr>
          <p:nvPr>
            <p:ph type="body" sz="quarter" idx="13"/>
          </p:nvPr>
        </p:nvSpPr>
        <p:spPr/>
        <p:txBody>
          <a:bodyPr>
            <a:normAutofit/>
          </a:bodyPr>
          <a:lstStyle/>
          <a:p>
            <a:r>
              <a:rPr lang="cs-CZ" dirty="0"/>
              <a:t>3.1.  </a:t>
            </a:r>
            <a:r>
              <a:rPr lang="en-US" dirty="0"/>
              <a:t>General energy efficiency measures in </a:t>
            </a:r>
            <a:r>
              <a:rPr lang="en-US" dirty="0" smtClean="0"/>
              <a:t>buildings</a:t>
            </a:r>
            <a:endParaRPr lang="cs-CZ" dirty="0" smtClean="0"/>
          </a:p>
        </p:txBody>
      </p:sp>
      <p:sp>
        <p:nvSpPr>
          <p:cNvPr id="5" name="Textplatzhalter 4"/>
          <p:cNvSpPr>
            <a:spLocks noGrp="1"/>
          </p:cNvSpPr>
          <p:nvPr>
            <p:ph type="body" sz="quarter" idx="14"/>
          </p:nvPr>
        </p:nvSpPr>
        <p:spPr/>
        <p:txBody>
          <a:bodyPr/>
          <a:lstStyle/>
          <a:p>
            <a:r>
              <a:rPr lang="cs-CZ" smtClean="0"/>
              <a:t>Feedschools, by GEA</a:t>
            </a:r>
            <a:endParaRPr lang="de-AT"/>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0012" y="322845"/>
            <a:ext cx="7167562" cy="686006"/>
          </a:xfrm>
        </p:spPr>
        <p:txBody>
          <a:bodyPr>
            <a:normAutofit fontScale="90000"/>
          </a:bodyPr>
          <a:lstStyle/>
          <a:p>
            <a:r>
              <a:rPr lang="en-US" dirty="0"/>
              <a:t/>
            </a:r>
            <a:br>
              <a:rPr lang="en-US" dirty="0"/>
            </a:br>
            <a:endParaRPr lang="en-GB" dirty="0"/>
          </a:p>
        </p:txBody>
      </p:sp>
      <p:sp>
        <p:nvSpPr>
          <p:cNvPr id="7" name="Textplatzhalter 6"/>
          <p:cNvSpPr>
            <a:spLocks noGrp="1"/>
          </p:cNvSpPr>
          <p:nvPr>
            <p:ph type="body" sz="quarter" idx="10"/>
          </p:nvPr>
        </p:nvSpPr>
        <p:spPr>
          <a:xfrm>
            <a:off x="296864" y="1203031"/>
            <a:ext cx="8562974" cy="4167962"/>
          </a:xfrm>
        </p:spPr>
        <p:txBody>
          <a:bodyPr/>
          <a:lstStyle/>
          <a:p>
            <a:r>
              <a:rPr lang="en-GB" dirty="0" smtClean="0"/>
              <a:t>The first step is to analyse your current situation as accurate as possible. The perfect instruments are:</a:t>
            </a:r>
          </a:p>
          <a:p>
            <a:pPr marL="342900" indent="-342900">
              <a:buFont typeface="Wingdings" panose="05000000000000000000" pitchFamily="2" charset="2"/>
              <a:buChar char="v"/>
            </a:pPr>
            <a:r>
              <a:rPr lang="en-GB" dirty="0" smtClean="0"/>
              <a:t>Use the </a:t>
            </a:r>
            <a:r>
              <a:rPr lang="en-GB" b="1" dirty="0" smtClean="0"/>
              <a:t>tools of FEEDSCHOOLS </a:t>
            </a:r>
            <a:r>
              <a:rPr lang="en-GB" dirty="0" smtClean="0"/>
              <a:t>(ERE app and financial tool)</a:t>
            </a:r>
          </a:p>
          <a:p>
            <a:pPr marL="342900" indent="-342900">
              <a:buFont typeface="Wingdings" panose="05000000000000000000" pitchFamily="2" charset="2"/>
              <a:buChar char="v"/>
            </a:pPr>
            <a:r>
              <a:rPr lang="en-GB" b="1" dirty="0" smtClean="0"/>
              <a:t>Meter </a:t>
            </a:r>
            <a:r>
              <a:rPr lang="en-GB" b="1" dirty="0"/>
              <a:t>the consumptions </a:t>
            </a:r>
            <a:r>
              <a:rPr lang="en-GB" dirty="0"/>
              <a:t>in detail – 15min intervals are recommended, smart meters help you!</a:t>
            </a:r>
          </a:p>
          <a:p>
            <a:pPr marL="342900" indent="-342900">
              <a:buFont typeface="Wingdings" panose="05000000000000000000" pitchFamily="2" charset="2"/>
              <a:buChar char="v"/>
            </a:pPr>
            <a:r>
              <a:rPr lang="en-GB" b="1" dirty="0" smtClean="0"/>
              <a:t>Analyse</a:t>
            </a:r>
            <a:r>
              <a:rPr lang="en-GB" dirty="0" smtClean="0"/>
              <a:t> your energy performance certificate and existing consumption and equipment – make an entire </a:t>
            </a:r>
            <a:r>
              <a:rPr lang="en-GB" b="1" dirty="0" smtClean="0"/>
              <a:t>energy audit</a:t>
            </a:r>
          </a:p>
          <a:p>
            <a:pPr marL="342900" indent="-342900">
              <a:buFont typeface="Wingdings" panose="05000000000000000000" pitchFamily="2" charset="2"/>
              <a:buChar char="v"/>
            </a:pPr>
            <a:r>
              <a:rPr lang="en-GB" b="1" dirty="0" smtClean="0"/>
              <a:t>Compare</a:t>
            </a:r>
            <a:r>
              <a:rPr lang="en-GB" dirty="0" smtClean="0"/>
              <a:t> the proportion of real heat consumption and climatic conditions</a:t>
            </a:r>
          </a:p>
          <a:p>
            <a:pPr marL="342900" indent="-342900">
              <a:buFont typeface="Wingdings" panose="05000000000000000000" pitchFamily="2" charset="2"/>
              <a:buChar char="v"/>
            </a:pPr>
            <a:r>
              <a:rPr lang="en-GB" dirty="0" smtClean="0"/>
              <a:t>Use </a:t>
            </a:r>
            <a:r>
              <a:rPr lang="en-GB" b="1" dirty="0" smtClean="0"/>
              <a:t>thermographic analysis</a:t>
            </a:r>
          </a:p>
          <a:p>
            <a:pPr marL="342900" indent="-342900">
              <a:buFont typeface="Wingdings" panose="05000000000000000000" pitchFamily="2" charset="2"/>
              <a:buChar char="v"/>
            </a:pPr>
            <a:r>
              <a:rPr lang="en-GB" dirty="0" smtClean="0"/>
              <a:t>Measure the buildings </a:t>
            </a:r>
            <a:r>
              <a:rPr lang="en-GB" b="1" dirty="0" smtClean="0"/>
              <a:t>air tightness</a:t>
            </a:r>
            <a:r>
              <a:rPr lang="en-GB" dirty="0" smtClean="0"/>
              <a:t>, make blower door tests </a:t>
            </a:r>
            <a:br>
              <a:rPr lang="en-GB" dirty="0" smtClean="0"/>
            </a:br>
            <a:r>
              <a:rPr lang="en-GB" dirty="0" smtClean="0"/>
              <a:t>(in combination with thermographic analysis)</a:t>
            </a:r>
          </a:p>
          <a:p>
            <a:r>
              <a:rPr lang="en-GB" dirty="0" smtClean="0"/>
              <a:t>it will show your potentials...</a:t>
            </a:r>
          </a:p>
          <a:p>
            <a:endParaRPr lang="en-GB" dirty="0" smtClean="0"/>
          </a:p>
          <a:p>
            <a:endParaRPr lang="en-GB" dirty="0"/>
          </a:p>
        </p:txBody>
      </p:sp>
    </p:spTree>
    <p:extLst>
      <p:ext uri="{BB962C8B-B14F-4D97-AF65-F5344CB8AC3E}">
        <p14:creationId xmlns:p14="http://schemas.microsoft.com/office/powerpoint/2010/main" val="9151404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62" y="322845"/>
            <a:ext cx="6938962" cy="686006"/>
          </a:xfrm>
        </p:spPr>
        <p:txBody>
          <a:bodyPr>
            <a:normAutofit fontScale="90000"/>
          </a:bodyPr>
          <a:lstStyle/>
          <a:p>
            <a:r>
              <a:rPr lang="en-US" dirty="0"/>
              <a:t/>
            </a:r>
            <a:br>
              <a:rPr lang="en-US" dirty="0"/>
            </a:br>
            <a:endParaRPr lang="en-GB" dirty="0"/>
          </a:p>
        </p:txBody>
      </p:sp>
      <p:sp>
        <p:nvSpPr>
          <p:cNvPr id="7" name="Textplatzhalter 6"/>
          <p:cNvSpPr>
            <a:spLocks noGrp="1"/>
          </p:cNvSpPr>
          <p:nvPr>
            <p:ph type="body" sz="quarter" idx="10"/>
          </p:nvPr>
        </p:nvSpPr>
        <p:spPr>
          <a:xfrm>
            <a:off x="242888" y="3906250"/>
            <a:ext cx="8817985" cy="1900784"/>
          </a:xfrm>
        </p:spPr>
        <p:txBody>
          <a:bodyPr/>
          <a:lstStyle/>
          <a:p>
            <a:pPr marL="457200" indent="-457200">
              <a:buAutoNum type="arabicParenR"/>
            </a:pPr>
            <a:r>
              <a:rPr lang="en-GB" dirty="0" smtClean="0"/>
              <a:t>Meter your consumptions and outer temperature at least daily</a:t>
            </a:r>
          </a:p>
          <a:p>
            <a:pPr marL="457200" indent="-457200">
              <a:buAutoNum type="arabicParenR"/>
            </a:pPr>
            <a:r>
              <a:rPr lang="en-GB" dirty="0" smtClean="0"/>
              <a:t>Compare the daily consumptions with the climate conditions</a:t>
            </a:r>
          </a:p>
          <a:p>
            <a:r>
              <a:rPr lang="en-GB" u="sng" dirty="0" smtClean="0"/>
              <a:t>left picture:</a:t>
            </a:r>
            <a:r>
              <a:rPr lang="en-GB" dirty="0" smtClean="0"/>
              <a:t> high mean variation, not optimal control of the heating system, it even runs in summer</a:t>
            </a:r>
          </a:p>
          <a:p>
            <a:r>
              <a:rPr lang="en-GB" u="sng" dirty="0" smtClean="0"/>
              <a:t>right picture:</a:t>
            </a:r>
            <a:r>
              <a:rPr lang="en-GB" dirty="0" smtClean="0"/>
              <a:t> optimal control of the heating system, the system </a:t>
            </a:r>
            <a:br>
              <a:rPr lang="en-GB" dirty="0" smtClean="0"/>
            </a:br>
            <a:r>
              <a:rPr lang="en-GB" dirty="0" smtClean="0"/>
              <a:t>is turned off at 15°C average temperature, savings 30%!</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4548" y="1008851"/>
            <a:ext cx="4486816" cy="290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8851"/>
            <a:ext cx="4483756" cy="290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2470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62" y="322845"/>
            <a:ext cx="6938962" cy="686006"/>
          </a:xfrm>
        </p:spPr>
        <p:txBody>
          <a:bodyPr>
            <a:normAutofit fontScale="90000"/>
          </a:bodyPr>
          <a:lstStyle/>
          <a:p>
            <a:r>
              <a:rPr lang="en-US" dirty="0"/>
              <a:t/>
            </a:r>
            <a:br>
              <a:rPr lang="en-US" dirty="0"/>
            </a:br>
            <a:endParaRPr lang="en-GB" dirty="0"/>
          </a:p>
        </p:txBody>
      </p:sp>
      <p:sp>
        <p:nvSpPr>
          <p:cNvPr id="7" name="Textplatzhalter 6"/>
          <p:cNvSpPr>
            <a:spLocks noGrp="1"/>
          </p:cNvSpPr>
          <p:nvPr>
            <p:ph type="body" sz="quarter" idx="10"/>
          </p:nvPr>
        </p:nvSpPr>
        <p:spPr>
          <a:xfrm>
            <a:off x="2838450" y="1203031"/>
            <a:ext cx="6021388" cy="4167962"/>
          </a:xfrm>
        </p:spPr>
        <p:txBody>
          <a:bodyPr/>
          <a:lstStyle/>
          <a:p>
            <a:endParaRPr lang="en-GB" dirty="0" smtClean="0"/>
          </a:p>
          <a:p>
            <a:r>
              <a:rPr lang="en-GB" dirty="0" smtClean="0"/>
              <a:t>Infrared pictures of your building show you in a clear way the thermal bridges and weak points of your buildings.</a:t>
            </a:r>
          </a:p>
          <a:p>
            <a:r>
              <a:rPr lang="en-GB" dirty="0" smtClean="0"/>
              <a:t>Keep in mind:</a:t>
            </a:r>
          </a:p>
          <a:p>
            <a:pPr lvl="1"/>
            <a:r>
              <a:rPr lang="en-GB" dirty="0" smtClean="0"/>
              <a:t>The pictures do not replace an energy performance certificate</a:t>
            </a:r>
          </a:p>
          <a:p>
            <a:pPr lvl="1"/>
            <a:r>
              <a:rPr lang="en-GB" dirty="0" smtClean="0"/>
              <a:t>The pictures are a snapshot and have to be made and interpreted by experts</a:t>
            </a:r>
          </a:p>
          <a:p>
            <a:pPr lvl="1"/>
            <a:r>
              <a:rPr lang="en-GB" dirty="0" smtClean="0"/>
              <a:t>Choose the right outer conditions (winter, in the night, no rain and snow, high temp. difference in/out...) when taking the pictures and a high quality IR-camera</a:t>
            </a:r>
            <a:endParaRPr lang="en-GB" dirty="0"/>
          </a:p>
        </p:txBody>
      </p:sp>
      <p:pic>
        <p:nvPicPr>
          <p:cNvPr id="1026" name="Picture 2" descr="C:\Users\gea007\Pictures\FEEDSCHOOLS\Thermografie\Thermografiekamera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5385"/>
            <a:ext cx="2713409" cy="20350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ea007\Pictures\FEEDSCHOOLS\Thermografie\Gebäude mit und ohne Dämmung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 y="3040442"/>
            <a:ext cx="2718171" cy="2560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4762" y="5610225"/>
            <a:ext cx="2713409" cy="569986"/>
          </a:xfrm>
          <a:prstGeom prst="rect">
            <a:avLst/>
          </a:prstGeom>
          <a:noFill/>
        </p:spPr>
        <p:txBody>
          <a:bodyPr wrap="square" lIns="76794" tIns="38397" rIns="76794" bIns="38397" rtlCol="0">
            <a:spAutoFit/>
          </a:bodyPr>
          <a:lstStyle/>
          <a:p>
            <a:pPr algn="ctr"/>
            <a:r>
              <a:rPr lang="en-GB" sz="1600" b="1" dirty="0" smtClean="0">
                <a:latin typeface="Trebuchet MS" pitchFamily="34" charset="0"/>
                <a:cs typeface="Raleway"/>
              </a:rPr>
              <a:t>without            with</a:t>
            </a:r>
          </a:p>
          <a:p>
            <a:pPr algn="ctr"/>
            <a:r>
              <a:rPr lang="en-GB" sz="1600" b="1" dirty="0" smtClean="0">
                <a:latin typeface="Trebuchet MS" pitchFamily="34" charset="0"/>
                <a:cs typeface="Raleway"/>
              </a:rPr>
              <a:t>insulation!</a:t>
            </a:r>
          </a:p>
        </p:txBody>
      </p:sp>
    </p:spTree>
    <p:extLst>
      <p:ext uri="{BB962C8B-B14F-4D97-AF65-F5344CB8AC3E}">
        <p14:creationId xmlns:p14="http://schemas.microsoft.com/office/powerpoint/2010/main" val="220284073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62" y="322845"/>
            <a:ext cx="6938962" cy="686006"/>
          </a:xfrm>
        </p:spPr>
        <p:txBody>
          <a:bodyPr>
            <a:normAutofit fontScale="90000"/>
          </a:bodyPr>
          <a:lstStyle/>
          <a:p>
            <a:r>
              <a:rPr lang="en-US" dirty="0"/>
              <a:t/>
            </a:r>
            <a:br>
              <a:rPr lang="en-US" dirty="0"/>
            </a:br>
            <a:endParaRPr lang="en-GB" dirty="0"/>
          </a:p>
        </p:txBody>
      </p:sp>
      <p:sp>
        <p:nvSpPr>
          <p:cNvPr id="7" name="Textplatzhalter 6"/>
          <p:cNvSpPr>
            <a:spLocks noGrp="1"/>
          </p:cNvSpPr>
          <p:nvPr>
            <p:ph type="body" sz="quarter" idx="10"/>
          </p:nvPr>
        </p:nvSpPr>
        <p:spPr>
          <a:xfrm>
            <a:off x="3218214" y="1203031"/>
            <a:ext cx="5641624" cy="4167962"/>
          </a:xfrm>
        </p:spPr>
        <p:txBody>
          <a:bodyPr/>
          <a:lstStyle/>
          <a:p>
            <a:r>
              <a:rPr lang="en-GB" dirty="0" smtClean="0"/>
              <a:t>A Blower Door test shows the air tightness of the building</a:t>
            </a:r>
          </a:p>
          <a:p>
            <a:r>
              <a:rPr lang="en-GB" dirty="0" smtClean="0"/>
              <a:t>Why is this important?</a:t>
            </a:r>
          </a:p>
          <a:p>
            <a:pPr marL="342900" indent="-342900">
              <a:buFont typeface="Courier New" panose="02070309020205020404" pitchFamily="49" charset="0"/>
              <a:buChar char="o"/>
            </a:pPr>
            <a:r>
              <a:rPr lang="en-GB" dirty="0" smtClean="0"/>
              <a:t>Unknown leakages can cause problems with the building physics and can harm your buildings</a:t>
            </a:r>
          </a:p>
          <a:p>
            <a:pPr marL="342900" indent="-342900">
              <a:buFont typeface="Courier New" panose="02070309020205020404" pitchFamily="49" charset="0"/>
              <a:buChar char="o"/>
            </a:pPr>
            <a:r>
              <a:rPr lang="en-GB" dirty="0" smtClean="0"/>
              <a:t>Unwanted leakages can be responsible for a significant higher heat consumption and dry air in winter in the rooms</a:t>
            </a:r>
          </a:p>
          <a:p>
            <a:pPr marL="342900" indent="-342900">
              <a:buFont typeface="Courier New" panose="02070309020205020404" pitchFamily="49" charset="0"/>
              <a:buChar char="o"/>
            </a:pPr>
            <a:r>
              <a:rPr lang="en-GB" dirty="0" smtClean="0"/>
              <a:t>A tight building envelope is also necessary for buildings with ventilation systems</a:t>
            </a:r>
          </a:p>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1008851"/>
            <a:ext cx="2914217" cy="218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3194513"/>
            <a:ext cx="2893910" cy="217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70565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platzhalter 30"/>
          <p:cNvSpPr>
            <a:spLocks noGrp="1"/>
          </p:cNvSpPr>
          <p:nvPr>
            <p:ph type="body" sz="quarter" idx="14"/>
          </p:nvPr>
        </p:nvSpPr>
        <p:spPr>
          <a:xfrm>
            <a:off x="340404" y="1323253"/>
            <a:ext cx="1976216" cy="1974365"/>
          </a:xfrm>
        </p:spPr>
        <p:txBody>
          <a:bodyPr/>
          <a:lstStyle/>
          <a:p>
            <a:r>
              <a:rPr lang="en-GB" dirty="0" smtClean="0"/>
              <a:t>3.1.4 </a:t>
            </a:r>
            <a:r>
              <a:rPr lang="en-GB" sz="1800" dirty="0" smtClean="0"/>
              <a:t>Recommendations </a:t>
            </a:r>
            <a:r>
              <a:rPr lang="en-GB" dirty="0" smtClean="0"/>
              <a:t>– insulation</a:t>
            </a:r>
          </a:p>
          <a:p>
            <a:r>
              <a:rPr lang="en-GB" dirty="0" smtClean="0"/>
              <a:t>- planning</a:t>
            </a:r>
            <a:endParaRPr lang="en-GB" dirty="0"/>
          </a:p>
        </p:txBody>
      </p:sp>
      <p:sp>
        <p:nvSpPr>
          <p:cNvPr id="18"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1.4</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some recommendations for planning of insulation measures.</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7409014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482" y="2825404"/>
            <a:ext cx="6228780" cy="345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p:cNvSpPr>
            <a:spLocks noGrp="1"/>
          </p:cNvSpPr>
          <p:nvPr>
            <p:ph type="body" sz="quarter" idx="10"/>
          </p:nvPr>
        </p:nvSpPr>
        <p:spPr/>
        <p:txBody>
          <a:bodyPr/>
          <a:lstStyle/>
          <a:p>
            <a:r>
              <a:rPr lang="en-GB" u="sng" dirty="0" smtClean="0"/>
              <a:t>Planning Phase – Integral planning:</a:t>
            </a:r>
          </a:p>
          <a:p>
            <a:pPr marL="342900" indent="-342900">
              <a:buFont typeface="Arial" panose="020B0604020202020204" pitchFamily="34" charset="0"/>
              <a:buChar char="•"/>
            </a:pPr>
            <a:r>
              <a:rPr lang="en-GB" dirty="0" smtClean="0"/>
              <a:t>Choose the right balance between building and energy source!</a:t>
            </a:r>
            <a:br>
              <a:rPr lang="en-GB" dirty="0" smtClean="0"/>
            </a:br>
            <a:r>
              <a:rPr lang="en-US" dirty="0"/>
              <a:t>A nearly zero-energy house combines very good </a:t>
            </a:r>
            <a:r>
              <a:rPr lang="en-US" dirty="0" smtClean="0"/>
              <a:t>insulation standards</a:t>
            </a:r>
            <a:r>
              <a:rPr lang="en-US" dirty="0"/>
              <a:t>, a high-quality building envelope (no thermal bridges, </a:t>
            </a:r>
            <a:r>
              <a:rPr lang="en-US" dirty="0" smtClean="0"/>
              <a:t>airtightness) </a:t>
            </a:r>
            <a:r>
              <a:rPr lang="en-US" dirty="0"/>
              <a:t>and </a:t>
            </a:r>
            <a:r>
              <a:rPr lang="en-US" dirty="0" smtClean="0"/>
              <a:t>active </a:t>
            </a:r>
            <a:r>
              <a:rPr lang="en-US" dirty="0"/>
              <a:t>energy </a:t>
            </a:r>
            <a:r>
              <a:rPr lang="en-US" dirty="0" smtClean="0"/>
              <a:t>generation from </a:t>
            </a:r>
            <a:r>
              <a:rPr lang="en-US" dirty="0"/>
              <a:t>renewable sources </a:t>
            </a:r>
            <a:endParaRPr lang="en-GB" dirty="0" smtClean="0"/>
          </a:p>
        </p:txBody>
      </p:sp>
      <p:sp>
        <p:nvSpPr>
          <p:cNvPr id="4" name="Textfeld 3"/>
          <p:cNvSpPr txBox="1"/>
          <p:nvPr/>
        </p:nvSpPr>
        <p:spPr>
          <a:xfrm>
            <a:off x="2060543" y="6011597"/>
            <a:ext cx="4885485" cy="292988"/>
          </a:xfrm>
          <a:prstGeom prst="rect">
            <a:avLst/>
          </a:prstGeom>
          <a:noFill/>
        </p:spPr>
        <p:txBody>
          <a:bodyPr wrap="none" lIns="76794" tIns="38397" rIns="76794" bIns="38397" rtlCol="0">
            <a:spAutoFit/>
          </a:bodyPr>
          <a:lstStyle/>
          <a:p>
            <a:r>
              <a:rPr lang="en-GB" sz="1400" dirty="0" smtClean="0">
                <a:solidFill>
                  <a:schemeClr val="accent1"/>
                </a:solidFill>
                <a:latin typeface="Trebuchet MS" pitchFamily="34" charset="0"/>
                <a:cs typeface="Raleway"/>
              </a:rPr>
              <a:t>Copyright: Styrian Energy Agency; http:\www.ea-stmk.at</a:t>
            </a:r>
          </a:p>
        </p:txBody>
      </p:sp>
    </p:spTree>
    <p:extLst>
      <p:ext uri="{BB962C8B-B14F-4D97-AF65-F5344CB8AC3E}">
        <p14:creationId xmlns:p14="http://schemas.microsoft.com/office/powerpoint/2010/main" val="6352681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96864" y="1224681"/>
            <a:ext cx="8562974" cy="4167962"/>
          </a:xfrm>
        </p:spPr>
        <p:txBody>
          <a:bodyPr/>
          <a:lstStyle/>
          <a:p>
            <a:r>
              <a:rPr lang="en-GB" b="1" u="sng" dirty="0" smtClean="0"/>
              <a:t>Planning Phase – Integral planning:</a:t>
            </a:r>
          </a:p>
          <a:p>
            <a:r>
              <a:rPr lang="en-US" dirty="0" smtClean="0"/>
              <a:t>Integral </a:t>
            </a:r>
            <a:r>
              <a:rPr lang="en-US" dirty="0"/>
              <a:t>planning is a holistic planning approach that takes into account all relevant success factors of sustainable and </a:t>
            </a:r>
            <a:r>
              <a:rPr lang="en-US" u="sng" dirty="0"/>
              <a:t>life cycle-oriented construction</a:t>
            </a:r>
            <a:r>
              <a:rPr lang="en-US" dirty="0"/>
              <a:t>.</a:t>
            </a:r>
            <a:endParaRPr lang="en-US" dirty="0" smtClean="0"/>
          </a:p>
          <a:p>
            <a:r>
              <a:rPr lang="en-US" dirty="0" smtClean="0"/>
              <a:t/>
            </a:r>
            <a:br>
              <a:rPr lang="en-US" dirty="0" smtClean="0"/>
            </a:br>
            <a:endParaRPr lang="en-US" dirty="0" smtClean="0"/>
          </a:p>
          <a:p>
            <a:endParaRPr lang="de-DE"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2" y="2648196"/>
            <a:ext cx="6346660" cy="386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0489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marL="342900" indent="-342900">
              <a:buFont typeface="Arial" panose="020B0604020202020204" pitchFamily="34" charset="0"/>
              <a:buChar char="•"/>
            </a:pPr>
            <a:r>
              <a:rPr lang="en-US" dirty="0"/>
              <a:t>Invest more in </a:t>
            </a:r>
            <a:r>
              <a:rPr lang="en-US" dirty="0" smtClean="0"/>
              <a:t>planning </a:t>
            </a:r>
            <a:r>
              <a:rPr lang="en-US" dirty="0"/>
              <a:t>– especially in early planning phases! </a:t>
            </a:r>
            <a:endParaRPr lang="en-US" dirty="0" smtClean="0"/>
          </a:p>
          <a:p>
            <a:pPr marL="342900" indent="-342900">
              <a:buFont typeface="Arial" panose="020B0604020202020204" pitchFamily="34" charset="0"/>
              <a:buChar char="•"/>
            </a:pPr>
            <a:r>
              <a:rPr lang="en-US" dirty="0" smtClean="0"/>
              <a:t>Define </a:t>
            </a:r>
            <a:r>
              <a:rPr lang="en-US" dirty="0"/>
              <a:t>exact energetic and </a:t>
            </a:r>
            <a:r>
              <a:rPr lang="en-US" b="1" dirty="0" smtClean="0"/>
              <a:t>environmental </a:t>
            </a:r>
            <a:r>
              <a:rPr lang="en-US" b="1" dirty="0"/>
              <a:t>goals </a:t>
            </a:r>
            <a:r>
              <a:rPr lang="en-US" dirty="0"/>
              <a:t>(e.g. NZEB standard) and responsibilities</a:t>
            </a:r>
          </a:p>
          <a:p>
            <a:pPr marL="342900" indent="-342900">
              <a:buFont typeface="Arial" panose="020B0604020202020204" pitchFamily="34" charset="0"/>
              <a:buChar char="•"/>
            </a:pPr>
            <a:r>
              <a:rPr lang="en-US" b="1" dirty="0"/>
              <a:t>Integrate all specialists  </a:t>
            </a:r>
            <a:r>
              <a:rPr lang="en-US" dirty="0"/>
              <a:t>as well as the users and operating personnel </a:t>
            </a:r>
            <a:r>
              <a:rPr lang="en-US" b="1" dirty="0"/>
              <a:t>from beginning on</a:t>
            </a:r>
            <a:r>
              <a:rPr lang="en-US" dirty="0"/>
              <a:t>, </a:t>
            </a:r>
            <a:r>
              <a:rPr lang="en-US" b="1" u="sng" dirty="0"/>
              <a:t>focus on the operating phase</a:t>
            </a:r>
          </a:p>
          <a:p>
            <a:pPr marL="342900" indent="-342900">
              <a:buFont typeface="Arial" panose="020B0604020202020204" pitchFamily="34" charset="0"/>
              <a:buChar char="•"/>
            </a:pPr>
            <a:r>
              <a:rPr lang="en-US" dirty="0"/>
              <a:t>Define </a:t>
            </a:r>
            <a:r>
              <a:rPr lang="en-US" b="1" dirty="0"/>
              <a:t>quality control </a:t>
            </a:r>
            <a:r>
              <a:rPr lang="en-US" dirty="0"/>
              <a:t>standards and measures (e.g. thermographic analysis after renovation)</a:t>
            </a:r>
          </a:p>
          <a:p>
            <a:pPr marL="342900" indent="-342900">
              <a:buFont typeface="Arial" panose="020B0604020202020204" pitchFamily="34" charset="0"/>
              <a:buChar char="•"/>
            </a:pPr>
            <a:r>
              <a:rPr lang="en-US" dirty="0"/>
              <a:t>All economic analyzes are based on </a:t>
            </a:r>
            <a:r>
              <a:rPr lang="en-US" b="1" dirty="0"/>
              <a:t>life cycle cost considerations</a:t>
            </a:r>
            <a:r>
              <a:rPr lang="en-US" dirty="0"/>
              <a:t>.</a:t>
            </a:r>
          </a:p>
          <a:p>
            <a:r>
              <a:rPr lang="en-US" dirty="0" smtClean="0"/>
              <a:t>Integral </a:t>
            </a:r>
            <a:r>
              <a:rPr lang="en-US" dirty="0"/>
              <a:t>planning combines economic, ecological and societal-social aspects in all phases of the life cycle from the first idea to planning, implementation, commissioning, </a:t>
            </a:r>
            <a:r>
              <a:rPr lang="en-US" dirty="0" smtClean="0"/>
              <a:t>operation until  </a:t>
            </a:r>
            <a:r>
              <a:rPr lang="en-US" dirty="0"/>
              <a:t>dismantling. </a:t>
            </a:r>
            <a:endParaRPr lang="de-DE" dirty="0" smtClean="0"/>
          </a:p>
          <a:p>
            <a:endParaRPr lang="de-DE" dirty="0"/>
          </a:p>
        </p:txBody>
      </p:sp>
    </p:spTree>
    <p:extLst>
      <p:ext uri="{BB962C8B-B14F-4D97-AF65-F5344CB8AC3E}">
        <p14:creationId xmlns:p14="http://schemas.microsoft.com/office/powerpoint/2010/main" val="27947465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76" y="1852550"/>
            <a:ext cx="4518984" cy="44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platzhalter 2"/>
          <p:cNvSpPr>
            <a:spLocks noGrp="1"/>
          </p:cNvSpPr>
          <p:nvPr>
            <p:ph type="body" sz="quarter" idx="10"/>
          </p:nvPr>
        </p:nvSpPr>
        <p:spPr/>
        <p:txBody>
          <a:bodyPr/>
          <a:lstStyle/>
          <a:p>
            <a:r>
              <a:rPr lang="de-DE" dirty="0" smtClean="0"/>
              <a:t>Recommended U-</a:t>
            </a:r>
            <a:r>
              <a:rPr lang="de-DE" dirty="0" err="1" smtClean="0"/>
              <a:t>values</a:t>
            </a:r>
            <a:r>
              <a:rPr lang="de-DE" dirty="0" smtClean="0"/>
              <a:t> [W/m²K] </a:t>
            </a:r>
            <a:r>
              <a:rPr lang="de-DE" dirty="0" err="1" smtClean="0"/>
              <a:t>for</a:t>
            </a:r>
            <a:r>
              <a:rPr lang="de-DE" dirty="0" smtClean="0"/>
              <a:t> a </a:t>
            </a:r>
            <a:r>
              <a:rPr lang="de-DE" dirty="0" err="1" smtClean="0"/>
              <a:t>nearly</a:t>
            </a:r>
            <a:r>
              <a:rPr lang="de-DE" dirty="0" smtClean="0"/>
              <a:t> zero-energy </a:t>
            </a:r>
            <a:r>
              <a:rPr lang="de-DE" dirty="0" err="1" smtClean="0"/>
              <a:t>building</a:t>
            </a:r>
            <a:endParaRPr lang="de-DE" dirty="0" smtClean="0"/>
          </a:p>
          <a:p>
            <a:endParaRPr lang="de-DE" dirty="0"/>
          </a:p>
        </p:txBody>
      </p:sp>
      <p:sp>
        <p:nvSpPr>
          <p:cNvPr id="5" name="Textfeld 4"/>
          <p:cNvSpPr txBox="1"/>
          <p:nvPr/>
        </p:nvSpPr>
        <p:spPr>
          <a:xfrm>
            <a:off x="1454902" y="5865103"/>
            <a:ext cx="4483132" cy="292988"/>
          </a:xfrm>
          <a:prstGeom prst="rect">
            <a:avLst/>
          </a:prstGeom>
          <a:solidFill>
            <a:schemeClr val="bg1"/>
          </a:solidFill>
        </p:spPr>
        <p:txBody>
          <a:bodyPr wrap="none" lIns="76794" tIns="38397" rIns="76794" bIns="38397" rtlCol="0">
            <a:spAutoFit/>
          </a:bodyPr>
          <a:lstStyle/>
          <a:p>
            <a:r>
              <a:rPr lang="en-GB" sz="1400" dirty="0" smtClean="0">
                <a:solidFill>
                  <a:schemeClr val="accent1"/>
                </a:solidFill>
                <a:latin typeface="Trebuchet MS" pitchFamily="34" charset="0"/>
                <a:cs typeface="Raleway"/>
              </a:rPr>
              <a:t>Source: Styrian Energy Agency; http:\www.ea-stmk.at</a:t>
            </a:r>
          </a:p>
        </p:txBody>
      </p:sp>
    </p:spTree>
    <p:extLst>
      <p:ext uri="{BB962C8B-B14F-4D97-AF65-F5344CB8AC3E}">
        <p14:creationId xmlns:p14="http://schemas.microsoft.com/office/powerpoint/2010/main" val="175595202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platzhalter 31"/>
          <p:cNvSpPr>
            <a:spLocks noGrp="1"/>
          </p:cNvSpPr>
          <p:nvPr>
            <p:ph type="body" sz="quarter" idx="16"/>
          </p:nvPr>
        </p:nvSpPr>
        <p:spPr>
          <a:xfrm>
            <a:off x="285601" y="1329278"/>
            <a:ext cx="1976216" cy="1974365"/>
          </a:xfrm>
        </p:spPr>
        <p:txBody>
          <a:bodyPr/>
          <a:lstStyle/>
          <a:p>
            <a:r>
              <a:rPr lang="en-GB" dirty="0" smtClean="0"/>
              <a:t>3.1.5 </a:t>
            </a:r>
            <a:r>
              <a:rPr lang="en-GB" sz="1800" dirty="0" smtClean="0"/>
              <a:t>Recommendations </a:t>
            </a:r>
            <a:r>
              <a:rPr lang="en-GB" dirty="0" smtClean="0"/>
              <a:t>– heating system and heat supply</a:t>
            </a:r>
            <a:endParaRPr lang="en-GB" dirty="0"/>
          </a:p>
        </p:txBody>
      </p:sp>
      <p:sp>
        <p:nvSpPr>
          <p:cNvPr id="18"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1.5</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some recommendations for heating systems and heat supply.</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10899938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p:txBody>
          <a:bodyPr>
            <a:normAutofit fontScale="90000"/>
          </a:bodyPr>
          <a:lstStyle/>
          <a:p>
            <a:r>
              <a:rPr lang="cs-CZ" sz="2200" dirty="0"/>
              <a:t/>
            </a:r>
            <a:br>
              <a:rPr lang="cs-CZ" sz="2200" dirty="0"/>
            </a:br>
            <a:r>
              <a:rPr lang="en-US" sz="2400" dirty="0">
                <a:solidFill>
                  <a:srgbClr val="7494A4"/>
                </a:solidFill>
              </a:rPr>
              <a:t/>
            </a:r>
            <a:br>
              <a:rPr lang="en-US" sz="2400" dirty="0">
                <a:solidFill>
                  <a:srgbClr val="7494A4"/>
                </a:solidFill>
              </a:rPr>
            </a:br>
            <a:endParaRPr lang="en-GB" dirty="0"/>
          </a:p>
        </p:txBody>
      </p:sp>
      <p:sp>
        <p:nvSpPr>
          <p:cNvPr id="4" name="CasellaDiTesto 3"/>
          <p:cNvSpPr txBox="1"/>
          <p:nvPr/>
        </p:nvSpPr>
        <p:spPr>
          <a:xfrm>
            <a:off x="382138" y="1228292"/>
            <a:ext cx="8366208" cy="3401531"/>
          </a:xfrm>
          <a:prstGeom prst="rect">
            <a:avLst/>
          </a:prstGeom>
          <a:noFill/>
        </p:spPr>
        <p:txBody>
          <a:bodyPr wrap="square" lIns="76794" tIns="38397" rIns="76794" bIns="38397" rtlCol="0">
            <a:spAutoFit/>
          </a:bodyPr>
          <a:lstStyle/>
          <a:p>
            <a:endParaRPr lang="en-GB" sz="1800" dirty="0" smtClean="0">
              <a:solidFill>
                <a:srgbClr val="7494A4"/>
              </a:solidFill>
              <a:latin typeface="Trebuchet MS" pitchFamily="34" charset="0"/>
              <a:cs typeface="Raleway"/>
            </a:endParaRPr>
          </a:p>
          <a:p>
            <a:r>
              <a:rPr lang="en-GB" sz="1800" dirty="0" smtClean="0">
                <a:solidFill>
                  <a:srgbClr val="7494A4"/>
                </a:solidFill>
                <a:latin typeface="Trebuchet MS" pitchFamily="34" charset="0"/>
                <a:cs typeface="Raleway"/>
              </a:rPr>
              <a:t>This </a:t>
            </a:r>
            <a:r>
              <a:rPr lang="en-GB" sz="1800" dirty="0">
                <a:solidFill>
                  <a:srgbClr val="7494A4"/>
                </a:solidFill>
                <a:latin typeface="Trebuchet MS" pitchFamily="34" charset="0"/>
                <a:cs typeface="Raleway"/>
              </a:rPr>
              <a:t>block is part of a training package developed t</a:t>
            </a:r>
            <a:r>
              <a:rPr lang="en-US" sz="1800" dirty="0">
                <a:solidFill>
                  <a:srgbClr val="7494A4"/>
                </a:solidFill>
                <a:latin typeface="Trebuchet MS" pitchFamily="34" charset="0"/>
                <a:cs typeface="Raleway"/>
              </a:rPr>
              <a:t>o provide local authorities with free tuition that may inspire and help them in adopting new technical and financial solutions to implement ‘nearly Zero Energy Building’ (NZEB) renovation activities in schools. </a:t>
            </a:r>
            <a:endParaRPr lang="en-GB" sz="1800" dirty="0">
              <a:solidFill>
                <a:srgbClr val="7494A4"/>
              </a:solidFill>
              <a:latin typeface="Trebuchet MS" pitchFamily="34" charset="0"/>
              <a:cs typeface="Raleway"/>
            </a:endParaRPr>
          </a:p>
          <a:p>
            <a:endParaRPr lang="en-GB" sz="1800" dirty="0">
              <a:solidFill>
                <a:srgbClr val="7494A4"/>
              </a:solidFill>
              <a:latin typeface="Trebuchet MS" pitchFamily="34" charset="0"/>
              <a:cs typeface="Raleway"/>
            </a:endParaRPr>
          </a:p>
          <a:p>
            <a:r>
              <a:rPr lang="en-GB" sz="1800" dirty="0">
                <a:solidFill>
                  <a:srgbClr val="7494A4"/>
                </a:solidFill>
                <a:latin typeface="Trebuchet MS" pitchFamily="34" charset="0"/>
                <a:cs typeface="Raleway"/>
              </a:rPr>
              <a:t>After an introduction </a:t>
            </a:r>
            <a:r>
              <a:rPr lang="en-GB" sz="1800" dirty="0" smtClean="0">
                <a:solidFill>
                  <a:srgbClr val="7494A4"/>
                </a:solidFill>
                <a:latin typeface="Trebuchet MS" pitchFamily="34" charset="0"/>
                <a:cs typeface="Raleway"/>
              </a:rPr>
              <a:t>to the context and importance of the </a:t>
            </a:r>
            <a:r>
              <a:rPr lang="en-GB" sz="1800" dirty="0">
                <a:solidFill>
                  <a:srgbClr val="7494A4"/>
                </a:solidFill>
                <a:latin typeface="Trebuchet MS" pitchFamily="34" charset="0"/>
                <a:cs typeface="Raleway"/>
              </a:rPr>
              <a:t>building sector, this block will introduce </a:t>
            </a:r>
            <a:r>
              <a:rPr lang="en-GB" sz="1800" dirty="0" smtClean="0">
                <a:solidFill>
                  <a:srgbClr val="7494A4"/>
                </a:solidFill>
                <a:latin typeface="Trebuchet MS" pitchFamily="34" charset="0"/>
                <a:cs typeface="Raleway"/>
              </a:rPr>
              <a:t>to typical energy efficiency measures in buildings and how to find them in your buildings.</a:t>
            </a:r>
            <a:endParaRPr lang="en-GB" sz="1800" dirty="0">
              <a:solidFill>
                <a:srgbClr val="7494A4"/>
              </a:solidFill>
              <a:latin typeface="Trebuchet MS" pitchFamily="34" charset="0"/>
              <a:cs typeface="Raleway"/>
            </a:endParaRPr>
          </a:p>
          <a:p>
            <a:endParaRPr lang="en-GB" sz="1800" dirty="0">
              <a:solidFill>
                <a:srgbClr val="7494A4"/>
              </a:solidFill>
              <a:latin typeface="Trebuchet MS" pitchFamily="34" charset="0"/>
              <a:cs typeface="Raleway"/>
            </a:endParaRPr>
          </a:p>
          <a:p>
            <a:r>
              <a:rPr lang="en-GB" sz="1800" dirty="0" smtClean="0">
                <a:solidFill>
                  <a:srgbClr val="7494A4"/>
                </a:solidFill>
                <a:latin typeface="Trebuchet MS" pitchFamily="34" charset="0"/>
                <a:cs typeface="Raleway"/>
              </a:rPr>
              <a:t>Advanced: </a:t>
            </a:r>
            <a:r>
              <a:rPr lang="en-US" sz="1800" dirty="0" smtClean="0">
                <a:solidFill>
                  <a:srgbClr val="7494A4"/>
                </a:solidFill>
                <a:latin typeface="Trebuchet MS" pitchFamily="34" charset="0"/>
                <a:cs typeface="Raleway"/>
              </a:rPr>
              <a:t>Technical knowledge is needed (</a:t>
            </a:r>
            <a:r>
              <a:rPr lang="en-US" sz="1800" dirty="0">
                <a:solidFill>
                  <a:srgbClr val="7494A4"/>
                </a:solidFill>
                <a:latin typeface="Trebuchet MS" pitchFamily="34" charset="0"/>
                <a:cs typeface="Raleway"/>
              </a:rPr>
              <a:t>heating and control systems, </a:t>
            </a:r>
            <a:r>
              <a:rPr lang="en-US" sz="1800" dirty="0" smtClean="0">
                <a:solidFill>
                  <a:srgbClr val="7494A4"/>
                </a:solidFill>
                <a:latin typeface="Trebuchet MS" pitchFamily="34" charset="0"/>
                <a:cs typeface="Raleway"/>
              </a:rPr>
              <a:t>lighting, energy auditing) </a:t>
            </a:r>
            <a:endParaRPr lang="en-US" sz="1800" dirty="0">
              <a:solidFill>
                <a:srgbClr val="7494A4"/>
              </a:solidFill>
              <a:latin typeface="Trebuchet MS" pitchFamily="34" charset="0"/>
              <a:cs typeface="Raleway"/>
            </a:endParaRPr>
          </a:p>
        </p:txBody>
      </p:sp>
    </p:spTree>
    <p:extLst>
      <p:ext uri="{BB962C8B-B14F-4D97-AF65-F5344CB8AC3E}">
        <p14:creationId xmlns:p14="http://schemas.microsoft.com/office/powerpoint/2010/main" val="345919702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obviously</a:t>
            </a:r>
            <a:r>
              <a:rPr lang="de-DE" dirty="0" smtClean="0"/>
              <a:t> </a:t>
            </a:r>
            <a:r>
              <a:rPr lang="en-GB" dirty="0" smtClean="0"/>
              <a:t>its</a:t>
            </a:r>
            <a:r>
              <a:rPr lang="de-DE" dirty="0" smtClean="0"/>
              <a:t> </a:t>
            </a:r>
            <a:r>
              <a:rPr lang="en-GB" dirty="0" smtClean="0"/>
              <a:t>time to renew the heating system...</a:t>
            </a:r>
            <a:endParaRPr lang="en-GB"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031" y="1880458"/>
            <a:ext cx="6175168" cy="4116779"/>
          </a:xfrm>
          <a:prstGeom prst="rect">
            <a:avLst/>
          </a:prstGeom>
        </p:spPr>
      </p:pic>
      <p:sp>
        <p:nvSpPr>
          <p:cNvPr id="5" name="Rechteck 4"/>
          <p:cNvSpPr/>
          <p:nvPr/>
        </p:nvSpPr>
        <p:spPr>
          <a:xfrm>
            <a:off x="1140031" y="6007483"/>
            <a:ext cx="2291012" cy="261610"/>
          </a:xfrm>
          <a:prstGeom prst="rect">
            <a:avLst/>
          </a:prstGeom>
        </p:spPr>
        <p:txBody>
          <a:bodyPr wrap="none">
            <a:spAutoFit/>
          </a:bodyPr>
          <a:lstStyle/>
          <a:p>
            <a:pPr lvl="0"/>
            <a:r>
              <a:rPr lang="de-DE" sz="1100" dirty="0" err="1">
                <a:solidFill>
                  <a:srgbClr val="7E93A5"/>
                </a:solidFill>
                <a:latin typeface="Trebuchet MS" pitchFamily="34" charset="0"/>
                <a:cs typeface="Raleway"/>
              </a:rPr>
              <a:t>Photo</a:t>
            </a:r>
            <a:r>
              <a:rPr lang="de-DE" sz="1100" dirty="0">
                <a:solidFill>
                  <a:srgbClr val="7E93A5"/>
                </a:solidFill>
                <a:latin typeface="Trebuchet MS" pitchFamily="34" charset="0"/>
                <a:cs typeface="Raleway"/>
              </a:rPr>
              <a:t>: </a:t>
            </a:r>
            <a:r>
              <a:rPr lang="de-DE" sz="1100" dirty="0" err="1" smtClean="0">
                <a:solidFill>
                  <a:srgbClr val="7E93A5"/>
                </a:solidFill>
                <a:latin typeface="Trebuchet MS" pitchFamily="34" charset="0"/>
                <a:cs typeface="Raleway"/>
              </a:rPr>
              <a:t>MichaelGaida</a:t>
            </a:r>
            <a:r>
              <a:rPr lang="de-DE" sz="1100" dirty="0" smtClean="0">
                <a:solidFill>
                  <a:srgbClr val="7E93A5"/>
                </a:solidFill>
                <a:latin typeface="Trebuchet MS" pitchFamily="34" charset="0"/>
                <a:cs typeface="Raleway"/>
              </a:rPr>
              <a:t> </a:t>
            </a:r>
            <a:r>
              <a:rPr lang="de-DE" sz="1100" dirty="0">
                <a:solidFill>
                  <a:srgbClr val="7E93A5"/>
                </a:solidFill>
                <a:latin typeface="Trebuchet MS" pitchFamily="34" charset="0"/>
                <a:cs typeface="Raleway"/>
              </a:rPr>
              <a:t>at </a:t>
            </a:r>
            <a:r>
              <a:rPr lang="de-DE" sz="1100" dirty="0" smtClean="0">
                <a:solidFill>
                  <a:srgbClr val="7E93A5"/>
                </a:solidFill>
                <a:latin typeface="Trebuchet MS" pitchFamily="34" charset="0"/>
                <a:cs typeface="Raleway"/>
              </a:rPr>
              <a:t>PIXABAY</a:t>
            </a:r>
            <a:endParaRPr lang="de-DE" sz="1100" dirty="0">
              <a:solidFill>
                <a:srgbClr val="7E93A5"/>
              </a:solidFill>
              <a:latin typeface="Trebuchet MS" pitchFamily="34" charset="0"/>
              <a:cs typeface="Raleway"/>
            </a:endParaRPr>
          </a:p>
        </p:txBody>
      </p:sp>
    </p:spTree>
    <p:extLst>
      <p:ext uri="{BB962C8B-B14F-4D97-AF65-F5344CB8AC3E}">
        <p14:creationId xmlns:p14="http://schemas.microsoft.com/office/powerpoint/2010/main" val="342900907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The renewed heating system</a:t>
            </a:r>
          </a:p>
          <a:p>
            <a:pPr marL="342900" indent="-342900">
              <a:buFont typeface="Wingdings" panose="05000000000000000000" pitchFamily="2" charset="2"/>
              <a:buChar char="ü"/>
            </a:pPr>
            <a:r>
              <a:rPr lang="en-GB" dirty="0" smtClean="0"/>
              <a:t>has energy efficient circulation pumps</a:t>
            </a:r>
            <a:br>
              <a:rPr lang="en-GB" dirty="0" smtClean="0"/>
            </a:br>
            <a:r>
              <a:rPr lang="en-GB" dirty="0" smtClean="0"/>
              <a:t>(efficiency class A)</a:t>
            </a:r>
          </a:p>
          <a:p>
            <a:pPr marL="342900" indent="-342900">
              <a:buFont typeface="Wingdings" panose="05000000000000000000" pitchFamily="2" charset="2"/>
              <a:buChar char="ü"/>
            </a:pPr>
            <a:r>
              <a:rPr lang="en-GB" dirty="0" smtClean="0"/>
              <a:t>insulated pipes </a:t>
            </a:r>
            <a:br>
              <a:rPr lang="en-GB" dirty="0" smtClean="0"/>
            </a:br>
            <a:r>
              <a:rPr lang="en-GB" dirty="0" smtClean="0"/>
              <a:t>(at least the thickness of the pipe)</a:t>
            </a:r>
          </a:p>
          <a:p>
            <a:pPr marL="342900" indent="-342900">
              <a:buFont typeface="Wingdings" panose="05000000000000000000" pitchFamily="2" charset="2"/>
              <a:buChar char="ü"/>
            </a:pPr>
            <a:r>
              <a:rPr lang="en-GB" dirty="0" smtClean="0"/>
              <a:t>needs hydraulic balancing</a:t>
            </a:r>
          </a:p>
          <a:p>
            <a:pPr marL="342900" indent="-342900">
              <a:buFont typeface="Wingdings" panose="05000000000000000000" pitchFamily="2" charset="2"/>
              <a:buChar char="ü"/>
            </a:pPr>
            <a:r>
              <a:rPr lang="en-GB" dirty="0" smtClean="0"/>
              <a:t>has thermostatic valves</a:t>
            </a:r>
          </a:p>
          <a:p>
            <a:pPr marL="342900" indent="-342900">
              <a:buFont typeface="Wingdings" panose="05000000000000000000" pitchFamily="2" charset="2"/>
              <a:buChar char="ü"/>
            </a:pPr>
            <a:r>
              <a:rPr lang="en-GB" dirty="0" smtClean="0"/>
              <a:t>has a modern control system </a:t>
            </a:r>
            <a:br>
              <a:rPr lang="en-GB" dirty="0" smtClean="0"/>
            </a:br>
            <a:r>
              <a:rPr lang="en-GB" dirty="0" smtClean="0"/>
              <a:t>(and at its high end predictive control)</a:t>
            </a:r>
          </a:p>
          <a:p>
            <a:pPr marL="342900" indent="-342900">
              <a:buFont typeface="Wingdings" panose="05000000000000000000" pitchFamily="2" charset="2"/>
              <a:buChar char="ü"/>
            </a:pPr>
            <a:r>
              <a:rPr lang="en-GB" dirty="0" smtClean="0"/>
              <a:t>uses renewable resources</a:t>
            </a:r>
          </a:p>
          <a:p>
            <a:pPr marL="342900" indent="-342900">
              <a:buFont typeface="Wingdings" panose="05000000000000000000" pitchFamily="2" charset="2"/>
              <a:buChar char="ü"/>
            </a:pPr>
            <a:r>
              <a:rPr lang="en-GB" dirty="0" smtClean="0"/>
              <a:t>takes care of not to high temperatures in the rooms</a:t>
            </a:r>
            <a:br>
              <a:rPr lang="en-GB" dirty="0" smtClean="0"/>
            </a:br>
            <a:r>
              <a:rPr lang="en-GB" dirty="0" smtClean="0"/>
              <a:t>each 1°C saves about 5% of heat consumption</a:t>
            </a:r>
            <a:endParaRPr lang="en-GB" dirty="0"/>
          </a:p>
        </p:txBody>
      </p:sp>
      <p:pic>
        <p:nvPicPr>
          <p:cNvPr id="10242" name="Picture 2" descr="C:\Users\gea007\Pictures\FEEDSCHOOLS\thermostat-250556_1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243" y="2697466"/>
            <a:ext cx="1570383" cy="104283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gea007\Pictures\FEEDSCHOOLS\tablet-2471184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438" y="3866758"/>
            <a:ext cx="1628189" cy="10866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430" y="1022469"/>
            <a:ext cx="1606903" cy="160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3333" y="2122074"/>
            <a:ext cx="1425102" cy="142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6380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Gain your energy from the environment or biomass!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4" y="1805050"/>
            <a:ext cx="6025263" cy="32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579" y="1805049"/>
            <a:ext cx="3102421" cy="34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929914" y="5756918"/>
            <a:ext cx="4483132" cy="292988"/>
          </a:xfrm>
          <a:prstGeom prst="rect">
            <a:avLst/>
          </a:prstGeom>
          <a:noFill/>
        </p:spPr>
        <p:txBody>
          <a:bodyPr wrap="none" lIns="76794" tIns="38397" rIns="76794" bIns="38397" rtlCol="0">
            <a:spAutoFit/>
          </a:bodyPr>
          <a:lstStyle/>
          <a:p>
            <a:r>
              <a:rPr lang="en-GB" sz="1400" dirty="0" smtClean="0">
                <a:solidFill>
                  <a:schemeClr val="accent1"/>
                </a:solidFill>
                <a:latin typeface="Trebuchet MS" pitchFamily="34" charset="0"/>
                <a:cs typeface="Raleway"/>
              </a:rPr>
              <a:t>Source: Styrian Energy Agency; http:\www.ea-stmk.at</a:t>
            </a:r>
          </a:p>
        </p:txBody>
      </p:sp>
    </p:spTree>
    <p:extLst>
      <p:ext uri="{BB962C8B-B14F-4D97-AF65-F5344CB8AC3E}">
        <p14:creationId xmlns:p14="http://schemas.microsoft.com/office/powerpoint/2010/main" val="64813714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96864" y="1307806"/>
            <a:ext cx="4326372" cy="4167962"/>
          </a:xfrm>
        </p:spPr>
        <p:txBody>
          <a:bodyPr/>
          <a:lstStyle/>
          <a:p>
            <a:r>
              <a:rPr lang="en-GB" b="1" u="sng" dirty="0" smtClean="0"/>
              <a:t>Hydraulic balancing</a:t>
            </a:r>
          </a:p>
          <a:p>
            <a:r>
              <a:rPr lang="en-US" dirty="0"/>
              <a:t>For a heating </a:t>
            </a:r>
            <a:r>
              <a:rPr lang="en-US" dirty="0" smtClean="0"/>
              <a:t>system </a:t>
            </a:r>
            <a:r>
              <a:rPr lang="en-US" dirty="0"/>
              <a:t>to work perfectly, the radiator must contain exactly the right quantity of hot </a:t>
            </a:r>
            <a:r>
              <a:rPr lang="en-US" dirty="0" smtClean="0"/>
              <a:t>water</a:t>
            </a:r>
            <a:r>
              <a:rPr lang="en-US" dirty="0"/>
              <a:t>. This is not </a:t>
            </a:r>
            <a:r>
              <a:rPr lang="en-US" dirty="0" smtClean="0"/>
              <a:t>some-thing </a:t>
            </a:r>
            <a:r>
              <a:rPr lang="en-US" dirty="0"/>
              <a:t>that just happens. It </a:t>
            </a:r>
            <a:r>
              <a:rPr lang="en-US" dirty="0" smtClean="0"/>
              <a:t>re-quires </a:t>
            </a:r>
            <a:r>
              <a:rPr lang="en-US" dirty="0"/>
              <a:t>exact </a:t>
            </a:r>
            <a:r>
              <a:rPr lang="en-US" dirty="0" smtClean="0"/>
              <a:t>hydraulic balancing.</a:t>
            </a:r>
          </a:p>
          <a:p>
            <a:r>
              <a:rPr lang="en-US" dirty="0" smtClean="0"/>
              <a:t>Faulty </a:t>
            </a:r>
            <a:r>
              <a:rPr lang="en-US" dirty="0"/>
              <a:t>hydraulic balancing can lead to malfunction as ell as increased fuel and pump energy demand</a:t>
            </a:r>
            <a:r>
              <a:rPr lang="en-US" dirty="0" smtClean="0"/>
              <a:t>. Savings up to 15% and more are possible.</a:t>
            </a:r>
            <a:endParaRPr lang="en-GB" dirty="0" smtClean="0"/>
          </a:p>
        </p:txBody>
      </p:sp>
      <p:sp>
        <p:nvSpPr>
          <p:cNvPr id="4" name="Rechteck 3"/>
          <p:cNvSpPr/>
          <p:nvPr/>
        </p:nvSpPr>
        <p:spPr>
          <a:xfrm>
            <a:off x="919263" y="5618361"/>
            <a:ext cx="6605081" cy="600164"/>
          </a:xfrm>
          <a:prstGeom prst="rect">
            <a:avLst/>
          </a:prstGeom>
        </p:spPr>
        <p:txBody>
          <a:bodyPr wrap="square">
            <a:spAutoFit/>
          </a:bodyPr>
          <a:lstStyle/>
          <a:p>
            <a:r>
              <a:rPr lang="de-DE" sz="1100" dirty="0" err="1" smtClean="0"/>
              <a:t>picture</a:t>
            </a:r>
            <a:r>
              <a:rPr lang="de-DE" sz="1100" dirty="0" smtClean="0"/>
              <a:t> (c) Ra </a:t>
            </a:r>
            <a:r>
              <a:rPr lang="de-DE" sz="1100" dirty="0" err="1"/>
              <a:t>Boe</a:t>
            </a:r>
            <a:r>
              <a:rPr lang="de-DE" sz="1100" dirty="0"/>
              <a:t> / Wikipedia (https://commons.wikimedia.org/wiki/File:Hydraulischer_Abgleich_by-Ra_Boe-1.jpg), „Hydraulischer Abgleich </a:t>
            </a:r>
            <a:r>
              <a:rPr lang="de-DE" sz="1100" dirty="0" err="1"/>
              <a:t>by</a:t>
            </a:r>
            <a:r>
              <a:rPr lang="de-DE" sz="1100" dirty="0"/>
              <a:t>-Ra Boe-1“, https://creativecommons.org/licenses/by-sa/3.0/de/legalcode</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3780" y="1443998"/>
            <a:ext cx="4520764" cy="3846154"/>
          </a:xfrm>
          <a:prstGeom prst="rect">
            <a:avLst/>
          </a:prstGeom>
        </p:spPr>
      </p:pic>
    </p:spTree>
    <p:extLst>
      <p:ext uri="{BB962C8B-B14F-4D97-AF65-F5344CB8AC3E}">
        <p14:creationId xmlns:p14="http://schemas.microsoft.com/office/powerpoint/2010/main" val="17881184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p:cNvSpPr>
            <a:spLocks noGrp="1"/>
          </p:cNvSpPr>
          <p:nvPr>
            <p:ph type="body" sz="quarter" idx="17"/>
          </p:nvPr>
        </p:nvSpPr>
        <p:spPr>
          <a:xfrm>
            <a:off x="320082" y="1329278"/>
            <a:ext cx="1976216" cy="1974365"/>
          </a:xfrm>
        </p:spPr>
        <p:txBody>
          <a:bodyPr/>
          <a:lstStyle/>
          <a:p>
            <a:r>
              <a:rPr lang="cs-CZ" dirty="0" smtClean="0"/>
              <a:t>  3.1.</a:t>
            </a:r>
            <a:r>
              <a:rPr lang="de-DE" dirty="0" smtClean="0"/>
              <a:t>6</a:t>
            </a:r>
            <a:r>
              <a:rPr lang="cs-CZ" dirty="0" smtClean="0"/>
              <a:t> </a:t>
            </a:r>
            <a:r>
              <a:rPr lang="cs-CZ" sz="1800" dirty="0"/>
              <a:t>Recommendations </a:t>
            </a:r>
            <a:r>
              <a:rPr lang="cs-CZ" dirty="0" smtClean="0"/>
              <a:t>– </a:t>
            </a:r>
            <a:r>
              <a:rPr lang="en-GB" dirty="0" smtClean="0"/>
              <a:t>lighting, ventilation and electricity</a:t>
            </a:r>
          </a:p>
          <a:p>
            <a:endParaRPr lang="en-GB" dirty="0"/>
          </a:p>
        </p:txBody>
      </p:sp>
      <p:sp>
        <p:nvSpPr>
          <p:cNvPr id="24"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1.6</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some recommendations for lighting, ventilation and electricity.</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174965188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dirty="0" smtClean="0"/>
              <a:t>The possibilities to optimize the electrical and lighting systems in schools and public buildings are numerous:</a:t>
            </a:r>
          </a:p>
          <a:p>
            <a:pPr marL="342900" indent="-342900">
              <a:buFont typeface="Wingdings" panose="05000000000000000000" pitchFamily="2" charset="2"/>
              <a:buChar char="ü"/>
            </a:pPr>
            <a:r>
              <a:rPr lang="en-GB" dirty="0" smtClean="0"/>
              <a:t>LED lighting is state-of-the-art and cost optimal</a:t>
            </a:r>
          </a:p>
          <a:p>
            <a:pPr marL="342900" indent="-342900">
              <a:buFont typeface="Wingdings" panose="05000000000000000000" pitchFamily="2" charset="2"/>
              <a:buChar char="ü"/>
            </a:pPr>
            <a:r>
              <a:rPr lang="en-GB" dirty="0" smtClean="0"/>
              <a:t>Switch off the lights if you leave the room or make automatic controls (daylight, presence)</a:t>
            </a:r>
          </a:p>
          <a:p>
            <a:pPr marL="342900" indent="-342900">
              <a:buFont typeface="Wingdings" panose="05000000000000000000" pitchFamily="2" charset="2"/>
              <a:buChar char="ü"/>
            </a:pPr>
            <a:r>
              <a:rPr lang="en-GB" dirty="0" smtClean="0"/>
              <a:t>Reduce number of printers, copiers, fridges and vending machines</a:t>
            </a:r>
          </a:p>
          <a:p>
            <a:pPr marL="342900" indent="-342900">
              <a:buFont typeface="Wingdings" panose="05000000000000000000" pitchFamily="2" charset="2"/>
              <a:buChar char="ü"/>
            </a:pPr>
            <a:r>
              <a:rPr lang="en-GB" dirty="0" smtClean="0"/>
              <a:t>Use timer for electric boilers (hot water)</a:t>
            </a:r>
          </a:p>
          <a:p>
            <a:pPr marL="342900" indent="-342900">
              <a:buFont typeface="Wingdings" panose="05000000000000000000" pitchFamily="2" charset="2"/>
              <a:buChar char="ü"/>
            </a:pPr>
            <a:r>
              <a:rPr lang="en-GB" dirty="0" smtClean="0"/>
              <a:t>Use switchable power strips for your PCs and IT equipment</a:t>
            </a:r>
          </a:p>
          <a:p>
            <a:pPr marL="342900" indent="-342900">
              <a:buFont typeface="Wingdings" panose="05000000000000000000" pitchFamily="2" charset="2"/>
              <a:buChar char="ü"/>
            </a:pPr>
            <a:r>
              <a:rPr lang="en-GB" dirty="0" smtClean="0"/>
              <a:t>Buy energy efficient equipment</a:t>
            </a:r>
          </a:p>
          <a:p>
            <a:pPr marL="342900" indent="-342900">
              <a:buFont typeface="Wingdings" panose="05000000000000000000" pitchFamily="2" charset="2"/>
              <a:buChar char="ü"/>
            </a:pPr>
            <a:r>
              <a:rPr lang="en-GB" dirty="0"/>
              <a:t>R</a:t>
            </a:r>
            <a:r>
              <a:rPr lang="en-GB" dirty="0" smtClean="0"/>
              <a:t>educe standby losses</a:t>
            </a:r>
          </a:p>
          <a:p>
            <a:pPr marL="342900" indent="-342900">
              <a:buFont typeface="Wingdings" panose="05000000000000000000" pitchFamily="2" charset="2"/>
              <a:buChar char="ü"/>
            </a:pPr>
            <a:r>
              <a:rPr lang="en-GB" dirty="0" smtClean="0"/>
              <a:t>Change behaviour, make a game out of it</a:t>
            </a:r>
          </a:p>
          <a:p>
            <a:pPr marL="342900" indent="-342900">
              <a:buFont typeface="Wingdings" panose="05000000000000000000" pitchFamily="2" charset="2"/>
              <a:buChar char="ü"/>
            </a:pPr>
            <a:r>
              <a:rPr lang="en-GB" dirty="0" smtClean="0"/>
              <a:t>...</a:t>
            </a:r>
          </a:p>
          <a:p>
            <a:endParaRPr lang="en-GB" dirty="0"/>
          </a:p>
        </p:txBody>
      </p:sp>
    </p:spTree>
    <p:extLst>
      <p:ext uri="{BB962C8B-B14F-4D97-AF65-F5344CB8AC3E}">
        <p14:creationId xmlns:p14="http://schemas.microsoft.com/office/powerpoint/2010/main" val="389857297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en-GB" b="1" u="sng" dirty="0" smtClean="0"/>
              <a:t>LED lighting:</a:t>
            </a:r>
          </a:p>
          <a:p>
            <a:pPr marL="342900" indent="-342900">
              <a:buFont typeface="Wingdings" panose="05000000000000000000" pitchFamily="2" charset="2"/>
              <a:buChar char="ü"/>
            </a:pPr>
            <a:r>
              <a:rPr lang="en-GB" dirty="0" smtClean="0"/>
              <a:t>Take care of </a:t>
            </a:r>
            <a:r>
              <a:rPr lang="en-GB" dirty="0"/>
              <a:t>the right </a:t>
            </a:r>
            <a:r>
              <a:rPr lang="en-GB" dirty="0" smtClean="0"/>
              <a:t>illuminance (EN 12464-1)</a:t>
            </a:r>
            <a:br>
              <a:rPr lang="en-GB" dirty="0" smtClean="0"/>
            </a:br>
            <a:r>
              <a:rPr lang="en-GB" dirty="0" smtClean="0"/>
              <a:t>- if the existing illuminance is poor (very often with old lighting systems), savings are lower...</a:t>
            </a:r>
          </a:p>
          <a:p>
            <a:pPr marL="342900" indent="-342900">
              <a:buFont typeface="Wingdings" panose="05000000000000000000" pitchFamily="2" charset="2"/>
              <a:buChar char="ü"/>
            </a:pPr>
            <a:r>
              <a:rPr lang="en-GB" dirty="0" smtClean="0"/>
              <a:t>Consumption with new lighting should be &lt; 6 kWh/m² and year</a:t>
            </a:r>
          </a:p>
          <a:p>
            <a:pPr marL="342900" indent="-342900">
              <a:buFont typeface="Wingdings" panose="05000000000000000000" pitchFamily="2" charset="2"/>
              <a:buChar char="ü"/>
            </a:pPr>
            <a:r>
              <a:rPr lang="en-GB" dirty="0" smtClean="0"/>
              <a:t>Use daylight and presence control in classrooms, most new lighting systems are prepared for it</a:t>
            </a:r>
          </a:p>
          <a:p>
            <a:pPr marL="342900" indent="-342900">
              <a:buFont typeface="Wingdings" panose="05000000000000000000" pitchFamily="2" charset="2"/>
              <a:buChar char="ü"/>
            </a:pPr>
            <a:r>
              <a:rPr lang="en-GB" dirty="0" smtClean="0"/>
              <a:t>Sometimes retrofit solutions reduce</a:t>
            </a:r>
            <a:br>
              <a:rPr lang="en-GB" dirty="0" smtClean="0"/>
            </a:br>
            <a:r>
              <a:rPr lang="en-GB" dirty="0" smtClean="0"/>
              <a:t>costs – take care of technical </a:t>
            </a:r>
            <a:br>
              <a:rPr lang="en-GB" dirty="0" smtClean="0"/>
            </a:br>
            <a:r>
              <a:rPr lang="en-GB" dirty="0" smtClean="0"/>
              <a:t>limitations; very often the whole </a:t>
            </a:r>
            <a:br>
              <a:rPr lang="en-GB" dirty="0" smtClean="0"/>
            </a:br>
            <a:r>
              <a:rPr lang="en-GB" dirty="0" smtClean="0"/>
              <a:t>system should be changed</a:t>
            </a:r>
          </a:p>
          <a:p>
            <a:pPr marL="342900" indent="-342900">
              <a:buFont typeface="Wingdings" panose="05000000000000000000" pitchFamily="2" charset="2"/>
              <a:buChar char="ü"/>
            </a:pPr>
            <a:endParaRPr lang="en-GB" dirty="0" smtClean="0"/>
          </a:p>
          <a:p>
            <a:endParaRPr lang="en-GB"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8426" y="3732395"/>
            <a:ext cx="2643978" cy="1743373"/>
          </a:xfrm>
          <a:prstGeom prst="rect">
            <a:avLst/>
          </a:prstGeom>
        </p:spPr>
      </p:pic>
    </p:spTree>
    <p:extLst>
      <p:ext uri="{BB962C8B-B14F-4D97-AF65-F5344CB8AC3E}">
        <p14:creationId xmlns:p14="http://schemas.microsoft.com/office/powerpoint/2010/main" val="111844865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4" y="1048035"/>
            <a:ext cx="7944592" cy="500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2654309" y="5763428"/>
            <a:ext cx="4483132" cy="292988"/>
          </a:xfrm>
          <a:prstGeom prst="rect">
            <a:avLst/>
          </a:prstGeom>
          <a:noFill/>
        </p:spPr>
        <p:txBody>
          <a:bodyPr wrap="none" lIns="76794" tIns="38397" rIns="76794" bIns="38397" rtlCol="0">
            <a:spAutoFit/>
          </a:bodyPr>
          <a:lstStyle/>
          <a:p>
            <a:r>
              <a:rPr lang="en-GB" sz="1400" dirty="0" smtClean="0">
                <a:solidFill>
                  <a:schemeClr val="accent1"/>
                </a:solidFill>
                <a:latin typeface="Trebuchet MS" pitchFamily="34" charset="0"/>
                <a:cs typeface="Raleway"/>
              </a:rPr>
              <a:t>Source: Styrian Energy Agency; http:\www.ea-stmk.at</a:t>
            </a:r>
          </a:p>
        </p:txBody>
      </p:sp>
    </p:spTree>
    <p:extLst>
      <p:ext uri="{BB962C8B-B14F-4D97-AF65-F5344CB8AC3E}">
        <p14:creationId xmlns:p14="http://schemas.microsoft.com/office/powerpoint/2010/main" val="199529751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p:cNvSpPr>
            <a:spLocks noGrp="1"/>
          </p:cNvSpPr>
          <p:nvPr>
            <p:ph type="body" sz="quarter" idx="17"/>
          </p:nvPr>
        </p:nvSpPr>
        <p:spPr>
          <a:xfrm>
            <a:off x="320082" y="1329278"/>
            <a:ext cx="1976216" cy="1974365"/>
          </a:xfrm>
        </p:spPr>
        <p:txBody>
          <a:bodyPr/>
          <a:lstStyle/>
          <a:p>
            <a:r>
              <a:rPr lang="cs-CZ" dirty="0" smtClean="0"/>
              <a:t>  3.1</a:t>
            </a:r>
            <a:r>
              <a:rPr lang="cs-CZ" dirty="0" smtClean="0"/>
              <a:t>.</a:t>
            </a:r>
            <a:r>
              <a:rPr lang="it-IT" dirty="0" smtClean="0"/>
              <a:t> 7 </a:t>
            </a:r>
            <a:r>
              <a:rPr lang="cs-CZ" dirty="0" smtClean="0"/>
              <a:t> </a:t>
            </a:r>
            <a:r>
              <a:rPr lang="de-DE" sz="1800" dirty="0" err="1" smtClean="0"/>
              <a:t>useful</a:t>
            </a:r>
            <a:r>
              <a:rPr lang="de-DE" sz="1800" dirty="0" smtClean="0"/>
              <a:t> </a:t>
            </a:r>
            <a:r>
              <a:rPr lang="de-DE" sz="1800" dirty="0" err="1" smtClean="0"/>
              <a:t>information</a:t>
            </a:r>
            <a:endParaRPr lang="en-GB" dirty="0" smtClean="0"/>
          </a:p>
          <a:p>
            <a:endParaRPr lang="en-GB" dirty="0"/>
          </a:p>
        </p:txBody>
      </p:sp>
      <p:sp>
        <p:nvSpPr>
          <p:cNvPr id="24"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1.7</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You get some useful information (online links) on EU-level and a contact point to the creator of this module.</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26310719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06589" y="1307806"/>
            <a:ext cx="8562974" cy="4167962"/>
          </a:xfrm>
        </p:spPr>
        <p:txBody>
          <a:bodyPr/>
          <a:lstStyle/>
          <a:p>
            <a:r>
              <a:rPr lang="en-GB" dirty="0" smtClean="0"/>
              <a:t>FEEDSCHOOLS webpage: </a:t>
            </a:r>
          </a:p>
          <a:p>
            <a:r>
              <a:rPr lang="de-DE" dirty="0" smtClean="0">
                <a:hlinkClick r:id="rId2"/>
              </a:rPr>
              <a:t>https</a:t>
            </a:r>
            <a:r>
              <a:rPr lang="de-DE" dirty="0">
                <a:hlinkClick r:id="rId2"/>
              </a:rPr>
              <a:t>://www.interreg-central.eu/Content.Node/FEEDSCHOOLS.html</a:t>
            </a:r>
            <a:endParaRPr lang="en-GB" dirty="0" smtClean="0"/>
          </a:p>
          <a:p>
            <a:r>
              <a:rPr lang="en-GB" dirty="0" smtClean="0"/>
              <a:t>Examples how it works:</a:t>
            </a:r>
          </a:p>
          <a:p>
            <a:r>
              <a:rPr lang="de-DE" dirty="0">
                <a:hlinkClick r:id="rId3"/>
              </a:rPr>
              <a:t>https://</a:t>
            </a:r>
            <a:r>
              <a:rPr lang="de-DE" dirty="0" smtClean="0">
                <a:hlinkClick r:id="rId3"/>
              </a:rPr>
              <a:t>www.epbd-ca.eu/wp-content/uploads/2011/05/CT5_Report_Selected_examples_of_NZEBs-final.pdf</a:t>
            </a:r>
            <a:endParaRPr lang="de-DE" dirty="0" smtClean="0"/>
          </a:p>
          <a:p>
            <a:endParaRPr lang="en-GB" dirty="0" smtClean="0"/>
          </a:p>
          <a:p>
            <a:r>
              <a:rPr lang="en-GB" dirty="0" smtClean="0"/>
              <a:t>EU energy performance of buildings directive: </a:t>
            </a:r>
            <a:r>
              <a:rPr lang="de-DE" dirty="0">
                <a:hlinkClick r:id="rId4"/>
              </a:rPr>
              <a:t>https://ec.europa.eu/energy/topics/energy-efficiency/energy-efficient-buildings/energy-performance-buildings-directive_en</a:t>
            </a:r>
            <a:endParaRPr lang="en-GB" dirty="0"/>
          </a:p>
        </p:txBody>
      </p:sp>
    </p:spTree>
    <p:extLst>
      <p:ext uri="{BB962C8B-B14F-4D97-AF65-F5344CB8AC3E}">
        <p14:creationId xmlns:p14="http://schemas.microsoft.com/office/powerpoint/2010/main" val="4958890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77672" y="1187349"/>
            <a:ext cx="8366208" cy="2078092"/>
          </a:xfrm>
          <a:prstGeom prst="rect">
            <a:avLst/>
          </a:prstGeom>
          <a:noFill/>
        </p:spPr>
        <p:txBody>
          <a:bodyPr wrap="square" lIns="76794" tIns="38397" rIns="76794" bIns="38397" rtlCol="0">
            <a:spAutoFit/>
          </a:bodyPr>
          <a:lstStyle/>
          <a:p>
            <a:r>
              <a:rPr lang="en-GB" sz="2200" b="1" dirty="0">
                <a:solidFill>
                  <a:schemeClr val="accent1"/>
                </a:solidFill>
                <a:latin typeface="Trebuchet MS" pitchFamily="34" charset="0"/>
                <a:cs typeface="Raleway"/>
              </a:rPr>
              <a:t>Learning Objective</a:t>
            </a:r>
            <a:r>
              <a:rPr lang="en-GB" sz="1800" b="1" dirty="0">
                <a:solidFill>
                  <a:schemeClr val="accent1"/>
                </a:solidFill>
                <a:latin typeface="Trebuchet MS" pitchFamily="34" charset="0"/>
                <a:cs typeface="Raleway"/>
              </a:rPr>
              <a:t>: </a:t>
            </a:r>
          </a:p>
          <a:p>
            <a:endParaRPr lang="en-GB" sz="1800" dirty="0">
              <a:solidFill>
                <a:schemeClr val="accent1"/>
              </a:solidFill>
              <a:latin typeface="Trebuchet MS" pitchFamily="34" charset="0"/>
              <a:cs typeface="Raleway"/>
            </a:endParaRPr>
          </a:p>
          <a:p>
            <a:r>
              <a:rPr lang="en-GB" sz="1800" dirty="0">
                <a:solidFill>
                  <a:schemeClr val="accent1"/>
                </a:solidFill>
                <a:latin typeface="Trebuchet MS" pitchFamily="34" charset="0"/>
                <a:cs typeface="Raleway"/>
              </a:rPr>
              <a:t>In this block attendees will be provided with an overview of typical energy efficiency measures in public buildings (especially schools), how to find some measures and recommendations for planning, insulation measures, heating, electricity, lighting and ventilation. Aim is to get to know the most important efficiency measures in buildings. </a:t>
            </a:r>
          </a:p>
        </p:txBody>
      </p:sp>
    </p:spTree>
    <p:extLst>
      <p:ext uri="{BB962C8B-B14F-4D97-AF65-F5344CB8AC3E}">
        <p14:creationId xmlns:p14="http://schemas.microsoft.com/office/powerpoint/2010/main" val="359057101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2190722" y="1702046"/>
            <a:ext cx="4303967" cy="492443"/>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Gerhard Bucar</a:t>
            </a:r>
          </a:p>
          <a:p>
            <a:pPr>
              <a:defRPr/>
            </a:pPr>
            <a:r>
              <a:rPr lang="en-GB" sz="1600" dirty="0" smtClean="0">
                <a:latin typeface="Trebuchet MS" pitchFamily="34" charset="0"/>
                <a:ea typeface="Tahoma" pitchFamily="34" charset="0"/>
                <a:cs typeface="Raleway"/>
              </a:rPr>
              <a:t>Graz Energy Agency</a:t>
            </a:r>
          </a:p>
        </p:txBody>
      </p:sp>
      <p:sp>
        <p:nvSpPr>
          <p:cNvPr id="7" name="TextBox 16"/>
          <p:cNvSpPr txBox="1"/>
          <p:nvPr/>
        </p:nvSpPr>
        <p:spPr>
          <a:xfrm>
            <a:off x="2190722" y="3560752"/>
            <a:ext cx="2311299"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+43 316 811848-13</a:t>
            </a:r>
            <a:endParaRPr lang="en-GB" sz="1600" dirty="0">
              <a:latin typeface="Trebuchet MS" pitchFamily="34" charset="0"/>
              <a:cs typeface="Raleway"/>
            </a:endParaRPr>
          </a:p>
        </p:txBody>
      </p:sp>
      <p:sp>
        <p:nvSpPr>
          <p:cNvPr id="8" name="TextBox 17"/>
          <p:cNvSpPr txBox="1"/>
          <p:nvPr/>
        </p:nvSpPr>
        <p:spPr>
          <a:xfrm>
            <a:off x="2190722" y="3138666"/>
            <a:ext cx="3377912" cy="246221"/>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bucar@grazer-ea.at</a:t>
            </a:r>
            <a:endParaRPr lang="en-GB" sz="1600" dirty="0">
              <a:latin typeface="Trebuchet MS" pitchFamily="34" charset="0"/>
              <a:cs typeface="Raleway"/>
            </a:endParaRPr>
          </a:p>
        </p:txBody>
      </p:sp>
      <p:sp>
        <p:nvSpPr>
          <p:cNvPr id="9" name="Freeform 27"/>
          <p:cNvSpPr>
            <a:spLocks noEditPoints="1"/>
          </p:cNvSpPr>
          <p:nvPr/>
        </p:nvSpPr>
        <p:spPr bwMode="auto">
          <a:xfrm>
            <a:off x="1626677" y="3211599"/>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10" name="Freeform 130"/>
          <p:cNvSpPr>
            <a:spLocks noEditPoints="1"/>
          </p:cNvSpPr>
          <p:nvPr/>
        </p:nvSpPr>
        <p:spPr bwMode="auto">
          <a:xfrm>
            <a:off x="1608384" y="2777321"/>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11" name="TextBox 20"/>
          <p:cNvSpPr txBox="1"/>
          <p:nvPr/>
        </p:nvSpPr>
        <p:spPr>
          <a:xfrm>
            <a:off x="2190722" y="2759112"/>
            <a:ext cx="3278001" cy="246221"/>
          </a:xfrm>
          <a:prstGeom prst="rect">
            <a:avLst/>
          </a:prstGeom>
          <a:noFill/>
        </p:spPr>
        <p:txBody>
          <a:bodyPr wrap="square" lIns="0" tIns="0" rIns="0" bIns="0" rtlCol="0">
            <a:spAutoFit/>
          </a:bodyPr>
          <a:lstStyle/>
          <a:p>
            <a:pPr>
              <a:defRPr/>
            </a:pPr>
            <a:r>
              <a:rPr lang="en-GB" sz="1600" dirty="0" smtClean="0">
                <a:latin typeface="Trebuchet MS" pitchFamily="34" charset="0"/>
                <a:ea typeface="Tahoma" pitchFamily="34" charset="0"/>
                <a:cs typeface="Raleway"/>
              </a:rPr>
              <a:t>www.grazer-ea.at/</a:t>
            </a:r>
            <a:endParaRPr lang="en-GB" sz="1600" dirty="0">
              <a:latin typeface="Trebuchet MS" pitchFamily="34" charset="0"/>
              <a:cs typeface="Raleway"/>
            </a:endParaRPr>
          </a:p>
        </p:txBody>
      </p:sp>
      <p:sp>
        <p:nvSpPr>
          <p:cNvPr id="12" name="Freeform 21"/>
          <p:cNvSpPr>
            <a:spLocks noEditPoints="1"/>
          </p:cNvSpPr>
          <p:nvPr/>
        </p:nvSpPr>
        <p:spPr bwMode="auto">
          <a:xfrm>
            <a:off x="1549990" y="1800471"/>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3" name="Freeform 76"/>
          <p:cNvSpPr>
            <a:spLocks noChangeArrowheads="1"/>
          </p:cNvSpPr>
          <p:nvPr/>
        </p:nvSpPr>
        <p:spPr bwMode="auto">
          <a:xfrm>
            <a:off x="1674819" y="3552117"/>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a:extLst/>
        </p:spPr>
        <p:txBody>
          <a:bodyPr wrap="none" lIns="38405" tIns="19202" rIns="38405" bIns="19202" anchor="ctr"/>
          <a:lstStyle/>
          <a:p>
            <a:endParaRPr lang="en-GB">
              <a:latin typeface="Trebuchet MS" pitchFamily="34" charset="0"/>
            </a:endParaRPr>
          </a:p>
        </p:txBody>
      </p:sp>
      <p:sp>
        <p:nvSpPr>
          <p:cNvPr id="14" name="TextBox 16"/>
          <p:cNvSpPr txBox="1"/>
          <p:nvPr/>
        </p:nvSpPr>
        <p:spPr>
          <a:xfrm>
            <a:off x="2190722" y="4342894"/>
            <a:ext cx="5338283"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facebook.com/</a:t>
            </a:r>
            <a:r>
              <a:rPr lang="en-GB" sz="1600" dirty="0" err="1" smtClean="0">
                <a:latin typeface="Trebuchet MS" pitchFamily="34" charset="0"/>
                <a:cs typeface="Raleway"/>
              </a:rPr>
              <a:t>grazerea</a:t>
            </a:r>
            <a:endParaRPr lang="en-GB" sz="1600" dirty="0">
              <a:latin typeface="Trebuchet MS" pitchFamily="34" charset="0"/>
              <a:cs typeface="Raleway"/>
            </a:endParaRPr>
          </a:p>
        </p:txBody>
      </p:sp>
      <p:sp>
        <p:nvSpPr>
          <p:cNvPr id="15" name="TextBox 16"/>
          <p:cNvSpPr txBox="1"/>
          <p:nvPr/>
        </p:nvSpPr>
        <p:spPr>
          <a:xfrm>
            <a:off x="2190722" y="4715666"/>
            <a:ext cx="5338283"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linkedin.com/in/gerhard-bucar-249688123/</a:t>
            </a:r>
          </a:p>
        </p:txBody>
      </p:sp>
      <p:sp>
        <p:nvSpPr>
          <p:cNvPr id="16" name="TextBox 16"/>
          <p:cNvSpPr txBox="1"/>
          <p:nvPr/>
        </p:nvSpPr>
        <p:spPr>
          <a:xfrm>
            <a:off x="2190722" y="5099070"/>
            <a:ext cx="5338283"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twitter.com/</a:t>
            </a:r>
            <a:r>
              <a:rPr lang="en-GB" sz="1600" dirty="0" err="1">
                <a:latin typeface="Trebuchet MS" pitchFamily="34" charset="0"/>
                <a:cs typeface="Raleway"/>
              </a:rPr>
              <a:t>GEnergieAgentur</a:t>
            </a:r>
            <a:endParaRPr lang="en-GB" sz="1600" dirty="0">
              <a:latin typeface="Trebuchet MS" pitchFamily="34" charset="0"/>
              <a:cs typeface="Raleway"/>
            </a:endParaRPr>
          </a:p>
        </p:txBody>
      </p:sp>
      <p:pic>
        <p:nvPicPr>
          <p:cNvPr id="17" name="Picture 12" descr="\\ISTORAGE\-Print\MA27\Powerpoint\rep\linkedi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677" y="5113182"/>
            <a:ext cx="258763" cy="236537"/>
          </a:xfrm>
          <a:prstGeom prst="rect">
            <a:avLst/>
          </a:prstGeom>
          <a:noFill/>
          <a:ln>
            <a:noFill/>
          </a:ln>
        </p:spPr>
      </p:pic>
      <p:pic>
        <p:nvPicPr>
          <p:cNvPr id="18" name="Picture 13" descr="\\ISTORAGE\-Print\MA27\Powerpoint\rep\twitte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044" y="4760274"/>
            <a:ext cx="258763" cy="201613"/>
          </a:xfrm>
          <a:prstGeom prst="rect">
            <a:avLst/>
          </a:prstGeom>
          <a:noFill/>
          <a:ln>
            <a:noFill/>
          </a:ln>
        </p:spPr>
      </p:pic>
      <p:pic>
        <p:nvPicPr>
          <p:cNvPr id="19" name="Picture 14" descr="\\ISTORAGE\-Print\MA27\Powerpoint\rep\faceboo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8620" y="4342111"/>
            <a:ext cx="123825" cy="258763"/>
          </a:xfrm>
          <a:prstGeom prst="rect">
            <a:avLst/>
          </a:prstGeom>
          <a:noFill/>
          <a:ln>
            <a:noFill/>
          </a:ln>
        </p:spPr>
      </p:pic>
    </p:spTree>
    <p:extLst>
      <p:ext uri="{BB962C8B-B14F-4D97-AF65-F5344CB8AC3E}">
        <p14:creationId xmlns:p14="http://schemas.microsoft.com/office/powerpoint/2010/main" val="41825628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(1)</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de-DE" dirty="0" err="1" smtClean="0"/>
              <a:t>How</a:t>
            </a:r>
            <a:r>
              <a:rPr lang="de-DE" dirty="0" smtClean="0"/>
              <a:t> </a:t>
            </a:r>
            <a:r>
              <a:rPr lang="de-DE" dirty="0" err="1" smtClean="0"/>
              <a:t>many</a:t>
            </a:r>
            <a:r>
              <a:rPr lang="de-DE" dirty="0" smtClean="0"/>
              <a:t> </a:t>
            </a:r>
            <a:r>
              <a:rPr lang="de-DE" dirty="0" err="1" smtClean="0"/>
              <a:t>trees</a:t>
            </a:r>
            <a:r>
              <a:rPr lang="de-DE" dirty="0" smtClean="0"/>
              <a:t> do </a:t>
            </a:r>
            <a:r>
              <a:rPr lang="de-DE" dirty="0" err="1" smtClean="0"/>
              <a:t>you</a:t>
            </a:r>
            <a:r>
              <a:rPr lang="de-DE" dirty="0" smtClean="0"/>
              <a:t> </a:t>
            </a:r>
            <a:r>
              <a:rPr lang="de-DE" dirty="0" err="1" smtClean="0"/>
              <a:t>have</a:t>
            </a:r>
            <a:r>
              <a:rPr lang="de-DE" dirty="0" smtClean="0"/>
              <a:t> </a:t>
            </a:r>
            <a:r>
              <a:rPr lang="de-DE" dirty="0" err="1" smtClean="0"/>
              <a:t>to</a:t>
            </a:r>
            <a:r>
              <a:rPr lang="de-DE" dirty="0" smtClean="0"/>
              <a:t> plant </a:t>
            </a:r>
            <a:r>
              <a:rPr lang="de-DE" dirty="0" err="1" smtClean="0"/>
              <a:t>to</a:t>
            </a:r>
            <a:r>
              <a:rPr lang="de-DE" dirty="0" smtClean="0"/>
              <a:t> </a:t>
            </a:r>
            <a:r>
              <a:rPr lang="de-DE" dirty="0" err="1" smtClean="0"/>
              <a:t>compensate</a:t>
            </a:r>
            <a:r>
              <a:rPr lang="de-DE" dirty="0" smtClean="0"/>
              <a:t> 100.000 kWh  </a:t>
            </a:r>
            <a:r>
              <a:rPr lang="de-DE" dirty="0"/>
              <a:t>(fossil) gas </a:t>
            </a:r>
            <a:r>
              <a:rPr lang="de-DE" dirty="0" err="1"/>
              <a:t>consumption</a:t>
            </a:r>
            <a:r>
              <a:rPr lang="de-DE" dirty="0"/>
              <a:t> per </a:t>
            </a:r>
            <a:r>
              <a:rPr lang="de-DE" dirty="0" err="1"/>
              <a:t>year</a:t>
            </a:r>
            <a:endParaRPr lang="de-DE" dirty="0"/>
          </a:p>
          <a:p>
            <a:pPr marL="342900" indent="-342900">
              <a:buFont typeface="Wingdings"/>
              <a:buChar char="¨"/>
            </a:pPr>
            <a:r>
              <a:rPr lang="de-DE" dirty="0" smtClean="0"/>
              <a:t>160</a:t>
            </a:r>
            <a:r>
              <a:rPr lang="de-DE" dirty="0"/>
              <a:t>		 	</a:t>
            </a:r>
            <a:r>
              <a:rPr lang="de-DE" sz="1800" dirty="0">
                <a:solidFill>
                  <a:srgbClr val="7494A4"/>
                </a:solidFill>
                <a:sym typeface="Wingdings"/>
              </a:rPr>
              <a:t></a:t>
            </a:r>
            <a:r>
              <a:rPr lang="de-DE" dirty="0">
                <a:sym typeface="Wingdings"/>
              </a:rPr>
              <a:t> </a:t>
            </a:r>
            <a:r>
              <a:rPr lang="de-DE" dirty="0"/>
              <a:t>1760		 </a:t>
            </a:r>
            <a:r>
              <a:rPr lang="de-DE" sz="1800" dirty="0">
                <a:solidFill>
                  <a:srgbClr val="7494A4"/>
                </a:solidFill>
                <a:sym typeface="Wingdings"/>
              </a:rPr>
              <a:t></a:t>
            </a:r>
            <a:r>
              <a:rPr lang="de-DE" dirty="0" smtClean="0">
                <a:sym typeface="Wingdings"/>
              </a:rPr>
              <a:t> </a:t>
            </a:r>
            <a:r>
              <a:rPr lang="de-DE" dirty="0"/>
              <a:t>100000</a:t>
            </a:r>
          </a:p>
          <a:p>
            <a:endParaRPr lang="de-DE" sz="1400" dirty="0" smtClean="0"/>
          </a:p>
          <a:p>
            <a:r>
              <a:rPr lang="de-DE" dirty="0" smtClean="0"/>
              <a:t>The </a:t>
            </a:r>
            <a:r>
              <a:rPr lang="de-DE" dirty="0" err="1" smtClean="0"/>
              <a:t>saving</a:t>
            </a:r>
            <a:r>
              <a:rPr lang="de-DE" dirty="0" smtClean="0"/>
              <a:t> potential of </a:t>
            </a:r>
            <a:r>
              <a:rPr lang="de-DE" dirty="0" err="1" smtClean="0"/>
              <a:t>hydraulic</a:t>
            </a:r>
            <a:r>
              <a:rPr lang="de-DE" dirty="0" smtClean="0"/>
              <a:t> </a:t>
            </a:r>
            <a:r>
              <a:rPr lang="de-DE" dirty="0" err="1" smtClean="0"/>
              <a:t>optimization</a:t>
            </a:r>
            <a:r>
              <a:rPr lang="de-DE" dirty="0" smtClean="0"/>
              <a:t> </a:t>
            </a:r>
            <a:r>
              <a:rPr lang="de-DE" dirty="0" err="1" smtClean="0"/>
              <a:t>is</a:t>
            </a:r>
            <a:r>
              <a:rPr lang="de-DE" dirty="0" smtClean="0"/>
              <a:t> </a:t>
            </a:r>
            <a:r>
              <a:rPr lang="de-DE" dirty="0" err="1" smtClean="0"/>
              <a:t>normally</a:t>
            </a:r>
            <a:endParaRPr lang="de-DE" dirty="0" smtClean="0"/>
          </a:p>
          <a:p>
            <a:pPr marL="342900" indent="-342900">
              <a:buFont typeface="Wingdings"/>
              <a:buChar char="¨"/>
            </a:pPr>
            <a:r>
              <a:rPr lang="de-DE" dirty="0" smtClean="0"/>
              <a:t>5</a:t>
            </a:r>
            <a:r>
              <a:rPr lang="de-DE" dirty="0"/>
              <a:t>%			 </a:t>
            </a:r>
            <a:r>
              <a:rPr lang="de-DE" sz="1800" dirty="0">
                <a:solidFill>
                  <a:srgbClr val="7494A4"/>
                </a:solidFill>
                <a:sym typeface="Wingdings"/>
              </a:rPr>
              <a:t></a:t>
            </a:r>
            <a:r>
              <a:rPr lang="de-DE" dirty="0" smtClean="0">
                <a:sym typeface="Wingdings"/>
              </a:rPr>
              <a:t> </a:t>
            </a:r>
            <a:r>
              <a:rPr lang="de-DE" dirty="0"/>
              <a:t>10-20%		 </a:t>
            </a:r>
            <a:r>
              <a:rPr lang="de-DE" sz="1800" dirty="0">
                <a:solidFill>
                  <a:srgbClr val="7494A4"/>
                </a:solidFill>
                <a:sym typeface="Wingdings"/>
              </a:rPr>
              <a:t></a:t>
            </a:r>
            <a:r>
              <a:rPr lang="de-DE" dirty="0" smtClean="0">
                <a:sym typeface="Wingdings"/>
              </a:rPr>
              <a:t> </a:t>
            </a:r>
            <a:r>
              <a:rPr lang="de-DE" dirty="0"/>
              <a:t>50%</a:t>
            </a:r>
          </a:p>
          <a:p>
            <a:endParaRPr lang="de-DE" sz="1400" dirty="0" smtClean="0"/>
          </a:p>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first</a:t>
            </a:r>
            <a:r>
              <a:rPr lang="de-DE" dirty="0" smtClean="0"/>
              <a:t> </a:t>
            </a:r>
            <a:r>
              <a:rPr lang="de-DE" dirty="0" err="1" smtClean="0"/>
              <a:t>steps</a:t>
            </a:r>
            <a:r>
              <a:rPr lang="de-DE" dirty="0" smtClean="0"/>
              <a:t> </a:t>
            </a:r>
            <a:r>
              <a:rPr lang="de-DE" dirty="0" err="1" smtClean="0"/>
              <a:t>to</a:t>
            </a:r>
            <a:r>
              <a:rPr lang="de-DE" dirty="0" smtClean="0"/>
              <a:t> </a:t>
            </a:r>
            <a:r>
              <a:rPr lang="de-DE" dirty="0" err="1" smtClean="0"/>
              <a:t>know</a:t>
            </a:r>
            <a:r>
              <a:rPr lang="de-DE" dirty="0" smtClean="0"/>
              <a:t> </a:t>
            </a:r>
            <a:r>
              <a:rPr lang="de-DE" dirty="0" err="1" smtClean="0"/>
              <a:t>the</a:t>
            </a:r>
            <a:r>
              <a:rPr lang="de-DE" dirty="0" smtClean="0"/>
              <a:t> </a:t>
            </a:r>
            <a:r>
              <a:rPr lang="de-DE" dirty="0" err="1" smtClean="0"/>
              <a:t>weak</a:t>
            </a:r>
            <a:r>
              <a:rPr lang="de-DE" dirty="0" smtClean="0"/>
              <a:t> </a:t>
            </a:r>
            <a:r>
              <a:rPr lang="de-DE" dirty="0" err="1" smtClean="0"/>
              <a:t>points</a:t>
            </a:r>
            <a:r>
              <a:rPr lang="de-DE" dirty="0" smtClean="0"/>
              <a:t> of </a:t>
            </a:r>
            <a:r>
              <a:rPr lang="de-DE" dirty="0" err="1" smtClean="0"/>
              <a:t>your</a:t>
            </a:r>
            <a:r>
              <a:rPr lang="de-DE" dirty="0" smtClean="0"/>
              <a:t> energy </a:t>
            </a:r>
            <a:r>
              <a:rPr lang="de-DE" dirty="0" err="1" smtClean="0"/>
              <a:t>cosumption</a:t>
            </a:r>
            <a:r>
              <a:rPr lang="de-DE" dirty="0" smtClean="0"/>
              <a:t>?</a:t>
            </a:r>
          </a:p>
          <a:p>
            <a:pPr marL="342900" indent="-342900">
              <a:buFont typeface="Wingdings"/>
              <a:buChar char="¨"/>
            </a:pPr>
            <a:r>
              <a:rPr lang="de-DE" dirty="0" smtClean="0"/>
              <a:t>Meter </a:t>
            </a:r>
            <a:r>
              <a:rPr lang="de-DE" dirty="0" err="1"/>
              <a:t>the</a:t>
            </a:r>
            <a:r>
              <a:rPr lang="de-DE" dirty="0"/>
              <a:t> </a:t>
            </a:r>
            <a:r>
              <a:rPr lang="de-DE" dirty="0" err="1"/>
              <a:t>consumption</a:t>
            </a:r>
            <a:r>
              <a:rPr lang="de-DE" dirty="0"/>
              <a:t>  in </a:t>
            </a:r>
            <a:r>
              <a:rPr lang="de-DE" dirty="0" err="1"/>
              <a:t>detail</a:t>
            </a:r>
            <a:r>
              <a:rPr lang="de-DE" dirty="0"/>
              <a:t> (15 min. </a:t>
            </a:r>
            <a:r>
              <a:rPr lang="de-DE" dirty="0" err="1"/>
              <a:t>interval</a:t>
            </a:r>
            <a:r>
              <a:rPr lang="de-DE" dirty="0"/>
              <a:t>), </a:t>
            </a:r>
            <a:r>
              <a:rPr lang="de-DE" dirty="0" err="1"/>
              <a:t>analyse</a:t>
            </a:r>
            <a:r>
              <a:rPr lang="de-DE" dirty="0"/>
              <a:t> </a:t>
            </a:r>
            <a:r>
              <a:rPr lang="de-DE" dirty="0" err="1"/>
              <a:t>it</a:t>
            </a:r>
            <a:endParaRPr lang="de-DE" dirty="0"/>
          </a:p>
          <a:p>
            <a:pPr marL="342900" indent="-342900">
              <a:buFont typeface="Wingdings"/>
              <a:buChar char="¨"/>
            </a:pPr>
            <a:r>
              <a:rPr lang="de-DE" dirty="0" err="1" smtClean="0"/>
              <a:t>Taking</a:t>
            </a:r>
            <a:r>
              <a:rPr lang="de-DE" dirty="0" smtClean="0"/>
              <a:t> </a:t>
            </a:r>
            <a:r>
              <a:rPr lang="de-DE" dirty="0"/>
              <a:t>IR-pictures in </a:t>
            </a:r>
            <a:r>
              <a:rPr lang="de-DE" dirty="0" err="1"/>
              <a:t>summer</a:t>
            </a:r>
            <a:r>
              <a:rPr lang="de-DE" dirty="0"/>
              <a:t> at </a:t>
            </a:r>
            <a:r>
              <a:rPr lang="de-DE" dirty="0" err="1"/>
              <a:t>daylight</a:t>
            </a:r>
            <a:r>
              <a:rPr lang="de-DE" dirty="0"/>
              <a:t> </a:t>
            </a:r>
          </a:p>
          <a:p>
            <a:pPr marL="342900" indent="-342900">
              <a:buFont typeface="Wingdings"/>
              <a:buChar char="¨"/>
            </a:pPr>
            <a:r>
              <a:rPr lang="de-DE" dirty="0" err="1" smtClean="0"/>
              <a:t>Taking</a:t>
            </a:r>
            <a:r>
              <a:rPr lang="de-DE" dirty="0" smtClean="0"/>
              <a:t> </a:t>
            </a:r>
            <a:r>
              <a:rPr lang="de-DE" dirty="0"/>
              <a:t>a </a:t>
            </a:r>
            <a:r>
              <a:rPr lang="de-DE" dirty="0" err="1"/>
              <a:t>photo</a:t>
            </a:r>
            <a:r>
              <a:rPr lang="de-DE" dirty="0"/>
              <a:t> of </a:t>
            </a:r>
            <a:r>
              <a:rPr lang="de-DE" dirty="0" err="1"/>
              <a:t>the</a:t>
            </a:r>
            <a:r>
              <a:rPr lang="de-DE" dirty="0"/>
              <a:t> </a:t>
            </a:r>
            <a:r>
              <a:rPr lang="de-DE" dirty="0" err="1"/>
              <a:t>building</a:t>
            </a:r>
            <a:r>
              <a:rPr lang="de-DE" dirty="0"/>
              <a:t> </a:t>
            </a:r>
            <a:r>
              <a:rPr lang="de-DE" dirty="0" err="1"/>
              <a:t>with</a:t>
            </a:r>
            <a:r>
              <a:rPr lang="de-DE" dirty="0"/>
              <a:t> </a:t>
            </a:r>
            <a:r>
              <a:rPr lang="de-DE" dirty="0" err="1"/>
              <a:t>your</a:t>
            </a:r>
            <a:r>
              <a:rPr lang="de-DE" dirty="0"/>
              <a:t> mobile and </a:t>
            </a:r>
            <a:br>
              <a:rPr lang="de-DE" dirty="0"/>
            </a:br>
            <a:r>
              <a:rPr lang="de-DE" dirty="0" err="1"/>
              <a:t>sending</a:t>
            </a:r>
            <a:r>
              <a:rPr lang="de-DE" dirty="0"/>
              <a:t> </a:t>
            </a:r>
            <a:r>
              <a:rPr lang="de-DE" dirty="0" err="1"/>
              <a:t>it</a:t>
            </a:r>
            <a:r>
              <a:rPr lang="de-DE" dirty="0"/>
              <a:t> </a:t>
            </a:r>
            <a:r>
              <a:rPr lang="de-DE" dirty="0" err="1"/>
              <a:t>to</a:t>
            </a:r>
            <a:r>
              <a:rPr lang="de-DE" dirty="0"/>
              <a:t> an </a:t>
            </a:r>
            <a:r>
              <a:rPr lang="de-DE" dirty="0" smtClean="0"/>
              <a:t>expert</a:t>
            </a:r>
            <a:endParaRPr lang="de-DE" dirty="0"/>
          </a:p>
        </p:txBody>
      </p:sp>
    </p:spTree>
    <p:extLst>
      <p:ext uri="{BB962C8B-B14F-4D97-AF65-F5344CB8AC3E}">
        <p14:creationId xmlns:p14="http://schemas.microsoft.com/office/powerpoint/2010/main" val="17382516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(2)</a:t>
            </a:r>
            <a:endParaRPr lang="de-DE" dirty="0"/>
          </a:p>
        </p:txBody>
      </p:sp>
      <p:sp>
        <p:nvSpPr>
          <p:cNvPr id="3" name="Textplatzhalter 2"/>
          <p:cNvSpPr>
            <a:spLocks noGrp="1"/>
          </p:cNvSpPr>
          <p:nvPr>
            <p:ph type="body" sz="quarter" idx="10"/>
          </p:nvPr>
        </p:nvSpPr>
        <p:spPr>
          <a:xfrm>
            <a:off x="296864" y="1181341"/>
            <a:ext cx="8562974" cy="4733071"/>
          </a:xfrm>
        </p:spPr>
        <p:txBody>
          <a:bodyPr/>
          <a:lstStyle/>
          <a:p>
            <a:r>
              <a:rPr lang="de-DE" dirty="0" err="1" smtClean="0"/>
              <a:t>What</a:t>
            </a:r>
            <a:r>
              <a:rPr lang="de-DE" dirty="0" smtClean="0"/>
              <a:t> </a:t>
            </a:r>
            <a:r>
              <a:rPr lang="de-DE" dirty="0" err="1" smtClean="0"/>
              <a:t>is</a:t>
            </a:r>
            <a:r>
              <a:rPr lang="de-DE" dirty="0" smtClean="0"/>
              <a:t> </a:t>
            </a:r>
            <a:r>
              <a:rPr lang="de-DE" dirty="0" err="1" smtClean="0"/>
              <a:t>most</a:t>
            </a:r>
            <a:r>
              <a:rPr lang="de-DE" dirty="0" smtClean="0"/>
              <a:t> </a:t>
            </a:r>
            <a:r>
              <a:rPr lang="de-DE" dirty="0" err="1" smtClean="0"/>
              <a:t>important</a:t>
            </a:r>
            <a:r>
              <a:rPr lang="de-DE" dirty="0" smtClean="0"/>
              <a:t> </a:t>
            </a:r>
            <a:r>
              <a:rPr lang="de-DE" dirty="0" err="1" smtClean="0"/>
              <a:t>to</a:t>
            </a:r>
            <a:r>
              <a:rPr lang="de-DE" dirty="0" smtClean="0"/>
              <a:t> </a:t>
            </a:r>
            <a:r>
              <a:rPr lang="de-DE" dirty="0" err="1" smtClean="0"/>
              <a:t>reach</a:t>
            </a:r>
            <a:r>
              <a:rPr lang="de-DE" dirty="0" smtClean="0"/>
              <a:t> an </a:t>
            </a:r>
            <a:r>
              <a:rPr lang="de-DE" dirty="0" err="1" smtClean="0"/>
              <a:t>nearly</a:t>
            </a:r>
            <a:r>
              <a:rPr lang="de-DE" dirty="0" smtClean="0"/>
              <a:t> </a:t>
            </a:r>
            <a:r>
              <a:rPr lang="de-DE" dirty="0" err="1" smtClean="0"/>
              <a:t>zero</a:t>
            </a:r>
            <a:r>
              <a:rPr lang="de-DE" dirty="0" smtClean="0"/>
              <a:t> energy </a:t>
            </a:r>
            <a:r>
              <a:rPr lang="de-DE" dirty="0" err="1" smtClean="0"/>
              <a:t>building</a:t>
            </a:r>
            <a:r>
              <a:rPr lang="de-DE" dirty="0" smtClean="0"/>
              <a:t>?</a:t>
            </a:r>
          </a:p>
          <a:p>
            <a:pPr marL="342900" indent="-342900">
              <a:buFont typeface="Wingdings"/>
              <a:buChar char="¨"/>
            </a:pPr>
            <a:r>
              <a:rPr lang="de-DE" dirty="0" err="1"/>
              <a:t>I</a:t>
            </a:r>
            <a:r>
              <a:rPr lang="de-DE" dirty="0" err="1" smtClean="0"/>
              <a:t>nsulation</a:t>
            </a:r>
            <a:r>
              <a:rPr lang="de-DE" dirty="0" smtClean="0"/>
              <a:t> of </a:t>
            </a:r>
            <a:r>
              <a:rPr lang="de-DE" dirty="0" err="1" smtClean="0"/>
              <a:t>the</a:t>
            </a:r>
            <a:r>
              <a:rPr lang="de-DE" dirty="0" smtClean="0"/>
              <a:t> </a:t>
            </a:r>
            <a:r>
              <a:rPr lang="de-DE" dirty="0" err="1" smtClean="0"/>
              <a:t>roof</a:t>
            </a:r>
            <a:endParaRPr lang="de-DE" dirty="0" smtClean="0"/>
          </a:p>
          <a:p>
            <a:pPr marL="342900" indent="-342900">
              <a:buFont typeface="Wingdings"/>
              <a:buChar char="¨"/>
            </a:pPr>
            <a:r>
              <a:rPr lang="de-DE" dirty="0" smtClean="0"/>
              <a:t>A </a:t>
            </a:r>
            <a:r>
              <a:rPr lang="de-DE" dirty="0" err="1" smtClean="0"/>
              <a:t>new</a:t>
            </a:r>
            <a:r>
              <a:rPr lang="de-DE" dirty="0" smtClean="0"/>
              <a:t> </a:t>
            </a:r>
            <a:r>
              <a:rPr lang="de-DE" dirty="0" err="1" smtClean="0"/>
              <a:t>heating</a:t>
            </a:r>
            <a:r>
              <a:rPr lang="de-DE" dirty="0" smtClean="0"/>
              <a:t> </a:t>
            </a:r>
            <a:r>
              <a:rPr lang="de-DE" dirty="0" err="1" smtClean="0"/>
              <a:t>system</a:t>
            </a:r>
            <a:endParaRPr lang="de-DE" dirty="0" smtClean="0"/>
          </a:p>
          <a:p>
            <a:pPr marL="342900" indent="-342900">
              <a:buFont typeface="Wingdings"/>
              <a:buChar char="¨"/>
            </a:pPr>
            <a:r>
              <a:rPr lang="de-DE" dirty="0" smtClean="0"/>
              <a:t>A </a:t>
            </a:r>
            <a:r>
              <a:rPr lang="de-DE" dirty="0" err="1" smtClean="0"/>
              <a:t>combination</a:t>
            </a:r>
            <a:r>
              <a:rPr lang="de-DE" dirty="0" smtClean="0"/>
              <a:t> of </a:t>
            </a:r>
            <a:r>
              <a:rPr lang="en-US" dirty="0"/>
              <a:t>very good insulation standards, a high-quality building envelope </a:t>
            </a:r>
            <a:r>
              <a:rPr lang="en-US" dirty="0" smtClean="0"/>
              <a:t>and energy from </a:t>
            </a:r>
            <a:r>
              <a:rPr lang="en-US" dirty="0"/>
              <a:t>renewable sources </a:t>
            </a:r>
            <a:endParaRPr lang="en-US" dirty="0" smtClean="0"/>
          </a:p>
          <a:p>
            <a:endParaRPr lang="en-US" dirty="0" smtClean="0"/>
          </a:p>
          <a:p>
            <a:r>
              <a:rPr lang="en-US" dirty="0" smtClean="0"/>
              <a:t>What is life-cycle oriented planning?</a:t>
            </a:r>
          </a:p>
          <a:p>
            <a:pPr marL="342900" indent="-342900">
              <a:buFont typeface="Wingdings"/>
              <a:buChar char="¨"/>
            </a:pPr>
            <a:r>
              <a:rPr lang="en-US" dirty="0" smtClean="0"/>
              <a:t>Taking </a:t>
            </a:r>
            <a:r>
              <a:rPr lang="en-US" dirty="0"/>
              <a:t>only investments into account</a:t>
            </a:r>
          </a:p>
          <a:p>
            <a:pPr marL="342900" indent="-342900">
              <a:buFont typeface="Wingdings"/>
              <a:buChar char="¨"/>
            </a:pPr>
            <a:r>
              <a:rPr lang="de-DE" dirty="0" err="1" smtClean="0"/>
              <a:t>Planning</a:t>
            </a:r>
            <a:r>
              <a:rPr lang="de-DE" dirty="0" smtClean="0"/>
              <a:t> </a:t>
            </a:r>
            <a:r>
              <a:rPr lang="de-DE" dirty="0"/>
              <a:t>a </a:t>
            </a:r>
            <a:r>
              <a:rPr lang="de-DE" dirty="0" err="1"/>
              <a:t>house</a:t>
            </a:r>
            <a:r>
              <a:rPr lang="de-DE" dirty="0"/>
              <a:t> </a:t>
            </a:r>
            <a:r>
              <a:rPr lang="de-DE" dirty="0" err="1"/>
              <a:t>to</a:t>
            </a:r>
            <a:r>
              <a:rPr lang="de-DE" dirty="0"/>
              <a:t> live in </a:t>
            </a:r>
            <a:r>
              <a:rPr lang="de-DE" dirty="0" err="1"/>
              <a:t>when</a:t>
            </a:r>
            <a:r>
              <a:rPr lang="de-DE" dirty="0"/>
              <a:t> </a:t>
            </a:r>
            <a:r>
              <a:rPr lang="de-DE" dirty="0" err="1"/>
              <a:t>you</a:t>
            </a:r>
            <a:r>
              <a:rPr lang="de-DE" dirty="0"/>
              <a:t> </a:t>
            </a:r>
            <a:r>
              <a:rPr lang="de-DE" dirty="0" err="1"/>
              <a:t>are</a:t>
            </a:r>
            <a:r>
              <a:rPr lang="de-DE" dirty="0"/>
              <a:t> </a:t>
            </a:r>
            <a:r>
              <a:rPr lang="de-DE" dirty="0" err="1"/>
              <a:t>older</a:t>
            </a:r>
            <a:r>
              <a:rPr lang="de-DE" dirty="0"/>
              <a:t> and </a:t>
            </a:r>
            <a:r>
              <a:rPr lang="de-DE" dirty="0" err="1"/>
              <a:t>retired</a:t>
            </a:r>
            <a:endParaRPr lang="de-DE" dirty="0"/>
          </a:p>
          <a:p>
            <a:pPr marL="342900" indent="-342900">
              <a:buFont typeface="Wingdings"/>
              <a:buChar char="¨"/>
            </a:pPr>
            <a:r>
              <a:rPr lang="en-US" dirty="0" smtClean="0"/>
              <a:t>Life-cycle </a:t>
            </a:r>
            <a:r>
              <a:rPr lang="en-US" dirty="0"/>
              <a:t>oriented planning combines environmental goals, quality control standards, integration of all specialists in early planning phases, </a:t>
            </a:r>
            <a:r>
              <a:rPr lang="en-US" dirty="0" smtClean="0"/>
              <a:t>taking into account investment- </a:t>
            </a:r>
            <a:r>
              <a:rPr lang="en-US" dirty="0"/>
              <a:t>running- </a:t>
            </a:r>
            <a:r>
              <a:rPr lang="en-US" dirty="0" smtClean="0"/>
              <a:t/>
            </a:r>
            <a:br>
              <a:rPr lang="en-US" dirty="0" smtClean="0"/>
            </a:br>
            <a:r>
              <a:rPr lang="en-US" dirty="0" smtClean="0"/>
              <a:t>and </a:t>
            </a:r>
            <a:r>
              <a:rPr lang="en-US" dirty="0"/>
              <a:t>demolition </a:t>
            </a:r>
            <a:r>
              <a:rPr lang="en-US" dirty="0" smtClean="0"/>
              <a:t>costs as well</a:t>
            </a:r>
            <a:endParaRPr lang="de-DE" dirty="0"/>
          </a:p>
        </p:txBody>
      </p:sp>
    </p:spTree>
    <p:extLst>
      <p:ext uri="{BB962C8B-B14F-4D97-AF65-F5344CB8AC3E}">
        <p14:creationId xmlns:p14="http://schemas.microsoft.com/office/powerpoint/2010/main" val="5647006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(3)</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de-DE" dirty="0" err="1" smtClean="0"/>
              <a:t>What</a:t>
            </a:r>
            <a:r>
              <a:rPr lang="de-DE" dirty="0" smtClean="0"/>
              <a:t> </a:t>
            </a:r>
            <a:r>
              <a:rPr lang="de-DE" dirty="0" err="1" smtClean="0"/>
              <a:t>does</a:t>
            </a:r>
            <a:r>
              <a:rPr lang="de-DE" dirty="0" smtClean="0"/>
              <a:t> a </a:t>
            </a:r>
            <a:r>
              <a:rPr lang="de-DE" dirty="0" err="1" smtClean="0"/>
              <a:t>renewed</a:t>
            </a:r>
            <a:r>
              <a:rPr lang="de-DE" dirty="0" smtClean="0"/>
              <a:t> </a:t>
            </a:r>
            <a:r>
              <a:rPr lang="de-DE" dirty="0" err="1" smtClean="0"/>
              <a:t>heating</a:t>
            </a:r>
            <a:r>
              <a:rPr lang="de-DE" dirty="0" smtClean="0"/>
              <a:t> </a:t>
            </a:r>
            <a:r>
              <a:rPr lang="de-DE" dirty="0" err="1" smtClean="0"/>
              <a:t>system</a:t>
            </a:r>
            <a:r>
              <a:rPr lang="de-DE" dirty="0" smtClean="0"/>
              <a:t> </a:t>
            </a:r>
            <a:r>
              <a:rPr lang="de-DE" dirty="0" err="1" smtClean="0"/>
              <a:t>need</a:t>
            </a:r>
            <a:r>
              <a:rPr lang="de-DE" dirty="0" smtClean="0"/>
              <a:t>?</a:t>
            </a:r>
          </a:p>
          <a:p>
            <a:pPr marL="342900" indent="-342900">
              <a:buFont typeface="Wingdings"/>
              <a:buChar char="¨"/>
            </a:pPr>
            <a:r>
              <a:rPr lang="de-DE" dirty="0" smtClean="0"/>
              <a:t>As </a:t>
            </a:r>
            <a:r>
              <a:rPr lang="de-DE" dirty="0" err="1" smtClean="0"/>
              <a:t>much</a:t>
            </a:r>
            <a:r>
              <a:rPr lang="de-DE" dirty="0" smtClean="0"/>
              <a:t> power </a:t>
            </a:r>
            <a:r>
              <a:rPr lang="de-DE" dirty="0" err="1" smtClean="0"/>
              <a:t>as</a:t>
            </a:r>
            <a:r>
              <a:rPr lang="de-DE" dirty="0" smtClean="0"/>
              <a:t> </a:t>
            </a:r>
            <a:r>
              <a:rPr lang="de-DE" dirty="0" err="1" smtClean="0"/>
              <a:t>you</a:t>
            </a:r>
            <a:r>
              <a:rPr lang="de-DE" dirty="0" smtClean="0"/>
              <a:t> </a:t>
            </a:r>
            <a:r>
              <a:rPr lang="de-DE" dirty="0" err="1" smtClean="0"/>
              <a:t>can</a:t>
            </a:r>
            <a:r>
              <a:rPr lang="de-DE" dirty="0" smtClean="0"/>
              <a:t> </a:t>
            </a:r>
            <a:r>
              <a:rPr lang="de-DE" dirty="0" err="1" smtClean="0"/>
              <a:t>get</a:t>
            </a:r>
            <a:r>
              <a:rPr lang="de-DE" dirty="0" smtClean="0"/>
              <a:t> </a:t>
            </a:r>
            <a:r>
              <a:rPr lang="de-DE" dirty="0" err="1" smtClean="0"/>
              <a:t>to</a:t>
            </a:r>
            <a:r>
              <a:rPr lang="de-DE" dirty="0" smtClean="0"/>
              <a:t> </a:t>
            </a:r>
            <a:r>
              <a:rPr lang="de-DE" dirty="0" err="1" smtClean="0"/>
              <a:t>heat</a:t>
            </a:r>
            <a:r>
              <a:rPr lang="de-DE" dirty="0" smtClean="0"/>
              <a:t> </a:t>
            </a:r>
            <a:r>
              <a:rPr lang="de-DE" dirty="0" err="1" smtClean="0"/>
              <a:t>the</a:t>
            </a:r>
            <a:r>
              <a:rPr lang="de-DE" dirty="0" smtClean="0"/>
              <a:t> </a:t>
            </a:r>
            <a:r>
              <a:rPr lang="de-DE" dirty="0" err="1" smtClean="0"/>
              <a:t>house</a:t>
            </a:r>
            <a:r>
              <a:rPr lang="de-DE" dirty="0" smtClean="0"/>
              <a:t> </a:t>
            </a:r>
            <a:r>
              <a:rPr lang="de-DE" dirty="0" err="1" smtClean="0"/>
              <a:t>up</a:t>
            </a:r>
            <a:r>
              <a:rPr lang="de-DE" dirty="0" smtClean="0"/>
              <a:t> </a:t>
            </a:r>
            <a:r>
              <a:rPr lang="de-DE" dirty="0" err="1" smtClean="0"/>
              <a:t>to</a:t>
            </a:r>
            <a:r>
              <a:rPr lang="de-DE" dirty="0" smtClean="0"/>
              <a:t> 25°C</a:t>
            </a:r>
          </a:p>
          <a:p>
            <a:pPr marL="342900" indent="-342900">
              <a:buFont typeface="Wingdings"/>
              <a:buChar char="¨"/>
            </a:pPr>
            <a:r>
              <a:rPr lang="de-DE" dirty="0" smtClean="0"/>
              <a:t>A </a:t>
            </a:r>
            <a:r>
              <a:rPr lang="de-DE" dirty="0" err="1" smtClean="0"/>
              <a:t>good</a:t>
            </a:r>
            <a:r>
              <a:rPr lang="de-DE" dirty="0" smtClean="0"/>
              <a:t> </a:t>
            </a:r>
            <a:r>
              <a:rPr lang="de-DE" dirty="0" err="1" smtClean="0"/>
              <a:t>oil</a:t>
            </a:r>
            <a:r>
              <a:rPr lang="de-DE" dirty="0" smtClean="0"/>
              <a:t> </a:t>
            </a:r>
            <a:r>
              <a:rPr lang="de-DE" dirty="0" err="1" smtClean="0"/>
              <a:t>filter</a:t>
            </a:r>
            <a:r>
              <a:rPr lang="de-DE" dirty="0" smtClean="0"/>
              <a:t> </a:t>
            </a:r>
            <a:r>
              <a:rPr lang="de-DE" dirty="0" err="1" smtClean="0"/>
              <a:t>to</a:t>
            </a:r>
            <a:r>
              <a:rPr lang="de-DE" dirty="0" smtClean="0"/>
              <a:t> </a:t>
            </a:r>
            <a:r>
              <a:rPr lang="de-DE" dirty="0" err="1" smtClean="0"/>
              <a:t>get</a:t>
            </a:r>
            <a:r>
              <a:rPr lang="de-DE" dirty="0" smtClean="0"/>
              <a:t> </a:t>
            </a:r>
            <a:r>
              <a:rPr lang="de-DE" dirty="0" err="1" smtClean="0"/>
              <a:t>the</a:t>
            </a:r>
            <a:r>
              <a:rPr lang="de-DE" dirty="0" smtClean="0"/>
              <a:t> </a:t>
            </a:r>
            <a:r>
              <a:rPr lang="de-DE" dirty="0" err="1" smtClean="0"/>
              <a:t>dirt</a:t>
            </a:r>
            <a:r>
              <a:rPr lang="de-DE" dirty="0" smtClean="0"/>
              <a:t> out of </a:t>
            </a:r>
            <a:r>
              <a:rPr lang="de-DE" dirty="0" err="1" smtClean="0"/>
              <a:t>the</a:t>
            </a:r>
            <a:r>
              <a:rPr lang="de-DE" dirty="0" smtClean="0"/>
              <a:t> heavy </a:t>
            </a:r>
            <a:r>
              <a:rPr lang="de-DE" dirty="0" err="1" smtClean="0"/>
              <a:t>oil</a:t>
            </a:r>
            <a:endParaRPr lang="de-DE" dirty="0" smtClean="0"/>
          </a:p>
          <a:p>
            <a:pPr marL="342900" indent="-342900">
              <a:buFont typeface="Wingdings"/>
              <a:buChar char="¨"/>
            </a:pPr>
            <a:r>
              <a:rPr lang="de-DE" dirty="0" smtClean="0"/>
              <a:t>A modern </a:t>
            </a:r>
            <a:r>
              <a:rPr lang="de-DE" dirty="0" err="1" smtClean="0"/>
              <a:t>control</a:t>
            </a:r>
            <a:r>
              <a:rPr lang="de-DE" dirty="0" smtClean="0"/>
              <a:t> </a:t>
            </a:r>
            <a:r>
              <a:rPr lang="de-DE" dirty="0" err="1" smtClean="0"/>
              <a:t>system</a:t>
            </a:r>
            <a:r>
              <a:rPr lang="de-DE" dirty="0" smtClean="0"/>
              <a:t>, </a:t>
            </a:r>
            <a:r>
              <a:rPr lang="de-DE" dirty="0" err="1" smtClean="0"/>
              <a:t>thermostatic</a:t>
            </a:r>
            <a:r>
              <a:rPr lang="de-DE" dirty="0" smtClean="0"/>
              <a:t> </a:t>
            </a:r>
            <a:r>
              <a:rPr lang="de-DE" dirty="0" err="1" smtClean="0"/>
              <a:t>valves</a:t>
            </a:r>
            <a:r>
              <a:rPr lang="de-DE" dirty="0" smtClean="0"/>
              <a:t>, </a:t>
            </a:r>
            <a:r>
              <a:rPr lang="de-DE" dirty="0" err="1" smtClean="0"/>
              <a:t>hydraulic</a:t>
            </a:r>
            <a:r>
              <a:rPr lang="de-DE" dirty="0" smtClean="0"/>
              <a:t> </a:t>
            </a:r>
            <a:r>
              <a:rPr lang="de-DE" dirty="0" err="1" smtClean="0"/>
              <a:t>balancing</a:t>
            </a:r>
            <a:r>
              <a:rPr lang="de-DE" dirty="0" smtClean="0"/>
              <a:t>, </a:t>
            </a:r>
            <a:r>
              <a:rPr lang="de-DE" dirty="0" err="1" smtClean="0"/>
              <a:t>highly</a:t>
            </a:r>
            <a:r>
              <a:rPr lang="de-DE" dirty="0" smtClean="0"/>
              <a:t> </a:t>
            </a:r>
            <a:r>
              <a:rPr lang="de-DE" dirty="0" err="1" smtClean="0"/>
              <a:t>insulated</a:t>
            </a:r>
            <a:r>
              <a:rPr lang="de-DE" dirty="0" smtClean="0"/>
              <a:t> </a:t>
            </a:r>
            <a:r>
              <a:rPr lang="de-DE" dirty="0" err="1" smtClean="0"/>
              <a:t>pipes</a:t>
            </a:r>
            <a:r>
              <a:rPr lang="de-DE" dirty="0" smtClean="0"/>
              <a:t>, </a:t>
            </a:r>
            <a:r>
              <a:rPr lang="de-DE" dirty="0" err="1" smtClean="0"/>
              <a:t>renewable</a:t>
            </a:r>
            <a:r>
              <a:rPr lang="de-DE" dirty="0" smtClean="0"/>
              <a:t> energy </a:t>
            </a:r>
            <a:r>
              <a:rPr lang="de-DE" dirty="0" err="1" smtClean="0"/>
              <a:t>source</a:t>
            </a:r>
            <a:endParaRPr lang="de-DE" dirty="0" smtClean="0"/>
          </a:p>
          <a:p>
            <a:endParaRPr lang="de-DE" dirty="0" smtClean="0"/>
          </a:p>
          <a:p>
            <a:r>
              <a:rPr lang="de-DE" dirty="0" smtClean="0"/>
              <a:t>The </a:t>
            </a:r>
            <a:r>
              <a:rPr lang="de-DE" dirty="0" err="1" smtClean="0"/>
              <a:t>state</a:t>
            </a:r>
            <a:r>
              <a:rPr lang="de-DE" dirty="0" smtClean="0"/>
              <a:t>-of </a:t>
            </a:r>
            <a:r>
              <a:rPr lang="de-DE" dirty="0" err="1" smtClean="0"/>
              <a:t>the</a:t>
            </a:r>
            <a:r>
              <a:rPr lang="de-DE" dirty="0" smtClean="0"/>
              <a:t> </a:t>
            </a:r>
            <a:r>
              <a:rPr lang="de-DE" dirty="0" err="1" smtClean="0"/>
              <a:t>art</a:t>
            </a:r>
            <a:r>
              <a:rPr lang="de-DE" dirty="0" smtClean="0"/>
              <a:t> </a:t>
            </a:r>
            <a:r>
              <a:rPr lang="de-DE" dirty="0" err="1" smtClean="0"/>
              <a:t>lighting</a:t>
            </a:r>
            <a:r>
              <a:rPr lang="de-DE" dirty="0" smtClean="0"/>
              <a:t> </a:t>
            </a:r>
            <a:r>
              <a:rPr lang="de-DE" dirty="0" err="1" smtClean="0"/>
              <a:t>is</a:t>
            </a:r>
            <a:endParaRPr lang="de-DE" dirty="0" smtClean="0"/>
          </a:p>
          <a:p>
            <a:pPr marL="342900" indent="-342900">
              <a:buFont typeface="Wingdings"/>
              <a:buChar char="¨"/>
            </a:pPr>
            <a:r>
              <a:rPr lang="de-DE" dirty="0"/>
              <a:t>Compact-</a:t>
            </a:r>
            <a:r>
              <a:rPr lang="de-DE" dirty="0" err="1"/>
              <a:t>Fluorescent</a:t>
            </a:r>
            <a:r>
              <a:rPr lang="de-DE" dirty="0"/>
              <a:t> </a:t>
            </a:r>
            <a:r>
              <a:rPr lang="de-DE" dirty="0" err="1"/>
              <a:t>bulbs</a:t>
            </a:r>
            <a:r>
              <a:rPr lang="de-DE" dirty="0"/>
              <a:t> (CFL)</a:t>
            </a:r>
          </a:p>
          <a:p>
            <a:pPr marL="342900" indent="-342900">
              <a:buFont typeface="Wingdings"/>
              <a:buChar char="¨"/>
            </a:pPr>
            <a:r>
              <a:rPr lang="de-DE" dirty="0"/>
              <a:t>LED </a:t>
            </a:r>
            <a:r>
              <a:rPr lang="de-DE" dirty="0" err="1"/>
              <a:t>lighting</a:t>
            </a:r>
            <a:r>
              <a:rPr lang="de-DE" dirty="0"/>
              <a:t> </a:t>
            </a:r>
            <a:r>
              <a:rPr lang="de-DE" dirty="0" err="1"/>
              <a:t>with</a:t>
            </a:r>
            <a:r>
              <a:rPr lang="de-DE" dirty="0"/>
              <a:t> </a:t>
            </a:r>
            <a:r>
              <a:rPr lang="de-DE" dirty="0" err="1"/>
              <a:t>automatic</a:t>
            </a:r>
            <a:r>
              <a:rPr lang="de-DE" dirty="0"/>
              <a:t> </a:t>
            </a:r>
            <a:r>
              <a:rPr lang="de-DE" dirty="0" err="1"/>
              <a:t>control</a:t>
            </a:r>
            <a:endParaRPr lang="de-DE" dirty="0"/>
          </a:p>
          <a:p>
            <a:pPr marL="342900" indent="-342900">
              <a:buFont typeface="Wingdings"/>
              <a:buChar char="¨"/>
            </a:pPr>
            <a:r>
              <a:rPr lang="de-DE" dirty="0" err="1" smtClean="0"/>
              <a:t>Conventional</a:t>
            </a:r>
            <a:r>
              <a:rPr lang="de-DE" dirty="0" smtClean="0"/>
              <a:t> </a:t>
            </a:r>
            <a:r>
              <a:rPr lang="de-DE" dirty="0"/>
              <a:t>light </a:t>
            </a:r>
            <a:r>
              <a:rPr lang="de-DE" dirty="0" err="1"/>
              <a:t>bulbs</a:t>
            </a:r>
            <a:endParaRPr lang="de-DE" dirty="0"/>
          </a:p>
        </p:txBody>
      </p:sp>
    </p:spTree>
    <p:extLst>
      <p:ext uri="{BB962C8B-B14F-4D97-AF65-F5344CB8AC3E}">
        <p14:creationId xmlns:p14="http://schemas.microsoft.com/office/powerpoint/2010/main" val="9639470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a:t>
            </a:r>
            <a:r>
              <a:rPr lang="de-DE" dirty="0" err="1" smtClean="0"/>
              <a:t>ANswers</a:t>
            </a:r>
            <a:r>
              <a:rPr lang="de-DE" dirty="0" smtClean="0"/>
              <a:t>)</a:t>
            </a:r>
            <a:endParaRPr lang="de-DE" dirty="0"/>
          </a:p>
        </p:txBody>
      </p:sp>
      <p:sp>
        <p:nvSpPr>
          <p:cNvPr id="3" name="Textplatzhalter 2"/>
          <p:cNvSpPr>
            <a:spLocks noGrp="1"/>
          </p:cNvSpPr>
          <p:nvPr>
            <p:ph type="body" sz="quarter" idx="10"/>
          </p:nvPr>
        </p:nvSpPr>
        <p:spPr>
          <a:xfrm>
            <a:off x="296864" y="1307805"/>
            <a:ext cx="8562974" cy="4733071"/>
          </a:xfrm>
        </p:spPr>
        <p:txBody>
          <a:bodyPr/>
          <a:lstStyle/>
          <a:p>
            <a:r>
              <a:rPr lang="de-DE" dirty="0" err="1" smtClean="0"/>
              <a:t>How</a:t>
            </a:r>
            <a:r>
              <a:rPr lang="de-DE" dirty="0" smtClean="0"/>
              <a:t> </a:t>
            </a:r>
            <a:r>
              <a:rPr lang="de-DE" dirty="0" err="1" smtClean="0"/>
              <a:t>many</a:t>
            </a:r>
            <a:r>
              <a:rPr lang="de-DE" dirty="0" smtClean="0"/>
              <a:t> </a:t>
            </a:r>
            <a:r>
              <a:rPr lang="de-DE" dirty="0" err="1" smtClean="0"/>
              <a:t>trees</a:t>
            </a:r>
            <a:r>
              <a:rPr lang="de-DE" dirty="0" smtClean="0"/>
              <a:t> do </a:t>
            </a:r>
            <a:r>
              <a:rPr lang="de-DE" dirty="0" err="1" smtClean="0"/>
              <a:t>you</a:t>
            </a:r>
            <a:r>
              <a:rPr lang="de-DE" dirty="0" smtClean="0"/>
              <a:t> </a:t>
            </a:r>
            <a:r>
              <a:rPr lang="de-DE" dirty="0" err="1" smtClean="0"/>
              <a:t>have</a:t>
            </a:r>
            <a:r>
              <a:rPr lang="de-DE" dirty="0" smtClean="0"/>
              <a:t> </a:t>
            </a:r>
            <a:r>
              <a:rPr lang="de-DE" dirty="0" err="1" smtClean="0"/>
              <a:t>to</a:t>
            </a:r>
            <a:r>
              <a:rPr lang="de-DE" dirty="0" smtClean="0"/>
              <a:t> plant </a:t>
            </a:r>
            <a:r>
              <a:rPr lang="de-DE" dirty="0" err="1" smtClean="0"/>
              <a:t>to</a:t>
            </a:r>
            <a:r>
              <a:rPr lang="de-DE" dirty="0" smtClean="0"/>
              <a:t> </a:t>
            </a:r>
            <a:r>
              <a:rPr lang="de-DE" dirty="0" err="1" smtClean="0"/>
              <a:t>compensate</a:t>
            </a:r>
            <a:r>
              <a:rPr lang="de-DE" dirty="0" smtClean="0"/>
              <a:t> 100.000 kWh  </a:t>
            </a:r>
            <a:r>
              <a:rPr lang="de-DE" dirty="0"/>
              <a:t>(fossil) gas </a:t>
            </a:r>
            <a:r>
              <a:rPr lang="de-DE" dirty="0" err="1"/>
              <a:t>consumption</a:t>
            </a:r>
            <a:r>
              <a:rPr lang="de-DE" dirty="0"/>
              <a:t> per </a:t>
            </a:r>
            <a:r>
              <a:rPr lang="de-DE" dirty="0" err="1"/>
              <a:t>year</a:t>
            </a:r>
            <a:endParaRPr lang="de-DE" dirty="0"/>
          </a:p>
          <a:p>
            <a:pPr marL="285750" indent="-285750">
              <a:buFont typeface="Wingdings" panose="05000000000000000000" pitchFamily="2" charset="2"/>
              <a:buChar char="ü"/>
            </a:pPr>
            <a:r>
              <a:rPr lang="de-DE" dirty="0" smtClean="0"/>
              <a:t>1760</a:t>
            </a:r>
            <a:r>
              <a:rPr lang="de-DE" dirty="0"/>
              <a:t>	</a:t>
            </a:r>
          </a:p>
          <a:p>
            <a:r>
              <a:rPr lang="de-DE" dirty="0" smtClean="0"/>
              <a:t>The </a:t>
            </a:r>
            <a:r>
              <a:rPr lang="de-DE" dirty="0" err="1" smtClean="0"/>
              <a:t>saving</a:t>
            </a:r>
            <a:r>
              <a:rPr lang="de-DE" dirty="0" smtClean="0"/>
              <a:t> potential of </a:t>
            </a:r>
            <a:r>
              <a:rPr lang="de-DE" dirty="0" err="1" smtClean="0"/>
              <a:t>hydraulic</a:t>
            </a:r>
            <a:r>
              <a:rPr lang="de-DE" dirty="0" smtClean="0"/>
              <a:t> </a:t>
            </a:r>
            <a:r>
              <a:rPr lang="de-DE" dirty="0" err="1" smtClean="0"/>
              <a:t>optimization</a:t>
            </a:r>
            <a:r>
              <a:rPr lang="de-DE" dirty="0" smtClean="0"/>
              <a:t> </a:t>
            </a:r>
            <a:r>
              <a:rPr lang="de-DE" dirty="0" err="1" smtClean="0"/>
              <a:t>is</a:t>
            </a:r>
            <a:r>
              <a:rPr lang="de-DE" dirty="0" smtClean="0"/>
              <a:t> </a:t>
            </a:r>
            <a:r>
              <a:rPr lang="de-DE" dirty="0" err="1" smtClean="0"/>
              <a:t>normally</a:t>
            </a:r>
            <a:endParaRPr lang="de-DE" dirty="0" smtClean="0"/>
          </a:p>
          <a:p>
            <a:pPr marL="285750" indent="-285750">
              <a:buFont typeface="Wingdings" panose="05000000000000000000" pitchFamily="2" charset="2"/>
              <a:buChar char="ü"/>
            </a:pPr>
            <a:r>
              <a:rPr lang="de-DE" dirty="0" smtClean="0"/>
              <a:t>10-20%</a:t>
            </a:r>
            <a:endParaRPr lang="de-DE" dirty="0"/>
          </a:p>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first</a:t>
            </a:r>
            <a:r>
              <a:rPr lang="de-DE" dirty="0" smtClean="0"/>
              <a:t> </a:t>
            </a:r>
            <a:r>
              <a:rPr lang="de-DE" dirty="0" err="1" smtClean="0"/>
              <a:t>steps</a:t>
            </a:r>
            <a:r>
              <a:rPr lang="de-DE" dirty="0" smtClean="0"/>
              <a:t> </a:t>
            </a:r>
            <a:r>
              <a:rPr lang="de-DE" dirty="0" err="1" smtClean="0"/>
              <a:t>to</a:t>
            </a:r>
            <a:r>
              <a:rPr lang="de-DE" dirty="0" smtClean="0"/>
              <a:t> </a:t>
            </a:r>
            <a:r>
              <a:rPr lang="de-DE" dirty="0" err="1" smtClean="0"/>
              <a:t>know</a:t>
            </a:r>
            <a:r>
              <a:rPr lang="de-DE" dirty="0" smtClean="0"/>
              <a:t> </a:t>
            </a:r>
            <a:r>
              <a:rPr lang="de-DE" dirty="0" err="1" smtClean="0"/>
              <a:t>the</a:t>
            </a:r>
            <a:r>
              <a:rPr lang="de-DE" dirty="0" smtClean="0"/>
              <a:t> </a:t>
            </a:r>
            <a:r>
              <a:rPr lang="de-DE" dirty="0" err="1" smtClean="0"/>
              <a:t>weak</a:t>
            </a:r>
            <a:r>
              <a:rPr lang="de-DE" dirty="0" smtClean="0"/>
              <a:t> </a:t>
            </a:r>
            <a:r>
              <a:rPr lang="de-DE" dirty="0" err="1" smtClean="0"/>
              <a:t>points</a:t>
            </a:r>
            <a:r>
              <a:rPr lang="de-DE" dirty="0" smtClean="0"/>
              <a:t> of </a:t>
            </a:r>
            <a:r>
              <a:rPr lang="de-DE" dirty="0" err="1" smtClean="0"/>
              <a:t>your</a:t>
            </a:r>
            <a:r>
              <a:rPr lang="de-DE" dirty="0" smtClean="0"/>
              <a:t> energy </a:t>
            </a:r>
            <a:r>
              <a:rPr lang="de-DE" dirty="0" err="1" smtClean="0"/>
              <a:t>cosumption</a:t>
            </a:r>
            <a:r>
              <a:rPr lang="de-DE" dirty="0" smtClean="0"/>
              <a:t>?</a:t>
            </a:r>
          </a:p>
          <a:p>
            <a:pPr marL="342900" indent="-342900">
              <a:buFont typeface="Wingdings" panose="05000000000000000000" pitchFamily="2" charset="2"/>
              <a:buChar char="ü"/>
            </a:pPr>
            <a:r>
              <a:rPr lang="de-DE" dirty="0" smtClean="0"/>
              <a:t>Meter </a:t>
            </a:r>
            <a:r>
              <a:rPr lang="de-DE" dirty="0" err="1"/>
              <a:t>the</a:t>
            </a:r>
            <a:r>
              <a:rPr lang="de-DE" dirty="0"/>
              <a:t> </a:t>
            </a:r>
            <a:r>
              <a:rPr lang="de-DE" dirty="0" err="1"/>
              <a:t>consumption</a:t>
            </a:r>
            <a:r>
              <a:rPr lang="de-DE" dirty="0"/>
              <a:t>  in </a:t>
            </a:r>
            <a:r>
              <a:rPr lang="de-DE" dirty="0" err="1"/>
              <a:t>detail</a:t>
            </a:r>
            <a:r>
              <a:rPr lang="de-DE" dirty="0"/>
              <a:t> (15 min. </a:t>
            </a:r>
            <a:r>
              <a:rPr lang="de-DE" dirty="0" err="1"/>
              <a:t>interval</a:t>
            </a:r>
            <a:r>
              <a:rPr lang="de-DE" dirty="0"/>
              <a:t>), </a:t>
            </a:r>
            <a:r>
              <a:rPr lang="de-DE" dirty="0" err="1"/>
              <a:t>analyse</a:t>
            </a:r>
            <a:r>
              <a:rPr lang="de-DE" dirty="0"/>
              <a:t> </a:t>
            </a:r>
            <a:r>
              <a:rPr lang="de-DE" dirty="0" err="1" smtClean="0"/>
              <a:t>it</a:t>
            </a:r>
            <a:endParaRPr lang="de-DE" dirty="0" smtClean="0"/>
          </a:p>
          <a:p>
            <a:pPr>
              <a:lnSpc>
                <a:spcPct val="150000"/>
              </a:lnSpc>
            </a:pPr>
            <a:r>
              <a:rPr lang="de-DE" dirty="0" err="1"/>
              <a:t>What</a:t>
            </a:r>
            <a:r>
              <a:rPr lang="de-DE" dirty="0"/>
              <a:t> </a:t>
            </a:r>
            <a:r>
              <a:rPr lang="de-DE" dirty="0" err="1"/>
              <a:t>is</a:t>
            </a:r>
            <a:r>
              <a:rPr lang="de-DE" dirty="0"/>
              <a:t> </a:t>
            </a:r>
            <a:r>
              <a:rPr lang="de-DE" dirty="0" err="1"/>
              <a:t>most</a:t>
            </a:r>
            <a:r>
              <a:rPr lang="de-DE" dirty="0"/>
              <a:t> </a:t>
            </a:r>
            <a:r>
              <a:rPr lang="de-DE" dirty="0" err="1"/>
              <a:t>important</a:t>
            </a:r>
            <a:r>
              <a:rPr lang="de-DE" dirty="0"/>
              <a:t> </a:t>
            </a:r>
            <a:r>
              <a:rPr lang="de-DE" dirty="0" err="1"/>
              <a:t>to</a:t>
            </a:r>
            <a:r>
              <a:rPr lang="de-DE" dirty="0"/>
              <a:t> </a:t>
            </a:r>
            <a:r>
              <a:rPr lang="de-DE" dirty="0" err="1"/>
              <a:t>reach</a:t>
            </a:r>
            <a:r>
              <a:rPr lang="de-DE" dirty="0"/>
              <a:t> an </a:t>
            </a:r>
            <a:r>
              <a:rPr lang="de-DE" dirty="0" err="1"/>
              <a:t>nearly</a:t>
            </a:r>
            <a:r>
              <a:rPr lang="de-DE" dirty="0"/>
              <a:t> </a:t>
            </a:r>
            <a:r>
              <a:rPr lang="de-DE" dirty="0" err="1"/>
              <a:t>zero</a:t>
            </a:r>
            <a:r>
              <a:rPr lang="de-DE" dirty="0"/>
              <a:t> energy </a:t>
            </a:r>
            <a:r>
              <a:rPr lang="de-DE" dirty="0" err="1"/>
              <a:t>building</a:t>
            </a:r>
            <a:r>
              <a:rPr lang="de-DE" dirty="0"/>
              <a:t>?</a:t>
            </a:r>
          </a:p>
          <a:p>
            <a:pPr marL="342900" indent="-342900">
              <a:buFont typeface="Wingdings" panose="05000000000000000000" pitchFamily="2" charset="2"/>
              <a:buChar char="ü"/>
            </a:pPr>
            <a:r>
              <a:rPr lang="de-DE" dirty="0"/>
              <a:t>A </a:t>
            </a:r>
            <a:r>
              <a:rPr lang="de-DE" dirty="0" err="1"/>
              <a:t>combination</a:t>
            </a:r>
            <a:r>
              <a:rPr lang="de-DE" dirty="0"/>
              <a:t> of </a:t>
            </a:r>
            <a:r>
              <a:rPr lang="en-US" dirty="0"/>
              <a:t>very good insulation standards, a high-quality building envelope and energy from renewable sources </a:t>
            </a:r>
          </a:p>
          <a:p>
            <a:pPr marL="342900" indent="-342900">
              <a:buFont typeface="Wingdings"/>
              <a:buChar char="¨"/>
            </a:pPr>
            <a:endParaRPr lang="de-DE" dirty="0"/>
          </a:p>
        </p:txBody>
      </p:sp>
    </p:spTree>
    <p:extLst>
      <p:ext uri="{BB962C8B-B14F-4D97-AF65-F5344CB8AC3E}">
        <p14:creationId xmlns:p14="http://schemas.microsoft.com/office/powerpoint/2010/main" val="35000020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Self</a:t>
            </a:r>
            <a:r>
              <a:rPr lang="de-DE" dirty="0" smtClean="0"/>
              <a:t> Assessment Test (</a:t>
            </a:r>
            <a:r>
              <a:rPr lang="de-DE" dirty="0" err="1" smtClean="0"/>
              <a:t>Answers</a:t>
            </a:r>
            <a:r>
              <a:rPr lang="de-DE" dirty="0" smtClean="0"/>
              <a:t>)</a:t>
            </a:r>
            <a:endParaRPr lang="de-DE" dirty="0"/>
          </a:p>
        </p:txBody>
      </p:sp>
      <p:sp>
        <p:nvSpPr>
          <p:cNvPr id="3" name="Textplatzhalter 2"/>
          <p:cNvSpPr>
            <a:spLocks noGrp="1"/>
          </p:cNvSpPr>
          <p:nvPr>
            <p:ph type="body" sz="quarter" idx="10"/>
          </p:nvPr>
        </p:nvSpPr>
        <p:spPr>
          <a:xfrm>
            <a:off x="296864" y="1181341"/>
            <a:ext cx="8562974" cy="4733071"/>
          </a:xfrm>
        </p:spPr>
        <p:txBody>
          <a:bodyPr/>
          <a:lstStyle/>
          <a:p>
            <a:r>
              <a:rPr lang="en-US" dirty="0" smtClean="0"/>
              <a:t>What is life-cycle oriented planning?</a:t>
            </a:r>
          </a:p>
          <a:p>
            <a:pPr marL="342900" indent="-342900">
              <a:buFont typeface="Wingdings" panose="05000000000000000000" pitchFamily="2" charset="2"/>
              <a:buChar char="ü"/>
            </a:pPr>
            <a:r>
              <a:rPr lang="en-US" dirty="0" smtClean="0"/>
              <a:t>Life-cycle </a:t>
            </a:r>
            <a:r>
              <a:rPr lang="en-US" dirty="0"/>
              <a:t>oriented planning combines environmental goals, quality control standards, integration of all specialists in early planning phases, </a:t>
            </a:r>
            <a:r>
              <a:rPr lang="en-US" dirty="0" smtClean="0"/>
              <a:t>taking into account investment- </a:t>
            </a:r>
            <a:r>
              <a:rPr lang="en-US" dirty="0"/>
              <a:t>running- </a:t>
            </a:r>
            <a:r>
              <a:rPr lang="en-US" dirty="0" smtClean="0"/>
              <a:t/>
            </a:r>
            <a:br>
              <a:rPr lang="en-US" dirty="0" smtClean="0"/>
            </a:br>
            <a:r>
              <a:rPr lang="en-US" dirty="0" smtClean="0"/>
              <a:t>and </a:t>
            </a:r>
            <a:r>
              <a:rPr lang="en-US" dirty="0"/>
              <a:t>demolition </a:t>
            </a:r>
            <a:r>
              <a:rPr lang="en-US" dirty="0" smtClean="0"/>
              <a:t>costs as well</a:t>
            </a:r>
          </a:p>
          <a:p>
            <a:r>
              <a:rPr lang="de-DE" dirty="0" err="1"/>
              <a:t>What</a:t>
            </a:r>
            <a:r>
              <a:rPr lang="de-DE" dirty="0"/>
              <a:t> </a:t>
            </a:r>
            <a:r>
              <a:rPr lang="de-DE" dirty="0" err="1"/>
              <a:t>does</a:t>
            </a:r>
            <a:r>
              <a:rPr lang="de-DE" dirty="0"/>
              <a:t> a </a:t>
            </a:r>
            <a:r>
              <a:rPr lang="de-DE" dirty="0" err="1"/>
              <a:t>renewed</a:t>
            </a:r>
            <a:r>
              <a:rPr lang="de-DE" dirty="0"/>
              <a:t> </a:t>
            </a:r>
            <a:r>
              <a:rPr lang="de-DE" dirty="0" err="1"/>
              <a:t>heating</a:t>
            </a:r>
            <a:r>
              <a:rPr lang="de-DE" dirty="0"/>
              <a:t> </a:t>
            </a:r>
            <a:r>
              <a:rPr lang="de-DE" dirty="0" err="1"/>
              <a:t>system</a:t>
            </a:r>
            <a:r>
              <a:rPr lang="de-DE" dirty="0"/>
              <a:t> </a:t>
            </a:r>
            <a:r>
              <a:rPr lang="de-DE" dirty="0" err="1"/>
              <a:t>need</a:t>
            </a:r>
            <a:r>
              <a:rPr lang="de-DE" dirty="0"/>
              <a:t>?</a:t>
            </a:r>
          </a:p>
          <a:p>
            <a:pPr marL="342900" indent="-342900">
              <a:buFont typeface="Wingdings" panose="05000000000000000000" pitchFamily="2" charset="2"/>
              <a:buChar char="ü"/>
            </a:pPr>
            <a:r>
              <a:rPr lang="de-DE" dirty="0"/>
              <a:t>A modern </a:t>
            </a:r>
            <a:r>
              <a:rPr lang="de-DE" dirty="0" err="1"/>
              <a:t>control</a:t>
            </a:r>
            <a:r>
              <a:rPr lang="de-DE" dirty="0"/>
              <a:t> </a:t>
            </a:r>
            <a:r>
              <a:rPr lang="de-DE" dirty="0" err="1"/>
              <a:t>system</a:t>
            </a:r>
            <a:r>
              <a:rPr lang="de-DE" dirty="0"/>
              <a:t>, </a:t>
            </a:r>
            <a:r>
              <a:rPr lang="de-DE" dirty="0" err="1"/>
              <a:t>thermostatic</a:t>
            </a:r>
            <a:r>
              <a:rPr lang="de-DE" dirty="0"/>
              <a:t> </a:t>
            </a:r>
            <a:r>
              <a:rPr lang="de-DE" dirty="0" err="1"/>
              <a:t>valves</a:t>
            </a:r>
            <a:r>
              <a:rPr lang="de-DE" dirty="0"/>
              <a:t>, </a:t>
            </a:r>
            <a:r>
              <a:rPr lang="de-DE" dirty="0" err="1"/>
              <a:t>hydraulic</a:t>
            </a:r>
            <a:r>
              <a:rPr lang="de-DE" dirty="0"/>
              <a:t> </a:t>
            </a:r>
            <a:r>
              <a:rPr lang="de-DE" dirty="0" err="1"/>
              <a:t>balancing</a:t>
            </a:r>
            <a:r>
              <a:rPr lang="de-DE" dirty="0"/>
              <a:t>, </a:t>
            </a:r>
            <a:r>
              <a:rPr lang="de-DE" dirty="0" err="1"/>
              <a:t>highly</a:t>
            </a:r>
            <a:r>
              <a:rPr lang="de-DE" dirty="0"/>
              <a:t> </a:t>
            </a:r>
            <a:r>
              <a:rPr lang="de-DE" dirty="0" err="1"/>
              <a:t>insulated</a:t>
            </a:r>
            <a:r>
              <a:rPr lang="de-DE" dirty="0"/>
              <a:t> </a:t>
            </a:r>
            <a:r>
              <a:rPr lang="de-DE" dirty="0" err="1"/>
              <a:t>pipes</a:t>
            </a:r>
            <a:r>
              <a:rPr lang="de-DE" dirty="0"/>
              <a:t>, </a:t>
            </a:r>
            <a:r>
              <a:rPr lang="de-DE" dirty="0" err="1"/>
              <a:t>renewable</a:t>
            </a:r>
            <a:r>
              <a:rPr lang="de-DE" dirty="0"/>
              <a:t> energy </a:t>
            </a:r>
            <a:r>
              <a:rPr lang="de-DE" dirty="0" err="1"/>
              <a:t>source</a:t>
            </a:r>
            <a:endParaRPr lang="de-DE" dirty="0"/>
          </a:p>
          <a:p>
            <a:r>
              <a:rPr lang="de-DE" dirty="0" smtClean="0"/>
              <a:t>The </a:t>
            </a:r>
            <a:r>
              <a:rPr lang="de-DE" dirty="0" err="1"/>
              <a:t>state</a:t>
            </a:r>
            <a:r>
              <a:rPr lang="de-DE" dirty="0"/>
              <a:t>-of </a:t>
            </a:r>
            <a:r>
              <a:rPr lang="de-DE" dirty="0" err="1"/>
              <a:t>the</a:t>
            </a:r>
            <a:r>
              <a:rPr lang="de-DE" dirty="0"/>
              <a:t> </a:t>
            </a:r>
            <a:r>
              <a:rPr lang="de-DE" dirty="0" err="1"/>
              <a:t>art</a:t>
            </a:r>
            <a:r>
              <a:rPr lang="de-DE" dirty="0"/>
              <a:t> </a:t>
            </a:r>
            <a:r>
              <a:rPr lang="de-DE" dirty="0" err="1"/>
              <a:t>lighting</a:t>
            </a:r>
            <a:r>
              <a:rPr lang="de-DE" dirty="0"/>
              <a:t> </a:t>
            </a:r>
            <a:r>
              <a:rPr lang="de-DE" dirty="0" err="1"/>
              <a:t>is</a:t>
            </a:r>
            <a:endParaRPr lang="de-DE" dirty="0"/>
          </a:p>
          <a:p>
            <a:pPr marL="342900" indent="-342900">
              <a:buFont typeface="Wingdings" panose="05000000000000000000" pitchFamily="2" charset="2"/>
              <a:buChar char="ü"/>
            </a:pPr>
            <a:r>
              <a:rPr lang="de-DE" dirty="0"/>
              <a:t>LED </a:t>
            </a:r>
            <a:r>
              <a:rPr lang="de-DE" dirty="0" err="1"/>
              <a:t>lighting</a:t>
            </a:r>
            <a:r>
              <a:rPr lang="de-DE" dirty="0"/>
              <a:t> </a:t>
            </a:r>
            <a:r>
              <a:rPr lang="de-DE" dirty="0" err="1"/>
              <a:t>with</a:t>
            </a:r>
            <a:r>
              <a:rPr lang="de-DE" dirty="0"/>
              <a:t> </a:t>
            </a:r>
            <a:r>
              <a:rPr lang="de-DE" dirty="0" err="1"/>
              <a:t>automatic</a:t>
            </a:r>
            <a:r>
              <a:rPr lang="de-DE" dirty="0"/>
              <a:t> </a:t>
            </a:r>
            <a:r>
              <a:rPr lang="de-DE" dirty="0" err="1"/>
              <a:t>control</a:t>
            </a:r>
            <a:endParaRPr lang="de-DE" dirty="0"/>
          </a:p>
          <a:p>
            <a:endParaRPr lang="de-DE" dirty="0"/>
          </a:p>
        </p:txBody>
      </p:sp>
    </p:spTree>
    <p:extLst>
      <p:ext uri="{BB962C8B-B14F-4D97-AF65-F5344CB8AC3E}">
        <p14:creationId xmlns:p14="http://schemas.microsoft.com/office/powerpoint/2010/main" val="287988617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28"/>
          <p:cNvSpPr>
            <a:spLocks noGrp="1"/>
          </p:cNvSpPr>
          <p:nvPr>
            <p:ph type="body" sz="quarter" idx="12"/>
          </p:nvPr>
        </p:nvSpPr>
        <p:spPr>
          <a:xfrm>
            <a:off x="4673643" y="1323253"/>
            <a:ext cx="1976216" cy="1974365"/>
          </a:xfrm>
        </p:spPr>
        <p:txBody>
          <a:bodyPr/>
          <a:lstStyle/>
          <a:p>
            <a:r>
              <a:rPr lang="en-GB" dirty="0" smtClean="0"/>
              <a:t>3.1.2  Typical measures in buildings and potentials</a:t>
            </a:r>
            <a:endParaRPr lang="en-GB" dirty="0"/>
          </a:p>
        </p:txBody>
      </p:sp>
      <p:sp>
        <p:nvSpPr>
          <p:cNvPr id="30" name="Textplatzhalter 29"/>
          <p:cNvSpPr>
            <a:spLocks noGrp="1"/>
          </p:cNvSpPr>
          <p:nvPr>
            <p:ph type="body" sz="quarter" idx="13"/>
          </p:nvPr>
        </p:nvSpPr>
        <p:spPr>
          <a:xfrm>
            <a:off x="6870971" y="1323253"/>
            <a:ext cx="1976216" cy="1974365"/>
          </a:xfrm>
        </p:spPr>
        <p:txBody>
          <a:bodyPr/>
          <a:lstStyle/>
          <a:p>
            <a:r>
              <a:rPr lang="en-GB" dirty="0" smtClean="0"/>
              <a:t>3.1.3 First step – get to know your weak points</a:t>
            </a:r>
            <a:endParaRPr lang="en-GB" dirty="0"/>
          </a:p>
        </p:txBody>
      </p:sp>
      <p:sp>
        <p:nvSpPr>
          <p:cNvPr id="31" name="Textplatzhalter 30"/>
          <p:cNvSpPr>
            <a:spLocks noGrp="1"/>
          </p:cNvSpPr>
          <p:nvPr>
            <p:ph type="body" sz="quarter" idx="14"/>
          </p:nvPr>
        </p:nvSpPr>
        <p:spPr>
          <a:xfrm>
            <a:off x="285601" y="3490445"/>
            <a:ext cx="1976216" cy="1974365"/>
          </a:xfrm>
        </p:spPr>
        <p:txBody>
          <a:bodyPr/>
          <a:lstStyle/>
          <a:p>
            <a:r>
              <a:rPr lang="en-GB" dirty="0" smtClean="0"/>
              <a:t>3.1.4 </a:t>
            </a:r>
            <a:r>
              <a:rPr lang="en-GB" sz="1800" dirty="0" smtClean="0"/>
              <a:t>Recommendations </a:t>
            </a:r>
            <a:r>
              <a:rPr lang="en-GB" dirty="0" smtClean="0"/>
              <a:t>– insulation</a:t>
            </a:r>
          </a:p>
          <a:p>
            <a:r>
              <a:rPr lang="en-GB" dirty="0" smtClean="0"/>
              <a:t>- planning</a:t>
            </a:r>
            <a:endParaRPr lang="en-GB" dirty="0"/>
          </a:p>
        </p:txBody>
      </p:sp>
      <p:sp>
        <p:nvSpPr>
          <p:cNvPr id="32" name="Textplatzhalter 31"/>
          <p:cNvSpPr>
            <a:spLocks noGrp="1"/>
          </p:cNvSpPr>
          <p:nvPr>
            <p:ph type="body" sz="quarter" idx="16"/>
          </p:nvPr>
        </p:nvSpPr>
        <p:spPr>
          <a:xfrm>
            <a:off x="2479622" y="3468290"/>
            <a:ext cx="1976216" cy="1974365"/>
          </a:xfrm>
        </p:spPr>
        <p:txBody>
          <a:bodyPr/>
          <a:lstStyle/>
          <a:p>
            <a:r>
              <a:rPr lang="en-GB" dirty="0" smtClean="0"/>
              <a:t>3.1.5 </a:t>
            </a:r>
            <a:r>
              <a:rPr lang="en-GB" sz="1800" dirty="0" smtClean="0"/>
              <a:t>Recommendations </a:t>
            </a:r>
            <a:r>
              <a:rPr lang="en-GB" dirty="0" smtClean="0"/>
              <a:t>– heating system and heat supply</a:t>
            </a:r>
            <a:endParaRPr lang="en-GB" dirty="0"/>
          </a:p>
        </p:txBody>
      </p:sp>
      <p:sp>
        <p:nvSpPr>
          <p:cNvPr id="33" name="Textplatzhalter 32"/>
          <p:cNvSpPr>
            <a:spLocks noGrp="1"/>
          </p:cNvSpPr>
          <p:nvPr>
            <p:ph type="body" sz="quarter" idx="17"/>
          </p:nvPr>
        </p:nvSpPr>
        <p:spPr>
          <a:xfrm>
            <a:off x="4673643" y="3468290"/>
            <a:ext cx="1976216" cy="1974365"/>
          </a:xfrm>
        </p:spPr>
        <p:txBody>
          <a:bodyPr/>
          <a:lstStyle/>
          <a:p>
            <a:r>
              <a:rPr lang="cs-CZ" dirty="0" smtClean="0"/>
              <a:t>  3.1.</a:t>
            </a:r>
            <a:r>
              <a:rPr lang="de-DE" dirty="0" smtClean="0"/>
              <a:t>6</a:t>
            </a:r>
            <a:r>
              <a:rPr lang="cs-CZ" dirty="0" smtClean="0"/>
              <a:t> </a:t>
            </a:r>
            <a:r>
              <a:rPr lang="cs-CZ" sz="1800" dirty="0"/>
              <a:t>Recommendations </a:t>
            </a:r>
            <a:r>
              <a:rPr lang="cs-CZ" dirty="0" smtClean="0"/>
              <a:t>– </a:t>
            </a:r>
            <a:r>
              <a:rPr lang="en-GB" dirty="0" smtClean="0"/>
              <a:t>lighting, ventilation and electricity</a:t>
            </a:r>
          </a:p>
          <a:p>
            <a:endParaRPr lang="en-GB" dirty="0"/>
          </a:p>
        </p:txBody>
      </p:sp>
      <p:sp>
        <p:nvSpPr>
          <p:cNvPr id="34" name="Textplatzhalter 33"/>
          <p:cNvSpPr>
            <a:spLocks noGrp="1"/>
          </p:cNvSpPr>
          <p:nvPr>
            <p:ph type="body" sz="quarter" idx="18"/>
          </p:nvPr>
        </p:nvSpPr>
        <p:spPr>
          <a:xfrm>
            <a:off x="6870971" y="3456043"/>
            <a:ext cx="1976216" cy="1974365"/>
          </a:xfrm>
        </p:spPr>
        <p:txBody>
          <a:bodyPr/>
          <a:lstStyle/>
          <a:p>
            <a:r>
              <a:rPr lang="en-GB" dirty="0" smtClean="0"/>
              <a:t>3.1.7 useful information on EU level</a:t>
            </a:r>
          </a:p>
          <a:p>
            <a:endParaRPr lang="en-GB" dirty="0"/>
          </a:p>
        </p:txBody>
      </p:sp>
      <p:sp>
        <p:nvSpPr>
          <p:cNvPr id="2" name="Textplatzhalter 1"/>
          <p:cNvSpPr>
            <a:spLocks noGrp="1"/>
          </p:cNvSpPr>
          <p:nvPr>
            <p:ph type="body" sz="quarter" idx="11"/>
          </p:nvPr>
        </p:nvSpPr>
        <p:spPr/>
        <p:txBody>
          <a:bodyPr/>
          <a:lstStyle/>
          <a:p>
            <a:r>
              <a:rPr lang="de-DE" dirty="0" smtClean="0"/>
              <a:t>3.1 Units</a:t>
            </a:r>
            <a:endParaRPr lang="de-DE" dirty="0"/>
          </a:p>
        </p:txBody>
      </p:sp>
      <p:sp>
        <p:nvSpPr>
          <p:cNvPr id="11" name="Textplatzhalter 1"/>
          <p:cNvSpPr txBox="1">
            <a:spLocks/>
          </p:cNvSpPr>
          <p:nvPr/>
        </p:nvSpPr>
        <p:spPr>
          <a:xfrm>
            <a:off x="2479622" y="1329278"/>
            <a:ext cx="1976216" cy="1974365"/>
          </a:xfrm>
          <a:prstGeom prst="rect">
            <a:avLst/>
          </a:prstGeom>
          <a:solidFill>
            <a:schemeClr val="accent4"/>
          </a:solidFill>
        </p:spPr>
        <p:txBody>
          <a:bodyPr vert="horz" wrap="square" lIns="108000" tIns="72000" rIns="108000" bIns="108000" rtlCol="0">
            <a:noAutofit/>
          </a:bodyPr>
          <a:lstStyle>
            <a:lvl1pPr marL="0" indent="0" algn="l" defTabSz="913878" rtl="0" eaLnBrk="1" latinLnBrk="0" hangingPunct="1">
              <a:spcBef>
                <a:spcPct val="20000"/>
              </a:spcBef>
              <a:buClr>
                <a:schemeClr val="accent1"/>
              </a:buClr>
              <a:buSzPct val="80000"/>
              <a:buFontTx/>
              <a:buNone/>
              <a:defRPr sz="2000" b="0" kern="1200" spc="-120" baseline="0">
                <a:solidFill>
                  <a:schemeClr val="bg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mtClean="0"/>
              <a:t>3.1.1 Importance of the building sector</a:t>
            </a:r>
            <a:endParaRPr lang="de-DE" dirty="0"/>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p:txBody>
          <a:bodyPr/>
          <a:lstStyle/>
          <a:p>
            <a:r>
              <a:rPr lang="en-US" dirty="0"/>
              <a:t>The building sector is crucial for achieving the EU's energy and environmental goals</a:t>
            </a:r>
            <a:r>
              <a:rPr lang="en-US" dirty="0" smtClean="0"/>
              <a:t>.</a:t>
            </a:r>
          </a:p>
          <a:p>
            <a:r>
              <a:rPr lang="en-US" dirty="0"/>
              <a:t>Buildings are responsible for approximately 40% </a:t>
            </a:r>
            <a:r>
              <a:rPr lang="en-US" dirty="0" smtClean="0"/>
              <a:t/>
            </a:r>
            <a:br>
              <a:rPr lang="en-US" dirty="0" smtClean="0"/>
            </a:br>
            <a:r>
              <a:rPr lang="en-US" dirty="0" smtClean="0"/>
              <a:t>of </a:t>
            </a:r>
            <a:r>
              <a:rPr lang="en-US" dirty="0"/>
              <a:t>EU energy consumption and 36% of the CO2 </a:t>
            </a:r>
            <a:r>
              <a:rPr lang="en-US" dirty="0" smtClean="0"/>
              <a:t/>
            </a:r>
            <a:br>
              <a:rPr lang="en-US" dirty="0" smtClean="0"/>
            </a:br>
            <a:r>
              <a:rPr lang="en-US" dirty="0" smtClean="0"/>
              <a:t>emissions</a:t>
            </a:r>
            <a:r>
              <a:rPr lang="en-US" dirty="0"/>
              <a:t>. Buildings are therefore the single largest </a:t>
            </a:r>
            <a:r>
              <a:rPr lang="en-US" dirty="0" smtClean="0"/>
              <a:t/>
            </a:r>
            <a:br>
              <a:rPr lang="en-US" dirty="0" smtClean="0"/>
            </a:br>
            <a:r>
              <a:rPr lang="en-US" dirty="0" smtClean="0"/>
              <a:t>energy </a:t>
            </a:r>
            <a:r>
              <a:rPr lang="en-US" dirty="0"/>
              <a:t>consumer in Europe</a:t>
            </a:r>
            <a:r>
              <a:rPr lang="en-US" dirty="0" smtClean="0"/>
              <a:t>.</a:t>
            </a:r>
          </a:p>
          <a:p>
            <a:r>
              <a:rPr lang="en-US" dirty="0"/>
              <a:t>At present, about 35% of the EU's buildings are </a:t>
            </a:r>
            <a:r>
              <a:rPr lang="en-US" dirty="0" smtClean="0"/>
              <a:t/>
            </a:r>
            <a:br>
              <a:rPr lang="en-US" dirty="0" smtClean="0"/>
            </a:br>
            <a:r>
              <a:rPr lang="en-US" dirty="0" smtClean="0"/>
              <a:t>over </a:t>
            </a:r>
            <a:r>
              <a:rPr lang="en-US" dirty="0"/>
              <a:t>50 years old and almost 75% of the building </a:t>
            </a:r>
            <a:r>
              <a:rPr lang="en-US" dirty="0" smtClean="0"/>
              <a:t/>
            </a:r>
            <a:br>
              <a:rPr lang="en-US" dirty="0" smtClean="0"/>
            </a:br>
            <a:r>
              <a:rPr lang="en-US" dirty="0" smtClean="0"/>
              <a:t>stock </a:t>
            </a:r>
            <a:r>
              <a:rPr lang="en-US" dirty="0"/>
              <a:t>is energy inefficient. At the same time, only </a:t>
            </a:r>
            <a:r>
              <a:rPr lang="en-US" dirty="0" smtClean="0"/>
              <a:t/>
            </a:r>
            <a:br>
              <a:rPr lang="en-US" dirty="0" smtClean="0"/>
            </a:br>
            <a:r>
              <a:rPr lang="en-US" dirty="0" smtClean="0"/>
              <a:t>about </a:t>
            </a:r>
            <a:r>
              <a:rPr lang="en-US" dirty="0"/>
              <a:t>1% of the building stock is renovated each </a:t>
            </a:r>
            <a:r>
              <a:rPr lang="en-US" dirty="0" smtClean="0"/>
              <a:t>year </a:t>
            </a:r>
            <a:br>
              <a:rPr lang="en-US" dirty="0" smtClean="0"/>
            </a:br>
            <a:r>
              <a:rPr lang="en-US" dirty="0" smtClean="0"/>
              <a:t>– more or less efficient - with often lost opportunities </a:t>
            </a:r>
            <a:br>
              <a:rPr lang="en-US" dirty="0" smtClean="0"/>
            </a:br>
            <a:r>
              <a:rPr lang="en-US" dirty="0" smtClean="0"/>
              <a:t>for a long time.</a:t>
            </a:r>
            <a:r>
              <a:rPr lang="en-GB" dirty="0" smtClean="0"/>
              <a:t> </a:t>
            </a:r>
            <a:br>
              <a:rPr lang="en-GB" dirty="0" smtClean="0"/>
            </a:b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2359853"/>
            <a:ext cx="2097088" cy="243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726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0"/>
          </p:nvPr>
        </p:nvSpPr>
        <p:spPr/>
        <p:txBody>
          <a:bodyPr/>
          <a:lstStyle/>
          <a:p>
            <a:r>
              <a:rPr lang="en-GB" dirty="0"/>
              <a:t>For example, to compensate a gas consumption of </a:t>
            </a:r>
            <a:br>
              <a:rPr lang="en-GB" dirty="0"/>
            </a:br>
            <a:r>
              <a:rPr lang="en-GB" dirty="0"/>
              <a:t>100.000 kWh per year, you need to </a:t>
            </a:r>
            <a:r>
              <a:rPr lang="en-GB" dirty="0" smtClean="0"/>
              <a:t>plant 1760 trees </a:t>
            </a:r>
          </a:p>
          <a:p>
            <a:pPr marL="342900" indent="-342900">
              <a:buFont typeface="Wingdings" panose="05000000000000000000" pitchFamily="2" charset="2"/>
              <a:buChar char="Ø"/>
            </a:pPr>
            <a:r>
              <a:rPr lang="en-GB" dirty="0" smtClean="0"/>
              <a:t>comprehensive measures are necessary to protect</a:t>
            </a:r>
            <a:br>
              <a:rPr lang="en-GB" dirty="0" smtClean="0"/>
            </a:br>
            <a:r>
              <a:rPr lang="en-GB" dirty="0" smtClean="0"/>
              <a:t>climate, take advantage of your potentials!</a:t>
            </a:r>
          </a:p>
          <a:p>
            <a:r>
              <a:rPr lang="en-US" dirty="0" smtClean="0"/>
              <a:t>Renovation </a:t>
            </a:r>
            <a:r>
              <a:rPr lang="en-US" dirty="0"/>
              <a:t>of existing buildings can lead to significant </a:t>
            </a:r>
            <a:br>
              <a:rPr lang="en-US" dirty="0"/>
            </a:br>
            <a:r>
              <a:rPr lang="en-US" dirty="0"/>
              <a:t>energy savings, up to </a:t>
            </a:r>
            <a:r>
              <a:rPr lang="en-US" dirty="0" smtClean="0"/>
              <a:t>real 70</a:t>
            </a:r>
            <a:r>
              <a:rPr lang="en-US" dirty="0"/>
              <a:t>% of existing consumption. </a:t>
            </a:r>
            <a:br>
              <a:rPr lang="en-US" dirty="0"/>
            </a:br>
            <a:endParaRPr lang="en-US" sz="800" dirty="0" smtClean="0"/>
          </a:p>
          <a:p>
            <a:r>
              <a:rPr lang="en-US" dirty="0" smtClean="0"/>
              <a:t>The </a:t>
            </a:r>
            <a:r>
              <a:rPr lang="en-US" dirty="0"/>
              <a:t>goals are renovations towards </a:t>
            </a:r>
            <a:r>
              <a:rPr lang="en-GB" dirty="0"/>
              <a:t>nearly zero </a:t>
            </a:r>
            <a:r>
              <a:rPr lang="en-GB" dirty="0" smtClean="0"/>
              <a:t/>
            </a:r>
            <a:br>
              <a:rPr lang="en-GB" dirty="0" smtClean="0"/>
            </a:br>
            <a:r>
              <a:rPr lang="en-GB" dirty="0" smtClean="0"/>
              <a:t>energy </a:t>
            </a:r>
            <a:r>
              <a:rPr lang="en-GB" dirty="0"/>
              <a:t>buildings</a:t>
            </a:r>
            <a:r>
              <a:rPr lang="en-GB" dirty="0" smtClean="0"/>
              <a:t>. </a:t>
            </a:r>
            <a:r>
              <a:rPr lang="en-US" dirty="0"/>
              <a:t>The FEEDSCHOOLS project aims </a:t>
            </a:r>
            <a:r>
              <a:rPr lang="en-US" dirty="0" smtClean="0"/>
              <a:t/>
            </a:r>
            <a:br>
              <a:rPr lang="en-US" dirty="0" smtClean="0"/>
            </a:br>
            <a:r>
              <a:rPr lang="en-US" dirty="0" smtClean="0"/>
              <a:t>to </a:t>
            </a:r>
            <a:r>
              <a:rPr lang="en-US" dirty="0"/>
              <a:t>provide local authorities with new solutions, </a:t>
            </a:r>
            <a:r>
              <a:rPr lang="en-US" dirty="0" smtClean="0"/>
              <a:t/>
            </a:r>
            <a:br>
              <a:rPr lang="en-US" dirty="0" smtClean="0"/>
            </a:br>
            <a:r>
              <a:rPr lang="en-US" dirty="0" smtClean="0"/>
              <a:t>both </a:t>
            </a:r>
            <a:r>
              <a:rPr lang="en-US" dirty="0"/>
              <a:t>technical and financial, which will help them </a:t>
            </a:r>
            <a:r>
              <a:rPr lang="en-US" dirty="0" smtClean="0"/>
              <a:t/>
            </a:r>
            <a:br>
              <a:rPr lang="en-US" dirty="0" smtClean="0"/>
            </a:br>
            <a:r>
              <a:rPr lang="en-US" dirty="0" smtClean="0"/>
              <a:t>to </a:t>
            </a:r>
            <a:r>
              <a:rPr lang="en-US" dirty="0"/>
              <a:t>implement ‘nearly Zero Energy Building’ (NZEB) </a:t>
            </a:r>
            <a:r>
              <a:rPr lang="en-US" dirty="0" smtClean="0"/>
              <a:t/>
            </a:r>
            <a:br>
              <a:rPr lang="en-US" dirty="0" smtClean="0"/>
            </a:br>
            <a:r>
              <a:rPr lang="en-US" dirty="0" smtClean="0"/>
              <a:t>renovation </a:t>
            </a:r>
            <a:r>
              <a:rPr lang="en-US" dirty="0"/>
              <a:t>activities in schools.</a:t>
            </a:r>
            <a:endParaRPr lang="en-GB" dirty="0" smtClean="0"/>
          </a:p>
          <a:p>
            <a:endParaRPr lang="en-GB" dirty="0"/>
          </a:p>
        </p:txBody>
      </p:sp>
      <p:pic>
        <p:nvPicPr>
          <p:cNvPr id="2051" name="Picture 3" descr="C:\Users\gea007\Pictures\FEEDSCHOOLS\birch-10919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4395" y="1307806"/>
            <a:ext cx="2051055" cy="400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31006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platzhalter 29"/>
          <p:cNvSpPr>
            <a:spLocks noGrp="1"/>
          </p:cNvSpPr>
          <p:nvPr>
            <p:ph type="body" sz="quarter" idx="13"/>
          </p:nvPr>
        </p:nvSpPr>
        <p:spPr>
          <a:xfrm>
            <a:off x="325378" y="1329278"/>
            <a:ext cx="1976216" cy="1974365"/>
          </a:xfrm>
        </p:spPr>
        <p:txBody>
          <a:bodyPr/>
          <a:lstStyle/>
          <a:p>
            <a:r>
              <a:rPr lang="en-GB" dirty="0"/>
              <a:t>3.1.2  Typical measures in buildings and potentials</a:t>
            </a:r>
            <a:endParaRPr lang="en-GB" dirty="0"/>
          </a:p>
        </p:txBody>
      </p:sp>
      <p:sp>
        <p:nvSpPr>
          <p:cNvPr id="18"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1.2</a:t>
            </a:r>
            <a:r>
              <a:rPr lang="it-IT" sz="1600" dirty="0" smtClean="0">
                <a:solidFill>
                  <a:schemeClr val="accent4">
                    <a:lumMod val="75000"/>
                  </a:schemeClr>
                </a:solidFill>
              </a:rPr>
              <a:t> </a:t>
            </a:r>
            <a:r>
              <a:rPr lang="en-GB" sz="1600" dirty="0">
                <a:solidFill>
                  <a:schemeClr val="accent4">
                    <a:lumMod val="75000"/>
                  </a:schemeClr>
                </a:solidFill>
              </a:rPr>
              <a:t>objective </a:t>
            </a:r>
          </a:p>
          <a:p>
            <a:r>
              <a:rPr lang="it-IT" sz="1600" dirty="0" err="1" smtClean="0">
                <a:solidFill>
                  <a:schemeClr val="accent4">
                    <a:lumMod val="75000"/>
                  </a:schemeClr>
                </a:solidFill>
              </a:rPr>
              <a:t>Typical</a:t>
            </a:r>
            <a:r>
              <a:rPr lang="it-IT" sz="1600" dirty="0" smtClean="0">
                <a:solidFill>
                  <a:schemeClr val="accent4">
                    <a:lumMod val="75000"/>
                  </a:schemeClr>
                </a:solidFill>
              </a:rPr>
              <a:t> </a:t>
            </a:r>
            <a:r>
              <a:rPr lang="it-IT" sz="1600" dirty="0" err="1" smtClean="0">
                <a:solidFill>
                  <a:schemeClr val="accent4">
                    <a:lumMod val="75000"/>
                  </a:schemeClr>
                </a:solidFill>
              </a:rPr>
              <a:t>measures</a:t>
            </a:r>
            <a:r>
              <a:rPr lang="it-IT" sz="1600" dirty="0" smtClean="0">
                <a:solidFill>
                  <a:schemeClr val="accent4">
                    <a:lumMod val="75000"/>
                  </a:schemeClr>
                </a:solidFill>
              </a:rPr>
              <a:t> for  </a:t>
            </a:r>
            <a:r>
              <a:rPr lang="it-IT" sz="1600" dirty="0" err="1" smtClean="0">
                <a:solidFill>
                  <a:schemeClr val="accent4">
                    <a:lumMod val="75000"/>
                  </a:schemeClr>
                </a:solidFill>
              </a:rPr>
              <a:t>renovating</a:t>
            </a:r>
            <a:r>
              <a:rPr lang="it-IT" sz="1600" dirty="0" smtClean="0">
                <a:solidFill>
                  <a:schemeClr val="accent4">
                    <a:lumMod val="75000"/>
                  </a:schemeClr>
                </a:solidFill>
              </a:rPr>
              <a:t> </a:t>
            </a:r>
            <a:r>
              <a:rPr lang="it-IT" sz="1600" dirty="0" err="1" smtClean="0">
                <a:solidFill>
                  <a:schemeClr val="accent4">
                    <a:lumMod val="75000"/>
                  </a:schemeClr>
                </a:solidFill>
              </a:rPr>
              <a:t>buildings</a:t>
            </a:r>
            <a:r>
              <a:rPr lang="it-IT" sz="1600" dirty="0" smtClean="0">
                <a:solidFill>
                  <a:schemeClr val="accent4">
                    <a:lumMod val="75000"/>
                  </a:schemeClr>
                </a:solidFill>
              </a:rPr>
              <a:t> are </a:t>
            </a:r>
            <a:r>
              <a:rPr lang="it-IT" sz="1600" dirty="0" err="1" smtClean="0">
                <a:solidFill>
                  <a:schemeClr val="accent4">
                    <a:lumMod val="75000"/>
                  </a:schemeClr>
                </a:solidFill>
              </a:rPr>
              <a:t>listed</a:t>
            </a:r>
            <a:endParaRPr lang="en-GB" sz="1600" dirty="0"/>
          </a:p>
        </p:txBody>
      </p:sp>
    </p:spTree>
    <p:extLst>
      <p:ext uri="{BB962C8B-B14F-4D97-AF65-F5344CB8AC3E}">
        <p14:creationId xmlns:p14="http://schemas.microsoft.com/office/powerpoint/2010/main" val="295302962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62" y="322845"/>
            <a:ext cx="6938962" cy="686006"/>
          </a:xfrm>
        </p:spPr>
        <p:txBody>
          <a:bodyPr>
            <a:normAutofit fontScale="90000"/>
          </a:bodyPr>
          <a:lstStyle/>
          <a:p>
            <a:r>
              <a:rPr lang="en-US" dirty="0"/>
              <a:t/>
            </a:r>
            <a:br>
              <a:rPr lang="en-US" dirty="0"/>
            </a:br>
            <a:endParaRPr lang="en-GB" dirty="0"/>
          </a:p>
        </p:txBody>
      </p:sp>
      <p:sp>
        <p:nvSpPr>
          <p:cNvPr id="7" name="Textplatzhalter 6"/>
          <p:cNvSpPr>
            <a:spLocks noGrp="1"/>
          </p:cNvSpPr>
          <p:nvPr>
            <p:ph type="body" sz="quarter" idx="10"/>
          </p:nvPr>
        </p:nvSpPr>
        <p:spPr>
          <a:xfrm>
            <a:off x="296864" y="1203031"/>
            <a:ext cx="8562974" cy="4167962"/>
          </a:xfrm>
        </p:spPr>
        <p:txBody>
          <a:bodyPr/>
          <a:lstStyle/>
          <a:p>
            <a:r>
              <a:rPr lang="en-GB" dirty="0" smtClean="0"/>
              <a:t>To reach the CO2 reduction goals you have several typical measures in the building sector, especially in schools and public buildings:</a:t>
            </a:r>
          </a:p>
          <a:p>
            <a:pPr marL="342900" indent="-342900">
              <a:buFont typeface="Wingdings" panose="05000000000000000000" pitchFamily="2" charset="2"/>
              <a:buChar char="v"/>
            </a:pPr>
            <a:r>
              <a:rPr lang="en-GB" b="1" dirty="0" smtClean="0"/>
              <a:t>insulation</a:t>
            </a:r>
            <a:r>
              <a:rPr lang="en-GB" dirty="0" smtClean="0"/>
              <a:t> of the exterior surface (walls, ceilings) and </a:t>
            </a:r>
            <a:r>
              <a:rPr lang="en-GB" b="1" dirty="0" smtClean="0"/>
              <a:t>new windows</a:t>
            </a:r>
            <a:r>
              <a:rPr lang="en-GB" dirty="0" smtClean="0"/>
              <a:t> (potential 20 – 80 %)</a:t>
            </a:r>
          </a:p>
          <a:p>
            <a:pPr marL="342900" indent="-342900">
              <a:buFont typeface="Wingdings" panose="05000000000000000000" pitchFamily="2" charset="2"/>
              <a:buChar char="v"/>
            </a:pPr>
            <a:r>
              <a:rPr lang="en-GB" b="1" dirty="0" smtClean="0"/>
              <a:t>hydraulic optimization </a:t>
            </a:r>
            <a:r>
              <a:rPr lang="en-GB" dirty="0" smtClean="0"/>
              <a:t>of the heating distribution system and thermostatic valves (potential 10 – 20 %)</a:t>
            </a:r>
          </a:p>
          <a:p>
            <a:pPr marL="342900" indent="-342900">
              <a:buFont typeface="Wingdings" panose="05000000000000000000" pitchFamily="2" charset="2"/>
              <a:buChar char="v"/>
            </a:pPr>
            <a:r>
              <a:rPr lang="en-GB" b="1" dirty="0" smtClean="0"/>
              <a:t>changing the heat and power source </a:t>
            </a:r>
            <a:r>
              <a:rPr lang="en-GB" dirty="0" smtClean="0"/>
              <a:t>towards CO2-friendly sources like biomass, solar energy and heat pumps</a:t>
            </a:r>
          </a:p>
          <a:p>
            <a:pPr marL="342900" indent="-342900">
              <a:buFont typeface="Wingdings" panose="05000000000000000000" pitchFamily="2" charset="2"/>
              <a:buChar char="v"/>
            </a:pPr>
            <a:r>
              <a:rPr lang="en-GB" dirty="0" smtClean="0"/>
              <a:t>new </a:t>
            </a:r>
            <a:r>
              <a:rPr lang="en-GB" b="1" dirty="0" smtClean="0"/>
              <a:t>LED lighting </a:t>
            </a:r>
            <a:r>
              <a:rPr lang="en-GB" dirty="0" smtClean="0"/>
              <a:t>(potential 50-80% of lighting consumption)</a:t>
            </a:r>
          </a:p>
          <a:p>
            <a:pPr marL="342900" indent="-342900">
              <a:buFont typeface="Wingdings" panose="05000000000000000000" pitchFamily="2" charset="2"/>
              <a:buChar char="v"/>
            </a:pPr>
            <a:r>
              <a:rPr lang="en-GB" dirty="0" smtClean="0"/>
              <a:t>ventilation with efficient </a:t>
            </a:r>
            <a:r>
              <a:rPr lang="en-GB" b="1" dirty="0" smtClean="0"/>
              <a:t>heat recovery</a:t>
            </a:r>
          </a:p>
          <a:p>
            <a:pPr marL="342900" indent="-342900">
              <a:buFont typeface="Wingdings" panose="05000000000000000000" pitchFamily="2" charset="2"/>
              <a:buChar char="v"/>
            </a:pPr>
            <a:r>
              <a:rPr lang="en-GB" b="1" dirty="0" smtClean="0"/>
              <a:t>efficient pumps</a:t>
            </a:r>
            <a:r>
              <a:rPr lang="en-GB" dirty="0" smtClean="0"/>
              <a:t>, insulation of pipes, effective and </a:t>
            </a:r>
            <a:r>
              <a:rPr lang="en-GB" b="1" dirty="0" smtClean="0"/>
              <a:t>optimized control</a:t>
            </a:r>
            <a:r>
              <a:rPr lang="en-GB" dirty="0" smtClean="0"/>
              <a:t> – potentials depending on existing conditions</a:t>
            </a:r>
          </a:p>
          <a:p>
            <a:pPr marL="342900" indent="-342900">
              <a:buFont typeface="Wingdings" panose="05000000000000000000" pitchFamily="2" charset="2"/>
              <a:buChar char="v"/>
            </a:pPr>
            <a:r>
              <a:rPr lang="en-GB" b="1" dirty="0" smtClean="0"/>
              <a:t>energy management and control</a:t>
            </a:r>
            <a:r>
              <a:rPr lang="en-GB" dirty="0" smtClean="0"/>
              <a:t>, </a:t>
            </a:r>
            <a:r>
              <a:rPr lang="en-GB" b="1" dirty="0" smtClean="0"/>
              <a:t>behavioural change</a:t>
            </a:r>
          </a:p>
          <a:p>
            <a:pPr marL="342900" indent="-342900">
              <a:buFont typeface="Wingdings" panose="05000000000000000000" pitchFamily="2" charset="2"/>
              <a:buChar char="v"/>
            </a:pPr>
            <a:endParaRPr lang="en-GB" dirty="0" smtClean="0"/>
          </a:p>
          <a:p>
            <a:endParaRPr lang="en-GB" dirty="0"/>
          </a:p>
        </p:txBody>
      </p:sp>
    </p:spTree>
    <p:extLst>
      <p:ext uri="{BB962C8B-B14F-4D97-AF65-F5344CB8AC3E}">
        <p14:creationId xmlns:p14="http://schemas.microsoft.com/office/powerpoint/2010/main" val="380685451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platzhalter 29"/>
          <p:cNvSpPr>
            <a:spLocks noGrp="1"/>
          </p:cNvSpPr>
          <p:nvPr>
            <p:ph type="body" sz="quarter" idx="13"/>
          </p:nvPr>
        </p:nvSpPr>
        <p:spPr>
          <a:xfrm>
            <a:off x="325378" y="1329278"/>
            <a:ext cx="1976216" cy="1974365"/>
          </a:xfrm>
        </p:spPr>
        <p:txBody>
          <a:bodyPr/>
          <a:lstStyle/>
          <a:p>
            <a:r>
              <a:rPr lang="en-GB" dirty="0" smtClean="0"/>
              <a:t>3.1.3 First step – get to know your weak points</a:t>
            </a:r>
            <a:endParaRPr lang="en-GB" dirty="0"/>
          </a:p>
        </p:txBody>
      </p:sp>
      <p:sp>
        <p:nvSpPr>
          <p:cNvPr id="18" name="Textplatzhalter 27"/>
          <p:cNvSpPr>
            <a:spLocks noGrp="1"/>
          </p:cNvSpPr>
          <p:nvPr>
            <p:ph type="body" sz="quarter" idx="11"/>
          </p:nvPr>
        </p:nvSpPr>
        <p:spPr>
          <a:xfrm>
            <a:off x="2649989" y="1329278"/>
            <a:ext cx="5595582" cy="1974365"/>
          </a:xfrm>
          <a:ln/>
        </p:spPr>
        <p:style>
          <a:lnRef idx="2">
            <a:schemeClr val="accent1"/>
          </a:lnRef>
          <a:fillRef idx="1">
            <a:schemeClr val="lt1"/>
          </a:fillRef>
          <a:effectRef idx="0">
            <a:schemeClr val="accent1"/>
          </a:effectRef>
          <a:fontRef idx="minor">
            <a:schemeClr val="dk1"/>
          </a:fontRef>
        </p:style>
        <p:txBody>
          <a:bodyPr/>
          <a:lstStyle/>
          <a:p>
            <a:r>
              <a:rPr lang="de-DE" sz="1600" dirty="0" smtClean="0">
                <a:solidFill>
                  <a:schemeClr val="accent4">
                    <a:lumMod val="75000"/>
                  </a:schemeClr>
                </a:solidFill>
              </a:rPr>
              <a:t>3</a:t>
            </a:r>
            <a:r>
              <a:rPr lang="cs-CZ" sz="1600" dirty="0" smtClean="0">
                <a:solidFill>
                  <a:schemeClr val="accent4">
                    <a:lumMod val="75000"/>
                  </a:schemeClr>
                </a:solidFill>
              </a:rPr>
              <a:t>.</a:t>
            </a:r>
            <a:r>
              <a:rPr lang="de-DE" sz="1600" dirty="0" smtClean="0">
                <a:solidFill>
                  <a:schemeClr val="accent4">
                    <a:lumMod val="75000"/>
                  </a:schemeClr>
                </a:solidFill>
              </a:rPr>
              <a:t>1.3</a:t>
            </a:r>
            <a:r>
              <a:rPr lang="it-IT" sz="1600" dirty="0" smtClean="0">
                <a:solidFill>
                  <a:schemeClr val="accent4">
                    <a:lumMod val="75000"/>
                  </a:schemeClr>
                </a:solidFill>
              </a:rPr>
              <a:t> </a:t>
            </a:r>
            <a:r>
              <a:rPr lang="en-GB" sz="1600" dirty="0">
                <a:solidFill>
                  <a:schemeClr val="accent4">
                    <a:lumMod val="75000"/>
                  </a:schemeClr>
                </a:solidFill>
              </a:rPr>
              <a:t>objective </a:t>
            </a:r>
          </a:p>
          <a:p>
            <a:r>
              <a:rPr lang="en-GB" sz="1600" dirty="0" smtClean="0">
                <a:solidFill>
                  <a:schemeClr val="accent4">
                    <a:lumMod val="75000"/>
                  </a:schemeClr>
                </a:solidFill>
              </a:rPr>
              <a:t>The first step to find measures is to get to know the weak points of your building. You learn about some methods to find the weak points.</a:t>
            </a:r>
            <a:endParaRPr lang="it-IT" sz="1600" dirty="0">
              <a:solidFill>
                <a:schemeClr val="accent4">
                  <a:lumMod val="75000"/>
                </a:schemeClr>
              </a:solidFill>
            </a:endParaRPr>
          </a:p>
          <a:p>
            <a:endParaRPr lang="it-IT" sz="1600" dirty="0"/>
          </a:p>
          <a:p>
            <a:endParaRPr lang="en-GB" sz="1600" dirty="0"/>
          </a:p>
        </p:txBody>
      </p:sp>
    </p:spTree>
    <p:extLst>
      <p:ext uri="{BB962C8B-B14F-4D97-AF65-F5344CB8AC3E}">
        <p14:creationId xmlns:p14="http://schemas.microsoft.com/office/powerpoint/2010/main" val="35626611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centralEurope</Template>
  <TotalTime>56</TotalTime>
  <Words>1548</Words>
  <Application>Microsoft Office PowerPoint</Application>
  <PresentationFormat>Presentazione su schermo (4:3)</PresentationFormat>
  <Paragraphs>203</Paragraphs>
  <Slides>35</Slides>
  <Notes>7</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CentralEurope_iService</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(1)</vt:lpstr>
      <vt:lpstr>Self Assessment Test (2)</vt:lpstr>
      <vt:lpstr>Self Assessment Test (3)</vt:lpstr>
      <vt:lpstr>Self Assessment Test (ANswers)</vt:lpstr>
      <vt:lpstr>Self Assessment Test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MT</cp:lastModifiedBy>
  <cp:revision>2089</cp:revision>
  <cp:lastPrinted>2020-06-23T08:21:42Z</cp:lastPrinted>
  <dcterms:created xsi:type="dcterms:W3CDTF">2014-11-12T21:47:38Z</dcterms:created>
  <dcterms:modified xsi:type="dcterms:W3CDTF">2020-10-16T08:51:51Z</dcterms:modified>
</cp:coreProperties>
</file>