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21"/>
  </p:notesMasterIdLst>
  <p:handoutMasterIdLst>
    <p:handoutMasterId r:id="rId22"/>
  </p:handoutMasterIdLst>
  <p:sldIdLst>
    <p:sldId id="658" r:id="rId5"/>
    <p:sldId id="655" r:id="rId6"/>
    <p:sldId id="725" r:id="rId7"/>
    <p:sldId id="720" r:id="rId8"/>
    <p:sldId id="731" r:id="rId9"/>
    <p:sldId id="698" r:id="rId10"/>
    <p:sldId id="732" r:id="rId11"/>
    <p:sldId id="735" r:id="rId12"/>
    <p:sldId id="733" r:id="rId13"/>
    <p:sldId id="734" r:id="rId14"/>
    <p:sldId id="267" r:id="rId15"/>
    <p:sldId id="276" r:id="rId16"/>
    <p:sldId id="269" r:id="rId17"/>
    <p:sldId id="727" r:id="rId18"/>
    <p:sldId id="728" r:id="rId19"/>
    <p:sldId id="730" r:id="rId20"/>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wlett-Packard Company" initials="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A4"/>
    <a:srgbClr val="77726B"/>
    <a:srgbClr val="67635D"/>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30" autoAdjust="0"/>
  </p:normalViewPr>
  <p:slideViewPr>
    <p:cSldViewPr snapToGrid="0" snapToObjects="1">
      <p:cViewPr varScale="1">
        <p:scale>
          <a:sx n="100" d="100"/>
          <a:sy n="100" d="100"/>
        </p:scale>
        <p:origin x="1536" y="7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10/9/2020</a:t>
            </a:fld>
            <a:endParaRPr lang="en-US">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Selected</a:t>
            </a:r>
            <a:r>
              <a:rPr lang="it-IT"/>
              <a:t> </a:t>
            </a:r>
            <a:r>
              <a:rPr lang="it-IT" err="1"/>
              <a:t>resources</a:t>
            </a:r>
            <a:r>
              <a:rPr lang="it-IT"/>
              <a:t> </a:t>
            </a:r>
            <a:r>
              <a:rPr lang="it-IT" err="1"/>
              <a:t>should</a:t>
            </a:r>
            <a:r>
              <a:rPr lang="it-IT"/>
              <a:t> be </a:t>
            </a:r>
            <a:r>
              <a:rPr lang="it-IT" err="1"/>
              <a:t>provided</a:t>
            </a:r>
            <a:r>
              <a:rPr lang="it-IT"/>
              <a:t> with</a:t>
            </a:r>
            <a:r>
              <a:rPr lang="it-IT" baseline="0"/>
              <a:t> a short </a:t>
            </a:r>
            <a:r>
              <a:rPr lang="it-IT" baseline="0" err="1"/>
              <a:t>presentation</a:t>
            </a:r>
            <a:endParaRPr lang="it-IT"/>
          </a:p>
        </p:txBody>
      </p:sp>
    </p:spTree>
    <p:extLst>
      <p:ext uri="{BB962C8B-B14F-4D97-AF65-F5344CB8AC3E}">
        <p14:creationId xmlns:p14="http://schemas.microsoft.com/office/powerpoint/2010/main" val="273738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smtClean="0"/>
              <a:t>Block 2: Energy efficiency in buildings</a:t>
            </a:r>
            <a:endParaRPr lang="it-IT" dirty="0"/>
          </a:p>
        </p:txBody>
      </p:sp>
    </p:spTree>
    <p:extLst>
      <p:ext uri="{BB962C8B-B14F-4D97-AF65-F5344CB8AC3E}">
        <p14:creationId xmlns:p14="http://schemas.microsoft.com/office/powerpoint/2010/main" val="122448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a:t>General </a:t>
            </a:r>
            <a:r>
              <a:rPr lang="it-IT" baseline="0" err="1"/>
              <a:t>learning</a:t>
            </a:r>
            <a:r>
              <a:rPr lang="it-IT" baseline="0"/>
              <a:t> </a:t>
            </a:r>
            <a:r>
              <a:rPr lang="it-IT" baseline="0" err="1"/>
              <a:t>objective</a:t>
            </a:r>
            <a:r>
              <a:rPr lang="it-IT" baseline="0"/>
              <a:t> of the </a:t>
            </a:r>
            <a:r>
              <a:rPr lang="it-IT" baseline="0" err="1"/>
              <a:t>block</a:t>
            </a:r>
            <a:r>
              <a:rPr lang="it-IT" baseline="0"/>
              <a:t> and list of </a:t>
            </a:r>
            <a:r>
              <a:rPr lang="it-IT" baseline="0" err="1"/>
              <a:t>content</a:t>
            </a:r>
            <a:r>
              <a:rPr lang="it-IT" baseline="0"/>
              <a:t> with link to </a:t>
            </a:r>
            <a:r>
              <a:rPr lang="it-IT" baseline="0" err="1"/>
              <a:t>each</a:t>
            </a:r>
            <a:r>
              <a:rPr lang="it-IT" baseline="0"/>
              <a:t> </a:t>
            </a:r>
            <a:r>
              <a:rPr lang="it-IT" baseline="0" err="1"/>
              <a:t>unit’s</a:t>
            </a:r>
            <a:r>
              <a:rPr lang="it-IT" baseline="0"/>
              <a:t> </a:t>
            </a:r>
            <a:r>
              <a:rPr lang="it-IT" baseline="0" err="1"/>
              <a:t>introductory</a:t>
            </a:r>
            <a:r>
              <a:rPr lang="it-IT" baseline="0"/>
              <a:t> page</a:t>
            </a:r>
            <a:endParaRPr lang="it-IT"/>
          </a:p>
        </p:txBody>
      </p:sp>
    </p:spTree>
    <p:extLst>
      <p:ext uri="{BB962C8B-B14F-4D97-AF65-F5344CB8AC3E}">
        <p14:creationId xmlns:p14="http://schemas.microsoft.com/office/powerpoint/2010/main" val="35716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Unit’s</a:t>
            </a:r>
            <a:r>
              <a:rPr lang="it-IT"/>
              <a:t> </a:t>
            </a:r>
            <a:r>
              <a:rPr lang="it-IT" err="1"/>
              <a:t>introductory</a:t>
            </a:r>
            <a:r>
              <a:rPr lang="it-IT"/>
              <a:t> page;</a:t>
            </a:r>
            <a:r>
              <a:rPr lang="it-IT" baseline="0"/>
              <a:t> </a:t>
            </a:r>
            <a:r>
              <a:rPr lang="it-IT" baseline="0" err="1"/>
              <a:t>it</a:t>
            </a:r>
            <a:r>
              <a:rPr lang="it-IT" baseline="0"/>
              <a:t> </a:t>
            </a:r>
            <a:r>
              <a:rPr lang="it-IT" baseline="0" err="1"/>
              <a:t>is</a:t>
            </a:r>
            <a:r>
              <a:rPr lang="it-IT" baseline="0"/>
              <a:t> </a:t>
            </a:r>
            <a:r>
              <a:rPr lang="it-IT" baseline="0" err="1"/>
              <a:t>needed</a:t>
            </a:r>
            <a:r>
              <a:rPr lang="it-IT" baseline="0"/>
              <a:t> per </a:t>
            </a:r>
            <a:r>
              <a:rPr lang="it-IT" baseline="0" err="1"/>
              <a:t>each</a:t>
            </a:r>
            <a:r>
              <a:rPr lang="it-IT" baseline="0"/>
              <a:t> </a:t>
            </a:r>
            <a:r>
              <a:rPr lang="it-IT" baseline="0" err="1"/>
              <a:t>unit</a:t>
            </a:r>
            <a:r>
              <a:rPr lang="it-IT"/>
              <a:t> </a:t>
            </a:r>
          </a:p>
        </p:txBody>
      </p:sp>
    </p:spTree>
    <p:extLst>
      <p:ext uri="{BB962C8B-B14F-4D97-AF65-F5344CB8AC3E}">
        <p14:creationId xmlns:p14="http://schemas.microsoft.com/office/powerpoint/2010/main" val="90809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09673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798300" y="-11796713"/>
            <a:ext cx="11793537" cy="1248727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79" name="Rectangle 2"/>
          <p:cNvSpPr>
            <a:spLocks noGrp="1" noChangeArrowheads="1"/>
          </p:cNvSpPr>
          <p:nvPr>
            <p:ph type="body"/>
          </p:nvPr>
        </p:nvSpPr>
        <p:spPr>
          <a:xfrm>
            <a:off x="685800" y="4343400"/>
            <a:ext cx="5473700" cy="41036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413083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798300" y="-11796713"/>
            <a:ext cx="11793537" cy="1248727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6627" name="Rectangle 2"/>
          <p:cNvSpPr>
            <a:spLocks noGrp="1" noChangeArrowheads="1"/>
          </p:cNvSpPr>
          <p:nvPr>
            <p:ph type="body"/>
          </p:nvPr>
        </p:nvSpPr>
        <p:spPr>
          <a:xfrm>
            <a:off x="685800" y="4343400"/>
            <a:ext cx="5473700" cy="41036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smtClean="0"/>
              <a:t>2.6.3 Carbon footprint </a:t>
            </a:r>
            <a:endParaRPr lang="it-IT" altLang="it-IT" dirty="0">
              <a:latin typeface="Times New Roman" pitchFamily="18" charset="0"/>
            </a:endParaRPr>
          </a:p>
        </p:txBody>
      </p:sp>
    </p:spTree>
    <p:extLst>
      <p:ext uri="{BB962C8B-B14F-4D97-AF65-F5344CB8AC3E}">
        <p14:creationId xmlns:p14="http://schemas.microsoft.com/office/powerpoint/2010/main" val="332301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solidFill>
                  <a:schemeClr val="accent1"/>
                </a:solidFill>
                <a:latin typeface="Trebuchet MS" pitchFamily="34" charset="0"/>
                <a:cs typeface="Raleway"/>
              </a:rPr>
              <a:t>Proposal : Specify</a:t>
            </a:r>
            <a:r>
              <a:rPr lang="en-US" sz="1000" b="0" baseline="0" dirty="0">
                <a:solidFill>
                  <a:schemeClr val="accent1"/>
                </a:solidFill>
                <a:latin typeface="Trebuchet MS" pitchFamily="34" charset="0"/>
                <a:cs typeface="Raleway"/>
              </a:rPr>
              <a:t> the different roles of author and tutor</a:t>
            </a:r>
          </a:p>
          <a:p>
            <a:r>
              <a:rPr lang="en-US" sz="1000" b="0" dirty="0">
                <a:solidFill>
                  <a:schemeClr val="accent1"/>
                </a:solidFill>
                <a:latin typeface="Trebuchet MS" pitchFamily="34" charset="0"/>
                <a:cs typeface="Raleway"/>
              </a:rPr>
              <a:t>the author is the person that produced the course content and he/she will remain author whatever may happen (i.e. changes at work, retire, etc.)</a:t>
            </a:r>
          </a:p>
          <a:p>
            <a:r>
              <a:rPr lang="en-GB" sz="1000" b="0" dirty="0">
                <a:solidFill>
                  <a:schemeClr val="accent1"/>
                </a:solidFill>
                <a:latin typeface="Trebuchet MS" pitchFamily="34" charset="0"/>
                <a:cs typeface="Raleway"/>
              </a:rPr>
              <a:t>the tutor is the person available to provide support, short explanations, etc. when required; if for some reason she/he is not available any longer, this role can be taken by some other colleague; email address</a:t>
            </a:r>
            <a:r>
              <a:rPr lang="en-GB" sz="1000" b="0" baseline="0" dirty="0">
                <a:solidFill>
                  <a:schemeClr val="accent1"/>
                </a:solidFill>
                <a:latin typeface="Trebuchet MS" pitchFamily="34" charset="0"/>
                <a:cs typeface="Raleway"/>
              </a:rPr>
              <a:t> must be provided.</a:t>
            </a:r>
            <a:endParaRPr lang="en-GB" sz="1000" b="0" dirty="0">
              <a:solidFill>
                <a:schemeClr val="accent1"/>
              </a:solidFill>
              <a:latin typeface="Trebuchet MS" pitchFamily="34" charset="0"/>
              <a:cs typeface="Raleway"/>
            </a:endParaRPr>
          </a:p>
          <a:p>
            <a:endParaRPr lang="en-US" b="0" dirty="0"/>
          </a:p>
        </p:txBody>
      </p:sp>
    </p:spTree>
    <p:extLst>
      <p:ext uri="{BB962C8B-B14F-4D97-AF65-F5344CB8AC3E}">
        <p14:creationId xmlns:p14="http://schemas.microsoft.com/office/powerpoint/2010/main" val="52280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Selected</a:t>
            </a:r>
            <a:r>
              <a:rPr lang="it-IT"/>
              <a:t> </a:t>
            </a:r>
            <a:r>
              <a:rPr lang="it-IT" err="1"/>
              <a:t>resources</a:t>
            </a:r>
            <a:r>
              <a:rPr lang="it-IT"/>
              <a:t> </a:t>
            </a:r>
            <a:r>
              <a:rPr lang="it-IT" err="1"/>
              <a:t>should</a:t>
            </a:r>
            <a:r>
              <a:rPr lang="it-IT"/>
              <a:t> be </a:t>
            </a:r>
            <a:r>
              <a:rPr lang="it-IT" err="1"/>
              <a:t>provided</a:t>
            </a:r>
            <a:r>
              <a:rPr lang="it-IT"/>
              <a:t> with</a:t>
            </a:r>
            <a:r>
              <a:rPr lang="it-IT" baseline="0"/>
              <a:t> a short </a:t>
            </a:r>
            <a:r>
              <a:rPr lang="it-IT" baseline="0" err="1"/>
              <a:t>presentation</a:t>
            </a:r>
            <a:endParaRPr lang="it-IT"/>
          </a:p>
        </p:txBody>
      </p:sp>
    </p:spTree>
    <p:extLst>
      <p:ext uri="{BB962C8B-B14F-4D97-AF65-F5344CB8AC3E}">
        <p14:creationId xmlns:p14="http://schemas.microsoft.com/office/powerpoint/2010/main" val="2737388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76FC73-7E68-4F9C-8439-0BE82B649B69}" type="slidenum">
              <a:rPr lang="it-IT" smtClean="0"/>
              <a:t>‹N›</a:t>
            </a:fld>
            <a:endParaRPr lang="it-IT"/>
          </a:p>
        </p:txBody>
      </p:sp>
    </p:spTree>
    <p:extLst>
      <p:ext uri="{BB962C8B-B14F-4D97-AF65-F5344CB8AC3E}">
        <p14:creationId xmlns:p14="http://schemas.microsoft.com/office/powerpoint/2010/main" val="314867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Τίτλος και Αντικείμενο">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Kλικ για επεξεργασία του τίτλου</a:t>
            </a:r>
          </a:p>
        </p:txBody>
      </p:sp>
      <p:sp>
        <p:nvSpPr>
          <p:cNvPr id="11" name="Shape 11"/>
          <p:cNvSpPr>
            <a:spLocks noGrp="1"/>
          </p:cNvSpPr>
          <p:nvPr>
            <p:ph type="body" idx="1"/>
          </p:nvPr>
        </p:nvSpPr>
        <p:spPr>
          <a:prstGeom prst="rect">
            <a:avLst/>
          </a:prstGeom>
        </p:spPr>
        <p:txBody>
          <a:bodyPr/>
          <a:lstStyle/>
          <a:p>
            <a:pPr lvl="0">
              <a:defRPr sz="1800"/>
            </a:pPr>
            <a:r>
              <a:rPr sz="3200"/>
              <a:t>Kλικ για επεξεργασία των στυλ του υποδείγματος</a:t>
            </a:r>
          </a:p>
          <a:p>
            <a:pPr lvl="1">
              <a:defRPr sz="1800"/>
            </a:pPr>
            <a:r>
              <a:rPr sz="3200"/>
              <a:t>Δεύτερου επιπέδου</a:t>
            </a:r>
          </a:p>
          <a:p>
            <a:pPr lvl="2">
              <a:defRPr sz="1800"/>
            </a:pPr>
            <a:r>
              <a:rPr sz="3200"/>
              <a:t>Τρίτου επιπέδου</a:t>
            </a:r>
          </a:p>
          <a:p>
            <a:pPr lvl="3">
              <a:defRPr sz="1800"/>
            </a:pPr>
            <a:r>
              <a:rPr sz="3200"/>
              <a:t>Τέταρτου επιπέδου</a:t>
            </a:r>
          </a:p>
          <a:p>
            <a:pPr lvl="4">
              <a:defRPr sz="1800"/>
            </a:pPr>
            <a:r>
              <a:rPr sz="3200"/>
              <a:t>Πέμπτου επιπέδου</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a:t>
            </a:fld>
            <a:endParaRPr/>
          </a:p>
        </p:txBody>
      </p:sp>
    </p:spTree>
    <p:extLst>
      <p:ext uri="{BB962C8B-B14F-4D97-AF65-F5344CB8AC3E}">
        <p14:creationId xmlns:p14="http://schemas.microsoft.com/office/powerpoint/2010/main" val="1181674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 id="2147483867" r:id="rId22"/>
    <p:sldLayoutId id="2147483868" r:id="rId23"/>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sldNum="0"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file:////Users/mac/Library/Containers/com.microsoft.Outlook/Data/Library/Caches/Signatures/signature_621095787" TargetMode="External"/><Relationship Id="rId3" Type="http://schemas.openxmlformats.org/officeDocument/2006/relationships/hyperlink" Target="mailto:Pierluigi.porta@enea.it" TargetMode="External"/><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emf"/><Relationship Id="rId10" Type="http://schemas.openxmlformats.org/officeDocument/2006/relationships/image" Target="file:////Users/mac/Library/Containers/com.microsoft.Outlook/Data/Library/Caches/Signatures/signature_128803161" TargetMode="External"/><Relationship Id="rId4" Type="http://schemas.openxmlformats.org/officeDocument/2006/relationships/image" Target="../media/image35.emf"/><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nergy/topics/energy-efficiency/energy-efficient-building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242978" y="4747087"/>
            <a:ext cx="7754912" cy="573246"/>
          </a:xfrm>
        </p:spPr>
        <p:txBody>
          <a:bodyPr/>
          <a:lstStyle/>
          <a:p>
            <a:r>
              <a:rPr lang="en-US" sz="2000" dirty="0"/>
              <a:t>Block 2 Energy efficiency in buildings</a:t>
            </a:r>
            <a:endParaRPr lang="cs-CZ" sz="2000" dirty="0"/>
          </a:p>
          <a:p>
            <a:r>
              <a:rPr lang="cs-CZ" sz="2000" b="1" dirty="0"/>
              <a:t>2.6  </a:t>
            </a:r>
            <a:r>
              <a:rPr lang="en-US" sz="2000" b="1" dirty="0"/>
              <a:t>Carbon Footprint in building sector</a:t>
            </a:r>
            <a:endParaRPr lang="cs-CZ" sz="2000" b="1" dirty="0"/>
          </a:p>
        </p:txBody>
      </p:sp>
      <p:sp>
        <p:nvSpPr>
          <p:cNvPr id="4" name="Textplatzhalter 3"/>
          <p:cNvSpPr>
            <a:spLocks noGrp="1"/>
          </p:cNvSpPr>
          <p:nvPr>
            <p:ph type="body" sz="quarter" idx="13"/>
          </p:nvPr>
        </p:nvSpPr>
        <p:spPr/>
        <p:txBody>
          <a:bodyPr>
            <a:normAutofit/>
          </a:bodyPr>
          <a:lstStyle/>
          <a:p>
            <a:r>
              <a:rPr lang="en-GB" sz="2000" dirty="0" smtClean="0"/>
              <a:t>e-learning </a:t>
            </a:r>
            <a:r>
              <a:rPr lang="en-GB" sz="2000" dirty="0"/>
              <a:t>course</a:t>
            </a:r>
          </a:p>
        </p:txBody>
      </p:sp>
      <p:sp>
        <p:nvSpPr>
          <p:cNvPr id="5" name="Textplatzhalter 4"/>
          <p:cNvSpPr>
            <a:spLocks noGrp="1"/>
          </p:cNvSpPr>
          <p:nvPr>
            <p:ph type="body" sz="quarter" idx="14"/>
          </p:nvPr>
        </p:nvSpPr>
        <p:spPr/>
        <p:txBody>
          <a:bodyPr/>
          <a:lstStyle/>
          <a:p>
            <a:r>
              <a:rPr lang="cs-CZ"/>
              <a:t>FEEDSCHOOLS, by ENEA</a:t>
            </a:r>
            <a:endParaRPr lang="de-AT"/>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570BB600-349E-7A4D-B7E9-036CE327B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4996" y="1062238"/>
            <a:ext cx="7621611" cy="4964913"/>
          </a:xfrm>
          <a:prstGeom prst="rect">
            <a:avLst/>
          </a:prstGeom>
          <a:noFill/>
        </p:spPr>
      </p:pic>
    </p:spTree>
    <p:extLst>
      <p:ext uri="{BB962C8B-B14F-4D97-AF65-F5344CB8AC3E}">
        <p14:creationId xmlns:p14="http://schemas.microsoft.com/office/powerpoint/2010/main" val="21869493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718151" y="1234360"/>
            <a:ext cx="7837920" cy="1371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36" tIns="41469" rIns="82936" bIns="41469">
            <a:normAutofit/>
          </a:bodyPr>
          <a:lstStyle>
            <a:lvl1pPr marL="328613" indent="-328613" eaLnBrk="0" hangingPunct="0">
              <a:spcBef>
                <a:spcPts val="8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3200">
                <a:solidFill>
                  <a:srgbClr val="000000"/>
                </a:solidFill>
                <a:latin typeface="Calibri" pitchFamily="32" charset="0"/>
                <a:ea typeface="MS Gothic" charset="-128"/>
              </a:defRPr>
            </a:lvl1pPr>
            <a:lvl2pPr eaLnBrk="0" hangingPunct="0">
              <a:spcBef>
                <a:spcPts val="7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800">
                <a:solidFill>
                  <a:srgbClr val="000000"/>
                </a:solidFill>
                <a:latin typeface="Calibri" pitchFamily="32" charset="0"/>
                <a:ea typeface="MS Gothic" charset="-128"/>
              </a:defRPr>
            </a:lvl2pPr>
            <a:lvl3pPr eaLnBrk="0" hangingPunct="0">
              <a:spcBef>
                <a:spcPts val="6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400">
                <a:solidFill>
                  <a:srgbClr val="000000"/>
                </a:solidFill>
                <a:latin typeface="Calibri" pitchFamily="32" charset="0"/>
                <a:ea typeface="MS Gothic" charset="-128"/>
              </a:defRPr>
            </a:lvl3pPr>
            <a:lvl4pPr eaLnBrk="0" hangingPunct="0">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4pPr>
            <a:lvl5pPr eaLnBrk="0" hangingPunct="0">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9pPr>
          </a:lstStyle>
          <a:p>
            <a:pPr algn="just">
              <a:buFont typeface="Times New Roman" pitchFamily="16" charset="0"/>
              <a:buNone/>
              <a:defRPr/>
            </a:pPr>
            <a:endParaRPr lang="fr-CA" altLang="it-IT" i="1" dirty="0"/>
          </a:p>
        </p:txBody>
      </p:sp>
      <p:sp>
        <p:nvSpPr>
          <p:cNvPr id="5" name="Titel 1">
            <a:extLst>
              <a:ext uri="{FF2B5EF4-FFF2-40B4-BE49-F238E27FC236}">
                <a16:creationId xmlns:a16="http://schemas.microsoft.com/office/drawing/2014/main" id="{AF5143B8-AF8D-854C-9F80-65A4426E4802}"/>
              </a:ext>
            </a:extLst>
          </p:cNvPr>
          <p:cNvSpPr txBox="1">
            <a:spLocks/>
          </p:cNvSpPr>
          <p:nvPr/>
        </p:nvSpPr>
        <p:spPr>
          <a:xfrm>
            <a:off x="-4761" y="149225"/>
            <a:ext cx="6596948" cy="686006"/>
          </a:xfrm>
          <a:prstGeom prst="rect">
            <a:avLst/>
          </a:prstGeom>
        </p:spPr>
        <p:txBody>
          <a:bodyPr>
            <a:normAutofit/>
          </a:bodyPr>
          <a:lst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a:lstStyle>
          <a:p>
            <a:endParaRPr lang="en-GB" dirty="0"/>
          </a:p>
        </p:txBody>
      </p:sp>
      <p:sp>
        <p:nvSpPr>
          <p:cNvPr id="9" name="Segnaposto testo 8">
            <a:extLst>
              <a:ext uri="{FF2B5EF4-FFF2-40B4-BE49-F238E27FC236}">
                <a16:creationId xmlns:a16="http://schemas.microsoft.com/office/drawing/2014/main" id="{F7784552-CD1D-C84D-A56D-30403ED9CC30}"/>
              </a:ext>
            </a:extLst>
          </p:cNvPr>
          <p:cNvSpPr>
            <a:spLocks noGrp="1"/>
          </p:cNvSpPr>
          <p:nvPr>
            <p:ph type="body" sz="quarter" idx="10"/>
          </p:nvPr>
        </p:nvSpPr>
        <p:spPr/>
        <p:txBody>
          <a:bodyPr/>
          <a:lstStyle/>
          <a:p>
            <a:pPr algn="just"/>
            <a:r>
              <a:rPr lang="en-GB" dirty="0"/>
              <a:t>Inputs and outputs are converted into impact categories indicators related to some environmental priorities like Climate change; Nature and Biodiversity; Environment, health and quality of life; Natural resources and wastes. </a:t>
            </a:r>
          </a:p>
          <a:p>
            <a:pPr algn="just"/>
            <a:endParaRPr lang="en-GB" dirty="0"/>
          </a:p>
        </p:txBody>
      </p:sp>
      <p:pic>
        <p:nvPicPr>
          <p:cNvPr id="10" name="Immagine 3" descr="C:\Users\Enea1\Desktop\Cattura.JPG">
            <a:extLst>
              <a:ext uri="{FF2B5EF4-FFF2-40B4-BE49-F238E27FC236}">
                <a16:creationId xmlns:a16="http://schemas.microsoft.com/office/drawing/2014/main" id="{3AF95C12-DF5D-9946-AE18-A64DAC7073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739" y="2808570"/>
            <a:ext cx="4330080" cy="33958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06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538560" y="1600010"/>
            <a:ext cx="8146080" cy="431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36" tIns="41469" rIns="82936" bIns="41469"/>
          <a:lstStyle>
            <a:lvl1pPr marL="328613" indent="-328613" eaLnBrk="0" hangingPunct="0">
              <a:spcBef>
                <a:spcPts val="8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3200">
                <a:solidFill>
                  <a:srgbClr val="000000"/>
                </a:solidFill>
                <a:latin typeface="Calibri" pitchFamily="32" charset="0"/>
                <a:ea typeface="MS Gothic" charset="-128"/>
              </a:defRPr>
            </a:lvl1pPr>
            <a:lvl2pPr eaLnBrk="0" hangingPunct="0">
              <a:spcBef>
                <a:spcPts val="7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800">
                <a:solidFill>
                  <a:srgbClr val="000000"/>
                </a:solidFill>
                <a:latin typeface="Calibri" pitchFamily="32" charset="0"/>
                <a:ea typeface="MS Gothic" charset="-128"/>
              </a:defRPr>
            </a:lvl2pPr>
            <a:lvl3pPr eaLnBrk="0" hangingPunct="0">
              <a:spcBef>
                <a:spcPts val="6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400">
                <a:solidFill>
                  <a:srgbClr val="000000"/>
                </a:solidFill>
                <a:latin typeface="Calibri" pitchFamily="32" charset="0"/>
                <a:ea typeface="MS Gothic" charset="-128"/>
              </a:defRPr>
            </a:lvl3pPr>
            <a:lvl4pPr eaLnBrk="0" hangingPunct="0">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4pPr>
            <a:lvl5pPr eaLnBrk="0" hangingPunct="0">
              <a:spcBef>
                <a:spcPts val="500"/>
              </a:spcBef>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2000">
                <a:solidFill>
                  <a:srgbClr val="000000"/>
                </a:solidFill>
                <a:latin typeface="Calibri" pitchFamily="32" charset="0"/>
                <a:ea typeface="MS Gothic" charset="-128"/>
              </a:defRPr>
            </a:lvl9pPr>
          </a:lstStyle>
          <a:p>
            <a:pPr eaLnBrk="1" hangingPunct="1">
              <a:buClr>
                <a:srgbClr val="1F497D"/>
              </a:buClr>
              <a:buFont typeface="Arial" charset="0"/>
              <a:buChar char="•"/>
              <a:defRPr/>
            </a:pPr>
            <a:r>
              <a:rPr lang="en-US" sz="2500" dirty="0"/>
              <a:t>What is a Carbon Footprint?</a:t>
            </a:r>
          </a:p>
          <a:p>
            <a:pPr marL="0" indent="0" eaLnBrk="1" hangingPunct="1">
              <a:buClr>
                <a:srgbClr val="1F497D"/>
              </a:buClr>
              <a:defRPr/>
            </a:pPr>
            <a:endParaRPr lang="en-US" sz="2500" dirty="0"/>
          </a:p>
          <a:p>
            <a:pPr marL="0" indent="0" algn="ctr" eaLnBrk="1" hangingPunct="1">
              <a:buClr>
                <a:srgbClr val="1F497D"/>
              </a:buClr>
              <a:defRPr/>
            </a:pPr>
            <a:r>
              <a:rPr lang="en-US" sz="2500" i="1" dirty="0"/>
              <a:t>It is the sum of greenhouse gas emissions and removals in a product system, expressed as CO</a:t>
            </a:r>
            <a:r>
              <a:rPr lang="en-US" sz="2500" i="1" baseline="-25000" dirty="0"/>
              <a:t>2</a:t>
            </a:r>
            <a:r>
              <a:rPr lang="en-US" sz="2500" i="1" dirty="0"/>
              <a:t> equivalents and based on a life cycle assessment using the single impact category</a:t>
            </a:r>
            <a:r>
              <a:rPr lang="en-GB" sz="2500" i="1" dirty="0"/>
              <a:t> of climate change</a:t>
            </a:r>
            <a:endParaRPr lang="en-US" sz="2500" i="1" dirty="0"/>
          </a:p>
          <a:p>
            <a:pPr marL="0" indent="0" algn="ctr" eaLnBrk="1" hangingPunct="1">
              <a:buClr>
                <a:srgbClr val="1F497D"/>
              </a:buClr>
              <a:defRPr/>
            </a:pPr>
            <a:endParaRPr lang="en-US" sz="2500" i="1" dirty="0"/>
          </a:p>
          <a:p>
            <a:pPr marL="0" indent="0" algn="ctr" eaLnBrk="1" hangingPunct="1">
              <a:buClr>
                <a:srgbClr val="1F497D"/>
              </a:buClr>
              <a:defRPr/>
            </a:pPr>
            <a:endParaRPr lang="en-US" sz="2500" i="1" dirty="0"/>
          </a:p>
          <a:p>
            <a:pPr marL="0" indent="0" algn="r" eaLnBrk="1" hangingPunct="1">
              <a:buClr>
                <a:srgbClr val="1F497D"/>
              </a:buClr>
              <a:defRPr/>
            </a:pPr>
            <a:r>
              <a:rPr lang="en-GB" sz="1800" dirty="0"/>
              <a:t>ISO14067:2013 DEFINITION</a:t>
            </a:r>
            <a:endParaRPr lang="en-US" sz="2500" i="1" dirty="0"/>
          </a:p>
        </p:txBody>
      </p:sp>
      <p:pic>
        <p:nvPicPr>
          <p:cNvPr id="2" name="Immagine 1">
            <a:extLst>
              <a:ext uri="{FF2B5EF4-FFF2-40B4-BE49-F238E27FC236}">
                <a16:creationId xmlns:a16="http://schemas.microsoft.com/office/drawing/2014/main" id="{2732FBC4-E822-6348-A85D-027367C9DEEC}"/>
              </a:ext>
            </a:extLst>
          </p:cNvPr>
          <p:cNvPicPr>
            <a:picLocks noChangeAspect="1"/>
          </p:cNvPicPr>
          <p:nvPr/>
        </p:nvPicPr>
        <p:blipFill>
          <a:blip r:embed="rId3"/>
          <a:stretch>
            <a:fillRect/>
          </a:stretch>
        </p:blipFill>
        <p:spPr>
          <a:xfrm>
            <a:off x="349043" y="4149710"/>
            <a:ext cx="1493078" cy="1493078"/>
          </a:xfrm>
          <a:prstGeom prst="rect">
            <a:avLst/>
          </a:prstGeom>
        </p:spPr>
      </p:pic>
      <p:sp>
        <p:nvSpPr>
          <p:cNvPr id="3" name="CasellaDiTesto 2">
            <a:extLst>
              <a:ext uri="{FF2B5EF4-FFF2-40B4-BE49-F238E27FC236}">
                <a16:creationId xmlns:a16="http://schemas.microsoft.com/office/drawing/2014/main" id="{21D48923-05D7-D74B-82AF-5CBAE84D22D7}"/>
              </a:ext>
            </a:extLst>
          </p:cNvPr>
          <p:cNvSpPr txBox="1"/>
          <p:nvPr/>
        </p:nvSpPr>
        <p:spPr>
          <a:xfrm>
            <a:off x="349043" y="5757935"/>
            <a:ext cx="200548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it-IT" sz="1400" dirty="0" err="1">
                <a:solidFill>
                  <a:srgbClr val="000000"/>
                </a:solidFill>
              </a:rPr>
              <a:t>www.arpae.it</a:t>
            </a:r>
            <a:endParaRPr kumimoji="0" lang="it-IT" sz="14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1526053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032" y="2064467"/>
            <a:ext cx="2342612" cy="330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539552" y="5543654"/>
            <a:ext cx="7992888" cy="261610"/>
          </a:xfrm>
          <a:prstGeom prst="rect">
            <a:avLst/>
          </a:prstGeom>
          <a:noFill/>
        </p:spPr>
        <p:txBody>
          <a:bodyPr wrap="square" rtlCol="0">
            <a:spAutoFit/>
          </a:bodyPr>
          <a:lstStyle/>
          <a:p>
            <a:r>
              <a:rPr lang="en-GB" sz="1100" dirty="0"/>
              <a:t>http://publications.jrc.ec.europa.eu/repository/bitstream/JRC107518/jrc_technical_reports_-_com_default_emission_factors-2017.pdf</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827" y="2022610"/>
            <a:ext cx="3357529" cy="334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92608" y="1099280"/>
            <a:ext cx="8385048" cy="923330"/>
          </a:xfrm>
          <a:prstGeom prst="rect">
            <a:avLst/>
          </a:prstGeom>
        </p:spPr>
        <p:txBody>
          <a:bodyPr wrap="square">
            <a:spAutoFit/>
          </a:bodyPr>
          <a:lstStyle/>
          <a:p>
            <a:r>
              <a:rPr lang="en-US" i="1" dirty="0"/>
              <a:t>An </a:t>
            </a:r>
            <a:r>
              <a:rPr lang="en-US" b="1" i="1" dirty="0"/>
              <a:t>emissions factor</a:t>
            </a:r>
            <a:r>
              <a:rPr lang="en-US" i="1" dirty="0"/>
              <a:t> is a representative value that relates the quantity of a pollutant released to the atmosphere with an activity associated with the release of that pollutant.</a:t>
            </a:r>
            <a:endParaRPr lang="it-IT" i="1" dirty="0"/>
          </a:p>
        </p:txBody>
      </p:sp>
      <p:sp>
        <p:nvSpPr>
          <p:cNvPr id="8" name="Rettangolo 7"/>
          <p:cNvSpPr/>
          <p:nvPr/>
        </p:nvSpPr>
        <p:spPr>
          <a:xfrm>
            <a:off x="6876258" y="1745611"/>
            <a:ext cx="1047082" cy="276999"/>
          </a:xfrm>
          <a:prstGeom prst="rect">
            <a:avLst/>
          </a:prstGeom>
        </p:spPr>
        <p:txBody>
          <a:bodyPr wrap="none">
            <a:spAutoFit/>
          </a:bodyPr>
          <a:lstStyle/>
          <a:p>
            <a:r>
              <a:rPr lang="it-IT" sz="1200" dirty="0"/>
              <a:t>www.epa.gov</a:t>
            </a:r>
          </a:p>
        </p:txBody>
      </p:sp>
    </p:spTree>
    <p:extLst>
      <p:ext uri="{BB962C8B-B14F-4D97-AF65-F5344CB8AC3E}">
        <p14:creationId xmlns:p14="http://schemas.microsoft.com/office/powerpoint/2010/main" val="149699514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4122" y="2993492"/>
            <a:ext cx="6742821" cy="246221"/>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Pier Luigi Porta -</a:t>
            </a:r>
            <a:r>
              <a:rPr lang="en-GB" sz="1600" dirty="0">
                <a:latin typeface="Trebuchet MS" pitchFamily="34" charset="0"/>
                <a:ea typeface="Tahoma" pitchFamily="34" charset="0"/>
                <a:cs typeface="Raleway"/>
              </a:rPr>
              <a:t> </a:t>
            </a:r>
            <a:r>
              <a:rPr lang="pl-PL" sz="1600" dirty="0" err="1">
                <a:latin typeface="Trebuchet MS" pitchFamily="34" charset="0"/>
                <a:ea typeface="Tahoma" pitchFamily="34" charset="0"/>
                <a:cs typeface="Raleway"/>
              </a:rPr>
              <a:t>Researcher</a:t>
            </a:r>
            <a:r>
              <a:rPr lang="pl-PL" sz="1600" dirty="0">
                <a:latin typeface="Trebuchet MS" pitchFamily="34" charset="0"/>
                <a:ea typeface="Tahoma" pitchFamily="34" charset="0"/>
                <a:cs typeface="Raleway"/>
              </a:rPr>
              <a:t> </a:t>
            </a:r>
            <a:r>
              <a:rPr lang="pl-PL" sz="1600" dirty="0" err="1">
                <a:latin typeface="Trebuchet MS" pitchFamily="34" charset="0"/>
                <a:ea typeface="Tahoma" pitchFamily="34" charset="0"/>
                <a:cs typeface="Raleway"/>
              </a:rPr>
              <a:t>at</a:t>
            </a:r>
            <a:r>
              <a:rPr lang="pl-PL" sz="1600" dirty="0">
                <a:latin typeface="Trebuchet MS" pitchFamily="34" charset="0"/>
                <a:ea typeface="Tahoma" pitchFamily="34" charset="0"/>
                <a:cs typeface="Raleway"/>
              </a:rPr>
              <a:t> ENEA ( Author and Tutor)</a:t>
            </a:r>
            <a:endParaRPr lang="en-GB" sz="1600" dirty="0">
              <a:latin typeface="Trebuchet MS" pitchFamily="34" charset="0"/>
              <a:ea typeface="Tahoma" pitchFamily="34" charset="0"/>
              <a:cs typeface="Raleway"/>
            </a:endParaRPr>
          </a:p>
        </p:txBody>
      </p:sp>
      <p:sp>
        <p:nvSpPr>
          <p:cNvPr id="18" name="TextBox 17"/>
          <p:cNvSpPr txBox="1"/>
          <p:nvPr/>
        </p:nvSpPr>
        <p:spPr>
          <a:xfrm>
            <a:off x="1454122" y="3848849"/>
            <a:ext cx="7245378" cy="246221"/>
          </a:xfrm>
          <a:prstGeom prst="rect">
            <a:avLst/>
          </a:prstGeom>
          <a:noFill/>
        </p:spPr>
        <p:txBody>
          <a:bodyPr wrap="square" lIns="0" tIns="0" rIns="0" bIns="0" rtlCol="0">
            <a:spAutoFit/>
          </a:bodyPr>
          <a:lstStyle/>
          <a:p>
            <a:pPr>
              <a:defRPr/>
            </a:pPr>
            <a:r>
              <a:rPr lang="pl-PL" sz="1600" dirty="0">
                <a:latin typeface="Trebuchet MS" pitchFamily="34" charset="0"/>
                <a:ea typeface="Tahoma" pitchFamily="34" charset="0"/>
                <a:cs typeface="Raleway"/>
                <a:hlinkClick r:id="rId3"/>
              </a:rPr>
              <a:t>pierluigi.porta@enea.it</a:t>
            </a:r>
            <a:endParaRPr lang="en-GB" sz="1600" dirty="0">
              <a:latin typeface="Trebuchet MS" pitchFamily="34" charset="0"/>
              <a:cs typeface="Raleway"/>
            </a:endParaRPr>
          </a:p>
        </p:txBody>
      </p:sp>
      <p:sp>
        <p:nvSpPr>
          <p:cNvPr id="19" name="Freeform 27"/>
          <p:cNvSpPr>
            <a:spLocks noEditPoints="1"/>
          </p:cNvSpPr>
          <p:nvPr/>
        </p:nvSpPr>
        <p:spPr bwMode="auto">
          <a:xfrm>
            <a:off x="890077" y="3900931"/>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871784" y="3480721"/>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1454122" y="3473817"/>
            <a:ext cx="3278001" cy="246221"/>
          </a:xfrm>
          <a:prstGeom prst="rect">
            <a:avLst/>
          </a:prstGeom>
          <a:noFill/>
        </p:spPr>
        <p:txBody>
          <a:bodyPr wrap="square" lIns="0" tIns="0" rIns="0" bIns="0" rtlCol="0">
            <a:spAutoFit/>
          </a:bodyPr>
          <a:lstStyle/>
          <a:p>
            <a:pPr>
              <a:defRPr/>
            </a:pPr>
            <a:r>
              <a:rPr lang="en-GB" sz="1600" dirty="0" err="1">
                <a:latin typeface="Trebuchet MS" pitchFamily="34" charset="0"/>
                <a:ea typeface="Tahoma" pitchFamily="34" charset="0"/>
                <a:cs typeface="Raleway"/>
              </a:rPr>
              <a:t>www.enea.it</a:t>
            </a:r>
            <a:r>
              <a:rPr lang="en-GB" sz="1600" dirty="0">
                <a:latin typeface="Trebuchet MS" pitchFamily="34" charset="0"/>
                <a:ea typeface="Tahoma" pitchFamily="34" charset="0"/>
                <a:cs typeface="Raleway"/>
              </a:rPr>
              <a:t>/</a:t>
            </a:r>
            <a:endParaRPr lang="en-GB" sz="1600" dirty="0">
              <a:latin typeface="Trebuchet MS" pitchFamily="34" charset="0"/>
              <a:cs typeface="Raleway"/>
            </a:endParaRPr>
          </a:p>
        </p:txBody>
      </p:sp>
      <p:sp>
        <p:nvSpPr>
          <p:cNvPr id="45" name="Freeform 21"/>
          <p:cNvSpPr>
            <a:spLocks noEditPoints="1"/>
          </p:cNvSpPr>
          <p:nvPr/>
        </p:nvSpPr>
        <p:spPr bwMode="auto">
          <a:xfrm>
            <a:off x="813390" y="2954047"/>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4" name="TextBox 16"/>
          <p:cNvSpPr txBox="1"/>
          <p:nvPr/>
        </p:nvSpPr>
        <p:spPr>
          <a:xfrm>
            <a:off x="1454122" y="4310236"/>
            <a:ext cx="5338283" cy="246221"/>
          </a:xfrm>
          <a:prstGeom prst="rect">
            <a:avLst/>
          </a:prstGeom>
          <a:noFill/>
        </p:spPr>
        <p:txBody>
          <a:bodyPr wrap="square" lIns="0" tIns="0" rIns="0" bIns="0" rtlCol="0">
            <a:spAutoFit/>
          </a:bodyPr>
          <a:lstStyle/>
          <a:p>
            <a:pPr>
              <a:defRPr/>
            </a:pPr>
            <a:r>
              <a:rPr lang="en-GB" sz="1600" dirty="0" err="1">
                <a:latin typeface="Trebuchet MS" pitchFamily="34" charset="0"/>
                <a:cs typeface="Raleway"/>
              </a:rPr>
              <a:t>www.facebook.com</a:t>
            </a:r>
            <a:r>
              <a:rPr lang="en-GB" sz="1600" dirty="0">
                <a:latin typeface="Trebuchet MS" pitchFamily="34" charset="0"/>
                <a:cs typeface="Raleway"/>
              </a:rPr>
              <a:t>/</a:t>
            </a:r>
            <a:r>
              <a:rPr lang="en-GB" sz="1600" dirty="0" err="1">
                <a:latin typeface="Trebuchet MS" pitchFamily="34" charset="0"/>
                <a:cs typeface="Raleway"/>
              </a:rPr>
              <a:t>eneapaginaufficiale</a:t>
            </a:r>
            <a:r>
              <a:rPr lang="en-GB" sz="1600" dirty="0">
                <a:latin typeface="Trebuchet MS" pitchFamily="34" charset="0"/>
                <a:cs typeface="Raleway"/>
              </a:rPr>
              <a:t>/</a:t>
            </a:r>
          </a:p>
        </p:txBody>
      </p:sp>
      <p:pic>
        <p:nvPicPr>
          <p:cNvPr id="1037" name="Picture 13" descr="\\ISTORAGE\-Print\MA27\Powerpoint\rep\twitte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50" y="4760274"/>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020" y="4342111"/>
            <a:ext cx="123825" cy="258763"/>
          </a:xfrm>
          <a:prstGeom prst="rect">
            <a:avLst/>
          </a:prstGeom>
          <a:noFill/>
          <a:ln>
            <a:noFill/>
          </a:ln>
        </p:spPr>
      </p:pic>
      <p:sp>
        <p:nvSpPr>
          <p:cNvPr id="16" name="TextBox 16"/>
          <p:cNvSpPr txBox="1"/>
          <p:nvPr/>
        </p:nvSpPr>
        <p:spPr>
          <a:xfrm>
            <a:off x="1453133" y="4737969"/>
            <a:ext cx="5338283" cy="230832"/>
          </a:xfrm>
          <a:prstGeom prst="rect">
            <a:avLst/>
          </a:prstGeom>
          <a:noFill/>
        </p:spPr>
        <p:txBody>
          <a:bodyPr wrap="square" lIns="0" tIns="0" rIns="0" bIns="0" rtlCol="0">
            <a:spAutoFit/>
          </a:bodyPr>
          <a:lstStyle/>
          <a:p>
            <a:pPr>
              <a:defRPr/>
            </a:pPr>
            <a:r>
              <a:rPr lang="it-IT" dirty="0" err="1"/>
              <a:t>twitter.com</a:t>
            </a:r>
            <a:r>
              <a:rPr lang="it-IT" dirty="0"/>
              <a:t>/</a:t>
            </a:r>
            <a:r>
              <a:rPr lang="it-IT" dirty="0" err="1"/>
              <a:t>ENEAOfficial</a:t>
            </a:r>
            <a:endParaRPr lang="en-GB" sz="1600" dirty="0">
              <a:latin typeface="Trebuchet MS" pitchFamily="34" charset="0"/>
              <a:cs typeface="Raleway"/>
            </a:endParaRPr>
          </a:p>
        </p:txBody>
      </p:sp>
      <p:sp>
        <p:nvSpPr>
          <p:cNvPr id="23" name="TextBox 16"/>
          <p:cNvSpPr txBox="1"/>
          <p:nvPr/>
        </p:nvSpPr>
        <p:spPr>
          <a:xfrm>
            <a:off x="1453132" y="5185657"/>
            <a:ext cx="5338283" cy="246221"/>
          </a:xfrm>
          <a:prstGeom prst="rect">
            <a:avLst/>
          </a:prstGeom>
          <a:noFill/>
        </p:spPr>
        <p:txBody>
          <a:bodyPr wrap="square" lIns="0" tIns="0" rIns="0" bIns="0" rtlCol="0">
            <a:spAutoFit/>
          </a:bodyPr>
          <a:lstStyle/>
          <a:p>
            <a:pPr>
              <a:defRPr/>
            </a:pPr>
            <a:r>
              <a:rPr lang="pl-PL" sz="1600" dirty="0" err="1">
                <a:latin typeface="Trebuchet MS" pitchFamily="34" charset="0"/>
                <a:cs typeface="Raleway"/>
              </a:rPr>
              <a:t>www.linkedin.com</a:t>
            </a:r>
            <a:r>
              <a:rPr lang="pl-PL" sz="1600" dirty="0">
                <a:latin typeface="Trebuchet MS" pitchFamily="34" charset="0"/>
                <a:cs typeface="Raleway"/>
              </a:rPr>
              <a:t>/</a:t>
            </a:r>
            <a:r>
              <a:rPr lang="pl-PL" sz="1600" dirty="0" err="1">
                <a:latin typeface="Trebuchet MS" pitchFamily="34" charset="0"/>
                <a:cs typeface="Raleway"/>
              </a:rPr>
              <a:t>company</a:t>
            </a:r>
            <a:r>
              <a:rPr lang="pl-PL" sz="1600" dirty="0">
                <a:latin typeface="Trebuchet MS" pitchFamily="34" charset="0"/>
                <a:cs typeface="Raleway"/>
              </a:rPr>
              <a:t>/enea_2/</a:t>
            </a:r>
          </a:p>
        </p:txBody>
      </p:sp>
      <p:pic>
        <p:nvPicPr>
          <p:cNvPr id="22" name="Picture 12" descr="\\ISTORAGE\-Print\MA27\Powerpoint\rep\linkedin.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50" y="5182485"/>
            <a:ext cx="258763" cy="236537"/>
          </a:xfrm>
          <a:prstGeom prst="rect">
            <a:avLst/>
          </a:prstGeom>
          <a:noFill/>
          <a:ln>
            <a:noFill/>
          </a:ln>
        </p:spPr>
      </p:pic>
      <p:sp>
        <p:nvSpPr>
          <p:cNvPr id="3" name="Rectangle 3">
            <a:extLst>
              <a:ext uri="{FF2B5EF4-FFF2-40B4-BE49-F238E27FC236}">
                <a16:creationId xmlns:a16="http://schemas.microsoft.com/office/drawing/2014/main" id="{C5D6B83F-3AB8-F14B-A131-F15CFFF52EA1}"/>
              </a:ext>
            </a:extLst>
          </p:cNvPr>
          <p:cNvSpPr>
            <a:spLocks noChangeArrowheads="1"/>
          </p:cNvSpPr>
          <p:nvPr/>
        </p:nvSpPr>
        <p:spPr bwMode="auto">
          <a:xfrm>
            <a:off x="3157537" y="8494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7" name="Immagine 26" descr="signature_354525722">
            <a:extLst>
              <a:ext uri="{FF2B5EF4-FFF2-40B4-BE49-F238E27FC236}">
                <a16:creationId xmlns:a16="http://schemas.microsoft.com/office/drawing/2014/main" id="{E7FAEB82-2D0F-8D4A-9D21-DFC52342B57F}"/>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475479" y="1188787"/>
            <a:ext cx="19240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8" name="Immagine 27" descr="/Users/mac/Library/Containers/com.microsoft.Outlook/Data/Library/Caches/Signatures/signature_128803161">
            <a:extLst>
              <a:ext uri="{FF2B5EF4-FFF2-40B4-BE49-F238E27FC236}">
                <a16:creationId xmlns:a16="http://schemas.microsoft.com/office/drawing/2014/main" id="{6468055B-06F3-5A44-B2DB-FFAFDF9B44ED}"/>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52020" y="1363892"/>
            <a:ext cx="23907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3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159328"/>
            <a:ext cx="8562974" cy="5421085"/>
          </a:xfrm>
        </p:spPr>
        <p:txBody>
          <a:bodyPr>
            <a:normAutofit fontScale="85000" lnSpcReduction="20000"/>
          </a:bodyPr>
          <a:lstStyle/>
          <a:p>
            <a:pPr lvl="0"/>
            <a:r>
              <a:rPr lang="en-US" sz="2400" dirty="0"/>
              <a:t>New buildings today consume:</a:t>
            </a:r>
            <a:endParaRPr lang="it-IT" sz="2000" dirty="0"/>
          </a:p>
          <a:p>
            <a:pPr lvl="1"/>
            <a:r>
              <a:rPr lang="en-US" dirty="0"/>
              <a:t>twice as much as typical buildings from the 1980s.</a:t>
            </a:r>
            <a:endParaRPr lang="it-IT" sz="1800" dirty="0"/>
          </a:p>
          <a:p>
            <a:pPr lvl="1"/>
            <a:r>
              <a:rPr lang="en-US" u="sng" dirty="0"/>
              <a:t>half as much as typical buildings from the 1980s.</a:t>
            </a:r>
            <a:endParaRPr lang="it-IT" sz="1800" u="sng" dirty="0"/>
          </a:p>
          <a:p>
            <a:pPr lvl="1"/>
            <a:r>
              <a:rPr lang="en-US" dirty="0"/>
              <a:t>as much as typical buildings from the 1980s.</a:t>
            </a:r>
            <a:endParaRPr lang="it-IT" sz="2000" dirty="0"/>
          </a:p>
          <a:p>
            <a:pPr lvl="0"/>
            <a:r>
              <a:rPr lang="en-GB" sz="2400" dirty="0"/>
              <a:t>The life cycle includes:</a:t>
            </a:r>
            <a:endParaRPr lang="it-IT" sz="2000" dirty="0"/>
          </a:p>
          <a:p>
            <a:pPr lvl="1"/>
            <a:r>
              <a:rPr lang="en-GB" u="sng" dirty="0"/>
              <a:t>raw-material extraction, production, manufacture, distribution, use and disposal. </a:t>
            </a:r>
            <a:endParaRPr lang="it-IT" sz="1800" u="sng" dirty="0"/>
          </a:p>
          <a:p>
            <a:pPr lvl="1"/>
            <a:r>
              <a:rPr lang="en-GB" dirty="0"/>
              <a:t>raw-material extraction and waste disposal </a:t>
            </a:r>
            <a:endParaRPr lang="it-IT" sz="1800" dirty="0"/>
          </a:p>
          <a:p>
            <a:pPr lvl="1"/>
            <a:r>
              <a:rPr lang="en-GB" dirty="0"/>
              <a:t>only the use phase	</a:t>
            </a:r>
            <a:endParaRPr lang="it-IT" sz="1800" dirty="0"/>
          </a:p>
          <a:p>
            <a:pPr lvl="0"/>
            <a:r>
              <a:rPr lang="en-US" sz="2400" dirty="0"/>
              <a:t>Carbon Footprint is:</a:t>
            </a:r>
            <a:endParaRPr lang="it-IT" sz="2000" dirty="0"/>
          </a:p>
          <a:p>
            <a:pPr lvl="1"/>
            <a:r>
              <a:rPr lang="en-US" dirty="0"/>
              <a:t>Is the sum of ozone depletion gasses, expressed as CO</a:t>
            </a:r>
            <a:r>
              <a:rPr lang="en-US" baseline="-25000" dirty="0"/>
              <a:t>2</a:t>
            </a:r>
            <a:r>
              <a:rPr lang="en-US" dirty="0"/>
              <a:t> equivalents.</a:t>
            </a:r>
            <a:endParaRPr lang="it-IT" sz="1800" dirty="0"/>
          </a:p>
          <a:p>
            <a:pPr lvl="1"/>
            <a:r>
              <a:rPr lang="en-US" dirty="0"/>
              <a:t>a greenhouse gas</a:t>
            </a:r>
            <a:endParaRPr lang="it-IT" sz="1800" dirty="0"/>
          </a:p>
          <a:p>
            <a:pPr lvl="1"/>
            <a:r>
              <a:rPr lang="en-US" u="sng" dirty="0"/>
              <a:t>Is the sum of greenhouse gas emissions and removals in a product system, expressed as CO</a:t>
            </a:r>
            <a:r>
              <a:rPr lang="en-US" u="sng" baseline="-25000" dirty="0"/>
              <a:t>2</a:t>
            </a:r>
            <a:r>
              <a:rPr lang="en-US" u="sng" dirty="0"/>
              <a:t> equivalents and based on a life cycle assessment using the single impact category of climate change</a:t>
            </a:r>
            <a:endParaRPr lang="en-GB" sz="2000" u="sng" dirty="0"/>
          </a:p>
          <a:p>
            <a:pPr lvl="0"/>
            <a:r>
              <a:rPr lang="en-US" sz="2400" dirty="0"/>
              <a:t>An emissions factor is:</a:t>
            </a:r>
            <a:endParaRPr lang="it-IT" sz="2000" dirty="0"/>
          </a:p>
          <a:p>
            <a:pPr lvl="1"/>
            <a:r>
              <a:rPr lang="en-US" u="sng" dirty="0"/>
              <a:t>a representative value that relates the quantity of a pollutant released to the atmosphere with an activity associated with the release of that pollutant.</a:t>
            </a:r>
            <a:endParaRPr lang="it-IT" sz="1800" u="sng" dirty="0"/>
          </a:p>
          <a:p>
            <a:pPr lvl="1"/>
            <a:r>
              <a:rPr lang="en-US" dirty="0"/>
              <a:t>the sum of greenhouse gasses, expressed as CO</a:t>
            </a:r>
            <a:r>
              <a:rPr lang="en-US" baseline="-25000" dirty="0"/>
              <a:t>2</a:t>
            </a:r>
            <a:r>
              <a:rPr lang="en-US" dirty="0"/>
              <a:t> equivalents.</a:t>
            </a:r>
            <a:endParaRPr lang="it-IT" sz="1800" dirty="0"/>
          </a:p>
          <a:p>
            <a:pPr lvl="1"/>
            <a:r>
              <a:rPr lang="en-US" dirty="0"/>
              <a:t>a representative value of gas.</a:t>
            </a:r>
            <a:endParaRPr lang="it-IT" sz="1800" dirty="0"/>
          </a:p>
          <a:p>
            <a:pPr marL="342900" indent="-342900" defTabSz="703692">
              <a:spcBef>
                <a:spcPts val="100"/>
              </a:spcBef>
              <a:buFont typeface="Wingdings" panose="05000000000000000000" pitchFamily="2" charset="2"/>
              <a:buChar char="§"/>
              <a:defRPr sz="2184"/>
            </a:pPr>
            <a:endParaRPr lang="pl-PL" sz="2000" dirty="0"/>
          </a:p>
        </p:txBody>
      </p:sp>
    </p:spTree>
    <p:extLst>
      <p:ext uri="{BB962C8B-B14F-4D97-AF65-F5344CB8AC3E}">
        <p14:creationId xmlns:p14="http://schemas.microsoft.com/office/powerpoint/2010/main" val="26725217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a:t>Selected</a:t>
            </a:r>
            <a:r>
              <a:rPr lang="it-IT"/>
              <a:t> </a:t>
            </a:r>
            <a:r>
              <a:rPr lang="en-GB"/>
              <a:t>resources</a:t>
            </a:r>
            <a:r>
              <a:rPr lang="it-IT"/>
              <a:t> </a:t>
            </a:r>
            <a:endParaRPr lang="pl-PL"/>
          </a:p>
        </p:txBody>
      </p:sp>
      <p:sp>
        <p:nvSpPr>
          <p:cNvPr id="3" name="Symbol zastępczy tekstu 2"/>
          <p:cNvSpPr>
            <a:spLocks noGrp="1"/>
          </p:cNvSpPr>
          <p:nvPr>
            <p:ph type="body" sz="quarter" idx="10"/>
          </p:nvPr>
        </p:nvSpPr>
        <p:spPr>
          <a:xfrm>
            <a:off x="296864" y="1052062"/>
            <a:ext cx="8562974" cy="4940519"/>
          </a:xfrm>
        </p:spPr>
        <p:txBody>
          <a:bodyPr>
            <a:normAutofit fontScale="92500" lnSpcReduction="20000"/>
          </a:bodyPr>
          <a:lstStyle/>
          <a:p>
            <a:pPr defTabSz="703692">
              <a:spcBef>
                <a:spcPts val="100"/>
              </a:spcBef>
              <a:defRPr sz="2184"/>
            </a:pPr>
            <a:r>
              <a:rPr lang="en-GB" sz="1800" b="1" dirty="0">
                <a:latin typeface="+mn-lt"/>
                <a:ea typeface="Apple Color Emoji" pitchFamily="2" charset="0"/>
                <a:hlinkClick r:id="rId3"/>
              </a:rPr>
              <a:t>https://ec.europa.eu/energy/topics/energy-efficiency/energy-efficient-buildings</a:t>
            </a:r>
            <a:endParaRPr lang="en-GB" sz="1800" b="1" dirty="0">
              <a:latin typeface="+mn-lt"/>
              <a:ea typeface="Apple Color Emoji" pitchFamily="2" charset="0"/>
            </a:endParaRPr>
          </a:p>
          <a:p>
            <a:pPr defTabSz="703692">
              <a:spcBef>
                <a:spcPts val="100"/>
              </a:spcBef>
              <a:defRPr sz="2184"/>
            </a:pPr>
            <a:r>
              <a:rPr lang="en-GB" sz="1800" dirty="0">
                <a:latin typeface="+mn-lt"/>
                <a:ea typeface="Apple Color Emoji" pitchFamily="2" charset="0"/>
              </a:rPr>
              <a:t>This website provides the official and most comprehensive access to EU information concerning the building sector.</a:t>
            </a:r>
          </a:p>
          <a:p>
            <a:pPr defTabSz="703692">
              <a:spcBef>
                <a:spcPts val="100"/>
              </a:spcBef>
              <a:defRPr sz="2184"/>
            </a:pPr>
            <a:endParaRPr lang="en-GB" sz="1800" dirty="0">
              <a:latin typeface="+mn-lt"/>
              <a:ea typeface="Apple Color Emoji" pitchFamily="2" charset="0"/>
            </a:endParaRPr>
          </a:p>
          <a:p>
            <a:pPr defTabSz="703692">
              <a:spcBef>
                <a:spcPts val="100"/>
              </a:spcBef>
              <a:defRPr sz="2184"/>
            </a:pPr>
            <a:r>
              <a:rPr lang="en-GB" sz="1800" b="1" dirty="0">
                <a:latin typeface="+mn-lt"/>
                <a:ea typeface="Apple Color Emoji" pitchFamily="2" charset="0"/>
              </a:rPr>
              <a:t>Jensen, Allan &amp; J, Elkington &amp; Christiansen, Kim &amp; L, Hoffmann &amp; BT, </a:t>
            </a:r>
            <a:r>
              <a:rPr lang="en-GB" sz="1800" b="1" dirty="0" err="1">
                <a:latin typeface="+mn-lt"/>
                <a:ea typeface="Apple Color Emoji" pitchFamily="2" charset="0"/>
              </a:rPr>
              <a:t>Møller</a:t>
            </a:r>
            <a:r>
              <a:rPr lang="en-GB" sz="1800" b="1" dirty="0">
                <a:latin typeface="+mn-lt"/>
                <a:ea typeface="Apple Color Emoji" pitchFamily="2" charset="0"/>
              </a:rPr>
              <a:t> &amp; Schmidt, Anders &amp; F, van. (1998). Life cycle assessment (LCA) - a guide to approaches, experiences and information sources.</a:t>
            </a:r>
          </a:p>
          <a:p>
            <a:r>
              <a:rPr lang="en-GB" sz="1800" dirty="0">
                <a:latin typeface="+mn-lt"/>
                <a:ea typeface="Apple Color Emoji" pitchFamily="2" charset="0"/>
              </a:rPr>
              <a:t>This publication, developed for the European Environment Agency (EEA), aims to help business and other readers to find their way through the LCA maze to the right tools for the application they have in mind. The early chapters are written in such a way as to be easily accessible to environmental managers in companies and other similar professionals, whereas the methodology sections may require some LCA background of the reader.</a:t>
            </a:r>
          </a:p>
          <a:p>
            <a:pPr defTabSz="703692">
              <a:spcBef>
                <a:spcPts val="100"/>
              </a:spcBef>
              <a:defRPr sz="2184"/>
            </a:pPr>
            <a:endParaRPr lang="en-GB" sz="1800" dirty="0">
              <a:latin typeface="+mn-lt"/>
              <a:ea typeface="Apple Color Emoji" pitchFamily="2" charset="0"/>
            </a:endParaRPr>
          </a:p>
          <a:p>
            <a:pPr defTabSz="703692">
              <a:spcBef>
                <a:spcPts val="100"/>
              </a:spcBef>
              <a:defRPr sz="2184"/>
            </a:pPr>
            <a:r>
              <a:rPr lang="en-GB" sz="1800" b="1" dirty="0">
                <a:latin typeface="+mn-lt"/>
                <a:ea typeface="Apple Color Emoji" pitchFamily="2" charset="0"/>
              </a:rPr>
              <a:t>Viola </a:t>
            </a:r>
            <a:r>
              <a:rPr lang="en-GB" sz="1800" b="1" dirty="0" err="1">
                <a:latin typeface="+mn-lt"/>
                <a:ea typeface="Apple Color Emoji" pitchFamily="2" charset="0"/>
              </a:rPr>
              <a:t>Polesello</a:t>
            </a:r>
            <a:r>
              <a:rPr lang="en-GB" sz="1800" b="1" dirty="0">
                <a:latin typeface="+mn-lt"/>
                <a:ea typeface="Apple Color Emoji" pitchFamily="2" charset="0"/>
              </a:rPr>
              <a:t> &amp; Katie Johnson, Energy-efficient buildings for low-carbon cities - ICCG Reflection No. 47/March 2016</a:t>
            </a:r>
          </a:p>
          <a:p>
            <a:pPr defTabSz="703692">
              <a:spcBef>
                <a:spcPts val="100"/>
              </a:spcBef>
              <a:defRPr sz="2184"/>
            </a:pPr>
            <a:r>
              <a:rPr lang="en-GB" sz="1800" dirty="0">
                <a:latin typeface="+mn-lt"/>
                <a:ea typeface="Apple Color Emoji" pitchFamily="2" charset="0"/>
              </a:rPr>
              <a:t>This report describes opportunities to realize significant gains in energy efficiency and implement low-carbon strategies in urban areas. </a:t>
            </a:r>
          </a:p>
          <a:p>
            <a:pPr defTabSz="703692">
              <a:spcBef>
                <a:spcPts val="100"/>
              </a:spcBef>
              <a:defRPr sz="2184"/>
            </a:pPr>
            <a:endParaRPr lang="en-GB" sz="1800" dirty="0">
              <a:latin typeface="+mn-lt"/>
              <a:ea typeface="Apple Color Emoji" pitchFamily="2" charset="0"/>
            </a:endParaRPr>
          </a:p>
          <a:p>
            <a:pPr defTabSz="703692">
              <a:spcBef>
                <a:spcPts val="100"/>
              </a:spcBef>
              <a:defRPr sz="2184"/>
            </a:pPr>
            <a:r>
              <a:rPr lang="en-GB" sz="1800" b="1" dirty="0">
                <a:latin typeface="+mn-lt"/>
                <a:ea typeface="Apple Color Emoji" pitchFamily="2" charset="0"/>
              </a:rPr>
              <a:t>Neves A; Blondel L; Brand K; Hendel </a:t>
            </a:r>
            <a:r>
              <a:rPr lang="en-GB" sz="1800" b="1" dirty="0" err="1">
                <a:latin typeface="+mn-lt"/>
                <a:ea typeface="Apple Color Emoji" pitchFamily="2" charset="0"/>
              </a:rPr>
              <a:t>Blackford</a:t>
            </a:r>
            <a:r>
              <a:rPr lang="en-GB" sz="1800" b="1" dirty="0">
                <a:latin typeface="+mn-lt"/>
                <a:ea typeface="Apple Color Emoji" pitchFamily="2" charset="0"/>
              </a:rPr>
              <a:t> S; Rivas </a:t>
            </a:r>
            <a:r>
              <a:rPr lang="en-GB" sz="1800" b="1" dirty="0" err="1">
                <a:latin typeface="+mn-lt"/>
                <a:ea typeface="Apple Color Emoji" pitchFamily="2" charset="0"/>
              </a:rPr>
              <a:t>Calvete</a:t>
            </a:r>
            <a:r>
              <a:rPr lang="en-GB" sz="1800" b="1" dirty="0">
                <a:latin typeface="+mn-lt"/>
                <a:ea typeface="Apple Color Emoji" pitchFamily="2" charset="0"/>
              </a:rPr>
              <a:t> S; </a:t>
            </a:r>
            <a:r>
              <a:rPr lang="en-GB" sz="1800" b="1" dirty="0" err="1">
                <a:latin typeface="+mn-lt"/>
                <a:ea typeface="Apple Color Emoji" pitchFamily="2" charset="0"/>
              </a:rPr>
              <a:t>Iancu</a:t>
            </a:r>
            <a:r>
              <a:rPr lang="en-GB" sz="1800" b="1" dirty="0">
                <a:latin typeface="+mn-lt"/>
                <a:ea typeface="Apple Color Emoji" pitchFamily="2" charset="0"/>
              </a:rPr>
              <a:t> A; </a:t>
            </a:r>
            <a:r>
              <a:rPr lang="en-GB" sz="1800" b="1" dirty="0" err="1">
                <a:latin typeface="+mn-lt"/>
                <a:ea typeface="Apple Color Emoji" pitchFamily="2" charset="0"/>
              </a:rPr>
              <a:t>Melica</a:t>
            </a:r>
            <a:r>
              <a:rPr lang="en-GB" sz="1800" b="1" dirty="0">
                <a:latin typeface="+mn-lt"/>
                <a:ea typeface="Apple Color Emoji" pitchFamily="2" charset="0"/>
              </a:rPr>
              <a:t> G; </a:t>
            </a:r>
            <a:r>
              <a:rPr lang="en-GB" sz="1800" b="1" dirty="0" err="1">
                <a:latin typeface="+mn-lt"/>
                <a:ea typeface="Apple Color Emoji" pitchFamily="2" charset="0"/>
              </a:rPr>
              <a:t>Koffi</a:t>
            </a:r>
            <a:r>
              <a:rPr lang="en-GB" sz="1800" b="1" dirty="0">
                <a:latin typeface="+mn-lt"/>
                <a:ea typeface="Apple Color Emoji" pitchFamily="2" charset="0"/>
              </a:rPr>
              <a:t> </a:t>
            </a:r>
            <a:r>
              <a:rPr lang="en-GB" sz="1800" b="1" dirty="0" err="1">
                <a:latin typeface="+mn-lt"/>
                <a:ea typeface="Apple Color Emoji" pitchFamily="2" charset="0"/>
              </a:rPr>
              <a:t>Lefeivre</a:t>
            </a:r>
            <a:r>
              <a:rPr lang="en-GB" sz="1800" b="1" dirty="0">
                <a:latin typeface="+mn-lt"/>
                <a:ea typeface="Apple Color Emoji" pitchFamily="2" charset="0"/>
              </a:rPr>
              <a:t> B; </a:t>
            </a:r>
            <a:r>
              <a:rPr lang="en-GB" sz="1800" b="1" dirty="0" err="1">
                <a:latin typeface="+mn-lt"/>
                <a:ea typeface="Apple Color Emoji" pitchFamily="2" charset="0"/>
              </a:rPr>
              <a:t>Zancanella</a:t>
            </a:r>
            <a:r>
              <a:rPr lang="en-GB" sz="1800" b="1" dirty="0">
                <a:latin typeface="+mn-lt"/>
                <a:ea typeface="Apple Color Emoji" pitchFamily="2" charset="0"/>
              </a:rPr>
              <a:t> P; Kona A. The Covenant of Mayors for Climate and Energy Reporting Guidelines; EUR 28160 EN; doi:10.2790/586693 </a:t>
            </a:r>
          </a:p>
          <a:p>
            <a:pPr defTabSz="703692">
              <a:spcBef>
                <a:spcPts val="100"/>
              </a:spcBef>
              <a:defRPr sz="2184"/>
            </a:pPr>
            <a:r>
              <a:rPr lang="en-GB" sz="1800" dirty="0">
                <a:latin typeface="+mn-lt"/>
                <a:ea typeface="Apple Color Emoji" pitchFamily="2" charset="0"/>
              </a:rPr>
              <a:t>In this report are present information and definition concerning emission factors.</a:t>
            </a:r>
          </a:p>
          <a:p>
            <a:pPr defTabSz="703692">
              <a:spcBef>
                <a:spcPts val="100"/>
              </a:spcBef>
              <a:defRPr sz="2184"/>
            </a:pPr>
            <a:endParaRPr lang="en-GB" sz="1800" dirty="0">
              <a:latin typeface="+mn-lt"/>
              <a:ea typeface="Apple Color Emoji" pitchFamily="2" charset="0"/>
            </a:endParaRPr>
          </a:p>
        </p:txBody>
      </p:sp>
    </p:spTree>
    <p:extLst>
      <p:ext uri="{BB962C8B-B14F-4D97-AF65-F5344CB8AC3E}">
        <p14:creationId xmlns:p14="http://schemas.microsoft.com/office/powerpoint/2010/main" val="2510416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2138" y="1228292"/>
            <a:ext cx="8366208" cy="3124532"/>
          </a:xfrm>
          <a:prstGeom prst="rect">
            <a:avLst/>
          </a:prstGeom>
          <a:noFill/>
        </p:spPr>
        <p:txBody>
          <a:bodyPr wrap="square" lIns="76794" tIns="38397" rIns="76794" bIns="38397" rtlCol="0">
            <a:spAutoFit/>
          </a:bodyPr>
          <a:lstStyle/>
          <a:p>
            <a:r>
              <a:rPr lang="en-GB" sz="1800" dirty="0">
                <a:solidFill>
                  <a:schemeClr val="tx2"/>
                </a:solidFill>
                <a:latin typeface="Trebuchet MS" pitchFamily="34" charset="0"/>
                <a:cs typeface="Raleway"/>
              </a:rPr>
              <a:t>This </a:t>
            </a:r>
            <a:r>
              <a:rPr lang="en-GB" sz="1800" dirty="0" smtClean="0">
                <a:solidFill>
                  <a:schemeClr val="tx2"/>
                </a:solidFill>
                <a:latin typeface="Trebuchet MS" pitchFamily="34" charset="0"/>
                <a:cs typeface="Raleway"/>
              </a:rPr>
              <a:t>module</a:t>
            </a:r>
            <a:r>
              <a:rPr lang="en-GB" sz="1800" dirty="0" smtClean="0">
                <a:solidFill>
                  <a:schemeClr val="tx2"/>
                </a:solidFill>
                <a:latin typeface="Trebuchet MS" pitchFamily="34" charset="0"/>
                <a:cs typeface="Raleway"/>
              </a:rPr>
              <a:t> </a:t>
            </a:r>
            <a:r>
              <a:rPr lang="en-GB" sz="1800" dirty="0">
                <a:solidFill>
                  <a:schemeClr val="tx2"/>
                </a:solidFill>
                <a:latin typeface="Trebuchet MS" pitchFamily="34" charset="0"/>
                <a:cs typeface="Raleway"/>
              </a:rPr>
              <a:t>is part of a training package developed t</a:t>
            </a:r>
            <a:r>
              <a:rPr lang="en-US" sz="1800" dirty="0">
                <a:solidFill>
                  <a:schemeClr val="tx2"/>
                </a:solidFill>
                <a:latin typeface="Trebuchet MS" pitchFamily="34" charset="0"/>
                <a:cs typeface="Raleway"/>
              </a:rPr>
              <a:t>o provide local authorities with free tuition that may inspire and help them in adopting new technical and financial solutions to implement ‘nearly Zero Energy Building’ (NZEB) renovation activities in schools. </a:t>
            </a:r>
            <a:endParaRPr lang="en-GB" sz="1800" dirty="0">
              <a:solidFill>
                <a:schemeClr val="tx2"/>
              </a:solidFill>
              <a:latin typeface="Trebuchet MS" pitchFamily="34" charset="0"/>
              <a:cs typeface="Raleway"/>
            </a:endParaRPr>
          </a:p>
          <a:p>
            <a:endParaRPr lang="en-GB" sz="1800" dirty="0">
              <a:solidFill>
                <a:schemeClr val="tx2"/>
              </a:solidFill>
              <a:latin typeface="Trebuchet MS" pitchFamily="34" charset="0"/>
              <a:cs typeface="Raleway"/>
            </a:endParaRPr>
          </a:p>
          <a:p>
            <a:r>
              <a:rPr lang="en-GB" sz="1800" dirty="0">
                <a:solidFill>
                  <a:schemeClr val="tx2"/>
                </a:solidFill>
                <a:latin typeface="Trebuchet MS" pitchFamily="34" charset="0"/>
                <a:cs typeface="Raleway"/>
              </a:rPr>
              <a:t>After an introduction of the European context concerning greenhouse gas emissions in the building sector, this block will introduce Life Cycle Assessment, describing its methodology and the Carbon Footprint indicator, the approach employed to asses it and how it is assessed and calculated.</a:t>
            </a:r>
          </a:p>
          <a:p>
            <a:endParaRPr lang="en-GB" sz="1800" dirty="0">
              <a:solidFill>
                <a:schemeClr val="tx2"/>
              </a:solidFill>
              <a:latin typeface="Trebuchet MS" pitchFamily="34" charset="0"/>
              <a:cs typeface="Raleway"/>
            </a:endParaRPr>
          </a:p>
          <a:p>
            <a:r>
              <a:rPr lang="en-GB" sz="1800" dirty="0">
                <a:solidFill>
                  <a:schemeClr val="tx2"/>
                </a:solidFill>
                <a:latin typeface="Trebuchet MS" pitchFamily="34" charset="0"/>
                <a:cs typeface="Raleway"/>
              </a:rPr>
              <a:t>Beginner: </a:t>
            </a:r>
            <a:r>
              <a:rPr lang="en-US" sz="1800" dirty="0">
                <a:solidFill>
                  <a:schemeClr val="tx2"/>
                </a:solidFill>
                <a:latin typeface="Trebuchet MS" pitchFamily="34" charset="0"/>
                <a:cs typeface="Raleway"/>
              </a:rPr>
              <a:t>No special knowledge is needed</a:t>
            </a: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noChangeAspect="1"/>
          </p:cNvSpPr>
          <p:nvPr>
            <p:ph type="body" sz="quarter" idx="11"/>
          </p:nvPr>
        </p:nvSpPr>
        <p:spPr>
          <a:xfrm>
            <a:off x="258306" y="3622142"/>
            <a:ext cx="1621517" cy="1620000"/>
          </a:xfrm>
        </p:spPr>
        <p:txBody>
          <a:bodyPr lIns="72000" rIns="0">
            <a:normAutofit fontScale="92500"/>
          </a:bodyPr>
          <a:lstStyle/>
          <a:p>
            <a:r>
              <a:rPr lang="en-GB" sz="1900" dirty="0"/>
              <a:t>2.6</a:t>
            </a:r>
          </a:p>
          <a:p>
            <a:r>
              <a:rPr lang="en-GB" sz="1900" dirty="0"/>
              <a:t>Carbon Footprint in building sector</a:t>
            </a:r>
          </a:p>
          <a:p>
            <a:endParaRPr lang="en-GB" sz="1600" i="1" dirty="0"/>
          </a:p>
          <a:p>
            <a:r>
              <a:rPr lang="en-GB" sz="1600" i="1" dirty="0"/>
              <a:t>(link)</a:t>
            </a:r>
          </a:p>
        </p:txBody>
      </p:sp>
      <p:sp>
        <p:nvSpPr>
          <p:cNvPr id="29" name="Textplatzhalter 28"/>
          <p:cNvSpPr>
            <a:spLocks noGrp="1" noChangeAspect="1"/>
          </p:cNvSpPr>
          <p:nvPr>
            <p:ph type="body" sz="quarter" idx="12"/>
          </p:nvPr>
        </p:nvSpPr>
        <p:spPr>
          <a:xfrm>
            <a:off x="1988295" y="3622142"/>
            <a:ext cx="1621517" cy="1620000"/>
          </a:xfrm>
        </p:spPr>
        <p:txBody>
          <a:bodyPr>
            <a:normAutofit/>
          </a:bodyPr>
          <a:lstStyle/>
          <a:p>
            <a:r>
              <a:rPr lang="en-GB" sz="1600" dirty="0"/>
              <a:t>2.6.1</a:t>
            </a:r>
          </a:p>
          <a:p>
            <a:r>
              <a:rPr lang="en-GB" sz="1600" dirty="0"/>
              <a:t>Background and EU Policies</a:t>
            </a:r>
          </a:p>
        </p:txBody>
      </p:sp>
      <p:sp>
        <p:nvSpPr>
          <p:cNvPr id="30" name="Textplatzhalter 29"/>
          <p:cNvSpPr>
            <a:spLocks noGrp="1" noChangeAspect="1"/>
          </p:cNvSpPr>
          <p:nvPr>
            <p:ph type="body" sz="quarter" idx="13"/>
          </p:nvPr>
        </p:nvSpPr>
        <p:spPr>
          <a:xfrm>
            <a:off x="3704636" y="3616117"/>
            <a:ext cx="1621517" cy="1620000"/>
          </a:xfrm>
        </p:spPr>
        <p:txBody>
          <a:bodyPr bIns="216000">
            <a:normAutofit/>
          </a:bodyPr>
          <a:lstStyle/>
          <a:p>
            <a:r>
              <a:rPr lang="en-GB" sz="1600" dirty="0"/>
              <a:t>2.6.2</a:t>
            </a:r>
          </a:p>
          <a:p>
            <a:r>
              <a:rPr lang="en-GB" sz="1600" dirty="0"/>
              <a:t>Life Cycle Assessment</a:t>
            </a:r>
          </a:p>
          <a:p>
            <a:endParaRPr lang="en-GB" sz="1600" dirty="0"/>
          </a:p>
        </p:txBody>
      </p:sp>
      <p:sp>
        <p:nvSpPr>
          <p:cNvPr id="31" name="Textplatzhalter 30"/>
          <p:cNvSpPr>
            <a:spLocks noGrp="1" noChangeAspect="1"/>
          </p:cNvSpPr>
          <p:nvPr>
            <p:ph type="body" sz="quarter" idx="14"/>
          </p:nvPr>
        </p:nvSpPr>
        <p:spPr>
          <a:xfrm>
            <a:off x="5434625" y="3616117"/>
            <a:ext cx="1621517" cy="1620000"/>
          </a:xfrm>
        </p:spPr>
        <p:txBody>
          <a:bodyPr>
            <a:normAutofit/>
          </a:bodyPr>
          <a:lstStyle/>
          <a:p>
            <a:r>
              <a:rPr lang="en-GB" sz="1600" dirty="0"/>
              <a:t>2.6.3</a:t>
            </a:r>
          </a:p>
          <a:p>
            <a:r>
              <a:rPr lang="en-GB" sz="1600" noProof="1"/>
              <a:t>Carbon Footprint</a:t>
            </a:r>
            <a:endParaRPr lang="en-GB" sz="1600" dirty="0"/>
          </a:p>
          <a:p>
            <a:endParaRPr lang="en-GB" sz="1600" dirty="0"/>
          </a:p>
        </p:txBody>
      </p:sp>
      <p:sp>
        <p:nvSpPr>
          <p:cNvPr id="4" name="CasellaDiTesto 3"/>
          <p:cNvSpPr txBox="1"/>
          <p:nvPr/>
        </p:nvSpPr>
        <p:spPr>
          <a:xfrm>
            <a:off x="477672" y="1187349"/>
            <a:ext cx="8366208" cy="2031925"/>
          </a:xfrm>
          <a:prstGeom prst="rect">
            <a:avLst/>
          </a:prstGeom>
          <a:noFill/>
        </p:spPr>
        <p:txBody>
          <a:bodyPr wrap="square" lIns="76794" tIns="38397" rIns="76794" bIns="38397" rtlCol="0">
            <a:spAutoFit/>
          </a:bodyPr>
          <a:lstStyle/>
          <a:p>
            <a:r>
              <a:rPr lang="en-GB" sz="2200" b="1" dirty="0">
                <a:solidFill>
                  <a:schemeClr val="accent1"/>
                </a:solidFill>
                <a:latin typeface="Trebuchet MS" pitchFamily="34" charset="0"/>
                <a:cs typeface="Raleway"/>
              </a:rPr>
              <a:t>Learning Objective</a:t>
            </a:r>
            <a:r>
              <a:rPr lang="en-GB" sz="1800" b="1" dirty="0">
                <a:solidFill>
                  <a:schemeClr val="accent1"/>
                </a:solidFill>
                <a:latin typeface="Trebuchet MS" pitchFamily="34" charset="0"/>
                <a:cs typeface="Raleway"/>
              </a:rPr>
              <a:t>: </a:t>
            </a:r>
          </a:p>
          <a:p>
            <a:endParaRPr lang="en-GB" sz="1800" b="1" dirty="0">
              <a:solidFill>
                <a:schemeClr val="accent1"/>
              </a:solidFill>
              <a:latin typeface="Trebuchet MS" pitchFamily="34" charset="0"/>
              <a:cs typeface="Raleway"/>
            </a:endParaRPr>
          </a:p>
          <a:p>
            <a:r>
              <a:rPr lang="en-GB" sz="1800" b="1" dirty="0">
                <a:solidFill>
                  <a:schemeClr val="accent1"/>
                </a:solidFill>
                <a:latin typeface="Trebuchet MS" pitchFamily="34" charset="0"/>
              </a:rPr>
              <a:t>At the end of this </a:t>
            </a:r>
            <a:r>
              <a:rPr lang="en-GB" sz="1800" b="1" dirty="0" smtClean="0">
                <a:solidFill>
                  <a:schemeClr val="accent1"/>
                </a:solidFill>
                <a:latin typeface="Trebuchet MS" pitchFamily="34" charset="0"/>
              </a:rPr>
              <a:t>module </a:t>
            </a:r>
            <a:r>
              <a:rPr lang="en-GB" sz="1800" b="1" dirty="0">
                <a:solidFill>
                  <a:schemeClr val="accent1"/>
                </a:solidFill>
                <a:latin typeface="Trebuchet MS" pitchFamily="34" charset="0"/>
              </a:rPr>
              <a:t>attendees will be provided with basic concepts to understand the issue of the building sector greenhouse gas emissions within the European, the Life Cycle Assessment methodology and the Carbon Footprint indicator.</a:t>
            </a:r>
          </a:p>
          <a:p>
            <a:endParaRPr lang="en-GB" dirty="0"/>
          </a:p>
        </p:txBody>
      </p:sp>
      <p:sp>
        <p:nvSpPr>
          <p:cNvPr id="10" name="Textplatzhalter 30"/>
          <p:cNvSpPr>
            <a:spLocks noGrp="1" noChangeAspect="1"/>
          </p:cNvSpPr>
          <p:nvPr>
            <p:ph type="body" sz="quarter" idx="14"/>
          </p:nvPr>
        </p:nvSpPr>
        <p:spPr>
          <a:xfrm>
            <a:off x="7170165" y="3596576"/>
            <a:ext cx="1621517" cy="1620000"/>
          </a:xfrm>
        </p:spPr>
        <p:txBody>
          <a:bodyPr/>
          <a:lstStyle/>
          <a:p>
            <a:endParaRPr lang="en-GB" sz="1600" dirty="0"/>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en-GB" sz="1600" dirty="0"/>
              <a:t>2.6 Carbon Footprint in building sector</a:t>
            </a:r>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cs-CZ" sz="1600" dirty="0">
                <a:solidFill>
                  <a:schemeClr val="accent4">
                    <a:lumMod val="75000"/>
                  </a:schemeClr>
                </a:solidFill>
              </a:rPr>
              <a:t>2.6</a:t>
            </a:r>
            <a:r>
              <a:rPr lang="it-IT" sz="1600" dirty="0">
                <a:solidFill>
                  <a:schemeClr val="accent4">
                    <a:lumMod val="75000"/>
                  </a:schemeClr>
                </a:solidFill>
              </a:rPr>
              <a:t> </a:t>
            </a:r>
            <a:r>
              <a:rPr lang="en-GB" sz="1600" dirty="0">
                <a:solidFill>
                  <a:schemeClr val="accent4">
                    <a:lumMod val="75000"/>
                  </a:schemeClr>
                </a:solidFill>
              </a:rPr>
              <a:t>objective </a:t>
            </a:r>
          </a:p>
          <a:p>
            <a:r>
              <a:rPr lang="en-GB" sz="1600" dirty="0">
                <a:solidFill>
                  <a:schemeClr val="accent4">
                    <a:lumMod val="75000"/>
                  </a:schemeClr>
                </a:solidFill>
              </a:rPr>
              <a:t>After being introduced to the European context within which  the issue  of greenhouse gas emissions in the building sector is to be set,  you will be provided with basic concepts about Life Cycle Assessment and the  Carbon Footprint.</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147100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normAutofit/>
          </a:bodyPr>
          <a:lstStyle/>
          <a:p>
            <a:r>
              <a:rPr lang="en-US" sz="2000" dirty="0"/>
              <a:t>In the 2010 Energy Performance of Buildings Directive and in the 2012 Energy Efficiency Directive  the EU promoted the improvement of the energy performance of buildings. As Directives, they needed to be transposed by Member States into their national legislation.</a:t>
            </a:r>
            <a:br>
              <a:rPr lang="en-US" sz="2000" dirty="0"/>
            </a:br>
            <a:r>
              <a:rPr lang="en-US" sz="2000" dirty="0"/>
              <a:t/>
            </a:r>
            <a:br>
              <a:rPr lang="en-US" sz="2000" dirty="0"/>
            </a:br>
            <a:r>
              <a:rPr lang="en-US" sz="2000" dirty="0"/>
              <a:t>Thanks to the Energy Performance of Buildings Directive (2010), consumers can make informed choices to save energy and money, and this resulted in a positive change of trend in the energy performance of buildings. </a:t>
            </a:r>
            <a:br>
              <a:rPr lang="en-US" sz="2000" dirty="0"/>
            </a:br>
            <a:r>
              <a:rPr lang="en-US" sz="2000" dirty="0"/>
              <a:t/>
            </a:r>
            <a:br>
              <a:rPr lang="en-US" sz="2000" dirty="0"/>
            </a:br>
            <a:r>
              <a:rPr lang="en-US" sz="2000" dirty="0"/>
              <a:t>Buildings erected after energy efficiency requirements in line with the 2010 Directive were  introduced in the national building codes, consume only half as much as typical buildings from the 1980s.</a:t>
            </a:r>
          </a:p>
        </p:txBody>
      </p:sp>
      <p:sp>
        <p:nvSpPr>
          <p:cNvPr id="9" name="Rettangolo 8">
            <a:extLst>
              <a:ext uri="{FF2B5EF4-FFF2-40B4-BE49-F238E27FC236}">
                <a16:creationId xmlns:a16="http://schemas.microsoft.com/office/drawing/2014/main" id="{5BEA83DE-7385-3249-B49E-613BAE172AEF}"/>
              </a:ext>
            </a:extLst>
          </p:cNvPr>
          <p:cNvSpPr/>
          <p:nvPr/>
        </p:nvSpPr>
        <p:spPr>
          <a:xfrm>
            <a:off x="365760" y="5702731"/>
            <a:ext cx="7242048" cy="307777"/>
          </a:xfrm>
          <a:prstGeom prst="rect">
            <a:avLst/>
          </a:prstGeom>
        </p:spPr>
        <p:txBody>
          <a:bodyPr wrap="square">
            <a:spAutoFit/>
          </a:bodyPr>
          <a:lstStyle/>
          <a:p>
            <a:r>
              <a:rPr lang="en-GB" sz="1400" noProof="1"/>
              <a:t>https://ec.europa.eu/energy/en/topics/energy-efficiency/buildings</a:t>
            </a:r>
            <a:endParaRPr lang="it-IT" sz="1400" dirty="0"/>
          </a:p>
        </p:txBody>
      </p:sp>
    </p:spTree>
    <p:extLst>
      <p:ext uri="{BB962C8B-B14F-4D97-AF65-F5344CB8AC3E}">
        <p14:creationId xmlns:p14="http://schemas.microsoft.com/office/powerpoint/2010/main" val="38110321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fontAlgn="base"/>
            <a:r>
              <a:rPr lang="en-US" sz="2000" dirty="0"/>
              <a:t>Approximately 40% of energy consumption and 36% of CO2 emissions in the EU derive from the building sector. </a:t>
            </a:r>
          </a:p>
          <a:p>
            <a:pPr fontAlgn="base"/>
            <a:endParaRPr lang="en-US" sz="2000" dirty="0"/>
          </a:p>
          <a:p>
            <a:pPr fontAlgn="base"/>
            <a:r>
              <a:rPr lang="en-US" sz="2000" dirty="0"/>
              <a:t>About 35% of EU's buildings are over 50 years old and almost 75% of the building stock is energy inefficient, while only 0.4-1.2% (depending on the country) of the building stock is renovated each year. </a:t>
            </a:r>
          </a:p>
          <a:p>
            <a:pPr fontAlgn="base"/>
            <a:endParaRPr lang="en-US" sz="2000" dirty="0"/>
          </a:p>
          <a:p>
            <a:pPr fontAlgn="base"/>
            <a:r>
              <a:rPr lang="en-US" sz="2000" dirty="0"/>
              <a:t>Therefore, renovation of existing buildings has the potential to lead to significant energy savings – potentially reducing the EU’s total energy consumption by 5-6% and lowering CO</a:t>
            </a:r>
            <a:r>
              <a:rPr lang="en-US" sz="2000" baseline="-25000" dirty="0"/>
              <a:t>2</a:t>
            </a:r>
            <a:r>
              <a:rPr lang="en-US" sz="2000" dirty="0"/>
              <a:t> emissions by about 5%.</a:t>
            </a:r>
          </a:p>
          <a:p>
            <a:pPr fontAlgn="base"/>
            <a:endParaRPr lang="en-US" sz="2000" dirty="0"/>
          </a:p>
        </p:txBody>
      </p:sp>
      <p:sp>
        <p:nvSpPr>
          <p:cNvPr id="9" name="Rettangolo 8">
            <a:extLst>
              <a:ext uri="{FF2B5EF4-FFF2-40B4-BE49-F238E27FC236}">
                <a16:creationId xmlns:a16="http://schemas.microsoft.com/office/drawing/2014/main" id="{5BEA83DE-7385-3249-B49E-613BAE172AEF}"/>
              </a:ext>
            </a:extLst>
          </p:cNvPr>
          <p:cNvSpPr/>
          <p:nvPr/>
        </p:nvSpPr>
        <p:spPr>
          <a:xfrm>
            <a:off x="365760" y="5702731"/>
            <a:ext cx="7242048" cy="307777"/>
          </a:xfrm>
          <a:prstGeom prst="rect">
            <a:avLst/>
          </a:prstGeom>
        </p:spPr>
        <p:txBody>
          <a:bodyPr wrap="square">
            <a:spAutoFit/>
          </a:bodyPr>
          <a:lstStyle/>
          <a:p>
            <a:r>
              <a:rPr lang="en-GB" sz="1400" noProof="1"/>
              <a:t>https://ec.europa.eu/energy/en/topics/energy-efficiency/buildings</a:t>
            </a:r>
            <a:endParaRPr lang="it-IT" sz="1400" dirty="0"/>
          </a:p>
        </p:txBody>
      </p:sp>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96864" y="1307806"/>
            <a:ext cx="8562974" cy="4167962"/>
          </a:xfrm>
        </p:spPr>
        <p:txBody>
          <a:bodyPr/>
          <a:lstStyle/>
          <a:p>
            <a:r>
              <a:rPr lang="en-US" sz="2000" dirty="0"/>
              <a:t>In November 2016, as part of the Clean Energy for All Europeans package, the Commission proposed an update to the Energy Performance of Buildings Directive to help promote the use of smart technology in buildings, to streamline existing rules and accelerate building renovation. </a:t>
            </a:r>
          </a:p>
          <a:p>
            <a:endParaRPr lang="en-US" sz="2000" dirty="0"/>
          </a:p>
          <a:p>
            <a:r>
              <a:rPr lang="en-US" sz="2000" dirty="0"/>
              <a:t>In June 2018, the Directive (2018/844/EU) amending the Energy Performance of Buildings Directive was published. It was  aimed at boosting the cost-effective renovation of existing buildings and the mobilization of investments to realize the vision of a </a:t>
            </a:r>
            <a:r>
              <a:rPr lang="en-US" sz="2000" dirty="0" err="1"/>
              <a:t>decarbonised</a:t>
            </a:r>
            <a:r>
              <a:rPr lang="en-US" sz="2000" dirty="0"/>
              <a:t> EU building stock by 2050.</a:t>
            </a:r>
          </a:p>
          <a:p>
            <a:pPr fontAlgn="base"/>
            <a:endParaRPr lang="en-US" sz="2000" dirty="0"/>
          </a:p>
          <a:p>
            <a:pPr fontAlgn="base"/>
            <a:r>
              <a:rPr lang="en-US" sz="2000" dirty="0"/>
              <a:t>The EU target of reducing its total emissions by 20% within 2020 prompted a number of initiatives both in the private and the public sector. </a:t>
            </a:r>
          </a:p>
        </p:txBody>
      </p:sp>
      <p:sp>
        <p:nvSpPr>
          <p:cNvPr id="9" name="Rettangolo 8">
            <a:extLst>
              <a:ext uri="{FF2B5EF4-FFF2-40B4-BE49-F238E27FC236}">
                <a16:creationId xmlns:a16="http://schemas.microsoft.com/office/drawing/2014/main" id="{5BEA83DE-7385-3249-B49E-613BAE172AEF}"/>
              </a:ext>
            </a:extLst>
          </p:cNvPr>
          <p:cNvSpPr/>
          <p:nvPr/>
        </p:nvSpPr>
        <p:spPr>
          <a:xfrm>
            <a:off x="365760" y="5702731"/>
            <a:ext cx="7242048" cy="307777"/>
          </a:xfrm>
          <a:prstGeom prst="rect">
            <a:avLst/>
          </a:prstGeom>
        </p:spPr>
        <p:txBody>
          <a:bodyPr wrap="square">
            <a:spAutoFit/>
          </a:bodyPr>
          <a:lstStyle/>
          <a:p>
            <a:r>
              <a:rPr lang="en-GB" sz="1400" noProof="1"/>
              <a:t>https://ec.europa.eu/energy/en/topics/energy-efficiency/buildings</a:t>
            </a:r>
            <a:endParaRPr lang="it-IT" sz="1400" dirty="0"/>
          </a:p>
        </p:txBody>
      </p:sp>
    </p:spTree>
    <p:extLst>
      <p:ext uri="{BB962C8B-B14F-4D97-AF65-F5344CB8AC3E}">
        <p14:creationId xmlns:p14="http://schemas.microsoft.com/office/powerpoint/2010/main" val="17264524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1DC3FC-7371-9A4C-96D9-14027468AD89}"/>
              </a:ext>
            </a:extLst>
          </p:cNvPr>
          <p:cNvSpPr>
            <a:spLocks noGrp="1"/>
          </p:cNvSpPr>
          <p:nvPr>
            <p:ph type="body" sz="quarter" idx="10"/>
          </p:nvPr>
        </p:nvSpPr>
        <p:spPr/>
        <p:txBody>
          <a:bodyPr/>
          <a:lstStyle/>
          <a:p>
            <a:pPr algn="ctr"/>
            <a:endParaRPr lang="en-GB" altLang="it-IT" sz="2800" i="1" kern="0" dirty="0"/>
          </a:p>
          <a:p>
            <a:pPr algn="ctr"/>
            <a:r>
              <a:rPr lang="en-GB" altLang="it-IT" sz="2800" i="1" kern="0" dirty="0"/>
              <a:t>“LCA is a process of compilation and evaluation of the inputs, outputs and the potential environmental impacts of a product system throughout its life cycle”</a:t>
            </a:r>
          </a:p>
          <a:p>
            <a:endParaRPr lang="en-GB" altLang="it-IT" sz="2000" i="1" kern="0" dirty="0"/>
          </a:p>
          <a:p>
            <a:endParaRPr lang="en-GB" altLang="it-IT" sz="2000" i="1" kern="0" dirty="0"/>
          </a:p>
          <a:p>
            <a:r>
              <a:rPr lang="en-US" altLang="it-IT" sz="2000" i="1" dirty="0"/>
              <a:t>Roadmap for the European Platform on Life Cycle Assessment </a:t>
            </a:r>
            <a:r>
              <a:rPr lang="en-GB" altLang="it-IT" sz="2000" i="1" dirty="0"/>
              <a:t>JRC 2013</a:t>
            </a:r>
            <a:endParaRPr lang="fr-CA" altLang="it-IT" sz="2000" i="1" dirty="0"/>
          </a:p>
          <a:p>
            <a:endParaRPr lang="en-GB" altLang="it-IT" sz="2000" i="1" kern="0" dirty="0"/>
          </a:p>
          <a:p>
            <a:endParaRPr lang="it-IT" sz="2000" dirty="0"/>
          </a:p>
        </p:txBody>
      </p:sp>
    </p:spTree>
    <p:extLst>
      <p:ext uri="{BB962C8B-B14F-4D97-AF65-F5344CB8AC3E}">
        <p14:creationId xmlns:p14="http://schemas.microsoft.com/office/powerpoint/2010/main" val="5600044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1DC3FC-7371-9A4C-96D9-14027468AD89}"/>
              </a:ext>
            </a:extLst>
          </p:cNvPr>
          <p:cNvSpPr>
            <a:spLocks noGrp="1"/>
          </p:cNvSpPr>
          <p:nvPr>
            <p:ph type="body" sz="quarter" idx="10"/>
          </p:nvPr>
        </p:nvSpPr>
        <p:spPr/>
        <p:txBody>
          <a:bodyPr/>
          <a:lstStyle/>
          <a:p>
            <a:pPr algn="just"/>
            <a:r>
              <a:rPr lang="en-GB" altLang="it-IT" dirty="0"/>
              <a:t>LCA methodology is a holistic procedure for compiling an inventory (inputs and outputs of materials and energy) of the whole life cycle of a product or service system with a specific function and then for assessing the related environmental impacts.</a:t>
            </a:r>
          </a:p>
          <a:p>
            <a:pPr algn="just"/>
            <a:endParaRPr lang="en-GB" altLang="it-IT" dirty="0"/>
          </a:p>
          <a:p>
            <a:pPr algn="just"/>
            <a:r>
              <a:rPr lang="en-GB" altLang="it-IT" dirty="0"/>
              <a:t>The life cycle includes raw-material production, manufacture, distribution, use and disposal. </a:t>
            </a:r>
          </a:p>
          <a:p>
            <a:pPr algn="just"/>
            <a:endParaRPr lang="en-GB" altLang="it-IT" dirty="0"/>
          </a:p>
          <a:p>
            <a:pPr algn="just"/>
            <a:r>
              <a:rPr lang="en-GB" altLang="it-IT" dirty="0"/>
              <a:t>LCA allows quantifying the environmental performance of a system/product/process and avoiding the shifting of the burdens on different life cycle phases or locations.</a:t>
            </a:r>
          </a:p>
          <a:p>
            <a:pPr algn="just"/>
            <a:endParaRPr lang="en-GB" altLang="it-IT" dirty="0"/>
          </a:p>
        </p:txBody>
      </p:sp>
    </p:spTree>
    <p:extLst>
      <p:ext uri="{BB962C8B-B14F-4D97-AF65-F5344CB8AC3E}">
        <p14:creationId xmlns:p14="http://schemas.microsoft.com/office/powerpoint/2010/main" val="32102102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315DF-F055-41F9-893C-860F6B8CFC7F}">
  <ds:schemaRefs>
    <ds:schemaRef ds:uri="http://purl.org/dc/elements/1.1/"/>
    <ds:schemaRef ds:uri="http://schemas.openxmlformats.org/package/2006/metadata/core-properties"/>
    <ds:schemaRef ds:uri="http://www.w3.org/XML/1998/namespace"/>
    <ds:schemaRef ds:uri="fb1b005a-282f-463d-97d4-b0a7392b0d1d"/>
    <ds:schemaRef ds:uri="http://purl.org/dc/terms/"/>
    <ds:schemaRef ds:uri="http://schemas.microsoft.com/office/2006/metadata/properties"/>
    <ds:schemaRef ds:uri="http://schemas.microsoft.com/office/2006/documentManagement/types"/>
    <ds:schemaRef ds:uri="http://schemas.microsoft.com/office/infopath/2007/PartnerControls"/>
    <ds:schemaRef ds:uri="f0360d65-892b-44e0-a1ac-df5c0f97153b"/>
    <ds:schemaRef ds:uri="http://purl.org/dc/dcmitype/"/>
  </ds:schemaRefs>
</ds:datastoreItem>
</file>

<file path=customXml/itemProps3.xml><?xml version="1.0" encoding="utf-8"?>
<ds:datastoreItem xmlns:ds="http://schemas.openxmlformats.org/officeDocument/2006/customXml" ds:itemID="{920A861A-39C9-496A-9F43-DCF988C6F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centralEurope</Template>
  <TotalTime>2325</TotalTime>
  <Words>959</Words>
  <Application>Microsoft Office PowerPoint</Application>
  <PresentationFormat>Presentazione su schermo (4:3)</PresentationFormat>
  <Paragraphs>104</Paragraphs>
  <Slides>16</Slides>
  <Notes>10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16</vt:i4>
      </vt:variant>
    </vt:vector>
  </HeadingPairs>
  <TitlesOfParts>
    <vt:vector size="30" baseType="lpstr">
      <vt:lpstr>MS Gothic</vt:lpstr>
      <vt:lpstr>Apple Color Emoji</vt:lpstr>
      <vt:lpstr>Arial</vt:lpstr>
      <vt:lpstr>Calibri</vt:lpstr>
      <vt:lpstr>Gill Sans</vt:lpstr>
      <vt:lpstr>Lato Light</vt:lpstr>
      <vt:lpstr>Raleway</vt:lpstr>
      <vt:lpstr>Raleway Light</vt:lpstr>
      <vt:lpstr>Tahoma</vt:lpstr>
      <vt:lpstr>Times New Roman</vt:lpstr>
      <vt:lpstr>Trebuchet MS</vt:lpstr>
      <vt:lpstr>Wingdings</vt:lpstr>
      <vt:lpstr>Wingdings 2</vt:lpstr>
      <vt:lpstr>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vt:lpstr>
      <vt:lpstr>Selected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Arianna Dominici Loprieno</cp:lastModifiedBy>
  <cp:revision>2046</cp:revision>
  <dcterms:created xsi:type="dcterms:W3CDTF">2014-11-12T21:47:38Z</dcterms:created>
  <dcterms:modified xsi:type="dcterms:W3CDTF">2020-10-09T10:31:08Z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