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4"/>
  </p:notesMasterIdLst>
  <p:handoutMasterIdLst>
    <p:handoutMasterId r:id="rId15"/>
  </p:handoutMasterIdLst>
  <p:sldIdLst>
    <p:sldId id="755" r:id="rId2"/>
    <p:sldId id="703" r:id="rId3"/>
    <p:sldId id="704" r:id="rId4"/>
    <p:sldId id="753" r:id="rId5"/>
    <p:sldId id="754" r:id="rId6"/>
    <p:sldId id="774" r:id="rId7"/>
    <p:sldId id="761" r:id="rId8"/>
    <p:sldId id="775" r:id="rId9"/>
    <p:sldId id="764" r:id="rId10"/>
    <p:sldId id="767" r:id="rId11"/>
    <p:sldId id="773" r:id="rId12"/>
    <p:sldId id="752" r:id="rId13"/>
  </p:sldIdLst>
  <p:sldSz cx="9144000" cy="6858000" type="screen4x3"/>
  <p:notesSz cx="6858000" cy="91440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91"/>
    <a:srgbClr val="FDC617"/>
    <a:srgbClr val="DEA902"/>
    <a:srgbClr val="7494A4"/>
    <a:srgbClr val="77726B"/>
    <a:srgbClr val="67635D"/>
    <a:srgbClr val="000000"/>
    <a:srgbClr val="B78B02"/>
    <a:srgbClr val="F10F21"/>
    <a:srgbClr val="D09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8" autoAdjust="0"/>
    <p:restoredTop sz="81784" autoAdjust="0"/>
  </p:normalViewPr>
  <p:slideViewPr>
    <p:cSldViewPr snapToGrid="0" snapToObjects="1">
      <p:cViewPr>
        <p:scale>
          <a:sx n="60" d="100"/>
          <a:sy n="60" d="100"/>
        </p:scale>
        <p:origin x="2213" y="278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pPr/>
              <a:t>11/10/2020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pPr/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Welcome</a:t>
            </a:r>
            <a:r>
              <a:rPr lang="hu-HU" dirty="0"/>
              <a:t>,</a:t>
            </a:r>
            <a:r>
              <a:rPr lang="hu-HU" baseline="0" dirty="0"/>
              <a:t> etc.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83798">
              <a:defRPr/>
            </a:pP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72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next</a:t>
            </a:r>
            <a:r>
              <a:rPr lang="hu-HU" dirty="0"/>
              <a:t> </a:t>
            </a:r>
            <a:r>
              <a:rPr lang="hu-HU" dirty="0" err="1"/>
              <a:t>chapter</a:t>
            </a:r>
            <a:r>
              <a:rPr lang="hu-HU" dirty="0"/>
              <a:t>,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Partnership</a:t>
            </a:r>
            <a:r>
              <a:rPr lang="hu-HU" dirty="0"/>
              <a:t> </a:t>
            </a:r>
            <a:r>
              <a:rPr lang="hu-HU" dirty="0" err="1"/>
              <a:t>collected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relevant</a:t>
            </a:r>
            <a:r>
              <a:rPr lang="hu-HU" dirty="0"/>
              <a:t> </a:t>
            </a:r>
            <a:r>
              <a:rPr lang="hu-HU" dirty="0" err="1"/>
              <a:t>funding</a:t>
            </a:r>
            <a:r>
              <a:rPr lang="hu-HU" baseline="0" dirty="0"/>
              <a:t> </a:t>
            </a:r>
            <a:r>
              <a:rPr lang="hu-HU" baseline="0" dirty="0" err="1"/>
              <a:t>opportunities</a:t>
            </a:r>
            <a:r>
              <a:rPr lang="hu-HU" baseline="0" dirty="0"/>
              <a:t> </a:t>
            </a:r>
            <a:r>
              <a:rPr lang="hu-HU" baseline="0" dirty="0" err="1"/>
              <a:t>foreseen</a:t>
            </a:r>
            <a:r>
              <a:rPr lang="hu-HU" baseline="0" dirty="0"/>
              <a:t> </a:t>
            </a:r>
            <a:r>
              <a:rPr lang="hu-HU" baseline="0" dirty="0" err="1"/>
              <a:t>on</a:t>
            </a:r>
            <a:r>
              <a:rPr lang="hu-HU" baseline="0" dirty="0"/>
              <a:t> EU, </a:t>
            </a:r>
            <a:r>
              <a:rPr lang="hu-HU" dirty="0" err="1"/>
              <a:t>national</a:t>
            </a:r>
            <a:r>
              <a:rPr lang="hu-HU" baseline="0" dirty="0"/>
              <a:t> and </a:t>
            </a:r>
            <a:r>
              <a:rPr lang="hu-HU" baseline="0" dirty="0" err="1"/>
              <a:t>regional</a:t>
            </a:r>
            <a:r>
              <a:rPr lang="hu-HU" baseline="0" dirty="0"/>
              <a:t> </a:t>
            </a:r>
            <a:r>
              <a:rPr lang="hu-HU" baseline="0" dirty="0" err="1"/>
              <a:t>levels</a:t>
            </a:r>
            <a:r>
              <a:rPr lang="hu-HU" baseline="0" dirty="0"/>
              <a:t> </a:t>
            </a:r>
            <a:r>
              <a:rPr lang="hu-HU" baseline="0" dirty="0" err="1"/>
              <a:t>for</a:t>
            </a:r>
            <a:r>
              <a:rPr lang="hu-HU" baseline="0" dirty="0"/>
              <a:t>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next</a:t>
            </a:r>
            <a:r>
              <a:rPr lang="hu-HU" baseline="0" dirty="0"/>
              <a:t> </a:t>
            </a:r>
            <a:r>
              <a:rPr lang="hu-HU" baseline="0" dirty="0" err="1"/>
              <a:t>couple</a:t>
            </a:r>
            <a:r>
              <a:rPr lang="hu-HU" baseline="0" dirty="0"/>
              <a:t> of </a:t>
            </a:r>
            <a:r>
              <a:rPr lang="hu-HU" baseline="0" dirty="0" err="1"/>
              <a:t>years</a:t>
            </a:r>
            <a:r>
              <a:rPr lang="hu-HU" baseline="0" dirty="0"/>
              <a:t>.</a:t>
            </a:r>
          </a:p>
          <a:p>
            <a:r>
              <a:rPr lang="hu-HU" baseline="0" dirty="0" err="1"/>
              <a:t>As</a:t>
            </a:r>
            <a:r>
              <a:rPr lang="hu-HU" baseline="0" dirty="0"/>
              <a:t> a </a:t>
            </a:r>
            <a:r>
              <a:rPr lang="hu-HU" baseline="0" dirty="0" err="1"/>
              <a:t>result</a:t>
            </a:r>
            <a:r>
              <a:rPr lang="hu-HU" baseline="0" dirty="0"/>
              <a:t>,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second</a:t>
            </a:r>
            <a:r>
              <a:rPr lang="hu-HU" baseline="0" dirty="0"/>
              <a:t> part of </a:t>
            </a:r>
            <a:r>
              <a:rPr lang="hu-HU" baseline="0" dirty="0" err="1"/>
              <a:t>our</a:t>
            </a:r>
            <a:r>
              <a:rPr lang="hu-HU" baseline="0" dirty="0"/>
              <a:t> Action </a:t>
            </a:r>
            <a:r>
              <a:rPr lang="hu-HU" baseline="0" dirty="0" err="1"/>
              <a:t>Plan</a:t>
            </a:r>
            <a:r>
              <a:rPr lang="hu-HU" baseline="0" dirty="0"/>
              <a:t> </a:t>
            </a:r>
            <a:r>
              <a:rPr lang="hu-HU" baseline="0" dirty="0" err="1"/>
              <a:t>provides</a:t>
            </a:r>
            <a:r>
              <a:rPr lang="hu-HU" baseline="0" dirty="0"/>
              <a:t> a </a:t>
            </a:r>
            <a:r>
              <a:rPr lang="hu-HU" baseline="0" dirty="0" err="1"/>
              <a:t>detailed</a:t>
            </a:r>
            <a:r>
              <a:rPr lang="hu-HU" baseline="0" dirty="0"/>
              <a:t> </a:t>
            </a:r>
            <a:r>
              <a:rPr lang="hu-HU" baseline="0" dirty="0" err="1"/>
              <a:t>collection</a:t>
            </a:r>
            <a:r>
              <a:rPr lang="hu-HU" baseline="0" dirty="0"/>
              <a:t> of </a:t>
            </a:r>
            <a:r>
              <a:rPr lang="hu-HU" baseline="0" dirty="0" err="1"/>
              <a:t>circularity</a:t>
            </a:r>
            <a:r>
              <a:rPr lang="hu-HU" baseline="0" dirty="0"/>
              <a:t> and </a:t>
            </a:r>
            <a:r>
              <a:rPr lang="hu-HU" baseline="0" dirty="0" err="1"/>
              <a:t>sustainability-related</a:t>
            </a:r>
            <a:r>
              <a:rPr lang="hu-HU" baseline="0" dirty="0"/>
              <a:t> </a:t>
            </a:r>
            <a:r>
              <a:rPr lang="hu-HU" baseline="0" dirty="0" err="1"/>
              <a:t>projects</a:t>
            </a:r>
            <a:r>
              <a:rPr lang="hu-HU" baseline="0" dirty="0"/>
              <a:t>, </a:t>
            </a:r>
            <a:r>
              <a:rPr lang="hu-HU" baseline="0" dirty="0" err="1"/>
              <a:t>tenders</a:t>
            </a:r>
            <a:r>
              <a:rPr lang="hu-HU" baseline="0" dirty="0"/>
              <a:t> and </a:t>
            </a:r>
            <a:r>
              <a:rPr lang="hu-HU" baseline="0" dirty="0" err="1"/>
              <a:t>grants</a:t>
            </a:r>
            <a:r>
              <a:rPr lang="hu-HU" baseline="0" dirty="0"/>
              <a:t>, </a:t>
            </a:r>
            <a:r>
              <a:rPr lang="hu-HU" baseline="0" dirty="0" err="1"/>
              <a:t>giving</a:t>
            </a:r>
            <a:r>
              <a:rPr lang="hu-HU" baseline="0" dirty="0"/>
              <a:t> an </a:t>
            </a:r>
            <a:r>
              <a:rPr lang="hu-HU" baseline="0" dirty="0" err="1"/>
              <a:t>overview</a:t>
            </a:r>
            <a:r>
              <a:rPr lang="hu-HU" baseline="0" dirty="0"/>
              <a:t> </a:t>
            </a:r>
            <a:r>
              <a:rPr lang="hu-HU" baseline="0" dirty="0" err="1"/>
              <a:t>about</a:t>
            </a:r>
            <a:r>
              <a:rPr lang="hu-HU" baseline="0" dirty="0"/>
              <a:t>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target</a:t>
            </a:r>
            <a:r>
              <a:rPr lang="hu-HU" baseline="0" dirty="0"/>
              <a:t> </a:t>
            </a:r>
            <a:r>
              <a:rPr lang="hu-HU" baseline="0" dirty="0" err="1"/>
              <a:t>groups</a:t>
            </a:r>
            <a:r>
              <a:rPr lang="hu-HU" baseline="0" dirty="0"/>
              <a:t>, </a:t>
            </a:r>
            <a:r>
              <a:rPr lang="hu-HU" baseline="0" dirty="0" err="1"/>
              <a:t>objectives</a:t>
            </a:r>
            <a:r>
              <a:rPr lang="hu-HU" baseline="0" dirty="0"/>
              <a:t>, </a:t>
            </a:r>
            <a:r>
              <a:rPr lang="hu-HU" baseline="0" dirty="0" err="1"/>
              <a:t>funding</a:t>
            </a:r>
            <a:r>
              <a:rPr lang="hu-HU" baseline="0" dirty="0"/>
              <a:t> </a:t>
            </a:r>
            <a:r>
              <a:rPr lang="hu-HU" baseline="0" dirty="0" err="1"/>
              <a:t>agencies</a:t>
            </a:r>
            <a:r>
              <a:rPr lang="hu-HU" baseline="0" dirty="0"/>
              <a:t> and duration of </a:t>
            </a:r>
            <a:r>
              <a:rPr lang="hu-HU" baseline="0" dirty="0" err="1"/>
              <a:t>financing</a:t>
            </a:r>
            <a:r>
              <a:rPr lang="hu-HU" baseline="0" dirty="0"/>
              <a:t>, etc.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62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An Action Plan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is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a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sequence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of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steps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that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must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be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taken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,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or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activities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that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must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be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performed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well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,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for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a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strategy</a:t>
            </a:r>
            <a:r>
              <a:rPr lang="hu-HU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hu-HU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– in </a:t>
            </a:r>
            <a:r>
              <a:rPr lang="hu-HU" sz="1000" b="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this</a:t>
            </a:r>
            <a:r>
              <a:rPr lang="hu-HU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hu-HU" sz="1000" b="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case</a:t>
            </a:r>
            <a:r>
              <a:rPr lang="hu-HU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, </a:t>
            </a:r>
            <a:r>
              <a:rPr lang="hu-HU" sz="1000" b="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circular</a:t>
            </a:r>
            <a:r>
              <a:rPr lang="hu-HU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hu-HU" sz="1000" b="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economy</a:t>
            </a:r>
            <a:r>
              <a:rPr lang="hu-HU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-</a:t>
            </a:r>
            <a:r>
              <a:rPr lang="de-AT" sz="1000" b="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to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succeed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.</a:t>
            </a:r>
            <a:endParaRPr lang="hu-HU" sz="1000" kern="1200" dirty="0">
              <a:solidFill>
                <a:schemeClr val="tx1"/>
              </a:solidFill>
              <a:effectLst/>
              <a:latin typeface="Trebuchet MS" pitchFamily="34" charset="0"/>
              <a:ea typeface="+mn-ea"/>
              <a:cs typeface="+mn-cs"/>
            </a:endParaRPr>
          </a:p>
          <a:p>
            <a:pPr marL="0" marR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An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action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plan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should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break down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the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strategy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goals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and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objectives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into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specific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tasks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.</a:t>
            </a:r>
            <a:endParaRPr lang="hu-HU" sz="1000" kern="1200" dirty="0">
              <a:solidFill>
                <a:schemeClr val="tx1"/>
              </a:solidFill>
              <a:effectLst/>
              <a:latin typeface="Trebuchet MS" pitchFamily="34" charset="0"/>
              <a:ea typeface="+mn-ea"/>
              <a:cs typeface="+mn-cs"/>
            </a:endParaRPr>
          </a:p>
          <a:p>
            <a:r>
              <a:rPr lang="hu-HU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The</a:t>
            </a:r>
            <a:r>
              <a:rPr lang="hu-HU" sz="1000" kern="1200" baseline="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hu-HU" sz="1000" kern="1200" baseline="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task</a:t>
            </a:r>
            <a:r>
              <a:rPr lang="hu-HU" sz="1000" kern="1200" baseline="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is </a:t>
            </a:r>
            <a:r>
              <a:rPr lang="hu-HU" sz="1000" kern="1200" baseline="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to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foresee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: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what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will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be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done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and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by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whom</a:t>
            </a:r>
            <a:r>
              <a:rPr lang="de-AT" sz="1000" b="1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(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tasks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);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when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will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it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be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done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(time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horizon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);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what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specific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b="1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funds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are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available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for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de-AT" sz="1000" kern="1200" dirty="0" err="1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activities</a:t>
            </a:r>
            <a:r>
              <a:rPr lang="de-AT" sz="1000" kern="1200" dirty="0">
                <a:solidFill>
                  <a:schemeClr val="tx1"/>
                </a:solidFill>
                <a:effectLst/>
                <a:latin typeface="Trebuchet MS" pitchFamily="34" charset="0"/>
                <a:ea typeface="+mn-ea"/>
                <a:cs typeface="+mn-cs"/>
              </a:rPr>
              <a:t>.</a:t>
            </a:r>
            <a:endParaRPr lang="hu-HU" sz="1000" kern="1200" dirty="0">
              <a:solidFill>
                <a:schemeClr val="tx1"/>
              </a:solidFill>
              <a:effectLst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40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0" u="none" dirty="0"/>
              <a:t>In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our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case</a:t>
            </a:r>
            <a:r>
              <a:rPr lang="hu-HU" b="0" u="none" baseline="0" dirty="0"/>
              <a:t>, </a:t>
            </a:r>
            <a:r>
              <a:rPr lang="hu-HU" b="1" u="none" baseline="0" dirty="0" err="1"/>
              <a:t>the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goal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was</a:t>
            </a:r>
            <a:r>
              <a:rPr lang="hu-HU" b="0" u="none" baseline="0" dirty="0"/>
              <a:t> </a:t>
            </a:r>
            <a:r>
              <a:rPr lang="hu-HU" b="1" u="none" baseline="0" dirty="0" err="1"/>
              <a:t>to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define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their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future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steps</a:t>
            </a:r>
            <a:r>
              <a:rPr lang="hu-HU" b="1" u="none" baseline="0" dirty="0"/>
              <a:t> and </a:t>
            </a:r>
            <a:r>
              <a:rPr lang="hu-HU" b="1" u="none" baseline="0" dirty="0" err="1"/>
              <a:t>possibilities</a:t>
            </a:r>
            <a:r>
              <a:rPr lang="hu-HU" b="1" u="none" baseline="0" dirty="0"/>
              <a:t> </a:t>
            </a:r>
            <a:r>
              <a:rPr lang="hu-HU" b="0" u="none" baseline="0" dirty="0" err="1"/>
              <a:t>that</a:t>
            </a:r>
            <a:r>
              <a:rPr lang="hu-HU" b="0" u="none" baseline="0" dirty="0"/>
              <a:t> </a:t>
            </a:r>
            <a:r>
              <a:rPr lang="hu-HU" b="1" u="none" baseline="0" dirty="0" err="1"/>
              <a:t>arise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from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the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three-year-long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work</a:t>
            </a:r>
            <a:r>
              <a:rPr lang="hu-HU" b="1" u="none" baseline="0" dirty="0"/>
              <a:t> </a:t>
            </a:r>
            <a:r>
              <a:rPr lang="hu-HU" b="0" u="none" baseline="0" dirty="0"/>
              <a:t>and </a:t>
            </a:r>
            <a:r>
              <a:rPr lang="hu-HU" b="0" u="none" baseline="0" dirty="0" err="1"/>
              <a:t>deliverables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created</a:t>
            </a:r>
            <a:r>
              <a:rPr lang="hu-HU" b="0" u="none" baseline="0" dirty="0"/>
              <a:t> and </a:t>
            </a:r>
            <a:r>
              <a:rPr lang="hu-HU" b="0" u="none" baseline="0" dirty="0" err="1"/>
              <a:t>done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by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partnership</a:t>
            </a:r>
            <a:r>
              <a:rPr lang="hu-HU" b="0" u="none" baseline="0" dirty="0"/>
              <a:t>.</a:t>
            </a:r>
          </a:p>
          <a:p>
            <a:pPr marL="0" marR="0" lvl="0" indent="0" algn="l" defTabSz="3839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0" u="none" baseline="0" dirty="0"/>
              <a:t>The </a:t>
            </a:r>
            <a:r>
              <a:rPr lang="hu-HU" b="0" u="none" baseline="0" dirty="0" err="1"/>
              <a:t>basic</a:t>
            </a:r>
            <a:r>
              <a:rPr lang="hu-HU" b="0" u="none" baseline="0" dirty="0"/>
              <a:t> idea </a:t>
            </a:r>
            <a:r>
              <a:rPr lang="hu-HU" b="0" u="none" baseline="0" dirty="0" err="1"/>
              <a:t>behind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Action </a:t>
            </a:r>
            <a:r>
              <a:rPr lang="hu-HU" b="0" u="none" baseline="0" dirty="0" err="1"/>
              <a:t>Plan</a:t>
            </a:r>
            <a:r>
              <a:rPr lang="hu-HU" b="0" u="none" baseline="0" dirty="0"/>
              <a:t> is </a:t>
            </a:r>
            <a:r>
              <a:rPr lang="hu-HU" b="0" u="none" baseline="0" dirty="0" err="1"/>
              <a:t>to</a:t>
            </a:r>
            <a:r>
              <a:rPr lang="hu-HU" b="0" u="none" baseline="0" dirty="0"/>
              <a:t> </a:t>
            </a:r>
            <a:r>
              <a:rPr lang="hu-HU" b="1" u="none" baseline="0" dirty="0"/>
              <a:t>outline a </a:t>
            </a:r>
            <a:r>
              <a:rPr lang="hu-HU" b="1" u="none" baseline="0" dirty="0" err="1"/>
              <a:t>strategic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approach</a:t>
            </a:r>
            <a:r>
              <a:rPr lang="hu-HU" b="1" u="none" baseline="0" dirty="0"/>
              <a:t> </a:t>
            </a:r>
            <a:r>
              <a:rPr lang="hu-HU" b="0" u="none" baseline="0" dirty="0"/>
              <a:t>and </a:t>
            </a:r>
            <a:r>
              <a:rPr lang="hu-HU" b="0" u="none" baseline="0" dirty="0" err="1"/>
              <a:t>highlight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things</a:t>
            </a:r>
            <a:r>
              <a:rPr lang="hu-HU" b="0" u="none" baseline="0" dirty="0"/>
              <a:t> </a:t>
            </a:r>
            <a:r>
              <a:rPr lang="hu-HU" b="1" u="none" baseline="0" dirty="0" err="1"/>
              <a:t>to</a:t>
            </a:r>
            <a:r>
              <a:rPr lang="hu-HU" b="1" u="none" baseline="0" dirty="0"/>
              <a:t> be </a:t>
            </a:r>
            <a:r>
              <a:rPr lang="hu-HU" b="1" u="none" baseline="0" dirty="0" err="1"/>
              <a:t>done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within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the</a:t>
            </a:r>
            <a:r>
              <a:rPr lang="hu-HU" b="1" u="none" baseline="0" dirty="0"/>
              <a:t> </a:t>
            </a:r>
            <a:r>
              <a:rPr lang="hu-HU" b="1" u="none" baseline="0" dirty="0" err="1"/>
              <a:t>next</a:t>
            </a:r>
            <a:r>
              <a:rPr lang="hu-HU" b="1" u="none" baseline="0" dirty="0"/>
              <a:t> 3 </a:t>
            </a:r>
            <a:r>
              <a:rPr lang="hu-HU" b="1" u="none" baseline="0" dirty="0" err="1"/>
              <a:t>to</a:t>
            </a:r>
            <a:r>
              <a:rPr lang="hu-HU" b="1" u="none" baseline="0" dirty="0"/>
              <a:t> 5 </a:t>
            </a:r>
            <a:r>
              <a:rPr lang="hu-HU" b="1" u="none" baseline="0" dirty="0" err="1"/>
              <a:t>years</a:t>
            </a:r>
            <a:r>
              <a:rPr lang="hu-HU" b="0" u="none" baseline="0" dirty="0"/>
              <a:t>, </a:t>
            </a:r>
            <a:r>
              <a:rPr lang="hu-HU" b="0" u="none" baseline="0" dirty="0" err="1"/>
              <a:t>following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instructions</a:t>
            </a:r>
            <a:r>
              <a:rPr lang="hu-HU" b="0" u="none" baseline="0" dirty="0"/>
              <a:t> and </a:t>
            </a:r>
            <a:r>
              <a:rPr lang="hu-HU" b="0" u="none" baseline="0" dirty="0" err="1"/>
              <a:t>lessons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learned</a:t>
            </a:r>
            <a:r>
              <a:rPr lang="hu-HU" b="0" u="none" baseline="0" dirty="0"/>
              <a:t> of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outputs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created</a:t>
            </a:r>
            <a:r>
              <a:rPr lang="hu-HU" b="0" u="none" baseline="0" dirty="0"/>
              <a:t> during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project: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Strategic</a:t>
            </a:r>
            <a:r>
              <a:rPr lang="hu-HU" b="0" u="none" baseline="0" dirty="0"/>
              <a:t> Agenda,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Collaboration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Model</a:t>
            </a:r>
            <a:r>
              <a:rPr lang="hu-HU" b="0" u="none" baseline="0" dirty="0"/>
              <a:t>,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Textile</a:t>
            </a:r>
            <a:r>
              <a:rPr lang="hu-HU" b="0" u="none" baseline="0" dirty="0"/>
              <a:t> Network </a:t>
            </a:r>
            <a:r>
              <a:rPr lang="hu-HU" b="0" u="none" baseline="0" dirty="0" err="1"/>
              <a:t>for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Circular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Economy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Agreement</a:t>
            </a:r>
            <a:r>
              <a:rPr lang="hu-HU" b="0" u="none" baseline="0" dirty="0"/>
              <a:t> and last </a:t>
            </a:r>
            <a:r>
              <a:rPr lang="hu-HU" b="0" u="none" baseline="0" dirty="0" err="1"/>
              <a:t>but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not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least</a:t>
            </a:r>
            <a:r>
              <a:rPr lang="hu-HU" b="0" u="none" baseline="0" dirty="0"/>
              <a:t>,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High-Level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Training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Modules</a:t>
            </a:r>
            <a:r>
              <a:rPr lang="hu-HU" b="0" u="none" baseline="0" dirty="0"/>
              <a:t> and Pilot </a:t>
            </a:r>
            <a:r>
              <a:rPr lang="hu-HU" b="0" u="none" baseline="0" dirty="0" err="1"/>
              <a:t>Cases</a:t>
            </a:r>
            <a:r>
              <a:rPr lang="hu-HU" b="0" u="none" baseline="0" dirty="0"/>
              <a:t> (</a:t>
            </a:r>
            <a:r>
              <a:rPr lang="hu-HU" b="0" u="none" baseline="0" dirty="0" err="1"/>
              <a:t>which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have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just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been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presented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by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my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colleagues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on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the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previous</a:t>
            </a:r>
            <a:r>
              <a:rPr lang="hu-HU" b="0" u="none" baseline="0" dirty="0"/>
              <a:t> </a:t>
            </a:r>
            <a:r>
              <a:rPr lang="hu-HU" b="0" u="none" baseline="0" dirty="0" err="1"/>
              <a:t>slides</a:t>
            </a:r>
            <a:r>
              <a:rPr lang="hu-HU" b="0" u="none" baseline="0" dirty="0"/>
              <a:t>).</a:t>
            </a:r>
            <a:endParaRPr lang="it-IT" b="0" u="non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The</a:t>
            </a:r>
            <a:r>
              <a:rPr lang="hu-HU" baseline="0" dirty="0"/>
              <a:t> </a:t>
            </a:r>
            <a:r>
              <a:rPr lang="hu-HU" baseline="0" dirty="0" err="1"/>
              <a:t>p</a:t>
            </a:r>
            <a:r>
              <a:rPr lang="hu-HU" dirty="0" err="1"/>
              <a:t>revious</a:t>
            </a:r>
            <a:r>
              <a:rPr lang="hu-HU" baseline="0" dirty="0"/>
              <a:t> </a:t>
            </a:r>
            <a:r>
              <a:rPr lang="hu-HU" baseline="0" dirty="0" err="1"/>
              <a:t>presentations</a:t>
            </a:r>
            <a:r>
              <a:rPr lang="hu-HU" baseline="0" dirty="0"/>
              <a:t> and </a:t>
            </a:r>
            <a:r>
              <a:rPr lang="hu-HU" baseline="0" dirty="0" err="1"/>
              <a:t>daily</a:t>
            </a:r>
            <a:r>
              <a:rPr lang="hu-HU" baseline="0" dirty="0"/>
              <a:t> </a:t>
            </a:r>
            <a:r>
              <a:rPr lang="hu-HU" baseline="0" dirty="0" err="1"/>
              <a:t>news</a:t>
            </a:r>
            <a:r>
              <a:rPr lang="hu-HU" baseline="0" dirty="0"/>
              <a:t> </a:t>
            </a:r>
            <a:r>
              <a:rPr lang="hu-HU" baseline="0" dirty="0" err="1"/>
              <a:t>leave</a:t>
            </a:r>
            <a:r>
              <a:rPr lang="hu-HU" baseline="0" dirty="0"/>
              <a:t> no </a:t>
            </a:r>
            <a:r>
              <a:rPr lang="hu-HU" baseline="0" dirty="0" err="1"/>
              <a:t>doubt</a:t>
            </a:r>
            <a:r>
              <a:rPr lang="hu-HU" baseline="0" dirty="0"/>
              <a:t> </a:t>
            </a:r>
            <a:r>
              <a:rPr lang="hu-HU" baseline="0" dirty="0" err="1"/>
              <a:t>about</a:t>
            </a:r>
            <a:r>
              <a:rPr lang="hu-HU" baseline="0" dirty="0"/>
              <a:t> </a:t>
            </a:r>
            <a:r>
              <a:rPr lang="hu-HU" baseline="0" dirty="0" err="1"/>
              <a:t>how</a:t>
            </a:r>
            <a:r>
              <a:rPr lang="hu-HU" baseline="0" dirty="0"/>
              <a:t> </a:t>
            </a:r>
            <a:r>
              <a:rPr lang="hu-HU" baseline="0" dirty="0" err="1"/>
              <a:t>much</a:t>
            </a:r>
            <a:r>
              <a:rPr lang="hu-HU" baseline="0" dirty="0"/>
              <a:t> </a:t>
            </a:r>
            <a:r>
              <a:rPr lang="hu-HU" baseline="0" dirty="0" err="1"/>
              <a:t>work</a:t>
            </a:r>
            <a:r>
              <a:rPr lang="hu-HU" baseline="0" dirty="0"/>
              <a:t> is </a:t>
            </a:r>
            <a:r>
              <a:rPr lang="hu-HU" baseline="0" dirty="0" err="1"/>
              <a:t>ahead</a:t>
            </a:r>
            <a:r>
              <a:rPr lang="hu-HU" baseline="0" dirty="0"/>
              <a:t> of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textile</a:t>
            </a:r>
            <a:r>
              <a:rPr lang="hu-HU" baseline="0" dirty="0"/>
              <a:t> </a:t>
            </a:r>
            <a:r>
              <a:rPr lang="hu-HU" baseline="0" dirty="0" err="1"/>
              <a:t>industry</a:t>
            </a:r>
            <a:r>
              <a:rPr lang="hu-HU" baseline="0" dirty="0"/>
              <a:t> in </a:t>
            </a:r>
            <a:r>
              <a:rPr lang="hu-HU" baseline="0" dirty="0" err="1"/>
              <a:t>order</a:t>
            </a:r>
            <a:r>
              <a:rPr lang="hu-HU" baseline="0" dirty="0"/>
              <a:t> </a:t>
            </a:r>
            <a:r>
              <a:rPr lang="hu-HU" baseline="0" dirty="0" err="1"/>
              <a:t>to</a:t>
            </a:r>
            <a:r>
              <a:rPr lang="hu-HU" baseline="0" dirty="0"/>
              <a:t> </a:t>
            </a:r>
            <a:r>
              <a:rPr lang="hu-HU" baseline="0" dirty="0" err="1"/>
              <a:t>make</a:t>
            </a:r>
            <a:r>
              <a:rPr lang="hu-HU" baseline="0" dirty="0"/>
              <a:t> a </a:t>
            </a:r>
            <a:r>
              <a:rPr lang="hu-HU" baseline="0" dirty="0" err="1"/>
              <a:t>switch</a:t>
            </a:r>
            <a:r>
              <a:rPr lang="hu-HU" baseline="0" dirty="0"/>
              <a:t> </a:t>
            </a:r>
            <a:r>
              <a:rPr lang="hu-HU" baseline="0" dirty="0" err="1"/>
              <a:t>to</a:t>
            </a:r>
            <a:r>
              <a:rPr lang="hu-HU" baseline="0" dirty="0"/>
              <a:t> </a:t>
            </a:r>
            <a:r>
              <a:rPr lang="hu-HU" baseline="0" dirty="0" err="1"/>
              <a:t>circular</a:t>
            </a:r>
            <a:r>
              <a:rPr lang="hu-HU" baseline="0" dirty="0"/>
              <a:t> </a:t>
            </a:r>
            <a:r>
              <a:rPr lang="hu-HU" baseline="0" dirty="0" err="1"/>
              <a:t>economy</a:t>
            </a:r>
            <a:r>
              <a:rPr lang="hu-HU" baseline="0" dirty="0"/>
              <a:t>.</a:t>
            </a:r>
          </a:p>
          <a:p>
            <a:r>
              <a:rPr lang="hu-HU" baseline="0" dirty="0" err="1"/>
              <a:t>However</a:t>
            </a:r>
            <a:r>
              <a:rPr lang="hu-HU" baseline="0" dirty="0"/>
              <a:t>, </a:t>
            </a:r>
            <a:r>
              <a:rPr lang="hu-HU" baseline="0" dirty="0" err="1"/>
              <a:t>as</a:t>
            </a:r>
            <a:r>
              <a:rPr lang="hu-HU" baseline="0" dirty="0"/>
              <a:t> </a:t>
            </a:r>
            <a:r>
              <a:rPr lang="hu-HU" baseline="0" dirty="0" err="1"/>
              <a:t>there</a:t>
            </a:r>
            <a:r>
              <a:rPr lang="hu-HU" baseline="0" dirty="0"/>
              <a:t> </a:t>
            </a:r>
            <a:r>
              <a:rPr lang="hu-HU" baseline="0" dirty="0" err="1"/>
              <a:t>are</a:t>
            </a:r>
            <a:r>
              <a:rPr lang="hu-HU" baseline="0" dirty="0"/>
              <a:t> </a:t>
            </a:r>
            <a:r>
              <a:rPr lang="hu-HU" baseline="0" dirty="0" err="1"/>
              <a:t>countless</a:t>
            </a:r>
            <a:r>
              <a:rPr lang="hu-HU" baseline="0" dirty="0"/>
              <a:t> </a:t>
            </a:r>
            <a:r>
              <a:rPr lang="hu-HU" baseline="0" dirty="0" err="1"/>
              <a:t>tasks</a:t>
            </a:r>
            <a:r>
              <a:rPr lang="hu-HU" baseline="0" dirty="0"/>
              <a:t> </a:t>
            </a:r>
            <a:r>
              <a:rPr lang="hu-HU" baseline="0" dirty="0" err="1"/>
              <a:t>to</a:t>
            </a:r>
            <a:r>
              <a:rPr lang="hu-HU" baseline="0" dirty="0"/>
              <a:t> </a:t>
            </a:r>
            <a:r>
              <a:rPr lang="hu-HU" baseline="0" dirty="0" err="1"/>
              <a:t>do</a:t>
            </a:r>
            <a:r>
              <a:rPr lang="hu-HU" baseline="0" dirty="0"/>
              <a:t> </a:t>
            </a:r>
            <a:r>
              <a:rPr lang="hu-HU" baseline="0" dirty="0" err="1"/>
              <a:t>on</a:t>
            </a:r>
            <a:r>
              <a:rPr lang="hu-HU" baseline="0" dirty="0"/>
              <a:t>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issue</a:t>
            </a:r>
            <a:r>
              <a:rPr lang="hu-HU" baseline="0" dirty="0"/>
              <a:t>, we </a:t>
            </a:r>
            <a:r>
              <a:rPr lang="hu-HU" baseline="0" dirty="0" err="1"/>
              <a:t>needed</a:t>
            </a:r>
            <a:r>
              <a:rPr lang="hu-HU" baseline="0" dirty="0"/>
              <a:t> an </a:t>
            </a:r>
            <a:r>
              <a:rPr lang="hu-HU" baseline="0" dirty="0" err="1"/>
              <a:t>organised</a:t>
            </a:r>
            <a:r>
              <a:rPr lang="hu-HU" baseline="0" dirty="0"/>
              <a:t> </a:t>
            </a:r>
            <a:r>
              <a:rPr lang="hu-HU" baseline="0" dirty="0" err="1"/>
              <a:t>structure</a:t>
            </a:r>
            <a:r>
              <a:rPr lang="hu-HU" baseline="0" dirty="0"/>
              <a:t> </a:t>
            </a:r>
            <a:r>
              <a:rPr lang="hu-HU" baseline="0" dirty="0" err="1"/>
              <a:t>as</a:t>
            </a:r>
            <a:r>
              <a:rPr lang="hu-HU" baseline="0" dirty="0"/>
              <a:t> a starting </a:t>
            </a:r>
            <a:r>
              <a:rPr lang="hu-HU" baseline="0" dirty="0" err="1"/>
              <a:t>point</a:t>
            </a:r>
            <a:r>
              <a:rPr lang="hu-HU" baseline="0" dirty="0"/>
              <a:t>.</a:t>
            </a:r>
            <a:endParaRPr lang="hu-HU" dirty="0"/>
          </a:p>
          <a:p>
            <a:r>
              <a:rPr lang="hu-HU" baseline="0" dirty="0"/>
              <a:t>The </a:t>
            </a:r>
            <a:r>
              <a:rPr lang="hu-HU" baseline="0" dirty="0" err="1"/>
              <a:t>lines</a:t>
            </a:r>
            <a:r>
              <a:rPr lang="hu-HU" baseline="0" dirty="0"/>
              <a:t> of </a:t>
            </a:r>
            <a:r>
              <a:rPr lang="hu-HU" baseline="0" dirty="0" err="1"/>
              <a:t>actions</a:t>
            </a:r>
            <a:r>
              <a:rPr lang="hu-HU" baseline="0" dirty="0"/>
              <a:t> </a:t>
            </a:r>
            <a:r>
              <a:rPr lang="hu-HU" baseline="0" dirty="0" err="1"/>
              <a:t>identified</a:t>
            </a:r>
            <a:r>
              <a:rPr lang="hu-HU" baseline="0" dirty="0"/>
              <a:t> in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Strategic</a:t>
            </a:r>
            <a:r>
              <a:rPr lang="hu-HU" baseline="0" dirty="0"/>
              <a:t> Agenda </a:t>
            </a:r>
            <a:r>
              <a:rPr lang="hu-HU" baseline="0" dirty="0" err="1"/>
              <a:t>served</a:t>
            </a:r>
            <a:r>
              <a:rPr lang="hu-HU" baseline="0" dirty="0"/>
              <a:t> </a:t>
            </a:r>
            <a:r>
              <a:rPr lang="hu-HU" baseline="0" dirty="0" err="1"/>
              <a:t>just</a:t>
            </a:r>
            <a:r>
              <a:rPr lang="hu-HU" baseline="0" dirty="0"/>
              <a:t> </a:t>
            </a:r>
            <a:r>
              <a:rPr lang="hu-HU" baseline="0" dirty="0" err="1"/>
              <a:t>as</a:t>
            </a:r>
            <a:r>
              <a:rPr lang="hu-HU" baseline="0" dirty="0"/>
              <a:t> </a:t>
            </a:r>
            <a:r>
              <a:rPr lang="hu-HU" baseline="0" dirty="0" err="1"/>
              <a:t>well</a:t>
            </a:r>
            <a:r>
              <a:rPr lang="hu-HU" baseline="0" dirty="0"/>
              <a:t> </a:t>
            </a:r>
            <a:r>
              <a:rPr lang="hu-HU" baseline="0" dirty="0" err="1"/>
              <a:t>for</a:t>
            </a:r>
            <a:r>
              <a:rPr lang="hu-HU" baseline="0" dirty="0"/>
              <a:t> </a:t>
            </a:r>
            <a:r>
              <a:rPr lang="hu-HU" baseline="0" dirty="0" err="1"/>
              <a:t>us</a:t>
            </a:r>
            <a:r>
              <a:rPr lang="hu-HU" baseline="0" dirty="0"/>
              <a:t>, </a:t>
            </a:r>
            <a:r>
              <a:rPr lang="hu-HU" baseline="0" dirty="0" err="1"/>
              <a:t>so</a:t>
            </a:r>
            <a:r>
              <a:rPr lang="hu-HU" baseline="0" dirty="0"/>
              <a:t> </a:t>
            </a:r>
            <a:r>
              <a:rPr lang="hu-HU" baseline="0" dirty="0" err="1"/>
              <a:t>our</a:t>
            </a:r>
            <a:r>
              <a:rPr lang="hu-HU" baseline="0" dirty="0"/>
              <a:t> </a:t>
            </a:r>
            <a:r>
              <a:rPr lang="hu-HU" baseline="0" dirty="0" err="1"/>
              <a:t>tasks</a:t>
            </a:r>
            <a:r>
              <a:rPr lang="hu-HU" baseline="0" dirty="0"/>
              <a:t> </a:t>
            </a:r>
            <a:r>
              <a:rPr lang="hu-HU" baseline="0" dirty="0" err="1"/>
              <a:t>have</a:t>
            </a:r>
            <a:r>
              <a:rPr lang="hu-HU" baseline="0" dirty="0"/>
              <a:t> </a:t>
            </a:r>
            <a:r>
              <a:rPr lang="hu-HU" baseline="0" dirty="0" err="1"/>
              <a:t>been</a:t>
            </a:r>
            <a:r>
              <a:rPr lang="hu-HU" baseline="0" dirty="0"/>
              <a:t> </a:t>
            </a:r>
            <a:r>
              <a:rPr lang="hu-HU" baseline="0" dirty="0" err="1"/>
              <a:t>sorted</a:t>
            </a:r>
            <a:r>
              <a:rPr lang="hu-HU" baseline="0" dirty="0"/>
              <a:t> </a:t>
            </a:r>
            <a:r>
              <a:rPr lang="hu-HU" baseline="0" dirty="0" err="1"/>
              <a:t>according</a:t>
            </a:r>
            <a:r>
              <a:rPr lang="hu-HU" baseline="0" dirty="0"/>
              <a:t> </a:t>
            </a:r>
            <a:r>
              <a:rPr lang="hu-HU" baseline="0" dirty="0" err="1"/>
              <a:t>to</a:t>
            </a:r>
            <a:r>
              <a:rPr lang="hu-HU" baseline="0" dirty="0"/>
              <a:t> </a:t>
            </a:r>
            <a:r>
              <a:rPr lang="hu-HU" baseline="0" dirty="0" err="1"/>
              <a:t>the</a:t>
            </a:r>
            <a:r>
              <a:rPr lang="hu-HU" baseline="0" dirty="0"/>
              <a:t> </a:t>
            </a:r>
            <a:r>
              <a:rPr lang="hu-HU" baseline="0" dirty="0" err="1"/>
              <a:t>next</a:t>
            </a:r>
            <a:r>
              <a:rPr lang="hu-HU" baseline="0" dirty="0"/>
              <a:t> 5 </a:t>
            </a:r>
            <a:r>
              <a:rPr lang="hu-HU" baseline="0" dirty="0" err="1"/>
              <a:t>topics</a:t>
            </a:r>
            <a:r>
              <a:rPr lang="hu-HU" baseline="0" dirty="0"/>
              <a:t>: </a:t>
            </a:r>
            <a:r>
              <a:rPr lang="hu-HU" baseline="0" dirty="0" err="1"/>
              <a:t>legal</a:t>
            </a:r>
            <a:r>
              <a:rPr lang="hu-HU" baseline="0" dirty="0"/>
              <a:t> and </a:t>
            </a:r>
            <a:r>
              <a:rPr lang="hu-HU" baseline="0" dirty="0" err="1"/>
              <a:t>policies</a:t>
            </a:r>
            <a:r>
              <a:rPr lang="hu-HU" baseline="0" dirty="0"/>
              <a:t>, </a:t>
            </a:r>
            <a:r>
              <a:rPr lang="hu-HU" baseline="0" dirty="0" err="1"/>
              <a:t>waste</a:t>
            </a:r>
            <a:r>
              <a:rPr lang="hu-HU" baseline="0" dirty="0"/>
              <a:t> management, </a:t>
            </a:r>
            <a:r>
              <a:rPr lang="hu-HU" baseline="0" dirty="0" err="1"/>
              <a:t>research</a:t>
            </a:r>
            <a:r>
              <a:rPr lang="hu-HU" baseline="0" dirty="0"/>
              <a:t> </a:t>
            </a:r>
            <a:r>
              <a:rPr lang="hu-HU" baseline="0" dirty="0" err="1"/>
              <a:t>trends</a:t>
            </a:r>
            <a:r>
              <a:rPr lang="hu-HU" baseline="0" dirty="0"/>
              <a:t> and </a:t>
            </a:r>
            <a:r>
              <a:rPr lang="hu-HU" baseline="0" dirty="0" err="1"/>
              <a:t>technologies</a:t>
            </a:r>
            <a:r>
              <a:rPr lang="hu-HU" baseline="0" dirty="0"/>
              <a:t>, </a:t>
            </a:r>
            <a:r>
              <a:rPr lang="hu-HU" baseline="0" dirty="0" err="1"/>
              <a:t>communication</a:t>
            </a:r>
            <a:r>
              <a:rPr lang="hu-HU" baseline="0" dirty="0"/>
              <a:t>, </a:t>
            </a:r>
            <a:r>
              <a:rPr lang="hu-HU" baseline="0" dirty="0" err="1"/>
              <a:t>education</a:t>
            </a:r>
            <a:r>
              <a:rPr lang="hu-HU" baseline="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83798">
              <a:defRPr/>
            </a:pPr>
            <a:r>
              <a:rPr lang="hu-HU" altLang="it-IT" dirty="0" err="1"/>
              <a:t>After</a:t>
            </a:r>
            <a:r>
              <a:rPr lang="hu-HU" altLang="it-IT" dirty="0"/>
              <a:t> </a:t>
            </a:r>
            <a:r>
              <a:rPr lang="hu-HU" altLang="it-IT" dirty="0" err="1"/>
              <a:t>identifying</a:t>
            </a:r>
            <a:r>
              <a:rPr lang="hu-HU" altLang="it-IT" dirty="0"/>
              <a:t> </a:t>
            </a:r>
            <a:r>
              <a:rPr lang="hu-HU" altLang="it-IT" dirty="0" err="1"/>
              <a:t>the</a:t>
            </a:r>
            <a:r>
              <a:rPr lang="hu-HU" altLang="it-IT" dirty="0"/>
              <a:t> </a:t>
            </a:r>
            <a:r>
              <a:rPr lang="hu-HU" altLang="it-IT" dirty="0" err="1"/>
              <a:t>critical</a:t>
            </a:r>
            <a:r>
              <a:rPr lang="hu-HU" altLang="it-IT" dirty="0"/>
              <a:t> </a:t>
            </a:r>
            <a:r>
              <a:rPr lang="hu-HU" altLang="it-IT" dirty="0" err="1"/>
              <a:t>factors</a:t>
            </a:r>
            <a:r>
              <a:rPr lang="hu-HU" altLang="it-IT" dirty="0"/>
              <a:t> of </a:t>
            </a:r>
            <a:r>
              <a:rPr lang="hu-HU" altLang="it-IT" dirty="0" err="1"/>
              <a:t>each</a:t>
            </a:r>
            <a:r>
              <a:rPr lang="hu-HU" altLang="it-IT" dirty="0"/>
              <a:t> line of </a:t>
            </a:r>
            <a:r>
              <a:rPr lang="hu-HU" altLang="it-IT" dirty="0" err="1"/>
              <a:t>action</a:t>
            </a:r>
            <a:r>
              <a:rPr lang="hu-HU" altLang="it-IT" dirty="0"/>
              <a:t>, we </a:t>
            </a:r>
            <a:r>
              <a:rPr lang="hu-HU" altLang="it-IT" dirty="0" err="1"/>
              <a:t>took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into</a:t>
            </a:r>
            <a:r>
              <a:rPr lang="hu-HU" altLang="it-IT" baseline="0" dirty="0"/>
              <a:t> account </a:t>
            </a:r>
            <a:r>
              <a:rPr lang="hu-HU" altLang="it-IT" baseline="0" dirty="0" err="1"/>
              <a:t>what</a:t>
            </a:r>
            <a:r>
              <a:rPr lang="hu-HU" altLang="it-IT" baseline="0" dirty="0"/>
              <a:t> we </a:t>
            </a:r>
            <a:r>
              <a:rPr lang="hu-HU" altLang="it-IT" baseline="0" dirty="0" err="1"/>
              <a:t>have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done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on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particular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issue</a:t>
            </a:r>
            <a:r>
              <a:rPr lang="hu-HU" altLang="it-IT" baseline="0" dirty="0"/>
              <a:t> in ENTeR </a:t>
            </a:r>
            <a:r>
              <a:rPr lang="hu-HU" altLang="it-IT" baseline="0" dirty="0" err="1"/>
              <a:t>so</a:t>
            </a:r>
            <a:r>
              <a:rPr lang="hu-HU" altLang="it-IT" baseline="0" dirty="0"/>
              <a:t> far: we </a:t>
            </a:r>
            <a:r>
              <a:rPr lang="hu-HU" altLang="it-IT" baseline="0" dirty="0" err="1"/>
              <a:t>summarized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our</a:t>
            </a:r>
            <a:r>
              <a:rPr lang="hu-HU" altLang="it-IT" baseline="0" dirty="0"/>
              <a:t> project </a:t>
            </a:r>
            <a:r>
              <a:rPr lang="hu-HU" altLang="it-IT" baseline="0" dirty="0" err="1"/>
              <a:t>deliverables</a:t>
            </a:r>
            <a:r>
              <a:rPr lang="hu-HU" altLang="it-IT" baseline="0" dirty="0"/>
              <a:t> and </a:t>
            </a:r>
            <a:r>
              <a:rPr lang="hu-HU" altLang="it-IT" baseline="0" dirty="0" err="1"/>
              <a:t>discussed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what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can</a:t>
            </a:r>
            <a:r>
              <a:rPr lang="hu-HU" altLang="it-IT" baseline="0" dirty="0"/>
              <a:t> be </a:t>
            </a:r>
            <a:r>
              <a:rPr lang="hu-HU" altLang="it-IT" baseline="0" dirty="0" err="1"/>
              <a:t>done</a:t>
            </a:r>
            <a:r>
              <a:rPr lang="hu-HU" altLang="it-IT" baseline="0" dirty="0"/>
              <a:t> in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future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continue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work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towards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complete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circularity</a:t>
            </a:r>
            <a:r>
              <a:rPr lang="hu-HU" altLang="it-IT" baseline="0" dirty="0"/>
              <a:t> in textiles.</a:t>
            </a:r>
          </a:p>
          <a:p>
            <a:pPr defTabSz="383798">
              <a:defRPr/>
            </a:pPr>
            <a:r>
              <a:rPr lang="hu-HU" altLang="it-IT" baseline="0" dirty="0"/>
              <a:t>In </a:t>
            </a:r>
            <a:r>
              <a:rPr lang="hu-HU" altLang="it-IT" baseline="0" dirty="0" err="1"/>
              <a:t>order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tackle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issues</a:t>
            </a:r>
            <a:r>
              <a:rPr lang="hu-HU" altLang="it-IT" baseline="0" dirty="0"/>
              <a:t> of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critical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factors</a:t>
            </a:r>
            <a:r>
              <a:rPr lang="hu-HU" altLang="it-IT" baseline="0" dirty="0"/>
              <a:t>, we </a:t>
            </a:r>
            <a:r>
              <a:rPr lang="hu-HU" altLang="it-IT" baseline="0" dirty="0" err="1"/>
              <a:t>needed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break</a:t>
            </a:r>
            <a:r>
              <a:rPr lang="hu-HU" altLang="it-IT" baseline="0" dirty="0"/>
              <a:t> down </a:t>
            </a:r>
            <a:r>
              <a:rPr lang="hu-HU" altLang="it-IT" baseline="0" dirty="0" err="1"/>
              <a:t>our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goals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subtasks</a:t>
            </a:r>
            <a:r>
              <a:rPr lang="hu-HU" altLang="it-IT" baseline="0" dirty="0"/>
              <a:t>, </a:t>
            </a:r>
            <a:r>
              <a:rPr lang="hu-HU" altLang="it-IT" baseline="0" dirty="0" err="1"/>
              <a:t>allocate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partners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undertaking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certain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roles</a:t>
            </a:r>
            <a:r>
              <a:rPr lang="hu-HU" altLang="it-IT" baseline="0" dirty="0"/>
              <a:t>, </a:t>
            </a:r>
            <a:r>
              <a:rPr lang="hu-HU" altLang="it-IT" baseline="0" dirty="0" err="1"/>
              <a:t>propose</a:t>
            </a:r>
            <a:r>
              <a:rPr lang="hu-HU" altLang="it-IT" baseline="0" dirty="0"/>
              <a:t> a </a:t>
            </a:r>
            <a:r>
              <a:rPr lang="hu-HU" altLang="it-IT" baseline="0" dirty="0" err="1"/>
              <a:t>timeline</a:t>
            </a:r>
            <a:r>
              <a:rPr lang="hu-HU" altLang="it-IT" baseline="0" dirty="0"/>
              <a:t> – </a:t>
            </a:r>
            <a:r>
              <a:rPr lang="hu-HU" altLang="it-IT" baseline="0" dirty="0" err="1"/>
              <a:t>which</a:t>
            </a:r>
            <a:r>
              <a:rPr lang="hu-HU" altLang="it-IT" baseline="0" dirty="0"/>
              <a:t> is </a:t>
            </a:r>
            <a:r>
              <a:rPr lang="hu-HU" altLang="it-IT" baseline="0" dirty="0" err="1"/>
              <a:t>even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looser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taking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into</a:t>
            </a:r>
            <a:r>
              <a:rPr lang="hu-HU" altLang="it-IT" baseline="0" dirty="0"/>
              <a:t> account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recent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drastic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changes</a:t>
            </a:r>
            <a:r>
              <a:rPr lang="hu-HU" altLang="it-IT" baseline="0" dirty="0"/>
              <a:t>, and </a:t>
            </a:r>
            <a:r>
              <a:rPr lang="hu-HU" altLang="it-IT" baseline="0" dirty="0" err="1"/>
              <a:t>identify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milestones</a:t>
            </a:r>
            <a:r>
              <a:rPr lang="hu-HU" altLang="it-IT" baseline="0" dirty="0"/>
              <a:t> and </a:t>
            </a:r>
            <a:r>
              <a:rPr lang="hu-HU" altLang="it-IT" baseline="0" dirty="0" err="1"/>
              <a:t>indicators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to</a:t>
            </a:r>
            <a:r>
              <a:rPr lang="hu-HU" altLang="it-IT" baseline="0" dirty="0"/>
              <a:t> monitor </a:t>
            </a:r>
            <a:r>
              <a:rPr lang="hu-HU" altLang="it-IT" baseline="0" dirty="0" err="1"/>
              <a:t>our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progress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on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way</a:t>
            </a:r>
            <a:r>
              <a:rPr lang="hu-HU" altLang="it-IT" baseline="0" dirty="0"/>
              <a:t>.</a:t>
            </a: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85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383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altLang="it-IT" dirty="0" err="1"/>
              <a:t>On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next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slides</a:t>
            </a:r>
            <a:r>
              <a:rPr lang="hu-HU" altLang="it-IT" baseline="0" dirty="0"/>
              <a:t>, </a:t>
            </a:r>
            <a:r>
              <a:rPr lang="hu-HU" altLang="it-IT" baseline="0" dirty="0" err="1"/>
              <a:t>a</a:t>
            </a:r>
            <a:r>
              <a:rPr lang="hu-HU" altLang="it-IT" dirty="0" err="1"/>
              <a:t>s</a:t>
            </a:r>
            <a:r>
              <a:rPr lang="hu-HU" altLang="it-IT" dirty="0"/>
              <a:t> an </a:t>
            </a:r>
            <a:r>
              <a:rPr lang="hu-HU" altLang="it-IT" dirty="0" err="1"/>
              <a:t>example</a:t>
            </a:r>
            <a:r>
              <a:rPr lang="hu-HU" altLang="it-IT" dirty="0"/>
              <a:t>, </a:t>
            </a:r>
            <a:r>
              <a:rPr lang="hu-HU" altLang="it-IT" dirty="0" err="1"/>
              <a:t>I’ll</a:t>
            </a:r>
            <a:r>
              <a:rPr lang="hu-HU" altLang="it-IT" dirty="0"/>
              <a:t> </a:t>
            </a:r>
            <a:r>
              <a:rPr lang="hu-HU" altLang="it-IT" dirty="0" err="1"/>
              <a:t>present</a:t>
            </a:r>
            <a:r>
              <a:rPr lang="hu-HU" altLang="it-IT" dirty="0"/>
              <a:t> </a:t>
            </a:r>
            <a:r>
              <a:rPr lang="hu-HU" altLang="it-IT" dirty="0" err="1"/>
              <a:t>briefly</a:t>
            </a:r>
            <a:r>
              <a:rPr lang="hu-HU" altLang="it-IT" dirty="0"/>
              <a:t> a </a:t>
            </a:r>
            <a:r>
              <a:rPr lang="hu-HU" altLang="it-IT" dirty="0" err="1"/>
              <a:t>few</a:t>
            </a:r>
            <a:r>
              <a:rPr lang="hu-HU" altLang="it-IT" dirty="0"/>
              <a:t> </a:t>
            </a:r>
            <a:r>
              <a:rPr lang="hu-HU" altLang="it-IT" dirty="0" err="1"/>
              <a:t>action</a:t>
            </a:r>
            <a:r>
              <a:rPr lang="hu-HU" altLang="it-IT" dirty="0"/>
              <a:t> </a:t>
            </a:r>
            <a:r>
              <a:rPr lang="hu-HU" altLang="it-IT" dirty="0" err="1"/>
              <a:t>points</a:t>
            </a:r>
            <a:r>
              <a:rPr lang="hu-HU" altLang="it-IT" dirty="0"/>
              <a:t> and </a:t>
            </a:r>
            <a:r>
              <a:rPr lang="hu-HU" altLang="it-IT" dirty="0" err="1"/>
              <a:t>some</a:t>
            </a:r>
            <a:r>
              <a:rPr lang="hu-HU" altLang="it-IT" dirty="0"/>
              <a:t> </a:t>
            </a:r>
            <a:r>
              <a:rPr lang="hu-HU" altLang="it-IT" dirty="0" err="1"/>
              <a:t>details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from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Action </a:t>
            </a:r>
            <a:r>
              <a:rPr lang="hu-HU" altLang="it-IT" baseline="0" dirty="0" err="1"/>
              <a:t>Plan</a:t>
            </a:r>
            <a:r>
              <a:rPr lang="hu-HU" altLang="it-IT" baseline="0" dirty="0"/>
              <a:t>.</a:t>
            </a:r>
            <a:endParaRPr lang="it-IT" altLang="it-IT" dirty="0"/>
          </a:p>
          <a:p>
            <a:pPr defTabSz="383798">
              <a:defRPr/>
            </a:pP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68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383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altLang="it-IT" dirty="0" err="1"/>
              <a:t>On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next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slides</a:t>
            </a:r>
            <a:r>
              <a:rPr lang="hu-HU" altLang="it-IT" baseline="0" dirty="0"/>
              <a:t>, </a:t>
            </a:r>
            <a:r>
              <a:rPr lang="hu-HU" altLang="it-IT" baseline="0" dirty="0" err="1"/>
              <a:t>a</a:t>
            </a:r>
            <a:r>
              <a:rPr lang="hu-HU" altLang="it-IT" dirty="0" err="1"/>
              <a:t>s</a:t>
            </a:r>
            <a:r>
              <a:rPr lang="hu-HU" altLang="it-IT" dirty="0"/>
              <a:t> an </a:t>
            </a:r>
            <a:r>
              <a:rPr lang="hu-HU" altLang="it-IT" dirty="0" err="1"/>
              <a:t>example</a:t>
            </a:r>
            <a:r>
              <a:rPr lang="hu-HU" altLang="it-IT" dirty="0"/>
              <a:t>, </a:t>
            </a:r>
            <a:r>
              <a:rPr lang="hu-HU" altLang="it-IT" dirty="0" err="1"/>
              <a:t>I’ll</a:t>
            </a:r>
            <a:r>
              <a:rPr lang="hu-HU" altLang="it-IT" dirty="0"/>
              <a:t> </a:t>
            </a:r>
            <a:r>
              <a:rPr lang="hu-HU" altLang="it-IT" dirty="0" err="1"/>
              <a:t>present</a:t>
            </a:r>
            <a:r>
              <a:rPr lang="hu-HU" altLang="it-IT" dirty="0"/>
              <a:t> </a:t>
            </a:r>
            <a:r>
              <a:rPr lang="hu-HU" altLang="it-IT" dirty="0" err="1"/>
              <a:t>briefly</a:t>
            </a:r>
            <a:r>
              <a:rPr lang="hu-HU" altLang="it-IT" dirty="0"/>
              <a:t> a </a:t>
            </a:r>
            <a:r>
              <a:rPr lang="hu-HU" altLang="it-IT" dirty="0" err="1"/>
              <a:t>few</a:t>
            </a:r>
            <a:r>
              <a:rPr lang="hu-HU" altLang="it-IT" dirty="0"/>
              <a:t> </a:t>
            </a:r>
            <a:r>
              <a:rPr lang="hu-HU" altLang="it-IT" dirty="0" err="1"/>
              <a:t>action</a:t>
            </a:r>
            <a:r>
              <a:rPr lang="hu-HU" altLang="it-IT" dirty="0"/>
              <a:t> </a:t>
            </a:r>
            <a:r>
              <a:rPr lang="hu-HU" altLang="it-IT" dirty="0" err="1"/>
              <a:t>points</a:t>
            </a:r>
            <a:r>
              <a:rPr lang="hu-HU" altLang="it-IT" dirty="0"/>
              <a:t> and </a:t>
            </a:r>
            <a:r>
              <a:rPr lang="hu-HU" altLang="it-IT" dirty="0" err="1"/>
              <a:t>some</a:t>
            </a:r>
            <a:r>
              <a:rPr lang="hu-HU" altLang="it-IT" dirty="0"/>
              <a:t> </a:t>
            </a:r>
            <a:r>
              <a:rPr lang="hu-HU" altLang="it-IT" dirty="0" err="1"/>
              <a:t>details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from</a:t>
            </a:r>
            <a:r>
              <a:rPr lang="hu-HU" altLang="it-IT" baseline="0" dirty="0"/>
              <a:t> </a:t>
            </a:r>
            <a:r>
              <a:rPr lang="hu-HU" altLang="it-IT" baseline="0" dirty="0" err="1"/>
              <a:t>the</a:t>
            </a:r>
            <a:r>
              <a:rPr lang="hu-HU" altLang="it-IT" baseline="0" dirty="0"/>
              <a:t> Action </a:t>
            </a:r>
            <a:r>
              <a:rPr lang="hu-HU" altLang="it-IT" baseline="0" dirty="0" err="1"/>
              <a:t>Plan</a:t>
            </a:r>
            <a:r>
              <a:rPr lang="hu-HU" altLang="it-IT" baseline="0" dirty="0"/>
              <a:t>.</a:t>
            </a:r>
            <a:endParaRPr lang="it-IT" altLang="it-IT" dirty="0"/>
          </a:p>
          <a:p>
            <a:pPr defTabSz="383798">
              <a:defRPr/>
            </a:pP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74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83798">
              <a:defRPr/>
            </a:pP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27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383798">
              <a:defRPr/>
            </a:pPr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6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9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Meeting xy</a:t>
            </a:r>
            <a:br>
              <a:rPr lang="en-GB" noProof="0"/>
            </a:br>
            <a:r>
              <a:rPr lang="en-GB" noProof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16" name="Immagine 15" descr="ENTeR_CMYK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8283" y="43541"/>
            <a:ext cx="2603972" cy="11176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 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pic>
        <p:nvPicPr>
          <p:cNvPr id="14" name="Immagine 13" descr="ENTeR_CMYK.png"/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>
          <a:xfrm>
            <a:off x="7149315" y="168293"/>
            <a:ext cx="1745282" cy="7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104926" y="5470639"/>
            <a:ext cx="7754912" cy="712920"/>
          </a:xfrm>
        </p:spPr>
        <p:txBody>
          <a:bodyPr>
            <a:normAutofit/>
          </a:bodyPr>
          <a:lstStyle/>
          <a:p>
            <a:r>
              <a:rPr lang="hu-HU" sz="2500" dirty="0"/>
              <a:t>D.T3.3.3 Action </a:t>
            </a:r>
            <a:r>
              <a:rPr lang="hu-HU" sz="2500" dirty="0" err="1"/>
              <a:t>Plan</a:t>
            </a:r>
            <a:endParaRPr lang="en-GB" sz="2500" dirty="0"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1104926" y="4565631"/>
            <a:ext cx="7899224" cy="9879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defTabSz="91387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10</a:t>
            </a:r>
            <a:r>
              <a:rPr lang="en-GB" sz="1800" b="1" dirty="0">
                <a:solidFill>
                  <a:schemeClr val="accent1"/>
                </a:solidFill>
                <a:latin typeface="Trebuchet MS" pitchFamily="34" charset="0"/>
              </a:rPr>
              <a:t>. 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November</a:t>
            </a:r>
            <a:r>
              <a:rPr lang="en-GB" sz="1800" b="1" dirty="0">
                <a:solidFill>
                  <a:schemeClr val="accent1"/>
                </a:solidFill>
                <a:latin typeface="Trebuchet MS" pitchFamily="34" charset="0"/>
              </a:rPr>
              <a:t> 20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20</a:t>
            </a:r>
            <a:endParaRPr lang="en-GB" sz="1800" b="1" dirty="0">
              <a:solidFill>
                <a:schemeClr val="accent1"/>
              </a:solidFill>
              <a:latin typeface="Trebuchet MS" pitchFamily="34" charset="0"/>
            </a:endParaRPr>
          </a:p>
          <a:p>
            <a:pPr defTabSz="91387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Expert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 Network </a:t>
            </a: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on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 </a:t>
            </a: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Textile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 </a:t>
            </a: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Recycling</a:t>
            </a:r>
            <a:endParaRPr lang="hu-HU" sz="1800" b="1" dirty="0">
              <a:solidFill>
                <a:schemeClr val="accent1"/>
              </a:solidFill>
              <a:latin typeface="Trebuchet MS" pitchFamily="34" charset="0"/>
            </a:endParaRPr>
          </a:p>
          <a:p>
            <a:pPr defTabSz="91387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FINAL CONFERENCE</a:t>
            </a:r>
            <a:endParaRPr lang="en-GB" sz="1800" b="1" dirty="0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8" name="Textplatzhalter 4"/>
          <p:cNvSpPr txBox="1">
            <a:spLocks/>
          </p:cNvSpPr>
          <p:nvPr/>
        </p:nvSpPr>
        <p:spPr>
          <a:xfrm>
            <a:off x="1104926" y="6321964"/>
            <a:ext cx="7754912" cy="27599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38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INNOVATEXT </a:t>
            </a: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Textile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 </a:t>
            </a:r>
            <a:r>
              <a:rPr lang="hu-HU" sz="1800" b="1" dirty="0" err="1">
                <a:solidFill>
                  <a:schemeClr val="accent1"/>
                </a:solidFill>
                <a:latin typeface="Trebuchet MS" pitchFamily="34" charset="0"/>
              </a:rPr>
              <a:t>Engineering</a:t>
            </a:r>
            <a:r>
              <a:rPr lang="hu-HU" sz="1800" b="1" dirty="0">
                <a:solidFill>
                  <a:schemeClr val="accent1"/>
                </a:solidFill>
                <a:latin typeface="Trebuchet MS" pitchFamily="34" charset="0"/>
              </a:rPr>
              <a:t> and Testing Institute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72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/>
              <a:t>Education – </a:t>
            </a:r>
            <a:r>
              <a:rPr lang="hu-HU" sz="3000" dirty="0" err="1"/>
              <a:t>training</a:t>
            </a:r>
            <a:r>
              <a:rPr lang="hu-HU" sz="3000" dirty="0"/>
              <a:t> </a:t>
            </a:r>
            <a:r>
              <a:rPr lang="hu-HU" sz="3000" dirty="0" err="1"/>
              <a:t>modules</a:t>
            </a:r>
            <a:endParaRPr lang="it-IT" sz="3000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46492"/>
              </p:ext>
            </p:extLst>
          </p:nvPr>
        </p:nvGraphicFramePr>
        <p:xfrm>
          <a:off x="424542" y="1110394"/>
          <a:ext cx="8327571" cy="5517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91">
                  <a:extLst>
                    <a:ext uri="{9D8B030D-6E8A-4147-A177-3AD203B41FA5}">
                      <a16:colId xmlns:a16="http://schemas.microsoft.com/office/drawing/2014/main" val="2105317955"/>
                    </a:ext>
                  </a:extLst>
                </a:gridCol>
                <a:gridCol w="4772167">
                  <a:extLst>
                    <a:ext uri="{9D8B030D-6E8A-4147-A177-3AD203B41FA5}">
                      <a16:colId xmlns:a16="http://schemas.microsoft.com/office/drawing/2014/main" val="3171656487"/>
                    </a:ext>
                  </a:extLst>
                </a:gridCol>
                <a:gridCol w="1741713">
                  <a:extLst>
                    <a:ext uri="{9D8B030D-6E8A-4147-A177-3AD203B41FA5}">
                      <a16:colId xmlns:a16="http://schemas.microsoft.com/office/drawing/2014/main" val="2041631610"/>
                    </a:ext>
                  </a:extLst>
                </a:gridCol>
              </a:tblGrid>
              <a:tr h="882179"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Critical</a:t>
                      </a:r>
                      <a:r>
                        <a:rPr lang="hu-HU" sz="2200" dirty="0">
                          <a:solidFill>
                            <a:srgbClr val="FDC617"/>
                          </a:solidFill>
                        </a:rPr>
                        <a:t> </a:t>
                      </a: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Factors</a:t>
                      </a:r>
                      <a:endParaRPr lang="en-US" sz="2200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kern="1200" dirty="0" err="1">
                          <a:solidFill>
                            <a:srgbClr val="FDC617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hu-HU" sz="2200" b="1" kern="1200" dirty="0">
                        <a:solidFill>
                          <a:srgbClr val="FDC61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Indicators</a:t>
                      </a:r>
                      <a:endParaRPr lang="hu-HU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03748"/>
                  </a:ext>
                </a:extLst>
              </a:tr>
              <a:tr h="3870396"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Loss of skills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Ageing workforce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Scarcity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professionals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raining coordinator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objectives, plans, contributions and the timing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Analys</a:t>
                      </a: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offer and need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eference</a:t>
                      </a: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training modules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Assess feasibility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implementing new functions related to the training </a:t>
                      </a:r>
                      <a:r>
                        <a:rPr lang="en-GB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platfor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Identify potential users</a:t>
                      </a:r>
                      <a:endParaRPr lang="hu-HU" sz="2000" b="1" baseline="0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 build up connecti</a:t>
                      </a:r>
                      <a:r>
                        <a:rPr lang="en-GB" sz="20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ons </a:t>
                      </a:r>
                      <a:endParaRPr lang="hu-HU" sz="20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</a:t>
                      </a:r>
                      <a:r>
                        <a:rPr lang="en-GB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practices and courses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online publication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Institutes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Average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age</a:t>
                      </a:r>
                      <a:r>
                        <a:rPr lang="hu-HU" dirty="0"/>
                        <a:t> of </a:t>
                      </a:r>
                      <a:r>
                        <a:rPr lang="hu-HU" dirty="0" err="1"/>
                        <a:t>participants</a:t>
                      </a:r>
                      <a:endParaRPr lang="hu-HU" dirty="0"/>
                    </a:p>
                    <a:p>
                      <a:pPr marL="285750" marR="0" indent="-28575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hu-HU" dirty="0" err="1"/>
                        <a:t>Students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0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Funding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0"/>
          </p:nvPr>
        </p:nvSpPr>
        <p:spPr>
          <a:xfrm>
            <a:off x="513721" y="1479044"/>
            <a:ext cx="5346045" cy="4648801"/>
          </a:xfrm>
        </p:spPr>
        <p:txBody>
          <a:bodyPr/>
          <a:lstStyle/>
          <a:p>
            <a:pPr algn="just"/>
            <a:r>
              <a:rPr lang="hu-HU" sz="2600" b="1" i="1" dirty="0" err="1">
                <a:solidFill>
                  <a:srgbClr val="004591"/>
                </a:solidFill>
              </a:rPr>
              <a:t>Projects</a:t>
            </a:r>
            <a:r>
              <a:rPr lang="hu-HU" sz="2600" b="1" i="1" dirty="0">
                <a:solidFill>
                  <a:srgbClr val="004591"/>
                </a:solidFill>
              </a:rPr>
              <a:t>, </a:t>
            </a:r>
            <a:r>
              <a:rPr lang="hu-HU" sz="2600" b="1" i="1" dirty="0" err="1">
                <a:solidFill>
                  <a:srgbClr val="004591"/>
                </a:solidFill>
              </a:rPr>
              <a:t>tenders</a:t>
            </a:r>
            <a:r>
              <a:rPr lang="hu-HU" sz="2600" b="1" i="1" dirty="0">
                <a:solidFill>
                  <a:srgbClr val="004591"/>
                </a:solidFill>
              </a:rPr>
              <a:t>, </a:t>
            </a:r>
            <a:r>
              <a:rPr lang="hu-HU" sz="2600" b="1" i="1" dirty="0" err="1">
                <a:solidFill>
                  <a:srgbClr val="004591"/>
                </a:solidFill>
              </a:rPr>
              <a:t>grants</a:t>
            </a:r>
            <a:endParaRPr lang="hu-HU" sz="2600" b="1" i="1" dirty="0">
              <a:solidFill>
                <a:srgbClr val="004591"/>
              </a:solidFill>
            </a:endParaRPr>
          </a:p>
          <a:p>
            <a:pPr algn="just"/>
            <a:r>
              <a:rPr lang="hu-HU" dirty="0" err="1"/>
              <a:t>Focusing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sustainability</a:t>
            </a:r>
            <a:r>
              <a:rPr lang="hu-HU" dirty="0"/>
              <a:t> and </a:t>
            </a:r>
            <a:r>
              <a:rPr lang="hu-HU" dirty="0" err="1"/>
              <a:t>circular</a:t>
            </a:r>
            <a:r>
              <a:rPr lang="hu-HU" dirty="0"/>
              <a:t> </a:t>
            </a:r>
            <a:r>
              <a:rPr lang="hu-HU" dirty="0" err="1"/>
              <a:t>economy</a:t>
            </a:r>
            <a:endParaRPr lang="hu-HU" dirty="0"/>
          </a:p>
          <a:p>
            <a:pPr algn="just"/>
            <a:endParaRPr lang="hu-HU" dirty="0">
              <a:solidFill>
                <a:srgbClr val="004591"/>
              </a:solidFill>
            </a:endParaRPr>
          </a:p>
          <a:p>
            <a:pPr algn="just"/>
            <a:r>
              <a:rPr lang="hu-HU" sz="2600" b="1" i="1" dirty="0">
                <a:solidFill>
                  <a:srgbClr val="004591"/>
                </a:solidFill>
              </a:rPr>
              <a:t>EU </a:t>
            </a:r>
            <a:r>
              <a:rPr lang="hu-HU" sz="2600" b="1" i="1" dirty="0" err="1">
                <a:solidFill>
                  <a:srgbClr val="004591"/>
                </a:solidFill>
              </a:rPr>
              <a:t>level</a:t>
            </a:r>
            <a:endParaRPr lang="hu-HU" sz="2600" b="1" i="1" dirty="0">
              <a:solidFill>
                <a:srgbClr val="004591"/>
              </a:solidFill>
            </a:endParaRPr>
          </a:p>
          <a:p>
            <a:pPr algn="just"/>
            <a:r>
              <a:rPr lang="hu-HU" dirty="0"/>
              <a:t>New </a:t>
            </a:r>
            <a:r>
              <a:rPr lang="hu-HU" dirty="0" err="1"/>
              <a:t>Cohesion</a:t>
            </a:r>
            <a:r>
              <a:rPr lang="hu-HU" dirty="0"/>
              <a:t> Policy</a:t>
            </a:r>
          </a:p>
          <a:p>
            <a:pPr algn="just"/>
            <a:r>
              <a:rPr lang="hu-HU" dirty="0" err="1"/>
              <a:t>Green</a:t>
            </a:r>
            <a:r>
              <a:rPr lang="hu-HU" dirty="0"/>
              <a:t> </a:t>
            </a:r>
            <a:r>
              <a:rPr lang="hu-HU" dirty="0" err="1"/>
              <a:t>Deal</a:t>
            </a:r>
            <a:endParaRPr lang="hu-HU" dirty="0"/>
          </a:p>
          <a:p>
            <a:pPr algn="just"/>
            <a:endParaRPr lang="hu-HU" i="1" dirty="0">
              <a:solidFill>
                <a:srgbClr val="004591"/>
              </a:solidFill>
            </a:endParaRPr>
          </a:p>
          <a:p>
            <a:pPr algn="just"/>
            <a:r>
              <a:rPr lang="hu-HU" sz="2600" b="1" i="1" dirty="0">
                <a:solidFill>
                  <a:srgbClr val="004591"/>
                </a:solidFill>
              </a:rPr>
              <a:t>National and </a:t>
            </a:r>
            <a:r>
              <a:rPr lang="hu-HU" sz="2600" b="1" i="1" dirty="0" err="1">
                <a:solidFill>
                  <a:srgbClr val="004591"/>
                </a:solidFill>
              </a:rPr>
              <a:t>regional</a:t>
            </a:r>
            <a:r>
              <a:rPr lang="hu-HU" sz="2600" b="1" i="1" dirty="0">
                <a:solidFill>
                  <a:srgbClr val="004591"/>
                </a:solidFill>
              </a:rPr>
              <a:t> </a:t>
            </a:r>
            <a:r>
              <a:rPr lang="hu-HU" sz="2600" b="1" i="1" dirty="0" err="1">
                <a:solidFill>
                  <a:srgbClr val="004591"/>
                </a:solidFill>
              </a:rPr>
              <a:t>level</a:t>
            </a:r>
            <a:endParaRPr lang="hu-HU" sz="2600" b="1" i="1" dirty="0">
              <a:solidFill>
                <a:srgbClr val="004591"/>
              </a:solidFill>
            </a:endParaRPr>
          </a:p>
          <a:p>
            <a:r>
              <a:rPr lang="hu-HU" dirty="0"/>
              <a:t>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Partnership’s</a:t>
            </a:r>
            <a:r>
              <a:rPr lang="hu-HU" dirty="0"/>
              <a:t> </a:t>
            </a:r>
            <a:r>
              <a:rPr lang="hu-HU" dirty="0" err="1"/>
              <a:t>countries</a:t>
            </a:r>
            <a:endParaRPr lang="en-US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561" y="1387237"/>
            <a:ext cx="1680410" cy="168041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677" y="3803444"/>
            <a:ext cx="1498294" cy="149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1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EBE154-0739-4778-9E61-BC350FEF08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864" y="2365248"/>
            <a:ext cx="8562974" cy="3377183"/>
          </a:xfrm>
        </p:spPr>
        <p:txBody>
          <a:bodyPr/>
          <a:lstStyle/>
          <a:p>
            <a:pPr algn="ctr"/>
            <a:r>
              <a:rPr lang="en-GB" sz="3200" b="1" dirty="0">
                <a:latin typeface="+mn-lt"/>
              </a:rPr>
              <a:t>THANK YOU FOR YOUR ATTENTION!</a:t>
            </a:r>
            <a:endParaRPr lang="hu-HU" sz="3200" b="1" dirty="0">
              <a:latin typeface="+mn-lt"/>
            </a:endParaRPr>
          </a:p>
          <a:p>
            <a:pPr algn="ctr"/>
            <a:endParaRPr lang="hu-HU" sz="3200" b="1" dirty="0">
              <a:latin typeface="+mn-lt"/>
            </a:endParaRPr>
          </a:p>
          <a:p>
            <a:pPr algn="ctr"/>
            <a:endParaRPr lang="hu-HU" sz="3200" b="1" dirty="0">
              <a:solidFill>
                <a:schemeClr val="accent1"/>
              </a:solidFill>
              <a:latin typeface="+mn-lt"/>
            </a:endParaRPr>
          </a:p>
          <a:p>
            <a:pPr algn="r"/>
            <a:r>
              <a:rPr lang="hu-HU" sz="2000" b="1" i="1" dirty="0">
                <a:solidFill>
                  <a:srgbClr val="004591"/>
                </a:solidFill>
                <a:latin typeface="+mn-lt"/>
              </a:rPr>
              <a:t>Tamás Krain – krain@innovatext.hu</a:t>
            </a:r>
          </a:p>
          <a:p>
            <a:pPr algn="r"/>
            <a:r>
              <a:rPr lang="hu-HU" sz="2000" b="1" i="1" dirty="0">
                <a:solidFill>
                  <a:srgbClr val="004591"/>
                </a:solidFill>
                <a:latin typeface="+mn-lt"/>
              </a:rPr>
              <a:t>Veronika Pál – pal@innovatext.hu</a:t>
            </a:r>
          </a:p>
          <a:p>
            <a:pPr algn="ctr"/>
            <a:endParaRPr lang="hu-HU" sz="3600" b="1" dirty="0">
              <a:solidFill>
                <a:srgbClr val="FFC000"/>
              </a:solidFill>
            </a:endParaRPr>
          </a:p>
        </p:txBody>
      </p:sp>
      <p:pic>
        <p:nvPicPr>
          <p:cNvPr id="4" name="Immagine 4" descr="ENTeR_CMYK.png">
            <a:extLst>
              <a:ext uri="{FF2B5EF4-FFF2-40B4-BE49-F238E27FC236}">
                <a16:creationId xmlns:a16="http://schemas.microsoft.com/office/drawing/2014/main" id="{01506B3F-BAC5-49F5-83CF-382FE28F96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8156" t="63419"/>
          <a:stretch/>
        </p:blipFill>
        <p:spPr>
          <a:xfrm>
            <a:off x="0" y="1345561"/>
            <a:ext cx="3513762" cy="76786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11" y="3271512"/>
            <a:ext cx="4236140" cy="211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7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2">
            <a:extLst>
              <a:ext uri="{FF2B5EF4-FFF2-40B4-BE49-F238E27FC236}">
                <a16:creationId xmlns:a16="http://schemas.microsoft.com/office/drawing/2014/main" id="{A8440F40-9F2D-40A3-B395-305A12335BB4}"/>
              </a:ext>
            </a:extLst>
          </p:cNvPr>
          <p:cNvSpPr txBox="1">
            <a:spLocks/>
          </p:cNvSpPr>
          <p:nvPr/>
        </p:nvSpPr>
        <p:spPr>
          <a:xfrm>
            <a:off x="110460" y="1707759"/>
            <a:ext cx="3313803" cy="2061410"/>
          </a:xfrm>
          <a:prstGeom prst="rect">
            <a:avLst/>
          </a:prstGeom>
        </p:spPr>
        <p:txBody>
          <a:bodyPr/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17" indent="0" algn="ctr">
              <a:buNone/>
            </a:pPr>
            <a:r>
              <a:rPr lang="hu-HU" sz="2800" i="1" dirty="0">
                <a:solidFill>
                  <a:srgbClr val="004591"/>
                </a:solidFill>
              </a:rPr>
              <a:t>OBJECTIVES</a:t>
            </a:r>
          </a:p>
          <a:p>
            <a:pPr marL="57117" indent="0" algn="ctr">
              <a:buNone/>
            </a:pPr>
            <a:endParaRPr lang="hu-HU" i="1" dirty="0">
              <a:solidFill>
                <a:srgbClr val="004591"/>
              </a:solidFill>
            </a:endParaRPr>
          </a:p>
          <a:p>
            <a:pPr marL="57117" indent="0" algn="ctr">
              <a:buNone/>
            </a:pPr>
            <a:endParaRPr lang="hu-HU" i="1" dirty="0">
              <a:solidFill>
                <a:srgbClr val="004591"/>
              </a:solidFill>
            </a:endParaRPr>
          </a:p>
          <a:p>
            <a:pPr marL="57117" indent="0" algn="ctr">
              <a:buNone/>
            </a:pPr>
            <a:endParaRPr lang="hu-HU" i="1" dirty="0">
              <a:solidFill>
                <a:srgbClr val="004591"/>
              </a:solidFill>
            </a:endParaRPr>
          </a:p>
          <a:p>
            <a:pPr marL="57117" indent="0" algn="ctr">
              <a:buNone/>
            </a:pPr>
            <a:r>
              <a:rPr lang="hu-HU" sz="2800" i="1" dirty="0">
                <a:solidFill>
                  <a:srgbClr val="004591"/>
                </a:solidFill>
              </a:rPr>
              <a:t>SPECIFIC TASKS </a:t>
            </a:r>
          </a:p>
          <a:p>
            <a:pPr marL="456939" lvl="1" indent="0">
              <a:buNone/>
            </a:pPr>
            <a:endParaRPr lang="hu-HU" dirty="0">
              <a:solidFill>
                <a:srgbClr val="004591"/>
              </a:solidFill>
            </a:endParaRPr>
          </a:p>
          <a:p>
            <a:pPr marL="456939" lvl="1" indent="0">
              <a:buNone/>
            </a:pPr>
            <a:endParaRPr lang="it-IT" dirty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 err="1"/>
              <a:t>What</a:t>
            </a:r>
            <a:r>
              <a:rPr lang="hu-HU" sz="3000" dirty="0"/>
              <a:t>?</a:t>
            </a:r>
            <a:endParaRPr lang="en-GB" sz="3000" dirty="0"/>
          </a:p>
        </p:txBody>
      </p:sp>
      <p:sp>
        <p:nvSpPr>
          <p:cNvPr id="9" name="Segnaposto testo 2">
            <a:extLst>
              <a:ext uri="{FF2B5EF4-FFF2-40B4-BE49-F238E27FC236}">
                <a16:creationId xmlns:a16="http://schemas.microsoft.com/office/drawing/2014/main" id="{A8440F40-9F2D-40A3-B395-305A12335BB4}"/>
              </a:ext>
            </a:extLst>
          </p:cNvPr>
          <p:cNvSpPr txBox="1">
            <a:spLocks/>
          </p:cNvSpPr>
          <p:nvPr/>
        </p:nvSpPr>
        <p:spPr>
          <a:xfrm>
            <a:off x="4883013" y="1707759"/>
            <a:ext cx="3871520" cy="2099962"/>
          </a:xfrm>
          <a:prstGeom prst="rect">
            <a:avLst/>
          </a:prstGeom>
        </p:spPr>
        <p:txBody>
          <a:bodyPr/>
          <a:lstStyle>
            <a:lvl1pPr marL="342705" indent="-342705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"/>
              <a:defRPr sz="2400" kern="1200" baseline="0">
                <a:solidFill>
                  <a:schemeClr val="accent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2800" i="1" dirty="0">
                <a:solidFill>
                  <a:srgbClr val="004591"/>
                </a:solidFill>
              </a:rPr>
              <a:t>STEPS </a:t>
            </a:r>
            <a:r>
              <a:rPr lang="hu-HU" sz="2800" i="1" dirty="0" err="1">
                <a:solidFill>
                  <a:srgbClr val="004591"/>
                </a:solidFill>
              </a:rPr>
              <a:t>for</a:t>
            </a:r>
            <a:r>
              <a:rPr lang="hu-HU" sz="2800" i="1" dirty="0">
                <a:solidFill>
                  <a:srgbClr val="004591"/>
                </a:solidFill>
              </a:rPr>
              <a:t> a STRATEGY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what 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whom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err="1">
                <a:solidFill>
                  <a:schemeClr val="tx1"/>
                </a:solidFill>
              </a:rPr>
              <a:t>funding</a:t>
            </a:r>
            <a:endParaRPr lang="hu-H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marL="456939" lvl="1" indent="0">
              <a:buNone/>
            </a:pPr>
            <a:endParaRPr lang="hu-HU" dirty="0">
              <a:solidFill>
                <a:srgbClr val="004591"/>
              </a:solidFill>
            </a:endParaRPr>
          </a:p>
          <a:p>
            <a:pPr marL="456939" lvl="1" indent="0">
              <a:buNone/>
            </a:pPr>
            <a:endParaRPr lang="hu-HU" dirty="0">
              <a:solidFill>
                <a:srgbClr val="004591"/>
              </a:solidFill>
            </a:endParaRPr>
          </a:p>
          <a:p>
            <a:pPr marL="456939" lvl="1" indent="0">
              <a:buNone/>
            </a:pPr>
            <a:endParaRPr lang="it-IT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21" y="3807721"/>
            <a:ext cx="1085752" cy="1085752"/>
          </a:xfrm>
          <a:prstGeom prst="rect">
            <a:avLst/>
          </a:prstGeom>
        </p:spPr>
      </p:pic>
      <p:sp>
        <p:nvSpPr>
          <p:cNvPr id="5" name="Jobbra nyíl 4"/>
          <p:cNvSpPr/>
          <p:nvPr/>
        </p:nvSpPr>
        <p:spPr>
          <a:xfrm rot="5400000">
            <a:off x="1197866" y="2520115"/>
            <a:ext cx="1138989" cy="6737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CFF08-9EB6-4DC0-9B09-9D858E4A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/>
              <a:t>WHY?</a:t>
            </a:r>
            <a:endParaRPr lang="it-IT" sz="30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A821CF-9714-4B13-850E-A759859FB0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97200" y="1185334"/>
            <a:ext cx="5939918" cy="4972510"/>
          </a:xfrm>
        </p:spPr>
        <p:txBody>
          <a:bodyPr/>
          <a:lstStyle/>
          <a:p>
            <a:pPr algn="just"/>
            <a:endParaRPr lang="hu-HU" dirty="0">
              <a:solidFill>
                <a:srgbClr val="004591"/>
              </a:solidFill>
            </a:endParaRPr>
          </a:p>
          <a:p>
            <a:pPr algn="just"/>
            <a:r>
              <a:rPr lang="hu-HU" sz="2600" b="1" i="1" dirty="0" err="1">
                <a:solidFill>
                  <a:srgbClr val="004591"/>
                </a:solidFill>
              </a:rPr>
              <a:t>Goal</a:t>
            </a:r>
            <a:endParaRPr lang="hu-HU" sz="2600" b="1" i="1" dirty="0">
              <a:solidFill>
                <a:srgbClr val="004591"/>
              </a:solidFill>
            </a:endParaRPr>
          </a:p>
          <a:p>
            <a:pPr algn="just"/>
            <a:r>
              <a:rPr lang="hu-HU" dirty="0" err="1"/>
              <a:t>Define</a:t>
            </a:r>
            <a:r>
              <a:rPr lang="hu-HU" dirty="0"/>
              <a:t> </a:t>
            </a:r>
            <a:r>
              <a:rPr lang="hu-HU" dirty="0" err="1"/>
              <a:t>future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and </a:t>
            </a:r>
            <a:r>
              <a:rPr lang="hu-HU" dirty="0" err="1"/>
              <a:t>possibilities</a:t>
            </a:r>
            <a:endParaRPr lang="hu-HU" dirty="0">
              <a:solidFill>
                <a:srgbClr val="004591"/>
              </a:solidFill>
            </a:endParaRPr>
          </a:p>
          <a:p>
            <a:pPr algn="just"/>
            <a:endParaRPr lang="hu-HU" dirty="0">
              <a:solidFill>
                <a:srgbClr val="004591"/>
              </a:solidFill>
            </a:endParaRPr>
          </a:p>
          <a:p>
            <a:pPr algn="just"/>
            <a:endParaRPr lang="hu-HU" dirty="0">
              <a:solidFill>
                <a:srgbClr val="004591"/>
              </a:solidFill>
            </a:endParaRPr>
          </a:p>
          <a:p>
            <a:pPr algn="just"/>
            <a:r>
              <a:rPr lang="hu-HU" sz="2600" b="1" i="1" dirty="0" err="1">
                <a:solidFill>
                  <a:srgbClr val="004591"/>
                </a:solidFill>
              </a:rPr>
              <a:t>Strategic</a:t>
            </a:r>
            <a:r>
              <a:rPr lang="hu-HU" sz="2600" b="1" i="1" dirty="0">
                <a:solidFill>
                  <a:srgbClr val="004591"/>
                </a:solidFill>
              </a:rPr>
              <a:t> </a:t>
            </a:r>
            <a:r>
              <a:rPr lang="hu-HU" sz="2600" b="1" i="1" dirty="0" err="1">
                <a:solidFill>
                  <a:srgbClr val="004591"/>
                </a:solidFill>
              </a:rPr>
              <a:t>approach</a:t>
            </a:r>
            <a:endParaRPr lang="hu-HU" sz="2600" b="1" i="1" dirty="0">
              <a:solidFill>
                <a:srgbClr val="004591"/>
              </a:solidFill>
            </a:endParaRPr>
          </a:p>
          <a:p>
            <a:pPr algn="just"/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next</a:t>
            </a:r>
            <a:r>
              <a:rPr lang="hu-HU" dirty="0"/>
              <a:t> 3 </a:t>
            </a:r>
            <a:r>
              <a:rPr lang="hu-HU" dirty="0" err="1"/>
              <a:t>to</a:t>
            </a:r>
            <a:r>
              <a:rPr lang="hu-HU" dirty="0"/>
              <a:t> 5 </a:t>
            </a:r>
            <a:r>
              <a:rPr lang="hu-HU" dirty="0" err="1"/>
              <a:t>years</a:t>
            </a:r>
            <a:endParaRPr lang="hu-HU" dirty="0">
              <a:solidFill>
                <a:srgbClr val="004591"/>
              </a:solidFill>
            </a:endParaRPr>
          </a:p>
          <a:p>
            <a:pPr algn="just"/>
            <a:endParaRPr lang="hu-HU" i="1" dirty="0">
              <a:solidFill>
                <a:srgbClr val="004591"/>
              </a:solidFill>
            </a:endParaRPr>
          </a:p>
          <a:p>
            <a:pPr algn="just"/>
            <a:endParaRPr lang="hu-HU" i="1" dirty="0">
              <a:solidFill>
                <a:srgbClr val="004591"/>
              </a:solidFill>
            </a:endParaRPr>
          </a:p>
          <a:p>
            <a:pPr algn="just"/>
            <a:r>
              <a:rPr lang="hu-HU" sz="2600" b="1" i="1" dirty="0" err="1">
                <a:solidFill>
                  <a:srgbClr val="004591"/>
                </a:solidFill>
              </a:rPr>
              <a:t>Future</a:t>
            </a:r>
            <a:r>
              <a:rPr lang="hu-HU" sz="2600" b="1" i="1" dirty="0">
                <a:solidFill>
                  <a:srgbClr val="004591"/>
                </a:solidFill>
              </a:rPr>
              <a:t> of </a:t>
            </a:r>
            <a:r>
              <a:rPr lang="hu-HU" sz="2600" b="1" i="1" dirty="0" err="1">
                <a:solidFill>
                  <a:srgbClr val="004591"/>
                </a:solidFill>
              </a:rPr>
              <a:t>our</a:t>
            </a:r>
            <a:r>
              <a:rPr lang="hu-HU" sz="2600" b="1" i="1" dirty="0">
                <a:solidFill>
                  <a:srgbClr val="004591"/>
                </a:solidFill>
              </a:rPr>
              <a:t> </a:t>
            </a:r>
            <a:r>
              <a:rPr lang="hu-HU" sz="2600" b="1" i="1" dirty="0" err="1">
                <a:solidFill>
                  <a:srgbClr val="004591"/>
                </a:solidFill>
              </a:rPr>
              <a:t>work</a:t>
            </a:r>
            <a:endParaRPr lang="hu-HU" sz="2600" b="1" i="1" dirty="0">
              <a:solidFill>
                <a:srgbClr val="004591"/>
              </a:solidFill>
            </a:endParaRPr>
          </a:p>
          <a:p>
            <a:pPr algn="just"/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project </a:t>
            </a:r>
            <a:r>
              <a:rPr lang="hu-HU" dirty="0" err="1"/>
              <a:t>achievements</a:t>
            </a:r>
            <a:endParaRPr lang="hu-HU" dirty="0">
              <a:solidFill>
                <a:srgbClr val="004591"/>
              </a:solidFill>
            </a:endParaRPr>
          </a:p>
          <a:p>
            <a:pPr algn="just"/>
            <a:endParaRPr lang="hu-HU" dirty="0">
              <a:solidFill>
                <a:srgbClr val="00459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323" y="1478162"/>
            <a:ext cx="1048393" cy="104839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483" y="4816622"/>
            <a:ext cx="1147233" cy="1147233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852" y="3078922"/>
            <a:ext cx="1185333" cy="11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3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/>
              <a:t>LINES OF ACTION</a:t>
            </a:r>
            <a:endParaRPr lang="en-GB" sz="300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1"/>
          </p:nvPr>
        </p:nvSpPr>
        <p:spPr>
          <a:xfrm>
            <a:off x="1433119" y="1408247"/>
            <a:ext cx="1976216" cy="1974365"/>
          </a:xfrm>
        </p:spPr>
        <p:txBody>
          <a:bodyPr/>
          <a:lstStyle/>
          <a:p>
            <a:r>
              <a:rPr lang="hu-HU" dirty="0" err="1"/>
              <a:t>Legal</a:t>
            </a:r>
            <a:r>
              <a:rPr lang="hu-HU" dirty="0"/>
              <a:t> and </a:t>
            </a:r>
            <a:r>
              <a:rPr lang="hu-HU" dirty="0" err="1"/>
              <a:t>Policies</a:t>
            </a:r>
            <a:r>
              <a:rPr lang="hu-HU" dirty="0"/>
              <a:t> </a:t>
            </a:r>
            <a:r>
              <a:rPr lang="hu-HU" dirty="0" err="1"/>
              <a:t>Area</a:t>
            </a:r>
            <a:endParaRPr lang="en-US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2"/>
          </p:nvPr>
        </p:nvSpPr>
        <p:spPr>
          <a:xfrm>
            <a:off x="5772120" y="1121739"/>
            <a:ext cx="1976216" cy="1974365"/>
          </a:xfrm>
        </p:spPr>
        <p:txBody>
          <a:bodyPr/>
          <a:lstStyle/>
          <a:p>
            <a:r>
              <a:rPr lang="hu-HU" dirty="0" err="1"/>
              <a:t>Waste</a:t>
            </a:r>
            <a:r>
              <a:rPr lang="hu-HU" dirty="0"/>
              <a:t> Management</a:t>
            </a:r>
            <a:endParaRPr lang="en-US" dirty="0"/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13"/>
          </p:nvPr>
        </p:nvSpPr>
        <p:spPr>
          <a:xfrm>
            <a:off x="625542" y="3573450"/>
            <a:ext cx="1976216" cy="1974365"/>
          </a:xfrm>
        </p:spPr>
        <p:txBody>
          <a:bodyPr/>
          <a:lstStyle/>
          <a:p>
            <a:r>
              <a:rPr lang="hu-HU" dirty="0"/>
              <a:t>Research </a:t>
            </a:r>
            <a:r>
              <a:rPr lang="hu-HU" dirty="0" err="1"/>
              <a:t>Trends</a:t>
            </a:r>
            <a:r>
              <a:rPr lang="hu-HU" dirty="0"/>
              <a:t> and Technologies</a:t>
            </a:r>
            <a:endParaRPr lang="en-US" dirty="0"/>
          </a:p>
        </p:txBody>
      </p:sp>
      <p:sp>
        <p:nvSpPr>
          <p:cNvPr id="9" name="Szöveg helye 8"/>
          <p:cNvSpPr>
            <a:spLocks noGrp="1"/>
          </p:cNvSpPr>
          <p:nvPr>
            <p:ph type="body" sz="quarter" idx="14"/>
          </p:nvPr>
        </p:nvSpPr>
        <p:spPr>
          <a:xfrm>
            <a:off x="3795904" y="4072653"/>
            <a:ext cx="1976216" cy="1974365"/>
          </a:xfrm>
        </p:spPr>
        <p:txBody>
          <a:bodyPr/>
          <a:lstStyle/>
          <a:p>
            <a:r>
              <a:rPr lang="hu-HU" dirty="0" err="1"/>
              <a:t>Communication</a:t>
            </a:r>
            <a:endParaRPr lang="en-US" dirty="0"/>
          </a:p>
        </p:txBody>
      </p:sp>
      <p:sp>
        <p:nvSpPr>
          <p:cNvPr id="10" name="Szöveg helye 9"/>
          <p:cNvSpPr>
            <a:spLocks noGrp="1"/>
          </p:cNvSpPr>
          <p:nvPr>
            <p:ph type="body" sz="quarter" idx="16"/>
          </p:nvPr>
        </p:nvSpPr>
        <p:spPr>
          <a:xfrm>
            <a:off x="6536225" y="3382612"/>
            <a:ext cx="1976216" cy="1974365"/>
          </a:xfrm>
        </p:spPr>
        <p:txBody>
          <a:bodyPr/>
          <a:lstStyle/>
          <a:p>
            <a:r>
              <a:rPr lang="hu-HU" dirty="0"/>
              <a:t>Education</a:t>
            </a:r>
            <a:endParaRPr lang="en-US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894" y="2076433"/>
            <a:ext cx="1306179" cy="130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27194" y="1066800"/>
            <a:ext cx="8489612" cy="5366657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u-HU" b="1" dirty="0" err="1">
                <a:solidFill>
                  <a:srgbClr val="FDC617"/>
                </a:solidFill>
                <a:latin typeface="+mj-lt"/>
              </a:rPr>
              <a:t>Critical</a:t>
            </a:r>
            <a:r>
              <a:rPr lang="hu-HU" b="1" dirty="0">
                <a:solidFill>
                  <a:srgbClr val="FDC617"/>
                </a:solidFill>
                <a:latin typeface="+mj-lt"/>
              </a:rPr>
              <a:t> </a:t>
            </a:r>
            <a:r>
              <a:rPr lang="hu-HU" b="1" dirty="0" err="1">
                <a:solidFill>
                  <a:srgbClr val="FDC617"/>
                </a:solidFill>
                <a:latin typeface="+mj-lt"/>
              </a:rPr>
              <a:t>Factors</a:t>
            </a:r>
            <a:endParaRPr lang="hu-HU" b="1" dirty="0">
              <a:solidFill>
                <a:srgbClr val="FDC617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hu-HU" b="1" dirty="0">
              <a:solidFill>
                <a:srgbClr val="004591"/>
              </a:solidFill>
              <a:latin typeface="+mj-lt"/>
            </a:endParaRPr>
          </a:p>
          <a:p>
            <a:pPr marL="1028277" lvl="1" indent="-285750" algn="just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Actions</a:t>
            </a:r>
            <a:endParaRPr lang="hu-HU" sz="2200" b="1" dirty="0">
              <a:solidFill>
                <a:srgbClr val="004591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hu-HU" b="1" dirty="0">
              <a:solidFill>
                <a:srgbClr val="004591"/>
              </a:solidFill>
              <a:latin typeface="+mj-lt"/>
            </a:endParaRPr>
          </a:p>
          <a:p>
            <a:pPr marL="1428099" lvl="2" indent="-285750" algn="just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Reasons</a:t>
            </a:r>
            <a:r>
              <a:rPr lang="hu-HU" sz="2200" b="1" dirty="0">
                <a:solidFill>
                  <a:srgbClr val="004591"/>
                </a:solidFill>
                <a:latin typeface="+mj-lt"/>
              </a:rPr>
              <a:t>, </a:t>
            </a: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goals</a:t>
            </a:r>
            <a:r>
              <a:rPr lang="hu-HU" sz="2200" b="1" dirty="0">
                <a:solidFill>
                  <a:srgbClr val="004591"/>
                </a:solidFill>
                <a:latin typeface="+mj-lt"/>
              </a:rPr>
              <a:t> &amp; </a:t>
            </a: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expected</a:t>
            </a:r>
            <a:r>
              <a:rPr lang="hu-HU" sz="2200" b="1" dirty="0">
                <a:solidFill>
                  <a:srgbClr val="004591"/>
                </a:solidFill>
                <a:latin typeface="+mj-lt"/>
              </a:rPr>
              <a:t> </a:t>
            </a: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outcome</a:t>
            </a:r>
            <a:endParaRPr lang="hu-HU" sz="2200" b="1" dirty="0">
              <a:solidFill>
                <a:srgbClr val="004591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hu-HU" b="1" dirty="0">
              <a:solidFill>
                <a:srgbClr val="004591"/>
              </a:solidFill>
              <a:latin typeface="+mj-lt"/>
            </a:endParaRPr>
          </a:p>
          <a:p>
            <a:pPr marL="1885038" lvl="3" indent="-285750" algn="just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FDC617"/>
                </a:solidFill>
                <a:latin typeface="+mj-lt"/>
              </a:rPr>
              <a:t>Components</a:t>
            </a:r>
            <a:r>
              <a:rPr lang="hu-HU" sz="2200" b="1" dirty="0">
                <a:solidFill>
                  <a:srgbClr val="FDC617"/>
                </a:solidFill>
                <a:latin typeface="+mj-lt"/>
              </a:rPr>
              <a:t> &amp; </a:t>
            </a:r>
            <a:r>
              <a:rPr lang="hu-HU" sz="2200" b="1" dirty="0" err="1">
                <a:solidFill>
                  <a:srgbClr val="FDC617"/>
                </a:solidFill>
                <a:latin typeface="+mj-lt"/>
              </a:rPr>
              <a:t>tasks</a:t>
            </a:r>
            <a:r>
              <a:rPr lang="hu-HU" sz="2200" b="1" dirty="0">
                <a:solidFill>
                  <a:srgbClr val="FDC617"/>
                </a:solidFill>
                <a:latin typeface="+mj-lt"/>
              </a:rPr>
              <a:t> of </a:t>
            </a:r>
            <a:r>
              <a:rPr lang="hu-HU" sz="2200" b="1" dirty="0" err="1">
                <a:solidFill>
                  <a:srgbClr val="FDC617"/>
                </a:solidFill>
                <a:latin typeface="+mj-lt"/>
              </a:rPr>
              <a:t>realization</a:t>
            </a:r>
            <a:endParaRPr lang="hu-HU" sz="2200" b="1" dirty="0">
              <a:solidFill>
                <a:srgbClr val="FDC617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hu-HU" b="1" dirty="0">
              <a:solidFill>
                <a:srgbClr val="004591"/>
              </a:solidFill>
              <a:latin typeface="+mj-lt"/>
            </a:endParaRPr>
          </a:p>
          <a:p>
            <a:pPr marL="2341977" lvl="4" indent="-285750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004591"/>
                </a:solidFill>
                <a:latin typeface="+mj-lt"/>
              </a:rPr>
              <a:t>Participants</a:t>
            </a:r>
            <a:r>
              <a:rPr lang="hu-HU" sz="2200" b="1" dirty="0">
                <a:solidFill>
                  <a:srgbClr val="004591"/>
                </a:solidFill>
                <a:latin typeface="+mj-lt"/>
              </a:rPr>
              <a:t> &amp; </a:t>
            </a:r>
            <a:r>
              <a:rPr lang="hu-HU" sz="2200" b="1" dirty="0" err="1">
                <a:solidFill>
                  <a:srgbClr val="004591"/>
                </a:solidFill>
              </a:rPr>
              <a:t>connecting</a:t>
            </a:r>
            <a:r>
              <a:rPr lang="hu-HU" sz="2200" b="1" dirty="0">
                <a:solidFill>
                  <a:srgbClr val="004591"/>
                </a:solidFill>
              </a:rPr>
              <a:t> </a:t>
            </a:r>
            <a:r>
              <a:rPr lang="hu-HU" sz="2200" b="1" dirty="0" err="1">
                <a:solidFill>
                  <a:srgbClr val="004591"/>
                </a:solidFill>
              </a:rPr>
              <a:t>disciplines</a:t>
            </a:r>
            <a:endParaRPr lang="hu-HU" sz="2200" b="1" dirty="0">
              <a:solidFill>
                <a:srgbClr val="004591"/>
              </a:solidFill>
            </a:endParaRPr>
          </a:p>
          <a:p>
            <a:pPr marL="3712797" lvl="7" indent="-285750" algn="just">
              <a:buFont typeface="Wingdings" panose="05000000000000000000" pitchFamily="2" charset="2"/>
              <a:buChar char="Ø"/>
            </a:pPr>
            <a:endParaRPr lang="hu-HU" sz="2200" b="1" dirty="0">
              <a:solidFill>
                <a:srgbClr val="004591"/>
              </a:solidFill>
              <a:latin typeface="+mj-lt"/>
            </a:endParaRPr>
          </a:p>
          <a:p>
            <a:pPr marL="2798917" lvl="5" indent="-285750" algn="just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004591"/>
                </a:solidFill>
              </a:rPr>
              <a:t>Proposed</a:t>
            </a:r>
            <a:r>
              <a:rPr lang="hu-HU" sz="2200" b="1" dirty="0">
                <a:solidFill>
                  <a:srgbClr val="004591"/>
                </a:solidFill>
              </a:rPr>
              <a:t> </a:t>
            </a:r>
            <a:r>
              <a:rPr lang="hu-HU" sz="2200" b="1" dirty="0" err="1">
                <a:solidFill>
                  <a:srgbClr val="004591"/>
                </a:solidFill>
              </a:rPr>
              <a:t>timeline</a:t>
            </a:r>
            <a:endParaRPr lang="hu-HU" sz="2200" b="1" dirty="0">
              <a:solidFill>
                <a:srgbClr val="004591"/>
              </a:solidFill>
            </a:endParaRPr>
          </a:p>
          <a:p>
            <a:pPr marL="3712797" lvl="7" indent="-285750" algn="just">
              <a:buFont typeface="Wingdings" panose="05000000000000000000" pitchFamily="2" charset="2"/>
              <a:buChar char="Ø"/>
            </a:pPr>
            <a:endParaRPr lang="hu-HU" sz="2200" b="1" dirty="0">
              <a:solidFill>
                <a:srgbClr val="004591"/>
              </a:solidFill>
            </a:endParaRPr>
          </a:p>
          <a:p>
            <a:pPr marL="3255856" lvl="6" indent="-285750" algn="just">
              <a:buFont typeface="Wingdings" panose="05000000000000000000" pitchFamily="2" charset="2"/>
              <a:buChar char="Ø"/>
            </a:pPr>
            <a:r>
              <a:rPr lang="hu-HU" sz="2200" b="1" dirty="0" err="1">
                <a:solidFill>
                  <a:srgbClr val="FDC617"/>
                </a:solidFill>
              </a:rPr>
              <a:t>Milestones</a:t>
            </a:r>
            <a:r>
              <a:rPr lang="hu-HU" sz="2200" b="1" dirty="0">
                <a:solidFill>
                  <a:srgbClr val="FDC617"/>
                </a:solidFill>
              </a:rPr>
              <a:t> &amp; </a:t>
            </a:r>
            <a:r>
              <a:rPr lang="hu-HU" sz="2200" b="1" dirty="0" err="1">
                <a:solidFill>
                  <a:srgbClr val="FDC617"/>
                </a:solidFill>
              </a:rPr>
              <a:t>indicators</a:t>
            </a:r>
            <a:endParaRPr lang="hu-HU" sz="2200" b="1" dirty="0">
              <a:solidFill>
                <a:srgbClr val="FDC617"/>
              </a:solidFill>
            </a:endParaRPr>
          </a:p>
          <a:p>
            <a:pPr marL="3712797" lvl="7" indent="-285750" algn="just">
              <a:buFont typeface="Wingdings" panose="05000000000000000000" pitchFamily="2" charset="2"/>
              <a:buChar char="Ø"/>
            </a:pPr>
            <a:endParaRPr lang="hu-HU" b="1" dirty="0">
              <a:solidFill>
                <a:srgbClr val="004591"/>
              </a:solidFill>
            </a:endParaRPr>
          </a:p>
          <a:p>
            <a:pPr algn="just"/>
            <a:endParaRPr lang="en-GB" sz="2000" b="1" i="1" dirty="0">
              <a:solidFill>
                <a:schemeClr val="accent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GB" sz="2000" b="1" i="1" dirty="0">
              <a:solidFill>
                <a:schemeClr val="accent1"/>
              </a:solidFill>
            </a:endParaRPr>
          </a:p>
          <a:p>
            <a:pPr algn="ctr"/>
            <a:endParaRPr lang="en-GB" sz="2000" b="1" i="1" u="sng" dirty="0">
              <a:solidFill>
                <a:schemeClr val="accent1"/>
              </a:solidFill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22831"/>
            <a:ext cx="6607581" cy="686006"/>
          </a:xfrm>
        </p:spPr>
        <p:txBody>
          <a:bodyPr>
            <a:normAutofit/>
          </a:bodyPr>
          <a:lstStyle/>
          <a:p>
            <a:r>
              <a:rPr lang="hu-HU" sz="3000" dirty="0"/>
              <a:t>CONTENT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8956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-140228" y="137789"/>
            <a:ext cx="7387695" cy="686006"/>
          </a:xfrm>
        </p:spPr>
        <p:txBody>
          <a:bodyPr>
            <a:normAutofit/>
          </a:bodyPr>
          <a:lstStyle/>
          <a:p>
            <a:r>
              <a:rPr lang="hu-HU" sz="2400" dirty="0" err="1"/>
              <a:t>Legal</a:t>
            </a:r>
            <a:r>
              <a:rPr lang="hu-HU" sz="2400" dirty="0"/>
              <a:t> and </a:t>
            </a:r>
            <a:r>
              <a:rPr lang="hu-HU" sz="2400" dirty="0" err="1"/>
              <a:t>Policies</a:t>
            </a:r>
            <a:r>
              <a:rPr lang="hu-HU" sz="2400" dirty="0"/>
              <a:t> </a:t>
            </a:r>
            <a:r>
              <a:rPr lang="hu-HU" sz="2400" dirty="0" err="1"/>
              <a:t>Area</a:t>
            </a:r>
            <a:endParaRPr lang="en-US" sz="2400" dirty="0"/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156572" y="1269657"/>
            <a:ext cx="4351633" cy="40403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ts val="1200"/>
              </a:spcBef>
            </a:pPr>
            <a:endParaRPr lang="en-US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69423"/>
              </p:ext>
            </p:extLst>
          </p:nvPr>
        </p:nvGraphicFramePr>
        <p:xfrm>
          <a:off x="424542" y="1396997"/>
          <a:ext cx="832757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487">
                  <a:extLst>
                    <a:ext uri="{9D8B030D-6E8A-4147-A177-3AD203B41FA5}">
                      <a16:colId xmlns:a16="http://schemas.microsoft.com/office/drawing/2014/main" val="2105317955"/>
                    </a:ext>
                  </a:extLst>
                </a:gridCol>
                <a:gridCol w="4539342">
                  <a:extLst>
                    <a:ext uri="{9D8B030D-6E8A-4147-A177-3AD203B41FA5}">
                      <a16:colId xmlns:a16="http://schemas.microsoft.com/office/drawing/2014/main" val="3171656487"/>
                    </a:ext>
                  </a:extLst>
                </a:gridCol>
                <a:gridCol w="2024742">
                  <a:extLst>
                    <a:ext uri="{9D8B030D-6E8A-4147-A177-3AD203B41FA5}">
                      <a16:colId xmlns:a16="http://schemas.microsoft.com/office/drawing/2014/main" val="2041631610"/>
                    </a:ext>
                  </a:extLst>
                </a:gridCol>
              </a:tblGrid>
              <a:tr h="709389"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§"/>
                      </a:pP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Critical</a:t>
                      </a:r>
                      <a:r>
                        <a:rPr lang="hu-HU" sz="2200" dirty="0">
                          <a:solidFill>
                            <a:srgbClr val="FDC617"/>
                          </a:solidFill>
                        </a:rPr>
                        <a:t> </a:t>
                      </a: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Factors</a:t>
                      </a:r>
                      <a:endParaRPr lang="en-US" sz="2200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kern="1200" dirty="0" err="1">
                          <a:solidFill>
                            <a:srgbClr val="FDC617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hu-HU" sz="2200" b="1" kern="1200" dirty="0">
                        <a:solidFill>
                          <a:srgbClr val="FDC61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Milestones</a:t>
                      </a:r>
                      <a:r>
                        <a:rPr lang="hu-HU" sz="2200" b="1" dirty="0">
                          <a:solidFill>
                            <a:srgbClr val="FDC617"/>
                          </a:solidFill>
                        </a:rPr>
                        <a:t> &amp; </a:t>
                      </a: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indicators</a:t>
                      </a:r>
                      <a:endParaRPr lang="hu-HU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03748"/>
                  </a:ext>
                </a:extLst>
              </a:tr>
              <a:tr h="3870396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Separate collection of waste is not facilitated enough by national and EU-level regulations.</a:t>
                      </a:r>
                    </a:p>
                    <a:p>
                      <a:pPr marL="285750" lvl="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targets for waste prevention, reuse and recycling are missing.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Forming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designated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group</a:t>
                      </a:r>
                      <a:r>
                        <a:rPr lang="hu-HU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policymaking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first-hand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oint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stakeholder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analysis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1" kern="1200" dirty="0">
                        <a:solidFill>
                          <a:srgbClr val="00459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ollaboration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partnership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employer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organizations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Identifying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obstructive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laws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current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legislation</a:t>
                      </a:r>
                      <a:endParaRPr lang="en-US" sz="2000" b="1" kern="1200" dirty="0">
                        <a:solidFill>
                          <a:srgbClr val="00459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Defining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2000" b="1" kern="1200" dirty="0" err="1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modification</a:t>
                      </a:r>
                      <a:r>
                        <a:rPr lang="de-AT" sz="2000" b="1" kern="1200" dirty="0">
                          <a:solidFill>
                            <a:srgbClr val="00459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2000" b="1" kern="1200" dirty="0">
                        <a:solidFill>
                          <a:srgbClr val="00459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developed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relationships</a:t>
                      </a:r>
                      <a:b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mproved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collaboration</a:t>
                      </a:r>
                      <a:b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fficiency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2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-140228" y="137789"/>
            <a:ext cx="7387695" cy="686006"/>
          </a:xfrm>
        </p:spPr>
        <p:txBody>
          <a:bodyPr>
            <a:normAutofit fontScale="90000"/>
          </a:bodyPr>
          <a:lstStyle/>
          <a:p>
            <a:r>
              <a:rPr lang="hu-HU" sz="3000" dirty="0" err="1">
                <a:solidFill>
                  <a:schemeClr val="tx1"/>
                </a:solidFill>
              </a:rPr>
              <a:t>Waste</a:t>
            </a:r>
            <a:r>
              <a:rPr lang="hu-HU" sz="3000" dirty="0">
                <a:solidFill>
                  <a:schemeClr val="tx1"/>
                </a:solidFill>
              </a:rPr>
              <a:t> management – ENTeR Pilot </a:t>
            </a:r>
            <a:r>
              <a:rPr lang="hu-HU" sz="3000" dirty="0" err="1">
                <a:solidFill>
                  <a:schemeClr val="tx1"/>
                </a:solidFill>
              </a:rPr>
              <a:t>cases</a:t>
            </a:r>
            <a:endParaRPr lang="it-IT" sz="3000" dirty="0">
              <a:solidFill>
                <a:schemeClr val="tx1"/>
              </a:solidFill>
            </a:endParaRPr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156572" y="1269657"/>
            <a:ext cx="4351633" cy="40403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ts val="1200"/>
              </a:spcBef>
            </a:pPr>
            <a:endParaRPr lang="en-US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06974"/>
              </p:ext>
            </p:extLst>
          </p:nvPr>
        </p:nvGraphicFramePr>
        <p:xfrm>
          <a:off x="424542" y="1396997"/>
          <a:ext cx="8327571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487">
                  <a:extLst>
                    <a:ext uri="{9D8B030D-6E8A-4147-A177-3AD203B41FA5}">
                      <a16:colId xmlns:a16="http://schemas.microsoft.com/office/drawing/2014/main" val="2105317955"/>
                    </a:ext>
                  </a:extLst>
                </a:gridCol>
                <a:gridCol w="4539342">
                  <a:extLst>
                    <a:ext uri="{9D8B030D-6E8A-4147-A177-3AD203B41FA5}">
                      <a16:colId xmlns:a16="http://schemas.microsoft.com/office/drawing/2014/main" val="3171656487"/>
                    </a:ext>
                  </a:extLst>
                </a:gridCol>
                <a:gridCol w="2024742">
                  <a:extLst>
                    <a:ext uri="{9D8B030D-6E8A-4147-A177-3AD203B41FA5}">
                      <a16:colId xmlns:a16="http://schemas.microsoft.com/office/drawing/2014/main" val="2041631610"/>
                    </a:ext>
                  </a:extLst>
                </a:gridCol>
              </a:tblGrid>
              <a:tr h="709389"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§"/>
                      </a:pP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Critical</a:t>
                      </a:r>
                      <a:r>
                        <a:rPr lang="hu-HU" sz="2200" dirty="0">
                          <a:solidFill>
                            <a:srgbClr val="FDC617"/>
                          </a:solidFill>
                        </a:rPr>
                        <a:t> </a:t>
                      </a: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Factors</a:t>
                      </a:r>
                      <a:endParaRPr lang="en-US" sz="2200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kern="1200" dirty="0" err="1">
                          <a:solidFill>
                            <a:srgbClr val="FDC617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hu-HU" sz="2200" b="1" kern="1200" dirty="0">
                        <a:solidFill>
                          <a:srgbClr val="FDC61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Milestones</a:t>
                      </a:r>
                      <a:r>
                        <a:rPr lang="hu-HU" sz="2200" b="1" dirty="0">
                          <a:solidFill>
                            <a:srgbClr val="FDC617"/>
                          </a:solidFill>
                        </a:rPr>
                        <a:t> &amp; </a:t>
                      </a: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indicators</a:t>
                      </a:r>
                      <a:endParaRPr lang="hu-HU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03748"/>
                  </a:ext>
                </a:extLst>
              </a:tr>
              <a:tr h="3870396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Problematic storing of production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Expensive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recycling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</a:rPr>
                        <a:t>S</a:t>
                      </a:r>
                      <a:r>
                        <a:rPr lang="en-US" sz="2000" b="1" dirty="0" err="1">
                          <a:solidFill>
                            <a:srgbClr val="004591"/>
                          </a:solidFill>
                        </a:rPr>
                        <a:t>pecialized</a:t>
                      </a: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 databases </a:t>
                      </a:r>
                      <a:br>
                        <a:rPr lang="hu-HU" sz="2000" b="1" dirty="0">
                          <a:solidFill>
                            <a:srgbClr val="004591"/>
                          </a:solidFill>
                        </a:rPr>
                      </a:br>
                      <a:r>
                        <a:rPr lang="en-US" dirty="0"/>
                        <a:t>for exchanging information, materials and technologies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Analysis</a:t>
                      </a:r>
                      <a:br>
                        <a:rPr lang="hu-HU" sz="1800" b="0" dirty="0">
                          <a:solidFill>
                            <a:schemeClr val="dk1"/>
                          </a:solidFill>
                        </a:rPr>
                      </a:br>
                      <a:r>
                        <a:rPr lang="en-US" dirty="0"/>
                        <a:t>of textile production waste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</a:rPr>
                        <a:t>I</a:t>
                      </a:r>
                      <a:r>
                        <a:rPr lang="en-US" sz="2000" b="1" dirty="0" err="1">
                          <a:solidFill>
                            <a:srgbClr val="004591"/>
                          </a:solidFill>
                        </a:rPr>
                        <a:t>mproving</a:t>
                      </a: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 efficiency</a:t>
                      </a:r>
                      <a:br>
                        <a:rPr lang="hu-HU" dirty="0"/>
                      </a:br>
                      <a:r>
                        <a:rPr lang="en-US" dirty="0"/>
                        <a:t>of recycling methods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</a:rPr>
                        <a:t>S</a:t>
                      </a:r>
                      <a:r>
                        <a:rPr lang="en-US" sz="2000" b="1" dirty="0" err="1">
                          <a:solidFill>
                            <a:srgbClr val="004591"/>
                          </a:solidFill>
                        </a:rPr>
                        <a:t>tudying</a:t>
                      </a: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 other models</a:t>
                      </a:r>
                      <a:br>
                        <a:rPr lang="hu-HU" dirty="0"/>
                      </a:br>
                      <a:r>
                        <a:rPr lang="en-US" dirty="0"/>
                        <a:t>of waste recovery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Implement</a:t>
                      </a:r>
                      <a:r>
                        <a:rPr lang="hu-HU" sz="2000" b="1" dirty="0" err="1">
                          <a:solidFill>
                            <a:srgbClr val="004591"/>
                          </a:solidFill>
                        </a:rPr>
                        <a:t>ation</a:t>
                      </a:r>
                      <a:br>
                        <a:rPr lang="hu-HU" dirty="0"/>
                      </a:br>
                      <a:r>
                        <a:rPr lang="hu-HU" dirty="0"/>
                        <a:t>of </a:t>
                      </a:r>
                      <a:r>
                        <a:rPr lang="en-US" dirty="0"/>
                        <a:t>corresponding recycling methods</a:t>
                      </a:r>
                      <a:endParaRPr lang="hu-HU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Developing</a:t>
                      </a:r>
                      <a:r>
                        <a:rPr lang="hu-HU" sz="2000" b="1" baseline="0" dirty="0">
                          <a:solidFill>
                            <a:srgbClr val="004591"/>
                          </a:solidFill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4591"/>
                          </a:solidFill>
                        </a:rPr>
                        <a:t>storage practices</a:t>
                      </a:r>
                      <a:br>
                        <a:rPr lang="hu-HU" dirty="0"/>
                      </a:br>
                      <a:r>
                        <a:rPr lang="en-US" dirty="0"/>
                        <a:t>of manufacturing plants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practices:  companies and countries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mproved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logistic system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fficiency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56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/>
              <a:t>Research, </a:t>
            </a:r>
            <a:r>
              <a:rPr lang="hu-HU" sz="3000" dirty="0" err="1"/>
              <a:t>technologies</a:t>
            </a:r>
            <a:endParaRPr lang="it-IT" sz="3000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75180"/>
              </p:ext>
            </p:extLst>
          </p:nvPr>
        </p:nvGraphicFramePr>
        <p:xfrm>
          <a:off x="0" y="1110396"/>
          <a:ext cx="9144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1529">
                  <a:extLst>
                    <a:ext uri="{9D8B030D-6E8A-4147-A177-3AD203B41FA5}">
                      <a16:colId xmlns:a16="http://schemas.microsoft.com/office/drawing/2014/main" val="2105317955"/>
                    </a:ext>
                  </a:extLst>
                </a:gridCol>
                <a:gridCol w="4949055">
                  <a:extLst>
                    <a:ext uri="{9D8B030D-6E8A-4147-A177-3AD203B41FA5}">
                      <a16:colId xmlns:a16="http://schemas.microsoft.com/office/drawing/2014/main" val="3171656487"/>
                    </a:ext>
                  </a:extLst>
                </a:gridCol>
                <a:gridCol w="2043416">
                  <a:extLst>
                    <a:ext uri="{9D8B030D-6E8A-4147-A177-3AD203B41FA5}">
                      <a16:colId xmlns:a16="http://schemas.microsoft.com/office/drawing/2014/main" val="2041631610"/>
                    </a:ext>
                  </a:extLst>
                </a:gridCol>
              </a:tblGrid>
              <a:tr h="753729">
                <a:tc>
                  <a:txBody>
                    <a:bodyPr/>
                    <a:lstStyle/>
                    <a:p>
                      <a:pPr algn="ctr"/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Critical</a:t>
                      </a:r>
                      <a:r>
                        <a:rPr lang="hu-HU" sz="2200" dirty="0">
                          <a:solidFill>
                            <a:srgbClr val="FDC617"/>
                          </a:solidFill>
                        </a:rPr>
                        <a:t> </a:t>
                      </a:r>
                      <a:r>
                        <a:rPr lang="hu-HU" sz="2200" dirty="0" err="1">
                          <a:solidFill>
                            <a:srgbClr val="FDC617"/>
                          </a:solidFill>
                        </a:rPr>
                        <a:t>Factors</a:t>
                      </a:r>
                      <a:endParaRPr lang="en-US" sz="2200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kern="1200" dirty="0" err="1">
                          <a:solidFill>
                            <a:srgbClr val="FDC617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hu-HU" sz="2200" b="1" kern="1200" dirty="0">
                        <a:solidFill>
                          <a:srgbClr val="FDC61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Indicators</a:t>
                      </a:r>
                      <a:endParaRPr lang="hu-HU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03748"/>
                  </a:ext>
                </a:extLst>
              </a:tr>
              <a:tr h="4844651"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technological and technical recycling solutions</a:t>
                      </a:r>
                    </a:p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separation, storage and logistics</a:t>
                      </a:r>
                    </a:p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interest is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identifying new technologies </a:t>
                      </a:r>
                      <a:r>
                        <a:rPr lang="en-US" sz="2000" b="1" dirty="0">
                          <a:solidFill>
                            <a:schemeClr val="accent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of waste recovery and finding their places of use (e.g. mono-fraction, homogeneous and valuable waste)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to investigate ways of re-using of waste </a:t>
                      </a:r>
                      <a:r>
                        <a:rPr lang="en-US" sz="2000" b="1" dirty="0">
                          <a:solidFill>
                            <a:schemeClr val="accent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coming from technical textiles especially by the technical character of such textiles (e.g. heavy coated or laminated, composites with latex, paper etc.)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to study removal of chemical substances </a:t>
                      </a:r>
                      <a:r>
                        <a:rPr lang="en-US" sz="2000" b="1" dirty="0">
                          <a:solidFill>
                            <a:schemeClr val="accent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from textile waste</a:t>
                      </a:r>
                      <a:endParaRPr lang="hu-HU" sz="2000" b="1" dirty="0">
                        <a:solidFill>
                          <a:schemeClr val="accent6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Technological</a:t>
                      </a: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imes New Roman" panose="02020603050405020304" pitchFamily="18" charset="0"/>
                        </a:rPr>
                        <a:t>transfer</a:t>
                      </a:r>
                      <a:endParaRPr lang="en-US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/>
                        <a:t>Research </a:t>
                      </a:r>
                      <a:r>
                        <a:rPr lang="hu-HU" dirty="0" err="1"/>
                        <a:t>institutes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Support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for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companies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technologies implemented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Publishing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studies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conducting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projects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27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 err="1">
                <a:solidFill>
                  <a:schemeClr val="tx1"/>
                </a:solidFill>
              </a:rPr>
              <a:t>Communication</a:t>
            </a:r>
            <a:r>
              <a:rPr lang="hu-HU" sz="3000" dirty="0">
                <a:solidFill>
                  <a:schemeClr val="tx1"/>
                </a:solidFill>
              </a:rPr>
              <a:t> – M3P</a:t>
            </a:r>
            <a:endParaRPr lang="it-IT" sz="3000" dirty="0">
              <a:solidFill>
                <a:schemeClr val="tx1"/>
              </a:solidFill>
            </a:endParaRPr>
          </a:p>
        </p:txBody>
      </p:sp>
      <p:sp>
        <p:nvSpPr>
          <p:cNvPr id="8" name="Segnaposto testo 2"/>
          <p:cNvSpPr txBox="1">
            <a:spLocks/>
          </p:cNvSpPr>
          <p:nvPr/>
        </p:nvSpPr>
        <p:spPr>
          <a:xfrm>
            <a:off x="156572" y="1269657"/>
            <a:ext cx="4351633" cy="40403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ts val="1200"/>
              </a:spcBef>
            </a:pPr>
            <a:endParaRPr lang="en-US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91262"/>
              </p:ext>
            </p:extLst>
          </p:nvPr>
        </p:nvGraphicFramePr>
        <p:xfrm>
          <a:off x="424542" y="1091821"/>
          <a:ext cx="8327571" cy="493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509">
                  <a:extLst>
                    <a:ext uri="{9D8B030D-6E8A-4147-A177-3AD203B41FA5}">
                      <a16:colId xmlns:a16="http://schemas.microsoft.com/office/drawing/2014/main" val="2105317955"/>
                    </a:ext>
                  </a:extLst>
                </a:gridCol>
                <a:gridCol w="4640239">
                  <a:extLst>
                    <a:ext uri="{9D8B030D-6E8A-4147-A177-3AD203B41FA5}">
                      <a16:colId xmlns:a16="http://schemas.microsoft.com/office/drawing/2014/main" val="3171656487"/>
                    </a:ext>
                  </a:extLst>
                </a:gridCol>
                <a:gridCol w="1982823">
                  <a:extLst>
                    <a:ext uri="{9D8B030D-6E8A-4147-A177-3AD203B41FA5}">
                      <a16:colId xmlns:a16="http://schemas.microsoft.com/office/drawing/2014/main" val="2041631610"/>
                    </a:ext>
                  </a:extLst>
                </a:gridCol>
              </a:tblGrid>
              <a:tr h="812200">
                <a:tc>
                  <a:txBody>
                    <a:bodyPr/>
                    <a:lstStyle/>
                    <a:p>
                      <a:pPr algn="ctr"/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Critical</a:t>
                      </a:r>
                      <a:r>
                        <a:rPr lang="hu-HU" sz="2200" b="1" dirty="0">
                          <a:solidFill>
                            <a:srgbClr val="FDC617"/>
                          </a:solidFill>
                        </a:rPr>
                        <a:t> </a:t>
                      </a: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Factors</a:t>
                      </a:r>
                      <a:endParaRPr lang="en-US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3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kern="1200" dirty="0" err="1">
                          <a:solidFill>
                            <a:srgbClr val="FDC617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endParaRPr lang="hu-HU" sz="2200" b="1" kern="1200" dirty="0">
                        <a:solidFill>
                          <a:srgbClr val="FDC617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6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Milestones</a:t>
                      </a:r>
                      <a:r>
                        <a:rPr lang="hu-HU" sz="2200" b="1" dirty="0">
                          <a:solidFill>
                            <a:srgbClr val="FDC617"/>
                          </a:solidFill>
                        </a:rPr>
                        <a:t> &amp; </a:t>
                      </a:r>
                      <a:r>
                        <a:rPr lang="hu-HU" sz="2200" b="1" dirty="0" err="1">
                          <a:solidFill>
                            <a:srgbClr val="FDC617"/>
                          </a:solidFill>
                        </a:rPr>
                        <a:t>indicators</a:t>
                      </a:r>
                      <a:endParaRPr lang="hu-HU" sz="2200" b="1" dirty="0">
                        <a:solidFill>
                          <a:srgbClr val="FDC61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03748"/>
                  </a:ext>
                </a:extLst>
              </a:tr>
              <a:tr h="4125372"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ogistic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obstacles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data </a:t>
                      </a:r>
                      <a:endParaRPr lang="hu-H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ground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supply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A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Identifying</a:t>
                      </a: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persons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established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support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Maintenance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improvement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Dissemination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events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sessions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="1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dditional</a:t>
                      </a:r>
                      <a:r>
                        <a:rPr lang="hu-HU" sz="2000" b="1" baseline="0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b="1" baseline="0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features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transfer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activities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baseline="0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Expanding</a:t>
                      </a:r>
                      <a:r>
                        <a:rPr lang="hu-HU" sz="2000" b="1" baseline="0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b="1" baseline="0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scope</a:t>
                      </a:r>
                      <a:endParaRPr lang="hu-HU" sz="2000" b="1" baseline="0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know-hows, </a:t>
                      </a: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tutorials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groups</a:t>
                      </a:r>
                      <a:r>
                        <a:rPr lang="hu-HU" sz="18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r>
                        <a:rPr lang="en-GB" sz="200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hu-HU" sz="20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u-HU" sz="2000" b="1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hu-HU" sz="2000" b="1" baseline="0" dirty="0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pilot </a:t>
                      </a:r>
                      <a:r>
                        <a:rPr lang="hu-HU" sz="2000" b="1" baseline="0" dirty="0" err="1">
                          <a:solidFill>
                            <a:srgbClr val="00459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cases</a:t>
                      </a:r>
                      <a:endParaRPr lang="hu-HU" sz="2000" b="1" dirty="0">
                        <a:solidFill>
                          <a:srgbClr val="00459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u-HU" sz="180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based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hu-HU" sz="1800" baseline="0" dirty="0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M3P </a:t>
                      </a:r>
                      <a:r>
                        <a:rPr lang="hu-HU" sz="1800" baseline="0" dirty="0" err="1">
                          <a:solidFill>
                            <a:srgbClr val="4D4D4E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collaborations</a:t>
                      </a:r>
                      <a:endParaRPr lang="en-US" sz="1800" dirty="0">
                        <a:solidFill>
                          <a:srgbClr val="4D4D4E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Companies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Manufacturers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/>
                        <a:t>Service </a:t>
                      </a:r>
                      <a:r>
                        <a:rPr lang="hu-HU" dirty="0" err="1"/>
                        <a:t>providers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Waste</a:t>
                      </a:r>
                      <a:endParaRPr lang="hu-HU" dirty="0"/>
                    </a:p>
                    <a:p>
                      <a:pPr marL="285750" indent="-285750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hu-HU" dirty="0" err="1"/>
                        <a:t>Exchanges</a:t>
                      </a:r>
                      <a:endParaRPr lang="hu-HU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62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751</TotalTime>
  <Words>1104</Words>
  <Application>Microsoft Office PowerPoint</Application>
  <PresentationFormat>Diavetítés a képernyőre (4:3 oldalarány)</PresentationFormat>
  <Paragraphs>189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Gill Sans</vt:lpstr>
      <vt:lpstr>Raleway Light</vt:lpstr>
      <vt:lpstr>Trebuchet MS</vt:lpstr>
      <vt:lpstr>Wingdings</vt:lpstr>
      <vt:lpstr>Wingdings 2</vt:lpstr>
      <vt:lpstr>CentralEurope_iService</vt:lpstr>
      <vt:lpstr>PowerPoint-bemutató</vt:lpstr>
      <vt:lpstr>What?</vt:lpstr>
      <vt:lpstr>WHY?</vt:lpstr>
      <vt:lpstr>LINES OF ACTION</vt:lpstr>
      <vt:lpstr>CONTENT</vt:lpstr>
      <vt:lpstr>Legal and Policies Area</vt:lpstr>
      <vt:lpstr>Waste management – ENTeR Pilot cases</vt:lpstr>
      <vt:lpstr>Research, technologies</vt:lpstr>
      <vt:lpstr>Communication – M3P</vt:lpstr>
      <vt:lpstr>Education – training modules</vt:lpstr>
      <vt:lpstr>Funding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Kokas Palicska, Lívia Dr.</cp:lastModifiedBy>
  <cp:revision>2170</cp:revision>
  <dcterms:created xsi:type="dcterms:W3CDTF">2014-11-12T21:47:38Z</dcterms:created>
  <dcterms:modified xsi:type="dcterms:W3CDTF">2020-11-10T09:37:21Z</dcterms:modified>
</cp:coreProperties>
</file>