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Lst>
  <p:notesMasterIdLst>
    <p:notesMasterId r:id="rId57"/>
  </p:notesMasterIdLst>
  <p:handoutMasterIdLst>
    <p:handoutMasterId r:id="rId58"/>
  </p:handoutMasterIdLst>
  <p:sldIdLst>
    <p:sldId id="658" r:id="rId5"/>
    <p:sldId id="655" r:id="rId6"/>
    <p:sldId id="725" r:id="rId7"/>
    <p:sldId id="720" r:id="rId8"/>
    <p:sldId id="698" r:id="rId9"/>
    <p:sldId id="745" r:id="rId10"/>
    <p:sldId id="746" r:id="rId11"/>
    <p:sldId id="732" r:id="rId12"/>
    <p:sldId id="733" r:id="rId13"/>
    <p:sldId id="734" r:id="rId14"/>
    <p:sldId id="735" r:id="rId15"/>
    <p:sldId id="736" r:id="rId16"/>
    <p:sldId id="737" r:id="rId17"/>
    <p:sldId id="738" r:id="rId18"/>
    <p:sldId id="739" r:id="rId19"/>
    <p:sldId id="747" r:id="rId20"/>
    <p:sldId id="741" r:id="rId21"/>
    <p:sldId id="742" r:id="rId22"/>
    <p:sldId id="743" r:id="rId23"/>
    <p:sldId id="744" r:id="rId24"/>
    <p:sldId id="784" r:id="rId25"/>
    <p:sldId id="730" r:id="rId26"/>
    <p:sldId id="753" r:id="rId27"/>
    <p:sldId id="756" r:id="rId28"/>
    <p:sldId id="758" r:id="rId29"/>
    <p:sldId id="760" r:id="rId30"/>
    <p:sldId id="762" r:id="rId31"/>
    <p:sldId id="764" r:id="rId32"/>
    <p:sldId id="766" r:id="rId33"/>
    <p:sldId id="768" r:id="rId34"/>
    <p:sldId id="770" r:id="rId35"/>
    <p:sldId id="772" r:id="rId36"/>
    <p:sldId id="774" r:id="rId37"/>
    <p:sldId id="776" r:id="rId38"/>
    <p:sldId id="778" r:id="rId39"/>
    <p:sldId id="780" r:id="rId40"/>
    <p:sldId id="782" r:id="rId41"/>
    <p:sldId id="755" r:id="rId42"/>
    <p:sldId id="757" r:id="rId43"/>
    <p:sldId id="759" r:id="rId44"/>
    <p:sldId id="761" r:id="rId45"/>
    <p:sldId id="763" r:id="rId46"/>
    <p:sldId id="765" r:id="rId47"/>
    <p:sldId id="767" r:id="rId48"/>
    <p:sldId id="769" r:id="rId49"/>
    <p:sldId id="771" r:id="rId50"/>
    <p:sldId id="773" r:id="rId51"/>
    <p:sldId id="775" r:id="rId52"/>
    <p:sldId id="777" r:id="rId53"/>
    <p:sldId id="779" r:id="rId54"/>
    <p:sldId id="781" r:id="rId55"/>
    <p:sldId id="783" r:id="rId56"/>
  </p:sldIdLst>
  <p:sldSz cx="9144000" cy="6858000" type="screen4x3"/>
  <p:notesSz cx="6858000" cy="91440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0F21"/>
    <a:srgbClr val="000000"/>
    <a:srgbClr val="7494A4"/>
    <a:srgbClr val="77726B"/>
    <a:srgbClr val="67635D"/>
    <a:srgbClr val="B78B02"/>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A6E65-2B96-7E47-AF17-6443884EABFF}" v="206" dt="2020-03-31T10:04:19.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84719" autoAdjust="0"/>
  </p:normalViewPr>
  <p:slideViewPr>
    <p:cSldViewPr snapToGrid="0" snapToObjects="1">
      <p:cViewPr>
        <p:scale>
          <a:sx n="78" d="100"/>
          <a:sy n="78" d="100"/>
        </p:scale>
        <p:origin x="-1854" y="-390"/>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2" d="100"/>
          <a:sy n="102" d="100"/>
        </p:scale>
        <p:origin x="-35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pPr/>
              <a:t>10/9/2020</a:t>
            </a:fld>
            <a:endParaRPr lang="en-US" dirty="0">
              <a:latin typeface="Trebuchet M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pPr/>
              <a:t>‹N›</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10/9/2020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a:t>
            </a:r>
            <a:r>
              <a:rPr lang="it-IT" sz="1050" dirty="0" smtClean="0"/>
              <a:t>2</a:t>
            </a:r>
            <a:r>
              <a:rPr lang="cs-CZ" sz="1050" dirty="0" smtClean="0"/>
              <a:t>.</a:t>
            </a:r>
            <a:r>
              <a:rPr lang="it-IT" sz="1050" dirty="0" smtClean="0"/>
              <a:t>3</a:t>
            </a:r>
            <a:r>
              <a:rPr lang="cs-CZ" sz="1050" dirty="0" smtClean="0"/>
              <a:t> </a:t>
            </a:r>
            <a:r>
              <a:rPr lang="it-IT" sz="1050" dirty="0" smtClean="0"/>
              <a:t> </a:t>
            </a:r>
            <a:r>
              <a:rPr lang="en-US" sz="1000" dirty="0" smtClean="0"/>
              <a:t>What we need to reach 2030 target</a:t>
            </a:r>
            <a:endParaRPr lang="en-GB" sz="1000" dirty="0" smtClean="0"/>
          </a:p>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45602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What we need to reach 2030 target</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80269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a:t>
            </a:r>
            <a:r>
              <a:rPr lang="it-IT" sz="1050" dirty="0" smtClean="0"/>
              <a:t>2</a:t>
            </a:r>
            <a:r>
              <a:rPr lang="cs-CZ" sz="1050" dirty="0" smtClean="0"/>
              <a:t>.</a:t>
            </a:r>
            <a:r>
              <a:rPr lang="it-IT" sz="1050" dirty="0" smtClean="0"/>
              <a:t>4 </a:t>
            </a:r>
            <a:r>
              <a:rPr lang="cs-CZ" sz="1000" dirty="0" smtClean="0"/>
              <a:t>Member </a:t>
            </a:r>
            <a:r>
              <a:rPr lang="it-IT" sz="1000" dirty="0" smtClean="0"/>
              <a:t>S</a:t>
            </a:r>
            <a:r>
              <a:rPr lang="cs-CZ" sz="1000" dirty="0" smtClean="0"/>
              <a:t>tates’ progress</a:t>
            </a:r>
            <a:endParaRPr lang="en-GB" sz="1000" i="1" dirty="0" smtClean="0"/>
          </a:p>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15787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cs-CZ" dirty="0" smtClean="0"/>
              <a:t>Member </a:t>
            </a:r>
            <a:r>
              <a:rPr lang="it-IT" dirty="0" smtClean="0"/>
              <a:t>S</a:t>
            </a:r>
            <a:r>
              <a:rPr lang="cs-CZ" dirty="0" smtClean="0"/>
              <a:t>tates’ progress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349139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a:t>
            </a:r>
            <a:r>
              <a:rPr lang="it-IT" sz="1050" dirty="0" smtClean="0"/>
              <a:t>2</a:t>
            </a:r>
            <a:r>
              <a:rPr lang="cs-CZ" sz="1050" dirty="0" smtClean="0"/>
              <a:t>.</a:t>
            </a:r>
            <a:r>
              <a:rPr lang="it-IT" sz="1050" dirty="0" smtClean="0"/>
              <a:t>5 </a:t>
            </a:r>
            <a:r>
              <a:rPr lang="en-US" sz="1000" dirty="0" smtClean="0"/>
              <a:t>European policies to meet targets</a:t>
            </a:r>
            <a:endParaRPr lang="en-GB" sz="1000" i="1" dirty="0" smtClean="0"/>
          </a:p>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2142108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European policies to meet targets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404099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European policies to meet targets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20169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a:t>
            </a:r>
            <a:r>
              <a:rPr lang="it-IT" sz="1050" dirty="0" smtClean="0"/>
              <a:t>2</a:t>
            </a:r>
            <a:r>
              <a:rPr lang="cs-CZ" sz="1050" dirty="0" smtClean="0"/>
              <a:t>.</a:t>
            </a:r>
            <a:r>
              <a:rPr lang="it-IT" sz="1050" dirty="0" smtClean="0"/>
              <a:t>6 </a:t>
            </a:r>
            <a:r>
              <a:rPr lang="en-US" sz="1000" dirty="0" smtClean="0"/>
              <a:t>National policies to meet targets</a:t>
            </a:r>
          </a:p>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3431450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National policies to meet targets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410424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a:t>
            </a:r>
            <a:r>
              <a:rPr lang="it-IT" sz="1050" dirty="0" smtClean="0"/>
              <a:t>2</a:t>
            </a:r>
            <a:r>
              <a:rPr lang="cs-CZ" sz="1050" dirty="0" smtClean="0"/>
              <a:t>.</a:t>
            </a:r>
            <a:r>
              <a:rPr lang="it-IT" sz="1050" dirty="0" smtClean="0"/>
              <a:t>7 </a:t>
            </a:r>
            <a:r>
              <a:rPr lang="it-IT" sz="1000" dirty="0" err="1" smtClean="0"/>
              <a:t>Conclusions</a:t>
            </a:r>
            <a:endParaRPr lang="en-GB" sz="1000" i="1" dirty="0" smtClean="0"/>
          </a:p>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328606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000" dirty="0" smtClean="0"/>
              <a:t>Introduction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224487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Conclusions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239758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000" dirty="0" smtClean="0">
                <a:latin typeface="Trebuchet MS" pitchFamily="34" charset="0"/>
                <a:ea typeface="Tahoma" pitchFamily="34" charset="0"/>
                <a:cs typeface="Raleway"/>
              </a:rPr>
              <a:t>Author and tutor</a:t>
            </a:r>
            <a:endParaRPr lang="en-US" b="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416812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Selected</a:t>
            </a:r>
            <a:r>
              <a:rPr lang="it-IT" dirty="0" smtClean="0"/>
              <a:t> </a:t>
            </a:r>
            <a:r>
              <a:rPr lang="en-GB" dirty="0" smtClean="0"/>
              <a:t>resources</a:t>
            </a:r>
            <a:r>
              <a:rPr lang="it-IT" dirty="0" smtClean="0"/>
              <a:t> </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2737388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52836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3189985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172915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2308777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27</a:t>
            </a:fld>
            <a:endParaRPr lang="en-US" dirty="0"/>
          </a:p>
        </p:txBody>
      </p:sp>
    </p:spTree>
    <p:extLst>
      <p:ext uri="{BB962C8B-B14F-4D97-AF65-F5344CB8AC3E}">
        <p14:creationId xmlns:p14="http://schemas.microsoft.com/office/powerpoint/2010/main" val="2968118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28</a:t>
            </a:fld>
            <a:endParaRPr lang="en-US" dirty="0"/>
          </a:p>
        </p:txBody>
      </p:sp>
    </p:spTree>
    <p:extLst>
      <p:ext uri="{BB962C8B-B14F-4D97-AF65-F5344CB8AC3E}">
        <p14:creationId xmlns:p14="http://schemas.microsoft.com/office/powerpoint/2010/main" val="3965669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29</a:t>
            </a:fld>
            <a:endParaRPr lang="en-US" dirty="0"/>
          </a:p>
        </p:txBody>
      </p:sp>
    </p:spTree>
    <p:extLst>
      <p:ext uri="{BB962C8B-B14F-4D97-AF65-F5344CB8AC3E}">
        <p14:creationId xmlns:p14="http://schemas.microsoft.com/office/powerpoint/2010/main" val="331771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b="0" i="0" u="none" strike="noStrike" kern="1200" dirty="0" err="1" smtClean="0">
                <a:solidFill>
                  <a:schemeClr val="tx1"/>
                </a:solidFill>
                <a:effectLst/>
                <a:latin typeface="Trebuchet MS" pitchFamily="34" charset="0"/>
                <a:ea typeface="+mn-ea"/>
                <a:cs typeface="+mn-cs"/>
              </a:rPr>
              <a:t>Module</a:t>
            </a:r>
            <a:r>
              <a:rPr lang="it-IT" sz="1000" b="0" i="0" u="none" strike="noStrike" kern="1200" dirty="0" smtClean="0">
                <a:solidFill>
                  <a:schemeClr val="tx1"/>
                </a:solidFill>
                <a:effectLst/>
                <a:latin typeface="Trebuchet MS" pitchFamily="34" charset="0"/>
                <a:ea typeface="+mn-ea"/>
                <a:cs typeface="+mn-cs"/>
              </a:rPr>
              <a:t> </a:t>
            </a:r>
            <a:r>
              <a:rPr lang="it-IT" sz="1000" b="0" i="0" u="none" strike="noStrike" kern="1200" dirty="0" err="1" smtClean="0">
                <a:solidFill>
                  <a:schemeClr val="tx1"/>
                </a:solidFill>
                <a:effectLst/>
                <a:latin typeface="Trebuchet MS" pitchFamily="34" charset="0"/>
                <a:ea typeface="+mn-ea"/>
                <a:cs typeface="+mn-cs"/>
              </a:rPr>
              <a:t>objective</a:t>
            </a:r>
            <a:r>
              <a:rPr lang="it-IT" dirty="0" smtClean="0"/>
              <a:t> </a:t>
            </a:r>
            <a:endParaRPr lang="it-IT" b="0"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571606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30</a:t>
            </a:fld>
            <a:endParaRPr lang="en-US" dirty="0"/>
          </a:p>
        </p:txBody>
      </p:sp>
    </p:spTree>
    <p:extLst>
      <p:ext uri="{BB962C8B-B14F-4D97-AF65-F5344CB8AC3E}">
        <p14:creationId xmlns:p14="http://schemas.microsoft.com/office/powerpoint/2010/main" val="2266213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31</a:t>
            </a:fld>
            <a:endParaRPr lang="en-US" dirty="0"/>
          </a:p>
        </p:txBody>
      </p:sp>
    </p:spTree>
    <p:extLst>
      <p:ext uri="{BB962C8B-B14F-4D97-AF65-F5344CB8AC3E}">
        <p14:creationId xmlns:p14="http://schemas.microsoft.com/office/powerpoint/2010/main" val="3918777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32</a:t>
            </a:fld>
            <a:endParaRPr lang="en-US" dirty="0"/>
          </a:p>
        </p:txBody>
      </p:sp>
    </p:spTree>
    <p:extLst>
      <p:ext uri="{BB962C8B-B14F-4D97-AF65-F5344CB8AC3E}">
        <p14:creationId xmlns:p14="http://schemas.microsoft.com/office/powerpoint/2010/main" val="3359813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33</a:t>
            </a:fld>
            <a:endParaRPr lang="en-US" dirty="0"/>
          </a:p>
        </p:txBody>
      </p:sp>
    </p:spTree>
    <p:extLst>
      <p:ext uri="{BB962C8B-B14F-4D97-AF65-F5344CB8AC3E}">
        <p14:creationId xmlns:p14="http://schemas.microsoft.com/office/powerpoint/2010/main" val="3616880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1374099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35</a:t>
            </a:fld>
            <a:endParaRPr lang="en-US" dirty="0"/>
          </a:p>
        </p:txBody>
      </p:sp>
    </p:spTree>
    <p:extLst>
      <p:ext uri="{BB962C8B-B14F-4D97-AF65-F5344CB8AC3E}">
        <p14:creationId xmlns:p14="http://schemas.microsoft.com/office/powerpoint/2010/main" val="3127288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36</a:t>
            </a:fld>
            <a:endParaRPr lang="en-US" dirty="0"/>
          </a:p>
        </p:txBody>
      </p:sp>
    </p:spTree>
    <p:extLst>
      <p:ext uri="{BB962C8B-B14F-4D97-AF65-F5344CB8AC3E}">
        <p14:creationId xmlns:p14="http://schemas.microsoft.com/office/powerpoint/2010/main" val="3978337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37</a:t>
            </a:fld>
            <a:endParaRPr lang="en-US" dirty="0"/>
          </a:p>
        </p:txBody>
      </p:sp>
    </p:spTree>
    <p:extLst>
      <p:ext uri="{BB962C8B-B14F-4D97-AF65-F5344CB8AC3E}">
        <p14:creationId xmlns:p14="http://schemas.microsoft.com/office/powerpoint/2010/main" val="3799430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38</a:t>
            </a:fld>
            <a:endParaRPr lang="en-US" dirty="0"/>
          </a:p>
        </p:txBody>
      </p:sp>
    </p:spTree>
    <p:extLst>
      <p:ext uri="{BB962C8B-B14F-4D97-AF65-F5344CB8AC3E}">
        <p14:creationId xmlns:p14="http://schemas.microsoft.com/office/powerpoint/2010/main" val="1802350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39</a:t>
            </a:fld>
            <a:endParaRPr lang="en-US" dirty="0"/>
          </a:p>
        </p:txBody>
      </p:sp>
    </p:spTree>
    <p:extLst>
      <p:ext uri="{BB962C8B-B14F-4D97-AF65-F5344CB8AC3E}">
        <p14:creationId xmlns:p14="http://schemas.microsoft.com/office/powerpoint/2010/main" val="407737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a:t>
            </a:r>
            <a:r>
              <a:rPr lang="it-IT" sz="1050" dirty="0" smtClean="0"/>
              <a:t>2</a:t>
            </a:r>
            <a:r>
              <a:rPr lang="cs-CZ" sz="1050" dirty="0" smtClean="0"/>
              <a:t>.1 </a:t>
            </a:r>
            <a:r>
              <a:rPr lang="en-US" sz="1000" dirty="0" smtClean="0"/>
              <a:t>European Union towards energy efficiency targets</a:t>
            </a:r>
          </a:p>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908091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40</a:t>
            </a:fld>
            <a:endParaRPr lang="en-US" dirty="0"/>
          </a:p>
        </p:txBody>
      </p:sp>
    </p:spTree>
    <p:extLst>
      <p:ext uri="{BB962C8B-B14F-4D97-AF65-F5344CB8AC3E}">
        <p14:creationId xmlns:p14="http://schemas.microsoft.com/office/powerpoint/2010/main" val="3685569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41</a:t>
            </a:fld>
            <a:endParaRPr lang="en-US" dirty="0"/>
          </a:p>
        </p:txBody>
      </p:sp>
    </p:spTree>
    <p:extLst>
      <p:ext uri="{BB962C8B-B14F-4D97-AF65-F5344CB8AC3E}">
        <p14:creationId xmlns:p14="http://schemas.microsoft.com/office/powerpoint/2010/main" val="2085370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42</a:t>
            </a:fld>
            <a:endParaRPr lang="en-US" dirty="0"/>
          </a:p>
        </p:txBody>
      </p:sp>
    </p:spTree>
    <p:extLst>
      <p:ext uri="{BB962C8B-B14F-4D97-AF65-F5344CB8AC3E}">
        <p14:creationId xmlns:p14="http://schemas.microsoft.com/office/powerpoint/2010/main" val="800809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43</a:t>
            </a:fld>
            <a:endParaRPr lang="en-US" dirty="0"/>
          </a:p>
        </p:txBody>
      </p:sp>
    </p:spTree>
    <p:extLst>
      <p:ext uri="{BB962C8B-B14F-4D97-AF65-F5344CB8AC3E}">
        <p14:creationId xmlns:p14="http://schemas.microsoft.com/office/powerpoint/2010/main" val="2248656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44</a:t>
            </a:fld>
            <a:endParaRPr lang="en-US" dirty="0"/>
          </a:p>
        </p:txBody>
      </p:sp>
    </p:spTree>
    <p:extLst>
      <p:ext uri="{BB962C8B-B14F-4D97-AF65-F5344CB8AC3E}">
        <p14:creationId xmlns:p14="http://schemas.microsoft.com/office/powerpoint/2010/main" val="2424077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45</a:t>
            </a:fld>
            <a:endParaRPr lang="en-US" dirty="0"/>
          </a:p>
        </p:txBody>
      </p:sp>
    </p:spTree>
    <p:extLst>
      <p:ext uri="{BB962C8B-B14F-4D97-AF65-F5344CB8AC3E}">
        <p14:creationId xmlns:p14="http://schemas.microsoft.com/office/powerpoint/2010/main" val="2524594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46</a:t>
            </a:fld>
            <a:endParaRPr lang="en-US" dirty="0"/>
          </a:p>
        </p:txBody>
      </p:sp>
    </p:spTree>
    <p:extLst>
      <p:ext uri="{BB962C8B-B14F-4D97-AF65-F5344CB8AC3E}">
        <p14:creationId xmlns:p14="http://schemas.microsoft.com/office/powerpoint/2010/main" val="3651499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47</a:t>
            </a:fld>
            <a:endParaRPr lang="en-US" dirty="0"/>
          </a:p>
        </p:txBody>
      </p:sp>
    </p:spTree>
    <p:extLst>
      <p:ext uri="{BB962C8B-B14F-4D97-AF65-F5344CB8AC3E}">
        <p14:creationId xmlns:p14="http://schemas.microsoft.com/office/powerpoint/2010/main" val="3174358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48</a:t>
            </a:fld>
            <a:endParaRPr lang="en-US" dirty="0"/>
          </a:p>
        </p:txBody>
      </p:sp>
    </p:spTree>
    <p:extLst>
      <p:ext uri="{BB962C8B-B14F-4D97-AF65-F5344CB8AC3E}">
        <p14:creationId xmlns:p14="http://schemas.microsoft.com/office/powerpoint/2010/main" val="909507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49</a:t>
            </a:fld>
            <a:endParaRPr lang="en-US" dirty="0"/>
          </a:p>
        </p:txBody>
      </p:sp>
    </p:spTree>
    <p:extLst>
      <p:ext uri="{BB962C8B-B14F-4D97-AF65-F5344CB8AC3E}">
        <p14:creationId xmlns:p14="http://schemas.microsoft.com/office/powerpoint/2010/main" val="427130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European Union towards energy efficiency targets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65609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50</a:t>
            </a:fld>
            <a:endParaRPr lang="en-US" dirty="0"/>
          </a:p>
        </p:txBody>
      </p:sp>
    </p:spTree>
    <p:extLst>
      <p:ext uri="{BB962C8B-B14F-4D97-AF65-F5344CB8AC3E}">
        <p14:creationId xmlns:p14="http://schemas.microsoft.com/office/powerpoint/2010/main" val="15616340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51</a:t>
            </a:fld>
            <a:endParaRPr lang="en-US" dirty="0"/>
          </a:p>
        </p:txBody>
      </p:sp>
    </p:spTree>
    <p:extLst>
      <p:ext uri="{BB962C8B-B14F-4D97-AF65-F5344CB8AC3E}">
        <p14:creationId xmlns:p14="http://schemas.microsoft.com/office/powerpoint/2010/main" val="13152425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52</a:t>
            </a:fld>
            <a:endParaRPr lang="en-US" dirty="0"/>
          </a:p>
        </p:txBody>
      </p:sp>
    </p:spTree>
    <p:extLst>
      <p:ext uri="{BB962C8B-B14F-4D97-AF65-F5344CB8AC3E}">
        <p14:creationId xmlns:p14="http://schemas.microsoft.com/office/powerpoint/2010/main" val="300709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European Union towards energy efficiency targets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04022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European Union towards energy efficiency targets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88084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dirty="0" smtClean="0"/>
              <a:t>1</a:t>
            </a:r>
            <a:r>
              <a:rPr lang="cs-CZ" sz="1050" dirty="0" smtClean="0"/>
              <a:t>.</a:t>
            </a:r>
            <a:r>
              <a:rPr lang="it-IT" sz="1050" dirty="0" smtClean="0"/>
              <a:t>2</a:t>
            </a:r>
            <a:r>
              <a:rPr lang="cs-CZ" sz="1050" dirty="0" smtClean="0"/>
              <a:t>.</a:t>
            </a:r>
            <a:r>
              <a:rPr lang="it-IT" sz="1050" dirty="0" smtClean="0"/>
              <a:t>2</a:t>
            </a:r>
            <a:r>
              <a:rPr lang="cs-CZ" sz="1050" dirty="0" smtClean="0"/>
              <a:t> </a:t>
            </a:r>
            <a:r>
              <a:rPr lang="it-IT" sz="1050" dirty="0" smtClean="0"/>
              <a:t> </a:t>
            </a:r>
            <a:r>
              <a:rPr lang="en-US" sz="1000" dirty="0" smtClean="0"/>
              <a:t>Energy Efficiency: risk that 2020 and 2030 targets will not be met</a:t>
            </a:r>
            <a:endParaRPr lang="en-GB" sz="1000" dirty="0" smtClean="0"/>
          </a:p>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72520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Energy Efficiency: risk that 2020 and 2030 targets will not be met</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801417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noProof="0" dirty="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dirty="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dirty="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dirty="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p:cNvSpPr/>
          <p:nvPr userDrawn="1"/>
        </p:nvSpPr>
        <p:spPr>
          <a:xfrm>
            <a:off x="-1" y="1"/>
            <a:ext cx="9143275"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dirty="0">
                <a:solidFill>
                  <a:schemeClr val="accent1"/>
                </a:solidFill>
                <a:latin typeface="Trebuchet MS" pitchFamily="34" charset="0"/>
                <a:cs typeface="Raleway"/>
              </a:rPr>
              <a:t>TAKING </a:t>
            </a:r>
            <a:r>
              <a:rPr lang="en-GB" sz="1500" b="1" kern="1200" spc="50" baseline="0" noProof="0" dirty="0">
                <a:solidFill>
                  <a:schemeClr val="accent1"/>
                </a:solidFill>
                <a:latin typeface="Trebuchet MS" pitchFamily="34" charset="0"/>
                <a:cs typeface="Raleway"/>
              </a:rPr>
              <a:t>COOPERATION</a:t>
            </a:r>
            <a:r>
              <a:rPr lang="en-GB" sz="1500" b="0" kern="1200" spc="50" baseline="0" noProof="0" dirty="0">
                <a:solidFill>
                  <a:schemeClr val="accent1"/>
                </a:solidFill>
                <a:latin typeface="Trebuchet MS" pitchFamily="34" charset="0"/>
                <a:cs typeface="Raleway"/>
              </a:rPr>
              <a:t> FORWARD</a:t>
            </a:r>
            <a:endParaRPr lang="en-GB" sz="1500" b="0" kern="1200" spc="50" baseline="0" noProof="0" dirty="0">
              <a:solidFill>
                <a:schemeClr val="accent1"/>
              </a:solidFill>
              <a:latin typeface="Trebuchet MS" pitchFamily="34" charset="0"/>
              <a:cs typeface="Lato Light"/>
            </a:endParaRPr>
          </a:p>
        </p:txBody>
      </p:sp>
      <p:pic>
        <p:nvPicPr>
          <p:cNvPr id="18" name="Picture 3" descr="\\ISTORAGE\-Print\MA27\Report_DOC\gfx.png"/>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pic>
        <p:nvPicPr>
          <p:cNvPr id="11" name="Picture 4" descr="C:\Users\k.jasinska\Desktop\FEEDSCHOOLS\LOGOs\FEEDSCHOOLS_CMYK.png"/>
          <p:cNvPicPr>
            <a:picLocks noChangeAspect="1" noChangeArrowheads="1"/>
          </p:cNvPicPr>
          <p:nvPr userDrawn="1"/>
        </p:nvPicPr>
        <p:blipFill>
          <a:blip r:embed="rId25" cstate="print"/>
          <a:srcRect/>
          <a:stretch>
            <a:fillRect/>
          </a:stretch>
        </p:blipFill>
        <p:spPr bwMode="auto">
          <a:xfrm>
            <a:off x="7056673" y="79177"/>
            <a:ext cx="1931379" cy="826155"/>
          </a:xfrm>
          <a:prstGeom prst="rect">
            <a:avLst/>
          </a:prstGeom>
          <a:noFill/>
        </p:spPr>
      </p:pic>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enea_2" TargetMode="External"/><Relationship Id="rId3" Type="http://schemas.openxmlformats.org/officeDocument/2006/relationships/hyperlink" Target="http://www.proakademia.eu/en/" TargetMode="External"/><Relationship Id="rId7" Type="http://schemas.openxmlformats.org/officeDocument/2006/relationships/hyperlink" Target="https://twitter.com/ENEAOfficia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8.emf"/><Relationship Id="rId5" Type="http://schemas.openxmlformats.org/officeDocument/2006/relationships/image" Target="../media/image37.emf"/><Relationship Id="rId10" Type="http://schemas.openxmlformats.org/officeDocument/2006/relationships/image" Target="../media/image40.png"/><Relationship Id="rId4" Type="http://schemas.openxmlformats.org/officeDocument/2006/relationships/hyperlink" Target="https://www.facebook.com/eneapaginaufficiale/" TargetMode="External"/><Relationship Id="rId9" Type="http://schemas.openxmlformats.org/officeDocument/2006/relationships/image" Target="../media/image39.emf"/></Relationships>
</file>

<file path=ppt/slides/_rels/slide22.xml.rels><?xml version="1.0" encoding="UTF-8" standalone="yes"?>
<Relationships xmlns="http://schemas.openxmlformats.org/package/2006/relationships"><Relationship Id="rId8" Type="http://schemas.openxmlformats.org/officeDocument/2006/relationships/hyperlink" Target="https://ec.europa.eu/commission/sites/beta-political/files/report-2018-assessment-progress-energy-efficiency-targets-april2019_en.pdf" TargetMode="External"/><Relationship Id="rId3" Type="http://schemas.openxmlformats.org/officeDocument/2006/relationships/hyperlink" Target="https://ec.europa.eu/energy/topics/energy-efficiency/targets-directive-and-rules/eu-targets-energy-efficiency_en" TargetMode="External"/><Relationship Id="rId7" Type="http://schemas.openxmlformats.org/officeDocument/2006/relationships/hyperlink" Target="https://ec.europa.eu/energy/sites/ener/files/energy_consumption_trends_workshop_report-september_2018.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eea.europa.eu/publications/trends-and-projections-in-europe-1/download" TargetMode="External"/><Relationship Id="rId5" Type="http://schemas.openxmlformats.org/officeDocument/2006/relationships/hyperlink" Target="https://ec.europa.eu/clima/policies/strategies_en" TargetMode="External"/><Relationship Id="rId4" Type="http://schemas.openxmlformats.org/officeDocument/2006/relationships/hyperlink" Target="https://www.eea.europa.eu/themes/climate/trends-and-projections-in-europe/trends-and-projections-in-europe-2017/progress-of-the-european-union-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023903" y="4730758"/>
            <a:ext cx="7754912" cy="573246"/>
          </a:xfrm>
        </p:spPr>
        <p:txBody>
          <a:bodyPr/>
          <a:lstStyle/>
          <a:p>
            <a:r>
              <a:rPr lang="en-US" dirty="0"/>
              <a:t>Block </a:t>
            </a:r>
            <a:r>
              <a:rPr lang="cs-CZ" dirty="0"/>
              <a:t>1</a:t>
            </a:r>
            <a:r>
              <a:rPr lang="en-US" dirty="0"/>
              <a:t>:  </a:t>
            </a:r>
            <a:r>
              <a:rPr lang="cs-CZ" dirty="0"/>
              <a:t>EU </a:t>
            </a:r>
            <a:r>
              <a:rPr lang="en-US" dirty="0"/>
              <a:t>Energy </a:t>
            </a:r>
            <a:r>
              <a:rPr lang="cs-CZ" dirty="0"/>
              <a:t>Policy and Objectives</a:t>
            </a:r>
          </a:p>
          <a:p>
            <a:r>
              <a:rPr lang="cs-CZ" dirty="0"/>
              <a:t>1.2 </a:t>
            </a:r>
            <a:r>
              <a:rPr lang="en-US" dirty="0"/>
              <a:t>EU Energy efficiency targets and current situation of meeting the targets</a:t>
            </a:r>
          </a:p>
          <a:p>
            <a:endParaRPr lang="de-AT" dirty="0"/>
          </a:p>
        </p:txBody>
      </p:sp>
      <p:sp>
        <p:nvSpPr>
          <p:cNvPr id="4" name="Textplatzhalter 3"/>
          <p:cNvSpPr>
            <a:spLocks noGrp="1"/>
          </p:cNvSpPr>
          <p:nvPr>
            <p:ph type="body" sz="quarter" idx="13"/>
          </p:nvPr>
        </p:nvSpPr>
        <p:spPr/>
        <p:txBody>
          <a:bodyPr>
            <a:normAutofit/>
          </a:bodyPr>
          <a:lstStyle/>
          <a:p>
            <a:r>
              <a:rPr lang="cs-CZ" dirty="0"/>
              <a:t>1.2 </a:t>
            </a:r>
            <a:r>
              <a:rPr lang="en-US" dirty="0"/>
              <a:t>EU Energy efficiency targets and current situation of meeting the </a:t>
            </a:r>
            <a:r>
              <a:rPr lang="en-US" dirty="0" smtClean="0"/>
              <a:t>targets</a:t>
            </a:r>
            <a:endParaRPr lang="en-US" dirty="0"/>
          </a:p>
        </p:txBody>
      </p:sp>
      <p:sp>
        <p:nvSpPr>
          <p:cNvPr id="5" name="Textplatzhalter 4"/>
          <p:cNvSpPr>
            <a:spLocks noGrp="1"/>
          </p:cNvSpPr>
          <p:nvPr>
            <p:ph type="body" sz="quarter" idx="14"/>
          </p:nvPr>
        </p:nvSpPr>
        <p:spPr/>
        <p:txBody>
          <a:bodyPr/>
          <a:lstStyle/>
          <a:p>
            <a:r>
              <a:rPr lang="cs-CZ" dirty="0"/>
              <a:t>Feedschools, by ENEA</a:t>
            </a:r>
            <a:r>
              <a:rPr lang="it-IT" dirty="0"/>
              <a:t> (Maria-Anna Segreto, Alessandro Tallini)</a:t>
            </a:r>
            <a:endParaRPr lang="de-AT" dirty="0"/>
          </a:p>
        </p:txBody>
      </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a:t>
            </a:r>
            <a:r>
              <a:rPr lang="it-IT" sz="1800" dirty="0"/>
              <a:t>2</a:t>
            </a:r>
            <a:r>
              <a:rPr lang="cs-CZ" sz="1800" dirty="0"/>
              <a:t>.</a:t>
            </a:r>
            <a:r>
              <a:rPr lang="it-IT" sz="1800" dirty="0"/>
              <a:t>3</a:t>
            </a:r>
            <a:r>
              <a:rPr lang="cs-CZ" sz="1800" dirty="0"/>
              <a:t> </a:t>
            </a:r>
            <a:endParaRPr lang="it-IT" sz="1800" dirty="0"/>
          </a:p>
          <a:p>
            <a:r>
              <a:rPr lang="en-US" sz="1600" dirty="0"/>
              <a:t>What we need to reach 2030 target</a:t>
            </a:r>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1.2.3 </a:t>
            </a:r>
            <a:r>
              <a:rPr lang="en-GB" sz="1600" dirty="0">
                <a:solidFill>
                  <a:schemeClr val="accent4">
                    <a:lumMod val="75000"/>
                  </a:schemeClr>
                </a:solidFill>
              </a:rPr>
              <a:t>Objective </a:t>
            </a:r>
          </a:p>
          <a:p>
            <a:endParaRPr lang="en-US" sz="1600" dirty="0">
              <a:solidFill>
                <a:schemeClr val="accent4">
                  <a:lumMod val="75000"/>
                </a:schemeClr>
              </a:solidFill>
            </a:endParaRPr>
          </a:p>
          <a:p>
            <a:pPr algn="just"/>
            <a:r>
              <a:rPr lang="en-US" sz="1600" dirty="0">
                <a:solidFill>
                  <a:schemeClr val="accent4">
                    <a:lumMod val="75000"/>
                  </a:schemeClr>
                </a:solidFill>
              </a:rPr>
              <a:t>This unit </a:t>
            </a:r>
            <a:r>
              <a:rPr lang="en-GB" sz="1600" dirty="0">
                <a:solidFill>
                  <a:schemeClr val="accent4">
                    <a:lumMod val="75000"/>
                  </a:schemeClr>
                </a:solidFill>
              </a:rPr>
              <a:t>summarises</a:t>
            </a:r>
            <a:r>
              <a:rPr lang="en-US" sz="1600" dirty="0">
                <a:solidFill>
                  <a:schemeClr val="accent4">
                    <a:lumMod val="75000"/>
                  </a:schemeClr>
                </a:solidFill>
              </a:rPr>
              <a:t> the annual reduction rates of EU energy consumption over the decade 2020-2030 to reach the 2030 energy efficiency target and the efforts needed to achieve these targets to be adopted by Member States as well as new policies and additional measures.</a:t>
            </a:r>
            <a:endParaRPr lang="it-IT" sz="1600" dirty="0">
              <a:solidFill>
                <a:schemeClr val="accent4">
                  <a:lumMod val="75000"/>
                </a:schemeClr>
              </a:solidFill>
            </a:endParaRPr>
          </a:p>
          <a:p>
            <a:endParaRPr lang="en-GB" sz="1600" dirty="0">
              <a:solidFill>
                <a:schemeClr val="accent4">
                  <a:lumMod val="75000"/>
                </a:schemeClr>
              </a:solidFill>
            </a:endParaRPr>
          </a:p>
          <a:p>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18023517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sp>
        <p:nvSpPr>
          <p:cNvPr id="15" name="Rettangolo 14">
            <a:extLst>
              <a:ext uri="{FF2B5EF4-FFF2-40B4-BE49-F238E27FC236}">
                <a16:creationId xmlns="" xmlns:a16="http://schemas.microsoft.com/office/drawing/2014/main" id="{7B411DDE-73C0-4BE9-BDDB-011CA1477D5C}"/>
              </a:ext>
            </a:extLst>
          </p:cNvPr>
          <p:cNvSpPr/>
          <p:nvPr/>
        </p:nvSpPr>
        <p:spPr>
          <a:xfrm>
            <a:off x="149757" y="1016508"/>
            <a:ext cx="4841344" cy="5199308"/>
          </a:xfrm>
          <a:prstGeom prst="rect">
            <a:avLst/>
          </a:prstGeom>
        </p:spPr>
        <p:txBody>
          <a:bodyPr wrap="square">
            <a:spAutoFit/>
          </a:bodyPr>
          <a:lstStyle/>
          <a:p>
            <a:pPr marR="161449" algn="just">
              <a:lnSpc>
                <a:spcPct val="115000"/>
              </a:lnSpc>
              <a:spcBef>
                <a:spcPts val="450"/>
              </a:spcBef>
            </a:pPr>
            <a:r>
              <a:rPr lang="en-US" sz="1550" b="1" dirty="0">
                <a:solidFill>
                  <a:srgbClr val="002060"/>
                </a:solidFill>
                <a:latin typeface="+mj-lt"/>
                <a:ea typeface="Times New Roman" panose="02020603050405020304" pitchFamily="18" charset="0"/>
              </a:rPr>
              <a:t>To meet the 2030 target </a:t>
            </a:r>
            <a:r>
              <a:rPr lang="en-US" sz="1550" dirty="0">
                <a:solidFill>
                  <a:srgbClr val="002060"/>
                </a:solidFill>
                <a:latin typeface="+mj-lt"/>
                <a:ea typeface="Times New Roman" panose="02020603050405020304" pitchFamily="18" charset="0"/>
              </a:rPr>
              <a:t>for energy consumption reductions of at least 32.5%, annual reductions in EU energy consumption over the next decade will have to be more than double the average rate of reductions observed between 2005 and 2017.</a:t>
            </a:r>
          </a:p>
          <a:p>
            <a:pPr marR="161449" algn="just">
              <a:lnSpc>
                <a:spcPct val="115000"/>
              </a:lnSpc>
              <a:spcBef>
                <a:spcPts val="450"/>
              </a:spcBef>
            </a:pPr>
            <a:r>
              <a:rPr lang="en-US" sz="1550" dirty="0">
                <a:solidFill>
                  <a:srgbClr val="002060"/>
                </a:solidFill>
                <a:latin typeface="+mj-lt"/>
                <a:ea typeface="Times New Roman" panose="02020603050405020304" pitchFamily="18" charset="0"/>
              </a:rPr>
              <a:t>Primary energy consumption across the EU has fallen by an average of 13 Mtoe per year since 2005 and final energy consumption has fallen by 6 Mtoe over the same period.  </a:t>
            </a:r>
          </a:p>
          <a:p>
            <a:pPr marR="161449" algn="just">
              <a:lnSpc>
                <a:spcPct val="115000"/>
              </a:lnSpc>
              <a:spcBef>
                <a:spcPts val="450"/>
              </a:spcBef>
            </a:pPr>
            <a:r>
              <a:rPr lang="en-US" sz="1550" dirty="0">
                <a:solidFill>
                  <a:srgbClr val="002060"/>
                </a:solidFill>
                <a:latin typeface="+mj-lt"/>
                <a:ea typeface="Times New Roman" panose="02020603050405020304" pitchFamily="18" charset="0"/>
              </a:rPr>
              <a:t>However, to meet the 2030 target annual average savings of 22 Mtoe and 13 Mtoe, respectively, will be required from 2017 until 2030. </a:t>
            </a:r>
          </a:p>
          <a:p>
            <a:pPr marR="161449" algn="just">
              <a:lnSpc>
                <a:spcPct val="115000"/>
              </a:lnSpc>
              <a:spcBef>
                <a:spcPts val="450"/>
              </a:spcBef>
            </a:pPr>
            <a:r>
              <a:rPr lang="en-US" sz="1550" b="1" dirty="0">
                <a:solidFill>
                  <a:srgbClr val="002060"/>
                </a:solidFill>
                <a:latin typeface="+mj-lt"/>
                <a:ea typeface="Times New Roman" panose="02020603050405020304" pitchFamily="18" charset="0"/>
              </a:rPr>
              <a:t>To reverse the trends </a:t>
            </a:r>
            <a:r>
              <a:rPr lang="en-US" sz="1550" dirty="0">
                <a:solidFill>
                  <a:srgbClr val="002060"/>
                </a:solidFill>
                <a:latin typeface="+mj-lt"/>
                <a:ea typeface="Times New Roman" panose="02020603050405020304" pitchFamily="18" charset="0"/>
              </a:rPr>
              <a:t>in growing energy consumption and achieve the sustained pace required for the EU to meet its 2030 energy efficiency targets, </a:t>
            </a:r>
            <a:r>
              <a:rPr lang="en-US" sz="1550" b="1" dirty="0">
                <a:solidFill>
                  <a:srgbClr val="0070C0"/>
                </a:solidFill>
                <a:latin typeface="+mj-lt"/>
                <a:ea typeface="Times New Roman" panose="02020603050405020304" pitchFamily="18" charset="0"/>
              </a:rPr>
              <a:t>Member States will need to adopt new policies and implement additional measures to those in place today.</a:t>
            </a:r>
            <a:endParaRPr lang="it-IT" sz="1550" b="1" dirty="0">
              <a:solidFill>
                <a:srgbClr val="0070C0"/>
              </a:solidFill>
              <a:latin typeface="+mj-lt"/>
              <a:ea typeface="Times New Roman" panose="02020603050405020304" pitchFamily="18" charset="0"/>
            </a:endParaRPr>
          </a:p>
        </p:txBody>
      </p:sp>
      <p:pic>
        <p:nvPicPr>
          <p:cNvPr id="16" name="Immagine 15">
            <a:extLst>
              <a:ext uri="{FF2B5EF4-FFF2-40B4-BE49-F238E27FC236}">
                <a16:creationId xmlns="" xmlns:a16="http://schemas.microsoft.com/office/drawing/2014/main" id="{0CE66F7C-825B-4374-ACC8-D7E00150BCC5}"/>
              </a:ext>
            </a:extLst>
          </p:cNvPr>
          <p:cNvPicPr>
            <a:picLocks noChangeAspect="1"/>
          </p:cNvPicPr>
          <p:nvPr/>
        </p:nvPicPr>
        <p:blipFill>
          <a:blip r:embed="rId3"/>
          <a:stretch>
            <a:fillRect/>
          </a:stretch>
        </p:blipFill>
        <p:spPr>
          <a:xfrm>
            <a:off x="4836673" y="1571905"/>
            <a:ext cx="4252827" cy="4024394"/>
          </a:xfrm>
          <a:prstGeom prst="rect">
            <a:avLst/>
          </a:prstGeom>
        </p:spPr>
      </p:pic>
    </p:spTree>
    <p:extLst>
      <p:ext uri="{BB962C8B-B14F-4D97-AF65-F5344CB8AC3E}">
        <p14:creationId xmlns:p14="http://schemas.microsoft.com/office/powerpoint/2010/main" val="299366234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a:t>
            </a:r>
            <a:r>
              <a:rPr lang="it-IT" sz="1800" dirty="0"/>
              <a:t>2</a:t>
            </a:r>
            <a:r>
              <a:rPr lang="cs-CZ" sz="1800" dirty="0"/>
              <a:t>.</a:t>
            </a:r>
            <a:r>
              <a:rPr lang="it-IT" sz="1800" dirty="0"/>
              <a:t>4</a:t>
            </a:r>
          </a:p>
          <a:p>
            <a:r>
              <a:rPr lang="cs-CZ" sz="1600" dirty="0"/>
              <a:t>Member </a:t>
            </a:r>
            <a:r>
              <a:rPr lang="it-IT" sz="1600" dirty="0"/>
              <a:t>S</a:t>
            </a:r>
            <a:r>
              <a:rPr lang="cs-CZ" sz="1600" dirty="0"/>
              <a:t>tates’ progress</a:t>
            </a:r>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1.2.4 </a:t>
            </a:r>
            <a:r>
              <a:rPr lang="en-GB" sz="1600" dirty="0">
                <a:solidFill>
                  <a:schemeClr val="accent4">
                    <a:lumMod val="75000"/>
                  </a:schemeClr>
                </a:solidFill>
              </a:rPr>
              <a:t>Objective </a:t>
            </a:r>
          </a:p>
          <a:p>
            <a:endParaRPr lang="en-US" sz="1600" dirty="0">
              <a:solidFill>
                <a:schemeClr val="accent4">
                  <a:lumMod val="75000"/>
                </a:schemeClr>
              </a:solidFill>
            </a:endParaRPr>
          </a:p>
          <a:p>
            <a:pPr algn="just"/>
            <a:r>
              <a:rPr lang="en-US" sz="1600" dirty="0">
                <a:solidFill>
                  <a:schemeClr val="accent4">
                    <a:lumMod val="75000"/>
                  </a:schemeClr>
                </a:solidFill>
              </a:rPr>
              <a:t>This unit briefly shows the EU Member States' progress to targets set on greenhouse gas emissions, renewable energy and energy efficiency.</a:t>
            </a:r>
            <a:endParaRPr lang="it-IT" sz="1600" dirty="0">
              <a:solidFill>
                <a:schemeClr val="accent4">
                  <a:lumMod val="75000"/>
                </a:schemeClr>
              </a:solidFill>
            </a:endParaRPr>
          </a:p>
          <a:p>
            <a:endParaRPr lang="en-GB" sz="1600" dirty="0">
              <a:solidFill>
                <a:schemeClr val="accent4">
                  <a:lumMod val="75000"/>
                </a:schemeClr>
              </a:solidFill>
              <a:highlight>
                <a:srgbClr val="FFFF00"/>
              </a:highlight>
            </a:endParaRPr>
          </a:p>
          <a:p>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419609244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sp>
        <p:nvSpPr>
          <p:cNvPr id="8" name="Rettangolo 7">
            <a:extLst>
              <a:ext uri="{FF2B5EF4-FFF2-40B4-BE49-F238E27FC236}">
                <a16:creationId xmlns="" xmlns:a16="http://schemas.microsoft.com/office/drawing/2014/main" id="{FBDF128D-6F2A-4245-AD71-2136276A92BF}"/>
              </a:ext>
            </a:extLst>
          </p:cNvPr>
          <p:cNvSpPr/>
          <p:nvPr/>
        </p:nvSpPr>
        <p:spPr>
          <a:xfrm>
            <a:off x="161953" y="1307419"/>
            <a:ext cx="4410047" cy="4444230"/>
          </a:xfrm>
          <a:prstGeom prst="rect">
            <a:avLst/>
          </a:prstGeom>
        </p:spPr>
        <p:txBody>
          <a:bodyPr wrap="square">
            <a:spAutoFit/>
          </a:bodyPr>
          <a:lstStyle/>
          <a:p>
            <a:pPr marR="161449" algn="just">
              <a:lnSpc>
                <a:spcPct val="115000"/>
              </a:lnSpc>
              <a:spcBef>
                <a:spcPts val="450"/>
              </a:spcBef>
            </a:pPr>
            <a:r>
              <a:rPr lang="en-US" sz="1600" dirty="0">
                <a:solidFill>
                  <a:srgbClr val="002060"/>
                </a:solidFill>
                <a:latin typeface="+mj-lt"/>
                <a:ea typeface="Times New Roman" panose="02020603050405020304" pitchFamily="18" charset="0"/>
              </a:rPr>
              <a:t>Despite overall energy efficiency developments and the risk of missing the 2020 energy efficiency target at EU level, a number of Member States have demonstrated notable progress in this area.</a:t>
            </a:r>
          </a:p>
          <a:p>
            <a:pPr marR="161449" algn="just">
              <a:lnSpc>
                <a:spcPct val="115000"/>
              </a:lnSpc>
              <a:spcBef>
                <a:spcPts val="450"/>
              </a:spcBef>
            </a:pPr>
            <a:r>
              <a:rPr lang="en-US" sz="1600" dirty="0">
                <a:solidFill>
                  <a:srgbClr val="002060"/>
                </a:solidFill>
                <a:latin typeface="+mj-lt"/>
                <a:ea typeface="Times New Roman" panose="02020603050405020304" pitchFamily="18" charset="0"/>
              </a:rPr>
              <a:t>In the context of the Energy Efficiency Directive (EED), </a:t>
            </a:r>
            <a:r>
              <a:rPr lang="en-US" sz="1600" b="1" dirty="0">
                <a:solidFill>
                  <a:srgbClr val="002060"/>
                </a:solidFill>
                <a:latin typeface="+mj-lt"/>
                <a:ea typeface="Times New Roman" panose="02020603050405020304" pitchFamily="18" charset="0"/>
              </a:rPr>
              <a:t>Member States have set their own national non-binding energy efficiency targets for 2020</a:t>
            </a:r>
            <a:r>
              <a:rPr lang="en-US" sz="1600" dirty="0">
                <a:solidFill>
                  <a:srgbClr val="002060"/>
                </a:solidFill>
                <a:latin typeface="+mj-lt"/>
                <a:ea typeface="Times New Roman" panose="02020603050405020304" pitchFamily="18" charset="0"/>
              </a:rPr>
              <a:t>, and 20 of them seek to achieve reductions in their total final energy consumption. </a:t>
            </a:r>
          </a:p>
          <a:p>
            <a:pPr marR="161449" algn="just">
              <a:lnSpc>
                <a:spcPct val="115000"/>
              </a:lnSpc>
              <a:spcBef>
                <a:spcPts val="450"/>
              </a:spcBef>
            </a:pPr>
            <a:r>
              <a:rPr lang="en-US" sz="1600" dirty="0">
                <a:solidFill>
                  <a:srgbClr val="002060"/>
                </a:solidFill>
                <a:latin typeface="+mj-lt"/>
                <a:ea typeface="Times New Roman" panose="02020603050405020304" pitchFamily="18" charset="0"/>
              </a:rPr>
              <a:t>However, in 2017, 12 Member States had levels of energy consumption that </a:t>
            </a:r>
            <a:r>
              <a:rPr lang="en-US" sz="1600" b="1" dirty="0">
                <a:solidFill>
                  <a:srgbClr val="002060"/>
                </a:solidFill>
                <a:latin typeface="+mj-lt"/>
                <a:ea typeface="Times New Roman" panose="02020603050405020304" pitchFamily="18" charset="0"/>
              </a:rPr>
              <a:t>exceeded a linear trajectory from 2005 levels</a:t>
            </a:r>
            <a:r>
              <a:rPr lang="en-US" sz="1600" dirty="0">
                <a:solidFill>
                  <a:srgbClr val="002060"/>
                </a:solidFill>
                <a:latin typeface="+mj-lt"/>
                <a:ea typeface="Times New Roman" panose="02020603050405020304" pitchFamily="18" charset="0"/>
              </a:rPr>
              <a:t> to their national 2020 targets.</a:t>
            </a:r>
            <a:endParaRPr lang="it-IT" sz="1600" dirty="0">
              <a:solidFill>
                <a:srgbClr val="002060"/>
              </a:solidFill>
              <a:latin typeface="+mj-lt"/>
              <a:ea typeface="Times New Roman" panose="02020603050405020304" pitchFamily="18" charset="0"/>
            </a:endParaRPr>
          </a:p>
        </p:txBody>
      </p:sp>
      <p:pic>
        <p:nvPicPr>
          <p:cNvPr id="9" name="Immagine 8">
            <a:extLst>
              <a:ext uri="{FF2B5EF4-FFF2-40B4-BE49-F238E27FC236}">
                <a16:creationId xmlns="" xmlns:a16="http://schemas.microsoft.com/office/drawing/2014/main" id="{64B99954-0ECC-4A22-B02D-CC5CD1BDFA4C}"/>
              </a:ext>
            </a:extLst>
          </p:cNvPr>
          <p:cNvPicPr>
            <a:picLocks noChangeAspect="1"/>
          </p:cNvPicPr>
          <p:nvPr/>
        </p:nvPicPr>
        <p:blipFill>
          <a:blip r:embed="rId3"/>
          <a:stretch>
            <a:fillRect/>
          </a:stretch>
        </p:blipFill>
        <p:spPr>
          <a:xfrm>
            <a:off x="4679186" y="1043327"/>
            <a:ext cx="4390805" cy="4963773"/>
          </a:xfrm>
          <a:prstGeom prst="rect">
            <a:avLst/>
          </a:prstGeom>
        </p:spPr>
      </p:pic>
    </p:spTree>
    <p:extLst>
      <p:ext uri="{BB962C8B-B14F-4D97-AF65-F5344CB8AC3E}">
        <p14:creationId xmlns:p14="http://schemas.microsoft.com/office/powerpoint/2010/main" val="398749385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a:t>
            </a:r>
            <a:r>
              <a:rPr lang="it-IT" sz="1800" dirty="0"/>
              <a:t>2</a:t>
            </a:r>
            <a:r>
              <a:rPr lang="cs-CZ" sz="1800" dirty="0"/>
              <a:t>.</a:t>
            </a:r>
            <a:r>
              <a:rPr lang="it-IT" sz="1800" dirty="0"/>
              <a:t>5</a:t>
            </a:r>
          </a:p>
          <a:p>
            <a:r>
              <a:rPr lang="en-US" sz="1600" dirty="0"/>
              <a:t>European policies to meet targets</a:t>
            </a:r>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1.2.5 </a:t>
            </a:r>
            <a:r>
              <a:rPr lang="en-GB" sz="1600" dirty="0">
                <a:solidFill>
                  <a:schemeClr val="accent4">
                    <a:lumMod val="75000"/>
                  </a:schemeClr>
                </a:solidFill>
              </a:rPr>
              <a:t>Objective </a:t>
            </a:r>
            <a:endParaRPr lang="it-IT" sz="1600" dirty="0"/>
          </a:p>
          <a:p>
            <a:pPr algn="just">
              <a:spcBef>
                <a:spcPts val="1200"/>
              </a:spcBef>
            </a:pPr>
            <a:r>
              <a:rPr lang="en-US" sz="1600" dirty="0">
                <a:solidFill>
                  <a:schemeClr val="accent4">
                    <a:lumMod val="75000"/>
                  </a:schemeClr>
                </a:solidFill>
              </a:rPr>
              <a:t>This unit highlights the importance of the Energy Efficiency Directive as a common framework of measures for promoting energy efficiency within the EU and requires Member States to set indicative national energy efficiency targets, the role of Task Force  created to discuss the growing energy consumption trends and identify possible solutions to put the EU back on track to achieving the targets.</a:t>
            </a:r>
            <a:endParaRPr lang="en-GB" sz="1600" dirty="0">
              <a:solidFill>
                <a:schemeClr val="accent4">
                  <a:lumMod val="75000"/>
                </a:schemeClr>
              </a:solidFill>
            </a:endParaRPr>
          </a:p>
        </p:txBody>
      </p:sp>
    </p:spTree>
    <p:extLst>
      <p:ext uri="{BB962C8B-B14F-4D97-AF65-F5344CB8AC3E}">
        <p14:creationId xmlns:p14="http://schemas.microsoft.com/office/powerpoint/2010/main" val="30411341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B655F74A-FF6F-4D25-9E71-567DE8BDCD71}"/>
              </a:ext>
            </a:extLst>
          </p:cNvPr>
          <p:cNvSpPr/>
          <p:nvPr/>
        </p:nvSpPr>
        <p:spPr>
          <a:xfrm>
            <a:off x="190717" y="1504397"/>
            <a:ext cx="8711057" cy="4312976"/>
          </a:xfrm>
          <a:prstGeom prst="rect">
            <a:avLst/>
          </a:prstGeom>
        </p:spPr>
        <p:txBody>
          <a:bodyPr wrap="square">
            <a:spAutoFit/>
          </a:bodyPr>
          <a:lstStyle/>
          <a:p>
            <a:pPr marR="161449" algn="just">
              <a:lnSpc>
                <a:spcPct val="115000"/>
              </a:lnSpc>
              <a:spcBef>
                <a:spcPts val="450"/>
              </a:spcBef>
            </a:pPr>
            <a:r>
              <a:rPr lang="en-US" sz="1600" dirty="0">
                <a:solidFill>
                  <a:srgbClr val="002060"/>
                </a:solidFill>
                <a:latin typeface="+mj-lt"/>
                <a:ea typeface="Times New Roman" panose="02020603050405020304" pitchFamily="18" charset="0"/>
              </a:rPr>
              <a:t>One of the key developments in the </a:t>
            </a:r>
            <a:r>
              <a:rPr lang="en-US" sz="1600" b="1" dirty="0">
                <a:solidFill>
                  <a:srgbClr val="002060"/>
                </a:solidFill>
                <a:latin typeface="+mj-lt"/>
                <a:ea typeface="Times New Roman" panose="02020603050405020304" pitchFamily="18" charset="0"/>
              </a:rPr>
              <a:t>energy efficiency policy framework </a:t>
            </a:r>
            <a:r>
              <a:rPr lang="en-US" sz="1600" dirty="0">
                <a:solidFill>
                  <a:srgbClr val="002060"/>
                </a:solidFill>
                <a:latin typeface="+mj-lt"/>
                <a:ea typeface="Times New Roman" panose="02020603050405020304" pitchFamily="18" charset="0"/>
              </a:rPr>
              <a:t>was the adoption of the </a:t>
            </a:r>
            <a:r>
              <a:rPr lang="en-US" sz="1600" b="1" dirty="0">
                <a:solidFill>
                  <a:srgbClr val="002060"/>
                </a:solidFill>
                <a:latin typeface="+mj-lt"/>
                <a:ea typeface="Times New Roman" panose="02020603050405020304" pitchFamily="18" charset="0"/>
              </a:rPr>
              <a:t>EED</a:t>
            </a:r>
            <a:r>
              <a:rPr lang="en-US" sz="1600" dirty="0">
                <a:solidFill>
                  <a:srgbClr val="002060"/>
                </a:solidFill>
                <a:latin typeface="+mj-lt"/>
                <a:ea typeface="Times New Roman" panose="02020603050405020304" pitchFamily="18" charset="0"/>
              </a:rPr>
              <a:t> in 2012, which was updated in 2018. </a:t>
            </a:r>
          </a:p>
          <a:p>
            <a:pPr marR="161449" algn="just">
              <a:lnSpc>
                <a:spcPct val="115000"/>
              </a:lnSpc>
              <a:spcBef>
                <a:spcPts val="450"/>
              </a:spcBef>
            </a:pPr>
            <a:r>
              <a:rPr lang="en-US" sz="1600" dirty="0">
                <a:solidFill>
                  <a:srgbClr val="002060"/>
                </a:solidFill>
                <a:latin typeface="+mj-lt"/>
                <a:ea typeface="Times New Roman" panose="02020603050405020304" pitchFamily="18" charset="0"/>
              </a:rPr>
              <a:t>The EED establishes a common framework of measures for </a:t>
            </a:r>
            <a:r>
              <a:rPr lang="en-US" sz="1600" b="1" dirty="0">
                <a:solidFill>
                  <a:srgbClr val="002060"/>
                </a:solidFill>
                <a:latin typeface="+mj-lt"/>
                <a:ea typeface="Times New Roman" panose="02020603050405020304" pitchFamily="18" charset="0"/>
              </a:rPr>
              <a:t>promoting energy efficiency </a:t>
            </a:r>
            <a:r>
              <a:rPr lang="en-US" sz="1600" dirty="0">
                <a:solidFill>
                  <a:srgbClr val="002060"/>
                </a:solidFill>
                <a:latin typeface="+mj-lt"/>
                <a:ea typeface="Times New Roman" panose="02020603050405020304" pitchFamily="18" charset="0"/>
              </a:rPr>
              <a:t>within the EU and aims to help remove barriers and overcome market failures that impede efficiency in the supply and use of energy. </a:t>
            </a:r>
          </a:p>
          <a:p>
            <a:pPr marL="285750" marR="161449" indent="-285750" algn="just">
              <a:lnSpc>
                <a:spcPct val="115000"/>
              </a:lnSpc>
              <a:spcBef>
                <a:spcPts val="450"/>
              </a:spcBef>
              <a:buFont typeface="Wingdings" panose="05000000000000000000" pitchFamily="2" charset="2"/>
              <a:buChar char="ü"/>
            </a:pPr>
            <a:r>
              <a:rPr lang="en-US" sz="1600" dirty="0">
                <a:solidFill>
                  <a:srgbClr val="002060"/>
                </a:solidFill>
                <a:latin typeface="+mj-lt"/>
                <a:ea typeface="Times New Roman" panose="02020603050405020304" pitchFamily="18" charset="0"/>
              </a:rPr>
              <a:t>Under Article 3 of the EED, Member States have to set their own indicative </a:t>
            </a:r>
            <a:r>
              <a:rPr lang="en-US" sz="1600" b="1" dirty="0">
                <a:solidFill>
                  <a:srgbClr val="002060"/>
                </a:solidFill>
                <a:latin typeface="+mj-lt"/>
                <a:ea typeface="Times New Roman" panose="02020603050405020304" pitchFamily="18" charset="0"/>
              </a:rPr>
              <a:t>national energy efficiency targets for 2020 as well as for 2030</a:t>
            </a:r>
            <a:r>
              <a:rPr lang="en-US" sz="1600" dirty="0">
                <a:solidFill>
                  <a:srgbClr val="002060"/>
                </a:solidFill>
                <a:latin typeface="+mj-lt"/>
                <a:ea typeface="Times New Roman" panose="02020603050405020304" pitchFamily="18" charset="0"/>
              </a:rPr>
              <a:t>. Depending on Country preferences, these targets are based on primary or final energy consumption, primary or final energy savings, or energy intensity. </a:t>
            </a:r>
          </a:p>
          <a:p>
            <a:pPr marL="285750" marR="161449" indent="-285750" algn="just">
              <a:lnSpc>
                <a:spcPct val="115000"/>
              </a:lnSpc>
              <a:spcBef>
                <a:spcPts val="450"/>
              </a:spcBef>
              <a:buFont typeface="Wingdings" panose="05000000000000000000" pitchFamily="2" charset="2"/>
              <a:buChar char="ü"/>
            </a:pPr>
            <a:r>
              <a:rPr lang="en-US" sz="1600" dirty="0">
                <a:solidFill>
                  <a:srgbClr val="002060"/>
                </a:solidFill>
                <a:latin typeface="+mj-lt"/>
                <a:ea typeface="Times New Roman" panose="02020603050405020304" pitchFamily="18" charset="0"/>
              </a:rPr>
              <a:t>In some Member States, the targets may still be subject to change in the coming years. </a:t>
            </a:r>
          </a:p>
          <a:p>
            <a:pPr marL="285750" marR="161449" indent="-285750" algn="just">
              <a:lnSpc>
                <a:spcPct val="115000"/>
              </a:lnSpc>
              <a:spcBef>
                <a:spcPts val="450"/>
              </a:spcBef>
              <a:buFont typeface="Wingdings" panose="05000000000000000000" pitchFamily="2" charset="2"/>
              <a:buChar char="ü"/>
            </a:pPr>
            <a:r>
              <a:rPr lang="en-US" sz="1600" dirty="0">
                <a:solidFill>
                  <a:srgbClr val="002060"/>
                </a:solidFill>
                <a:latin typeface="+mj-lt"/>
                <a:ea typeface="Times New Roman" panose="02020603050405020304" pitchFamily="18" charset="0"/>
              </a:rPr>
              <a:t>Related to the 2030 targets, the </a:t>
            </a:r>
            <a:r>
              <a:rPr lang="en-US" sz="1600" b="1" dirty="0">
                <a:solidFill>
                  <a:srgbClr val="002060"/>
                </a:solidFill>
                <a:latin typeface="+mj-lt"/>
                <a:ea typeface="Times New Roman" panose="02020603050405020304" pitchFamily="18" charset="0"/>
              </a:rPr>
              <a:t>revised EED 2018</a:t>
            </a:r>
            <a:r>
              <a:rPr lang="en-US" sz="1600" dirty="0">
                <a:solidFill>
                  <a:srgbClr val="002060"/>
                </a:solidFill>
                <a:latin typeface="+mj-lt"/>
                <a:ea typeface="Times New Roman" panose="02020603050405020304" pitchFamily="18" charset="0"/>
              </a:rPr>
              <a:t>  asks Member States not only to set indicative national energy efficiency contributions towards the EU's 2030 targets but also </a:t>
            </a:r>
            <a:r>
              <a:rPr lang="en-US" sz="1600" b="1" dirty="0">
                <a:solidFill>
                  <a:srgbClr val="002060"/>
                </a:solidFill>
                <a:latin typeface="+mj-lt"/>
                <a:ea typeface="Times New Roman" panose="02020603050405020304" pitchFamily="18" charset="0"/>
              </a:rPr>
              <a:t>to set an indicative trajectory for primary and final energy consumption for that contribution from 2021 onwards.</a:t>
            </a:r>
            <a:endParaRPr lang="it-IT" sz="1600" b="1" dirty="0">
              <a:solidFill>
                <a:srgbClr val="002060"/>
              </a:solidFill>
              <a:latin typeface="+mj-lt"/>
              <a:ea typeface="Times New Roman" panose="02020603050405020304" pitchFamily="18" charset="0"/>
            </a:endParaRPr>
          </a:p>
        </p:txBody>
      </p:sp>
    </p:spTree>
    <p:extLst>
      <p:ext uri="{BB962C8B-B14F-4D97-AF65-F5344CB8AC3E}">
        <p14:creationId xmlns:p14="http://schemas.microsoft.com/office/powerpoint/2010/main" val="40838801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5DC7CD4E-367E-4C05-8476-CBC2F514F4CF}"/>
              </a:ext>
            </a:extLst>
          </p:cNvPr>
          <p:cNvSpPr/>
          <p:nvPr/>
        </p:nvSpPr>
        <p:spPr>
          <a:xfrm>
            <a:off x="331512" y="1057715"/>
            <a:ext cx="8495116" cy="5053243"/>
          </a:xfrm>
          <a:prstGeom prst="rect">
            <a:avLst/>
          </a:prstGeom>
        </p:spPr>
        <p:txBody>
          <a:bodyPr wrap="square">
            <a:spAutoFit/>
          </a:bodyPr>
          <a:lstStyle/>
          <a:p>
            <a:pPr marR="161449" algn="just">
              <a:lnSpc>
                <a:spcPct val="115000"/>
              </a:lnSpc>
              <a:spcBef>
                <a:spcPts val="450"/>
              </a:spcBef>
            </a:pPr>
            <a:r>
              <a:rPr lang="en-US" sz="1550" dirty="0">
                <a:solidFill>
                  <a:srgbClr val="002060"/>
                </a:solidFill>
                <a:latin typeface="+mj-lt"/>
                <a:ea typeface="Times New Roman" panose="02020603050405020304" pitchFamily="18" charset="0"/>
              </a:rPr>
              <a:t>The Task Force set up by the European Commission was identified a set of solutions as way forward . </a:t>
            </a:r>
          </a:p>
          <a:p>
            <a:pPr marL="285750" marR="161449" indent="-285750" algn="just">
              <a:lnSpc>
                <a:spcPct val="115000"/>
              </a:lnSpc>
              <a:spcBef>
                <a:spcPts val="450"/>
              </a:spcBef>
              <a:buFont typeface="Wingdings" panose="05000000000000000000" pitchFamily="2" charset="2"/>
              <a:buChar char="ü"/>
            </a:pPr>
            <a:r>
              <a:rPr lang="en-US" sz="1550" dirty="0">
                <a:solidFill>
                  <a:srgbClr val="002060"/>
                </a:solidFill>
                <a:latin typeface="+mj-lt"/>
                <a:ea typeface="Times New Roman" panose="02020603050405020304" pitchFamily="18" charset="0"/>
              </a:rPr>
              <a:t>Firstly, it is necessary to </a:t>
            </a:r>
            <a:r>
              <a:rPr lang="en-US" sz="1550" b="1" dirty="0">
                <a:solidFill>
                  <a:srgbClr val="002060"/>
                </a:solidFill>
                <a:latin typeface="+mj-lt"/>
                <a:ea typeface="Times New Roman" panose="02020603050405020304" pitchFamily="18" charset="0"/>
              </a:rPr>
              <a:t>ensure full implementation of the existing legislation</a:t>
            </a:r>
            <a:r>
              <a:rPr lang="en-US" sz="1550" dirty="0">
                <a:solidFill>
                  <a:srgbClr val="002060"/>
                </a:solidFill>
                <a:latin typeface="+mj-lt"/>
                <a:ea typeface="Times New Roman" panose="02020603050405020304" pitchFamily="18" charset="0"/>
              </a:rPr>
              <a:t>, as there have been delays in transposing and implementing both the Energy Efficiency and Energy Performance of Buildings Directives. This includes full achievement of the energy savings obligation under Article 7 and meeting the requirement to carry out regular inspections under Article 14 e 15 of the EPBD. </a:t>
            </a:r>
          </a:p>
          <a:p>
            <a:pPr marL="285750" marR="161449" indent="-285750" algn="just">
              <a:lnSpc>
                <a:spcPct val="115000"/>
              </a:lnSpc>
              <a:spcBef>
                <a:spcPts val="450"/>
              </a:spcBef>
              <a:buFont typeface="Wingdings" panose="05000000000000000000" pitchFamily="2" charset="2"/>
              <a:buChar char="ü"/>
            </a:pPr>
            <a:r>
              <a:rPr lang="en-US" sz="1550" dirty="0">
                <a:solidFill>
                  <a:srgbClr val="002060"/>
                </a:solidFill>
                <a:latin typeface="+mj-lt"/>
                <a:ea typeface="Times New Roman" panose="02020603050405020304" pitchFamily="18" charset="0"/>
              </a:rPr>
              <a:t>Furthermore, it is important </a:t>
            </a:r>
            <a:r>
              <a:rPr lang="en-US" sz="1550" b="1" dirty="0">
                <a:solidFill>
                  <a:srgbClr val="002060"/>
                </a:solidFill>
                <a:latin typeface="+mj-lt"/>
                <a:ea typeface="Times New Roman" panose="02020603050405020304" pitchFamily="18" charset="0"/>
              </a:rPr>
              <a:t>to make full use of the remaining funding opportunities </a:t>
            </a:r>
            <a:r>
              <a:rPr lang="en-US" sz="1550" dirty="0">
                <a:solidFill>
                  <a:srgbClr val="002060"/>
                </a:solidFill>
                <a:latin typeface="+mj-lt"/>
                <a:ea typeface="Times New Roman" panose="02020603050405020304" pitchFamily="18" charset="0"/>
              </a:rPr>
              <a:t>under the European Structural and Investment Funds and to implement additional measures at national level. </a:t>
            </a:r>
          </a:p>
          <a:p>
            <a:pPr marR="161449" algn="just">
              <a:lnSpc>
                <a:spcPct val="115000"/>
              </a:lnSpc>
              <a:spcBef>
                <a:spcPts val="450"/>
              </a:spcBef>
            </a:pPr>
            <a:r>
              <a:rPr lang="en-US" sz="1550" dirty="0">
                <a:solidFill>
                  <a:srgbClr val="002060"/>
                </a:solidFill>
                <a:latin typeface="+mj-lt"/>
                <a:ea typeface="Times New Roman" panose="02020603050405020304" pitchFamily="18" charset="0"/>
              </a:rPr>
              <a:t>The European Commission also has initiated the process to strengthen Member States’ </a:t>
            </a:r>
            <a:r>
              <a:rPr lang="en-US" sz="1550" b="1" dirty="0">
                <a:solidFill>
                  <a:srgbClr val="002060"/>
                </a:solidFill>
                <a:latin typeface="+mj-lt"/>
                <a:ea typeface="Times New Roman" panose="02020603050405020304" pitchFamily="18" charset="0"/>
              </a:rPr>
              <a:t>market surveillance </a:t>
            </a:r>
            <a:r>
              <a:rPr lang="en-US" sz="1550" dirty="0">
                <a:solidFill>
                  <a:srgbClr val="002060"/>
                </a:solidFill>
                <a:latin typeface="+mj-lt"/>
                <a:ea typeface="Times New Roman" panose="02020603050405020304" pitchFamily="18" charset="0"/>
              </a:rPr>
              <a:t>of product efficiency requirements. It also aims to help Member States to build capacity for promoting </a:t>
            </a:r>
            <a:r>
              <a:rPr lang="en-US" sz="1550" b="1" dirty="0">
                <a:solidFill>
                  <a:srgbClr val="002060"/>
                </a:solidFill>
                <a:latin typeface="+mj-lt"/>
                <a:ea typeface="Times New Roman" panose="02020603050405020304" pitchFamily="18" charset="0"/>
              </a:rPr>
              <a:t>building renovation </a:t>
            </a:r>
            <a:r>
              <a:rPr lang="en-US" sz="1550" dirty="0">
                <a:solidFill>
                  <a:srgbClr val="002060"/>
                </a:solidFill>
                <a:latin typeface="+mj-lt"/>
                <a:ea typeface="Times New Roman" panose="02020603050405020304" pitchFamily="18" charset="0"/>
              </a:rPr>
              <a:t>in the public sector, including through the use of </a:t>
            </a:r>
            <a:r>
              <a:rPr lang="en-US" sz="1550" b="1" dirty="0">
                <a:solidFill>
                  <a:srgbClr val="002060"/>
                </a:solidFill>
                <a:latin typeface="+mj-lt"/>
                <a:ea typeface="Times New Roman" panose="02020603050405020304" pitchFamily="18" charset="0"/>
              </a:rPr>
              <a:t>energy service contracting</a:t>
            </a:r>
            <a:r>
              <a:rPr lang="en-US" sz="1550" dirty="0">
                <a:solidFill>
                  <a:srgbClr val="002060"/>
                </a:solidFill>
                <a:latin typeface="+mj-lt"/>
                <a:ea typeface="Times New Roman" panose="02020603050405020304" pitchFamily="18" charset="0"/>
              </a:rPr>
              <a:t>. </a:t>
            </a:r>
          </a:p>
          <a:p>
            <a:pPr marR="161449" algn="just">
              <a:lnSpc>
                <a:spcPct val="115000"/>
              </a:lnSpc>
              <a:spcBef>
                <a:spcPts val="450"/>
              </a:spcBef>
            </a:pPr>
            <a:r>
              <a:rPr lang="en-US" sz="1550" dirty="0">
                <a:solidFill>
                  <a:srgbClr val="002060"/>
                </a:solidFill>
                <a:ea typeface="Times New Roman" panose="02020603050405020304" pitchFamily="18" charset="0"/>
              </a:rPr>
              <a:t>Numerous other actions have been taken in the </a:t>
            </a:r>
            <a:r>
              <a:rPr lang="en-US" sz="1550" b="1" dirty="0">
                <a:solidFill>
                  <a:srgbClr val="002060"/>
                </a:solidFill>
                <a:ea typeface="Times New Roman" panose="02020603050405020304" pitchFamily="18" charset="0"/>
              </a:rPr>
              <a:t>transports and buildings sectors </a:t>
            </a:r>
            <a:r>
              <a:rPr lang="en-US" sz="1550" dirty="0">
                <a:solidFill>
                  <a:srgbClr val="002060"/>
                </a:solidFill>
                <a:ea typeface="Times New Roman" panose="02020603050405020304" pitchFamily="18" charset="0"/>
              </a:rPr>
              <a:t>to increase the energy performance and reducing energy consumption.</a:t>
            </a:r>
          </a:p>
          <a:p>
            <a:pPr marR="161449" algn="just">
              <a:lnSpc>
                <a:spcPct val="115000"/>
              </a:lnSpc>
              <a:spcBef>
                <a:spcPts val="450"/>
              </a:spcBef>
            </a:pPr>
            <a:endParaRPr lang="it-IT" sz="1550" dirty="0">
              <a:solidFill>
                <a:srgbClr val="002060"/>
              </a:solidFill>
              <a:latin typeface="+mj-lt"/>
              <a:ea typeface="Times New Roman" panose="02020603050405020304" pitchFamily="18" charset="0"/>
            </a:endParaRPr>
          </a:p>
        </p:txBody>
      </p:sp>
    </p:spTree>
    <p:extLst>
      <p:ext uri="{BB962C8B-B14F-4D97-AF65-F5344CB8AC3E}">
        <p14:creationId xmlns:p14="http://schemas.microsoft.com/office/powerpoint/2010/main" val="288467069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a:t>
            </a:r>
            <a:r>
              <a:rPr lang="it-IT" sz="1800" dirty="0"/>
              <a:t>2</a:t>
            </a:r>
            <a:r>
              <a:rPr lang="cs-CZ" sz="1800" dirty="0"/>
              <a:t>.</a:t>
            </a:r>
            <a:r>
              <a:rPr lang="it-IT" sz="1800" dirty="0"/>
              <a:t>6</a:t>
            </a:r>
          </a:p>
          <a:p>
            <a:r>
              <a:rPr lang="en-US" sz="1600" dirty="0"/>
              <a:t>National policies to meet targets</a:t>
            </a:r>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1.2.6 </a:t>
            </a:r>
            <a:r>
              <a:rPr lang="en-GB" sz="1600" dirty="0">
                <a:solidFill>
                  <a:schemeClr val="accent4">
                    <a:lumMod val="75000"/>
                  </a:schemeClr>
                </a:solidFill>
              </a:rPr>
              <a:t>Objective </a:t>
            </a:r>
          </a:p>
          <a:p>
            <a:endParaRPr lang="it-IT" sz="1600" dirty="0">
              <a:solidFill>
                <a:schemeClr val="accent4">
                  <a:lumMod val="75000"/>
                </a:schemeClr>
              </a:solidFill>
            </a:endParaRPr>
          </a:p>
          <a:p>
            <a:pPr algn="just"/>
            <a:r>
              <a:rPr lang="it-IT" sz="1600" dirty="0">
                <a:solidFill>
                  <a:schemeClr val="accent4">
                    <a:lumMod val="75000"/>
                  </a:schemeClr>
                </a:solidFill>
              </a:rPr>
              <a:t>This unit presents the </a:t>
            </a:r>
            <a:r>
              <a:rPr lang="en-US" sz="1600" dirty="0">
                <a:solidFill>
                  <a:schemeClr val="accent4">
                    <a:lumMod val="75000"/>
                  </a:schemeClr>
                </a:solidFill>
              </a:rPr>
              <a:t>the different approaches chosen by Member States for setting national targets reflecting the specific situation of each State with very different levels of ambition, the need to step up efforts to achieve the 2020 and especially 2030 targets and the impact of efforts to improve energy efficiency for European citizens.</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281185419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 xmlns:a16="http://schemas.microsoft.com/office/drawing/2014/main" id="{49255A30-AFE1-4785-B594-D86E1600E8A8}"/>
              </a:ext>
            </a:extLst>
          </p:cNvPr>
          <p:cNvSpPr/>
          <p:nvPr/>
        </p:nvSpPr>
        <p:spPr>
          <a:xfrm>
            <a:off x="224024" y="1484715"/>
            <a:ext cx="8624765" cy="4636590"/>
          </a:xfrm>
          <a:prstGeom prst="rect">
            <a:avLst/>
          </a:prstGeom>
        </p:spPr>
        <p:txBody>
          <a:bodyPr wrap="square">
            <a:spAutoFit/>
          </a:bodyPr>
          <a:lstStyle/>
          <a:p>
            <a:pPr marR="161449" algn="just">
              <a:lnSpc>
                <a:spcPct val="115000"/>
              </a:lnSpc>
              <a:spcBef>
                <a:spcPts val="450"/>
              </a:spcBef>
            </a:pPr>
            <a:r>
              <a:rPr lang="en-US" sz="1600" dirty="0">
                <a:solidFill>
                  <a:srgbClr val="002060"/>
                </a:solidFill>
                <a:latin typeface="+mj-lt"/>
                <a:ea typeface="Times New Roman" panose="02020603050405020304" pitchFamily="18" charset="0"/>
              </a:rPr>
              <a:t>Member States also chose different approaches for setting national targets, based on primary or final energy consumption, primary or final energy savings or energy intensity. </a:t>
            </a:r>
          </a:p>
          <a:p>
            <a:pPr marR="161449" algn="just">
              <a:lnSpc>
                <a:spcPct val="115000"/>
              </a:lnSpc>
              <a:spcBef>
                <a:spcPts val="450"/>
              </a:spcBef>
            </a:pPr>
            <a:r>
              <a:rPr lang="en-US" sz="1600" b="1" dirty="0">
                <a:solidFill>
                  <a:srgbClr val="002060"/>
                </a:solidFill>
                <a:latin typeface="+mj-lt"/>
                <a:ea typeface="Times New Roman" panose="02020603050405020304" pitchFamily="18" charset="0"/>
              </a:rPr>
              <a:t>Each national target reflects the specific situation of the Member State </a:t>
            </a:r>
            <a:r>
              <a:rPr lang="en-US" sz="1600" dirty="0">
                <a:solidFill>
                  <a:srgbClr val="002060"/>
                </a:solidFill>
                <a:latin typeface="+mj-lt"/>
                <a:ea typeface="Times New Roman" panose="02020603050405020304" pitchFamily="18" charset="0"/>
              </a:rPr>
              <a:t>that adopted it. Consequently, ambition levels vary greatly. </a:t>
            </a:r>
          </a:p>
          <a:p>
            <a:pPr marL="285750" marR="161449" indent="-285750" algn="just">
              <a:lnSpc>
                <a:spcPct val="115000"/>
              </a:lnSpc>
              <a:spcBef>
                <a:spcPts val="450"/>
              </a:spcBef>
              <a:buFont typeface="Wingdings" panose="05000000000000000000" pitchFamily="2" charset="2"/>
              <a:buChar char="ü"/>
            </a:pPr>
            <a:r>
              <a:rPr lang="en-US" sz="1600" dirty="0">
                <a:solidFill>
                  <a:srgbClr val="002060"/>
                </a:solidFill>
                <a:latin typeface="+mj-lt"/>
                <a:ea typeface="Times New Roman" panose="02020603050405020304" pitchFamily="18" charset="0"/>
              </a:rPr>
              <a:t>Compared with 2005 levels, currently 18 Member States have aimed to reduce final and primary energy consumption; however, 5 Member States' targets indicate an increase in final and primary energy consumption. </a:t>
            </a:r>
          </a:p>
          <a:p>
            <a:pPr marL="285750" marR="161449" indent="-285750" algn="just">
              <a:lnSpc>
                <a:spcPct val="115000"/>
              </a:lnSpc>
              <a:spcBef>
                <a:spcPts val="450"/>
              </a:spcBef>
              <a:buFont typeface="Wingdings" panose="05000000000000000000" pitchFamily="2" charset="2"/>
              <a:buChar char="ü"/>
            </a:pPr>
            <a:r>
              <a:rPr lang="en-US" sz="1600" dirty="0">
                <a:solidFill>
                  <a:srgbClr val="002060"/>
                </a:solidFill>
                <a:latin typeface="+mj-lt"/>
                <a:ea typeface="Times New Roman" panose="02020603050405020304" pitchFamily="18" charset="0"/>
              </a:rPr>
              <a:t>5 other Member States intend to keep the potential increase in either primary or final energy consumption to a certain limit over the period 2005-2020.</a:t>
            </a:r>
          </a:p>
          <a:p>
            <a:pPr marR="161449" algn="just">
              <a:lnSpc>
                <a:spcPct val="115000"/>
              </a:lnSpc>
              <a:spcBef>
                <a:spcPts val="450"/>
              </a:spcBef>
            </a:pPr>
            <a:r>
              <a:rPr lang="en-US" sz="1600" dirty="0">
                <a:solidFill>
                  <a:srgbClr val="002060"/>
                </a:solidFill>
                <a:latin typeface="+mj-lt"/>
                <a:ea typeface="Times New Roman" panose="02020603050405020304" pitchFamily="18" charset="0"/>
              </a:rPr>
              <a:t>In this context, it has become clear that there is a need to step up efforts not only to reach the 2020 targets but also to set the right basis for the subsequent decade (2030) when an even higher level of ambition will be required. </a:t>
            </a:r>
          </a:p>
          <a:p>
            <a:pPr marR="161449" algn="just">
              <a:lnSpc>
                <a:spcPct val="115000"/>
              </a:lnSpc>
              <a:spcBef>
                <a:spcPts val="450"/>
              </a:spcBef>
            </a:pPr>
            <a:r>
              <a:rPr lang="en-US" sz="1600" b="1" dirty="0">
                <a:solidFill>
                  <a:srgbClr val="002060"/>
                </a:solidFill>
                <a:latin typeface="+mj-lt"/>
                <a:ea typeface="Times New Roman" panose="02020603050405020304" pitchFamily="18" charset="0"/>
              </a:rPr>
              <a:t>Additional efforts </a:t>
            </a:r>
            <a:r>
              <a:rPr lang="en-US" sz="1600" dirty="0">
                <a:solidFill>
                  <a:srgbClr val="002060"/>
                </a:solidFill>
                <a:latin typeface="+mj-lt"/>
                <a:ea typeface="Times New Roman" panose="02020603050405020304" pitchFamily="18" charset="0"/>
              </a:rPr>
              <a:t>to</a:t>
            </a:r>
            <a:r>
              <a:rPr lang="en-US" sz="1600" b="1" dirty="0">
                <a:solidFill>
                  <a:srgbClr val="002060"/>
                </a:solidFill>
                <a:latin typeface="+mj-lt"/>
                <a:ea typeface="Times New Roman" panose="02020603050405020304" pitchFamily="18" charset="0"/>
              </a:rPr>
              <a:t> </a:t>
            </a:r>
            <a:r>
              <a:rPr lang="en-US" sz="1600" dirty="0">
                <a:solidFill>
                  <a:srgbClr val="002060"/>
                </a:solidFill>
                <a:latin typeface="+mj-lt"/>
                <a:ea typeface="Times New Roman" panose="02020603050405020304" pitchFamily="18" charset="0"/>
              </a:rPr>
              <a:t>improve energy efficiency would also have complementary benefits, such as </a:t>
            </a:r>
            <a:r>
              <a:rPr lang="en-US" sz="1600" b="1" dirty="0">
                <a:solidFill>
                  <a:srgbClr val="002060"/>
                </a:solidFill>
                <a:latin typeface="+mj-lt"/>
                <a:ea typeface="Times New Roman" panose="02020603050405020304" pitchFamily="18" charset="0"/>
              </a:rPr>
              <a:t>lower energy bills</a:t>
            </a:r>
            <a:r>
              <a:rPr lang="en-US" sz="1600" dirty="0">
                <a:solidFill>
                  <a:srgbClr val="002060"/>
                </a:solidFill>
                <a:latin typeface="+mj-lt"/>
                <a:ea typeface="Times New Roman" panose="02020603050405020304" pitchFamily="18" charset="0"/>
              </a:rPr>
              <a:t>, </a:t>
            </a:r>
            <a:r>
              <a:rPr lang="en-US" sz="1600" b="1" dirty="0">
                <a:solidFill>
                  <a:srgbClr val="002060"/>
                </a:solidFill>
                <a:latin typeface="+mj-lt"/>
                <a:ea typeface="Times New Roman" panose="02020603050405020304" pitchFamily="18" charset="0"/>
              </a:rPr>
              <a:t>better health</a:t>
            </a:r>
            <a:r>
              <a:rPr lang="en-US" sz="1600" dirty="0">
                <a:solidFill>
                  <a:srgbClr val="002060"/>
                </a:solidFill>
                <a:latin typeface="+mj-lt"/>
                <a:ea typeface="Times New Roman" panose="02020603050405020304" pitchFamily="18" charset="0"/>
              </a:rPr>
              <a:t> (through improved air quality), </a:t>
            </a:r>
            <a:r>
              <a:rPr lang="en-US" sz="1600" b="1" dirty="0">
                <a:solidFill>
                  <a:srgbClr val="002060"/>
                </a:solidFill>
                <a:latin typeface="+mj-lt"/>
                <a:ea typeface="Times New Roman" panose="02020603050405020304" pitchFamily="18" charset="0"/>
              </a:rPr>
              <a:t>more comfort and less energy poverty</a:t>
            </a:r>
            <a:r>
              <a:rPr lang="en-US" sz="1600" dirty="0">
                <a:solidFill>
                  <a:srgbClr val="002060"/>
                </a:solidFill>
                <a:latin typeface="+mj-lt"/>
                <a:ea typeface="Times New Roman" panose="02020603050405020304" pitchFamily="18" charset="0"/>
              </a:rPr>
              <a:t>.</a:t>
            </a:r>
            <a:endParaRPr lang="it-IT" sz="1600" dirty="0">
              <a:solidFill>
                <a:srgbClr val="002060"/>
              </a:solidFill>
              <a:latin typeface="+mj-lt"/>
              <a:ea typeface="Times New Roman" panose="02020603050405020304" pitchFamily="18" charset="0"/>
            </a:endParaRPr>
          </a:p>
        </p:txBody>
      </p:sp>
    </p:spTree>
    <p:extLst>
      <p:ext uri="{BB962C8B-B14F-4D97-AF65-F5344CB8AC3E}">
        <p14:creationId xmlns:p14="http://schemas.microsoft.com/office/powerpoint/2010/main" val="27232270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a:t>
            </a:r>
            <a:r>
              <a:rPr lang="it-IT" sz="1800" dirty="0"/>
              <a:t>2</a:t>
            </a:r>
            <a:r>
              <a:rPr lang="cs-CZ" sz="1800" dirty="0"/>
              <a:t>.</a:t>
            </a:r>
            <a:r>
              <a:rPr lang="it-IT" sz="1800" dirty="0"/>
              <a:t>7</a:t>
            </a:r>
          </a:p>
          <a:p>
            <a:r>
              <a:rPr lang="it-IT" sz="1600" dirty="0" err="1" smtClean="0"/>
              <a:t>Conclusions</a:t>
            </a:r>
            <a:endParaRPr lang="en-GB" sz="1600" i="1" dirty="0"/>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1.2.7 </a:t>
            </a:r>
            <a:r>
              <a:rPr lang="en-GB" sz="1600" dirty="0">
                <a:solidFill>
                  <a:schemeClr val="accent4">
                    <a:lumMod val="75000"/>
                  </a:schemeClr>
                </a:solidFill>
              </a:rPr>
              <a:t>Objective </a:t>
            </a:r>
          </a:p>
          <a:p>
            <a:endParaRPr lang="it-IT" sz="1600" dirty="0">
              <a:solidFill>
                <a:schemeClr val="accent4">
                  <a:lumMod val="75000"/>
                </a:schemeClr>
              </a:solidFill>
            </a:endParaRPr>
          </a:p>
          <a:p>
            <a:pPr algn="just"/>
            <a:r>
              <a:rPr lang="it-IT" sz="1600" dirty="0">
                <a:solidFill>
                  <a:schemeClr val="accent4">
                    <a:lumMod val="75000"/>
                  </a:schemeClr>
                </a:solidFill>
              </a:rPr>
              <a:t>This unit summarises </a:t>
            </a:r>
            <a:r>
              <a:rPr lang="en-US" sz="1600" dirty="0">
                <a:solidFill>
                  <a:schemeClr val="accent4">
                    <a:lumMod val="75000"/>
                  </a:schemeClr>
                </a:solidFill>
              </a:rPr>
              <a:t>the main concepts discussed in the previous units and</a:t>
            </a:r>
            <a:r>
              <a:rPr lang="it-IT" sz="1600" dirty="0">
                <a:solidFill>
                  <a:schemeClr val="accent4">
                    <a:lumMod val="75000"/>
                  </a:schemeClr>
                </a:solidFill>
              </a:rPr>
              <a:t> underlines the </a:t>
            </a:r>
            <a:r>
              <a:rPr lang="en-US" sz="1600" dirty="0">
                <a:solidFill>
                  <a:schemeClr val="accent4">
                    <a:lumMod val="75000"/>
                  </a:schemeClr>
                </a:solidFill>
              </a:rPr>
              <a:t>central role </a:t>
            </a:r>
            <a:r>
              <a:rPr lang="en-US" sz="1600">
                <a:solidFill>
                  <a:schemeClr val="accent4">
                    <a:lumMod val="75000"/>
                  </a:schemeClr>
                </a:solidFill>
              </a:rPr>
              <a:t>of European citizens</a:t>
            </a:r>
            <a:r>
              <a:rPr lang="en-US" sz="1600" dirty="0">
                <a:solidFill>
                  <a:schemeClr val="accent4">
                    <a:lumMod val="75000"/>
                  </a:schemeClr>
                </a:solidFill>
              </a:rPr>
              <a:t>' behavioural change towards energy efficiency in order to achieve the targets set.</a:t>
            </a:r>
            <a:endParaRPr lang="it-IT" sz="1600" dirty="0">
              <a:solidFill>
                <a:schemeClr val="accent4">
                  <a:lumMod val="75000"/>
                </a:schemeClr>
              </a:solidFill>
            </a:endParaRPr>
          </a:p>
          <a:p>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46772303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2138" y="1228292"/>
            <a:ext cx="8366208" cy="4663415"/>
          </a:xfrm>
          <a:prstGeom prst="rect">
            <a:avLst/>
          </a:prstGeom>
          <a:noFill/>
        </p:spPr>
        <p:txBody>
          <a:bodyPr wrap="square" lIns="76794" tIns="38397" rIns="76794" bIns="38397" rtlCol="0">
            <a:spAutoFit/>
          </a:bodyPr>
          <a:lstStyle/>
          <a:p>
            <a:pPr algn="just"/>
            <a:r>
              <a:rPr lang="en-GB" sz="1600" dirty="0">
                <a:solidFill>
                  <a:schemeClr val="accent1"/>
                </a:solidFill>
                <a:latin typeface="Trebuchet MS" pitchFamily="34" charset="0"/>
                <a:cs typeface="Raleway"/>
              </a:rPr>
              <a:t>This block is part of a training package developed t</a:t>
            </a:r>
            <a:r>
              <a:rPr lang="en-US" sz="1600" dirty="0">
                <a:solidFill>
                  <a:schemeClr val="accent1"/>
                </a:solidFill>
                <a:latin typeface="Trebuchet MS" pitchFamily="34" charset="0"/>
                <a:cs typeface="Raleway"/>
              </a:rPr>
              <a:t>o provide local authorities with free tuition that may inspire and help them in adopting new technical and financial solutions to implement ‘nearly Zero Energy Building’ (NZEB) renovation activities in schools. </a:t>
            </a:r>
            <a:endParaRPr lang="en-GB" sz="1600" dirty="0">
              <a:solidFill>
                <a:schemeClr val="accent1"/>
              </a:solidFill>
              <a:latin typeface="Trebuchet MS" pitchFamily="34" charset="0"/>
              <a:cs typeface="Raleway"/>
            </a:endParaRPr>
          </a:p>
          <a:p>
            <a:endParaRPr lang="en-GB" sz="1600" dirty="0">
              <a:solidFill>
                <a:schemeClr val="accent1"/>
              </a:solidFill>
              <a:latin typeface="Trebuchet MS" pitchFamily="34" charset="0"/>
              <a:cs typeface="Raleway"/>
            </a:endParaRPr>
          </a:p>
          <a:p>
            <a:r>
              <a:rPr lang="en-GB" sz="1600" b="1" dirty="0">
                <a:solidFill>
                  <a:schemeClr val="accent1"/>
                </a:solidFill>
                <a:latin typeface="Trebuchet MS" pitchFamily="34" charset="0"/>
                <a:cs typeface="Raleway"/>
              </a:rPr>
              <a:t>Specify block content: </a:t>
            </a:r>
            <a:endParaRPr lang="en-GB" sz="1600" dirty="0">
              <a:solidFill>
                <a:schemeClr val="accent1"/>
              </a:solidFill>
              <a:latin typeface="Trebuchet MS" pitchFamily="34" charset="0"/>
              <a:cs typeface="Raleway"/>
            </a:endParaRPr>
          </a:p>
          <a:p>
            <a:pPr algn="just">
              <a:spcBef>
                <a:spcPts val="600"/>
              </a:spcBef>
            </a:pPr>
            <a:r>
              <a:rPr lang="en-US" sz="1600" dirty="0">
                <a:solidFill>
                  <a:schemeClr val="accent1"/>
                </a:solidFill>
                <a:latin typeface="Trebuchet MS" pitchFamily="34" charset="0"/>
              </a:rPr>
              <a:t>The block is meant to present: the targets set for 2020 and especially for 2030 by European Union towards energy efficiency, renewable energy and greenhouse gasses emissions; the European policies adopted to meet targets and the different approaches chosen by each Member State; the key factors affecting the grow in energy consumption; the current situation and the progress of meeting the targets by Member States, the risks of not meeting the targets, the needed efforts as well as new policies and additional measures required; the importance of changing citizens' behaviour towards energy efficiency in order to achieve the targets set.</a:t>
            </a:r>
            <a:endParaRPr lang="it-IT" sz="1600" dirty="0">
              <a:solidFill>
                <a:schemeClr val="accent1"/>
              </a:solidFill>
              <a:latin typeface="Trebuchet MS" pitchFamily="34" charset="0"/>
            </a:endParaRPr>
          </a:p>
          <a:p>
            <a:endParaRPr lang="en-GB" sz="1600" dirty="0">
              <a:solidFill>
                <a:schemeClr val="accent1"/>
              </a:solidFill>
              <a:latin typeface="Trebuchet MS" pitchFamily="34" charset="0"/>
              <a:cs typeface="Raleway"/>
            </a:endParaRPr>
          </a:p>
          <a:p>
            <a:r>
              <a:rPr lang="en-GB" sz="1600" b="1" dirty="0">
                <a:solidFill>
                  <a:schemeClr val="accent1"/>
                </a:solidFill>
                <a:latin typeface="Trebuchet MS" pitchFamily="34" charset="0"/>
                <a:cs typeface="Raleway"/>
              </a:rPr>
              <a:t>Level: beginner</a:t>
            </a:r>
            <a:endParaRPr lang="en-GB" sz="1600" dirty="0">
              <a:solidFill>
                <a:schemeClr val="accent1"/>
              </a:solidFill>
              <a:latin typeface="Trebuchet MS" pitchFamily="34" charset="0"/>
              <a:cs typeface="Raleway"/>
            </a:endParaRPr>
          </a:p>
          <a:p>
            <a:pPr>
              <a:spcBef>
                <a:spcPts val="600"/>
              </a:spcBef>
            </a:pPr>
            <a:r>
              <a:rPr lang="en-US" sz="1600" dirty="0">
                <a:solidFill>
                  <a:schemeClr val="accent1"/>
                </a:solidFill>
                <a:latin typeface="Trebuchet MS" pitchFamily="34" charset="0"/>
                <a:cs typeface="Raleway"/>
              </a:rPr>
              <a:t>No special knowledge is needed.</a:t>
            </a:r>
          </a:p>
          <a:p>
            <a:endParaRPr lang="en-US" sz="1600" dirty="0">
              <a:solidFill>
                <a:schemeClr val="accent1"/>
              </a:solidFill>
              <a:latin typeface="Trebuchet MS" pitchFamily="34" charset="0"/>
              <a:cs typeface="Raleway"/>
            </a:endParaRPr>
          </a:p>
          <a:p>
            <a:r>
              <a:rPr lang="en-GB" sz="1600" dirty="0">
                <a:solidFill>
                  <a:schemeClr val="accent1"/>
                </a:solidFill>
                <a:latin typeface="Trebuchet MS" pitchFamily="34" charset="0"/>
                <a:cs typeface="Raleway"/>
              </a:rPr>
              <a:t> </a:t>
            </a:r>
            <a:endParaRPr lang="it-IT" sz="1600" b="1" dirty="0">
              <a:solidFill>
                <a:schemeClr val="accent1"/>
              </a:solidFill>
              <a:latin typeface="Trebuchet MS" pitchFamily="34" charset="0"/>
              <a:cs typeface="Raleway"/>
            </a:endParaRPr>
          </a:p>
        </p:txBody>
      </p:sp>
    </p:spTree>
    <p:extLst>
      <p:ext uri="{BB962C8B-B14F-4D97-AF65-F5344CB8AC3E}">
        <p14:creationId xmlns:p14="http://schemas.microsoft.com/office/powerpoint/2010/main" val="28435363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AB71E22A-3BC3-434E-B100-0A0EA770444B}"/>
              </a:ext>
            </a:extLst>
          </p:cNvPr>
          <p:cNvSpPr/>
          <p:nvPr/>
        </p:nvSpPr>
        <p:spPr>
          <a:xfrm>
            <a:off x="4083008" y="1780426"/>
            <a:ext cx="4972092" cy="3028458"/>
          </a:xfrm>
          <a:prstGeom prst="rect">
            <a:avLst/>
          </a:prstGeom>
        </p:spPr>
        <p:txBody>
          <a:bodyPr wrap="square">
            <a:spAutoFit/>
          </a:bodyPr>
          <a:lstStyle/>
          <a:p>
            <a:pPr marR="161449" algn="just">
              <a:lnSpc>
                <a:spcPct val="115000"/>
              </a:lnSpc>
              <a:spcBef>
                <a:spcPts val="450"/>
              </a:spcBef>
            </a:pPr>
            <a:r>
              <a:rPr lang="en-US" sz="1600" b="1" dirty="0">
                <a:solidFill>
                  <a:srgbClr val="002060"/>
                </a:solidFill>
                <a:latin typeface="+mj-lt"/>
                <a:ea typeface="Times New Roman" panose="02020603050405020304" pitchFamily="18" charset="0"/>
              </a:rPr>
              <a:t>A great effort is required </a:t>
            </a:r>
            <a:r>
              <a:rPr lang="en-US" sz="1600" dirty="0">
                <a:solidFill>
                  <a:srgbClr val="002060"/>
                </a:solidFill>
                <a:latin typeface="+mj-lt"/>
                <a:ea typeface="Times New Roman" panose="02020603050405020304" pitchFamily="18" charset="0"/>
              </a:rPr>
              <a:t>from all European Countries to respect and to achieve the 2020 and 2030 targets, but the effort is also required to citizens who, by </a:t>
            </a:r>
            <a:r>
              <a:rPr lang="en-US" sz="1600" b="1" dirty="0">
                <a:solidFill>
                  <a:srgbClr val="002060"/>
                </a:solidFill>
                <a:latin typeface="+mj-lt"/>
                <a:ea typeface="Times New Roman" panose="02020603050405020304" pitchFamily="18" charset="0"/>
              </a:rPr>
              <a:t>implementing appropriate behaviors</a:t>
            </a:r>
            <a:r>
              <a:rPr lang="en-US" sz="1600" dirty="0">
                <a:solidFill>
                  <a:srgbClr val="002060"/>
                </a:solidFill>
                <a:latin typeface="+mj-lt"/>
                <a:ea typeface="Times New Roman" panose="02020603050405020304" pitchFamily="18" charset="0"/>
              </a:rPr>
              <a:t>, can help to </a:t>
            </a:r>
            <a:r>
              <a:rPr lang="en-US" sz="1600" b="1" dirty="0">
                <a:solidFill>
                  <a:srgbClr val="002060"/>
                </a:solidFill>
                <a:latin typeface="+mj-lt"/>
                <a:ea typeface="Times New Roman" panose="02020603050405020304" pitchFamily="18" charset="0"/>
              </a:rPr>
              <a:t>cut energy consumption.</a:t>
            </a:r>
          </a:p>
          <a:p>
            <a:pPr marR="161449" algn="just">
              <a:lnSpc>
                <a:spcPct val="115000"/>
              </a:lnSpc>
              <a:spcBef>
                <a:spcPts val="450"/>
              </a:spcBef>
            </a:pPr>
            <a:r>
              <a:rPr lang="en-US" sz="1600" dirty="0">
                <a:solidFill>
                  <a:srgbClr val="002060"/>
                </a:solidFill>
                <a:latin typeface="+mj-lt"/>
                <a:ea typeface="Times New Roman" panose="02020603050405020304" pitchFamily="18" charset="0"/>
              </a:rPr>
              <a:t>Therefore, in addition to the actions undertaken by the European Commission, it is necessary to push on the </a:t>
            </a:r>
            <a:r>
              <a:rPr lang="en-US" sz="1600" b="1" dirty="0">
                <a:solidFill>
                  <a:srgbClr val="0070C0"/>
                </a:solidFill>
                <a:latin typeface="+mj-lt"/>
                <a:ea typeface="Times New Roman" panose="02020603050405020304" pitchFamily="18" charset="0"/>
              </a:rPr>
              <a:t>behavioral change </a:t>
            </a:r>
            <a:r>
              <a:rPr lang="en-US" sz="1600" dirty="0">
                <a:solidFill>
                  <a:srgbClr val="002060"/>
                </a:solidFill>
                <a:latin typeface="+mj-lt"/>
                <a:ea typeface="Times New Roman" panose="02020603050405020304" pitchFamily="18" charset="0"/>
              </a:rPr>
              <a:t>of each end user in order to achieve the set objectives.</a:t>
            </a:r>
          </a:p>
          <a:p>
            <a:pPr marR="161449" algn="just">
              <a:lnSpc>
                <a:spcPct val="115000"/>
              </a:lnSpc>
              <a:spcBef>
                <a:spcPts val="450"/>
              </a:spcBef>
            </a:pPr>
            <a:endParaRPr lang="it-IT" sz="1600" dirty="0">
              <a:solidFill>
                <a:srgbClr val="002060"/>
              </a:solidFill>
              <a:latin typeface="+mj-lt"/>
              <a:ea typeface="Times New Roman" panose="02020603050405020304" pitchFamily="18" charset="0"/>
            </a:endParaRPr>
          </a:p>
        </p:txBody>
      </p:sp>
      <p:pic>
        <p:nvPicPr>
          <p:cNvPr id="6" name="Picture 2" descr="Understanding and Delivering Behavioural Change Programme - London ...">
            <a:extLst>
              <a:ext uri="{FF2B5EF4-FFF2-40B4-BE49-F238E27FC236}">
                <a16:creationId xmlns="" xmlns:a16="http://schemas.microsoft.com/office/drawing/2014/main" id="{11E86FC5-E262-4292-A7A2-BF65388AD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53" y="1780426"/>
            <a:ext cx="3650337" cy="365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1012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53132" y="2134910"/>
            <a:ext cx="4712174" cy="492443"/>
          </a:xfrm>
          <a:prstGeom prst="rect">
            <a:avLst/>
          </a:prstGeom>
          <a:noFill/>
        </p:spPr>
        <p:txBody>
          <a:bodyPr wrap="square" lIns="0" tIns="0" rIns="0" bIns="0" rtlCol="0">
            <a:spAutoFit/>
          </a:bodyPr>
          <a:lstStyle/>
          <a:p>
            <a:pPr>
              <a:defRPr/>
            </a:pPr>
            <a:r>
              <a:rPr lang="it-IT" sz="1600" dirty="0">
                <a:latin typeface="Trebuchet MS" pitchFamily="34" charset="0"/>
                <a:ea typeface="Tahoma" pitchFamily="34" charset="0"/>
                <a:cs typeface="Raleway"/>
              </a:rPr>
              <a:t>Maria-Anna Segreto (</a:t>
            </a:r>
            <a:r>
              <a:rPr lang="it-IT" sz="1600" dirty="0" err="1">
                <a:latin typeface="Trebuchet MS" pitchFamily="34" charset="0"/>
                <a:ea typeface="Tahoma" pitchFamily="34" charset="0"/>
                <a:cs typeface="Raleway"/>
              </a:rPr>
              <a:t>author</a:t>
            </a:r>
            <a:r>
              <a:rPr lang="it-IT" sz="1600" dirty="0">
                <a:latin typeface="Trebuchet MS" pitchFamily="34" charset="0"/>
                <a:ea typeface="Tahoma" pitchFamily="34" charset="0"/>
                <a:cs typeface="Raleway"/>
              </a:rPr>
              <a:t> and tutor)</a:t>
            </a:r>
            <a:endParaRPr lang="en-GB" sz="1600" dirty="0">
              <a:latin typeface="Trebuchet MS" pitchFamily="34" charset="0"/>
              <a:ea typeface="Tahoma" pitchFamily="34" charset="0"/>
              <a:cs typeface="Raleway"/>
            </a:endParaRPr>
          </a:p>
          <a:p>
            <a:pPr>
              <a:defRPr/>
            </a:pPr>
            <a:r>
              <a:rPr lang="it-IT" sz="1600" dirty="0" err="1" smtClean="0">
                <a:latin typeface="Trebuchet MS" pitchFamily="34" charset="0"/>
                <a:ea typeface="Tahoma" pitchFamily="34" charset="0"/>
                <a:cs typeface="Raleway"/>
              </a:rPr>
              <a:t>Researcher</a:t>
            </a:r>
            <a:r>
              <a:rPr lang="it-IT" sz="1600" dirty="0" smtClean="0">
                <a:latin typeface="Trebuchet MS" pitchFamily="34" charset="0"/>
                <a:ea typeface="Tahoma" pitchFamily="34" charset="0"/>
                <a:cs typeface="Raleway"/>
              </a:rPr>
              <a:t> and Head of SEI </a:t>
            </a:r>
            <a:r>
              <a:rPr lang="it-IT" sz="1600" dirty="0" err="1" smtClean="0">
                <a:latin typeface="Trebuchet MS" pitchFamily="34" charset="0"/>
                <a:ea typeface="Tahoma" pitchFamily="34" charset="0"/>
                <a:cs typeface="Raleway"/>
              </a:rPr>
              <a:t>Laboratory</a:t>
            </a:r>
            <a:r>
              <a:rPr lang="it-IT" sz="1600" dirty="0" smtClean="0">
                <a:latin typeface="Trebuchet MS" pitchFamily="34" charset="0"/>
                <a:ea typeface="Tahoma" pitchFamily="34" charset="0"/>
                <a:cs typeface="Raleway"/>
              </a:rPr>
              <a:t> of ENEA</a:t>
            </a:r>
            <a:endParaRPr lang="en-GB" sz="1600" dirty="0">
              <a:latin typeface="Trebuchet MS" pitchFamily="34" charset="0"/>
              <a:ea typeface="Tahoma" pitchFamily="34" charset="0"/>
              <a:cs typeface="Raleway"/>
            </a:endParaRPr>
          </a:p>
        </p:txBody>
      </p:sp>
      <p:sp>
        <p:nvSpPr>
          <p:cNvPr id="18" name="TextBox 17"/>
          <p:cNvSpPr txBox="1"/>
          <p:nvPr/>
        </p:nvSpPr>
        <p:spPr>
          <a:xfrm>
            <a:off x="1453132" y="3055583"/>
            <a:ext cx="7245378" cy="246221"/>
          </a:xfrm>
          <a:prstGeom prst="rect">
            <a:avLst/>
          </a:prstGeom>
          <a:noFill/>
        </p:spPr>
        <p:txBody>
          <a:bodyPr wrap="square" lIns="0" tIns="0" rIns="0" bIns="0" rtlCol="0">
            <a:spAutoFit/>
          </a:bodyPr>
          <a:lstStyle/>
          <a:p>
            <a:pPr>
              <a:defRPr/>
            </a:pPr>
            <a:r>
              <a:rPr lang="it-IT" sz="1600" dirty="0">
                <a:latin typeface="Trebuchet MS" pitchFamily="34" charset="0"/>
                <a:ea typeface="Tahoma" pitchFamily="34" charset="0"/>
                <a:cs typeface="Raleway"/>
              </a:rPr>
              <a:t>m</a:t>
            </a:r>
            <a:r>
              <a:rPr lang="it-IT" sz="1600" dirty="0" smtClean="0">
                <a:latin typeface="Trebuchet MS" pitchFamily="34" charset="0"/>
                <a:ea typeface="Tahoma" pitchFamily="34" charset="0"/>
                <a:cs typeface="Raleway"/>
              </a:rPr>
              <a:t>ariaanna.segreto@enea.it</a:t>
            </a:r>
            <a:endParaRPr lang="en-GB" sz="1600" dirty="0">
              <a:latin typeface="Trebuchet MS" pitchFamily="34" charset="0"/>
              <a:cs typeface="Raleway"/>
            </a:endParaRPr>
          </a:p>
        </p:txBody>
      </p:sp>
      <p:sp>
        <p:nvSpPr>
          <p:cNvPr id="19" name="Freeform 27"/>
          <p:cNvSpPr>
            <a:spLocks noEditPoints="1"/>
          </p:cNvSpPr>
          <p:nvPr/>
        </p:nvSpPr>
        <p:spPr bwMode="auto">
          <a:xfrm>
            <a:off x="889087" y="3156652"/>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0" name="Freeform 130"/>
          <p:cNvSpPr>
            <a:spLocks noEditPoints="1"/>
          </p:cNvSpPr>
          <p:nvPr/>
        </p:nvSpPr>
        <p:spPr bwMode="auto">
          <a:xfrm>
            <a:off x="870794" y="2736442"/>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1" name="TextBox 20"/>
          <p:cNvSpPr txBox="1"/>
          <p:nvPr/>
        </p:nvSpPr>
        <p:spPr>
          <a:xfrm>
            <a:off x="1453132" y="2647893"/>
            <a:ext cx="3278001" cy="492443"/>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hlinkClick r:id="rId3"/>
              </a:rPr>
              <a:t>www.enea.it/en/</a:t>
            </a:r>
            <a:endParaRPr lang="en-GB" sz="1600" dirty="0" smtClean="0">
              <a:latin typeface="Trebuchet MS" pitchFamily="34" charset="0"/>
              <a:ea typeface="Tahoma" pitchFamily="34" charset="0"/>
              <a:cs typeface="Raleway"/>
            </a:endParaRPr>
          </a:p>
          <a:p>
            <a:pPr>
              <a:defRPr/>
            </a:pPr>
            <a:endParaRPr lang="en-GB" sz="1600" dirty="0">
              <a:latin typeface="Trebuchet MS" pitchFamily="34" charset="0"/>
              <a:cs typeface="Raleway"/>
            </a:endParaRPr>
          </a:p>
        </p:txBody>
      </p:sp>
      <p:sp>
        <p:nvSpPr>
          <p:cNvPr id="45" name="Freeform 21"/>
          <p:cNvSpPr>
            <a:spLocks noEditPoints="1"/>
          </p:cNvSpPr>
          <p:nvPr/>
        </p:nvSpPr>
        <p:spPr bwMode="auto">
          <a:xfrm>
            <a:off x="812400" y="2209768"/>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14" name="TextBox 16"/>
          <p:cNvSpPr txBox="1"/>
          <p:nvPr/>
        </p:nvSpPr>
        <p:spPr>
          <a:xfrm>
            <a:off x="1453132" y="3598615"/>
            <a:ext cx="5338283" cy="246221"/>
          </a:xfrm>
          <a:prstGeom prst="rect">
            <a:avLst/>
          </a:prstGeom>
          <a:noFill/>
        </p:spPr>
        <p:txBody>
          <a:bodyPr wrap="square" lIns="0" tIns="0" rIns="0" bIns="0" rtlCol="0">
            <a:spAutoFit/>
          </a:bodyPr>
          <a:lstStyle/>
          <a:p>
            <a:pPr>
              <a:defRPr/>
            </a:pPr>
            <a:r>
              <a:rPr lang="it-IT" sz="1600" dirty="0">
                <a:hlinkClick r:id="rId4"/>
              </a:rPr>
              <a:t>https://www.facebook.com/eneapaginaufficiale/</a:t>
            </a:r>
            <a:endParaRPr lang="en-GB" sz="1600" dirty="0">
              <a:latin typeface="Trebuchet MS" pitchFamily="34" charset="0"/>
              <a:cs typeface="Raleway"/>
            </a:endParaRPr>
          </a:p>
        </p:txBody>
      </p:sp>
      <p:pic>
        <p:nvPicPr>
          <p:cNvPr id="1037" name="Picture 13" descr="\\ISTORAGE\-Print\MA27\Powerpoint\rep\twitter.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560" y="4015995"/>
            <a:ext cx="258763" cy="201613"/>
          </a:xfrm>
          <a:prstGeom prst="rect">
            <a:avLst/>
          </a:prstGeom>
          <a:noFill/>
          <a:ln>
            <a:noFill/>
          </a:ln>
        </p:spPr>
      </p:pic>
      <p:pic>
        <p:nvPicPr>
          <p:cNvPr id="1038" name="Picture 14" descr="\\ISTORAGE\-Print\MA27\Powerpoint\rep\facebook.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030" y="3597832"/>
            <a:ext cx="123825" cy="258763"/>
          </a:xfrm>
          <a:prstGeom prst="rect">
            <a:avLst/>
          </a:prstGeom>
          <a:noFill/>
          <a:ln>
            <a:noFill/>
          </a:ln>
        </p:spPr>
      </p:pic>
      <p:sp>
        <p:nvSpPr>
          <p:cNvPr id="16" name="TextBox 16"/>
          <p:cNvSpPr txBox="1"/>
          <p:nvPr/>
        </p:nvSpPr>
        <p:spPr>
          <a:xfrm>
            <a:off x="1452143" y="3993690"/>
            <a:ext cx="5338283" cy="246221"/>
          </a:xfrm>
          <a:prstGeom prst="rect">
            <a:avLst/>
          </a:prstGeom>
          <a:noFill/>
        </p:spPr>
        <p:txBody>
          <a:bodyPr wrap="square" lIns="0" tIns="0" rIns="0" bIns="0" rtlCol="0">
            <a:spAutoFit/>
          </a:bodyPr>
          <a:lstStyle/>
          <a:p>
            <a:pPr>
              <a:defRPr/>
            </a:pPr>
            <a:r>
              <a:rPr lang="it-IT" sz="1600" dirty="0">
                <a:hlinkClick r:id="rId7"/>
              </a:rPr>
              <a:t>https://twitter.com/ENEAOfficial</a:t>
            </a:r>
            <a:endParaRPr lang="en-GB" sz="1600" dirty="0">
              <a:latin typeface="Trebuchet MS" pitchFamily="34" charset="0"/>
              <a:cs typeface="Raleway"/>
            </a:endParaRPr>
          </a:p>
        </p:txBody>
      </p:sp>
      <p:sp>
        <p:nvSpPr>
          <p:cNvPr id="23" name="TextBox 16"/>
          <p:cNvSpPr txBox="1"/>
          <p:nvPr/>
        </p:nvSpPr>
        <p:spPr>
          <a:xfrm>
            <a:off x="1452142" y="4441378"/>
            <a:ext cx="5338283" cy="246221"/>
          </a:xfrm>
          <a:prstGeom prst="rect">
            <a:avLst/>
          </a:prstGeom>
          <a:noFill/>
        </p:spPr>
        <p:txBody>
          <a:bodyPr wrap="square" lIns="0" tIns="0" rIns="0" bIns="0" rtlCol="0">
            <a:spAutoFit/>
          </a:bodyPr>
          <a:lstStyle/>
          <a:p>
            <a:pPr>
              <a:defRPr/>
            </a:pPr>
            <a:r>
              <a:rPr lang="it-IT" sz="1600" dirty="0">
                <a:hlinkClick r:id="rId8"/>
              </a:rPr>
              <a:t>https://www.linkedin.com/company/enea_2</a:t>
            </a:r>
            <a:endParaRPr lang="pl-PL" sz="1600" dirty="0">
              <a:latin typeface="Trebuchet MS" pitchFamily="34" charset="0"/>
              <a:cs typeface="Raleway"/>
            </a:endParaRPr>
          </a:p>
        </p:txBody>
      </p:sp>
      <p:pic>
        <p:nvPicPr>
          <p:cNvPr id="22" name="Picture 12" descr="\\ISTORAGE\-Print\MA27\Powerpoint\rep\linkedin.e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3560" y="4438206"/>
            <a:ext cx="258763" cy="236537"/>
          </a:xfrm>
          <a:prstGeom prst="rect">
            <a:avLst/>
          </a:prstGeom>
          <a:noFill/>
          <a:ln>
            <a:noFill/>
          </a:ln>
        </p:spPr>
      </p:pic>
      <p:pic>
        <p:nvPicPr>
          <p:cNvPr id="2052" name="Picture 4" descr="logo enea — Italian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7263" y="2201511"/>
            <a:ext cx="2491247" cy="100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Selected</a:t>
            </a:r>
            <a:r>
              <a:rPr lang="it-IT" dirty="0"/>
              <a:t> </a:t>
            </a:r>
            <a:r>
              <a:rPr lang="en-GB" dirty="0"/>
              <a:t>resources</a:t>
            </a:r>
            <a:r>
              <a:rPr lang="it-IT" dirty="0"/>
              <a:t> </a:t>
            </a:r>
            <a:endParaRPr lang="pl-PL" dirty="0"/>
          </a:p>
        </p:txBody>
      </p:sp>
      <p:sp>
        <p:nvSpPr>
          <p:cNvPr id="3" name="Symbol zastępczy tekstu 2"/>
          <p:cNvSpPr>
            <a:spLocks noGrp="1"/>
          </p:cNvSpPr>
          <p:nvPr>
            <p:ph type="body" sz="quarter" idx="10"/>
          </p:nvPr>
        </p:nvSpPr>
        <p:spPr>
          <a:xfrm>
            <a:off x="290513" y="1011244"/>
            <a:ext cx="8562974" cy="5491156"/>
          </a:xfrm>
        </p:spPr>
        <p:txBody>
          <a:bodyPr/>
          <a:lstStyle/>
          <a:p>
            <a:pPr defTabSz="703692">
              <a:spcBef>
                <a:spcPts val="100"/>
              </a:spcBef>
              <a:defRPr sz="2184"/>
            </a:pPr>
            <a:r>
              <a:rPr lang="it-IT" sz="2000" dirty="0" err="1"/>
              <a:t>Selected</a:t>
            </a:r>
            <a:r>
              <a:rPr lang="it-IT" sz="2000" dirty="0"/>
              <a:t> </a:t>
            </a:r>
            <a:r>
              <a:rPr lang="it-IT" sz="2000" dirty="0" err="1"/>
              <a:t>resources</a:t>
            </a:r>
            <a:r>
              <a:rPr lang="it-IT" sz="2000" dirty="0"/>
              <a:t> </a:t>
            </a:r>
            <a:endParaRPr lang="it-IT" sz="2000" dirty="0" smtClean="0"/>
          </a:p>
          <a:p>
            <a:pPr defTabSz="703692">
              <a:spcBef>
                <a:spcPts val="100"/>
              </a:spcBef>
              <a:defRPr sz="2184"/>
            </a:pPr>
            <a:r>
              <a:rPr lang="en-US" sz="1800" dirty="0" smtClean="0">
                <a:hlinkClick r:id="rId3"/>
              </a:rPr>
              <a:t>EU </a:t>
            </a:r>
            <a:r>
              <a:rPr lang="en-US" sz="1800" dirty="0">
                <a:hlinkClick r:id="rId3"/>
              </a:rPr>
              <a:t>2020 target for energy efficiency</a:t>
            </a:r>
            <a:endParaRPr lang="en-US" sz="1800" dirty="0"/>
          </a:p>
          <a:p>
            <a:pPr marL="355600" defTabSz="703692">
              <a:spcBef>
                <a:spcPts val="100"/>
              </a:spcBef>
              <a:tabLst>
                <a:tab pos="355600" algn="l"/>
              </a:tabLst>
              <a:defRPr sz="2184"/>
            </a:pPr>
            <a:r>
              <a:rPr lang="it-IT" sz="1600" dirty="0"/>
              <a:t>European Commission webpage on EU 2020 targets for energy efficiency, national targets, progress towards 2020 targets, European Task Force and other measures.</a:t>
            </a:r>
          </a:p>
          <a:p>
            <a:pPr marL="355600" indent="-355600" defTabSz="703692">
              <a:spcBef>
                <a:spcPts val="600"/>
              </a:spcBef>
              <a:buFont typeface="Wingdings" panose="05000000000000000000" pitchFamily="2" charset="2"/>
              <a:buChar char="§"/>
              <a:tabLst>
                <a:tab pos="355600" algn="l"/>
              </a:tabLst>
              <a:defRPr sz="2184"/>
            </a:pPr>
            <a:r>
              <a:rPr lang="en-US" sz="1800" dirty="0">
                <a:hlinkClick r:id="rId4"/>
              </a:rPr>
              <a:t>Progress of the European Union towards its 2020 energy efficiency targets</a:t>
            </a:r>
            <a:endParaRPr lang="en-US" sz="1800" dirty="0"/>
          </a:p>
          <a:p>
            <a:pPr marL="355600" defTabSz="703692">
              <a:spcBef>
                <a:spcPts val="100"/>
              </a:spcBef>
              <a:tabLst>
                <a:tab pos="355600" algn="l"/>
              </a:tabLst>
              <a:defRPr sz="2184"/>
            </a:pPr>
            <a:r>
              <a:rPr lang="en-US" sz="1600" dirty="0"/>
              <a:t>European Environment Agency webpage on current progress in reducing energy consumption, progress towards the European Union's 2020 energy efficiency target, the 2030 targets on energy efficiency in the context of Energy Union.</a:t>
            </a:r>
            <a:endParaRPr lang="en-US" sz="1800" b="1" dirty="0"/>
          </a:p>
          <a:p>
            <a:pPr marL="342900" indent="-342900" defTabSz="703692">
              <a:spcBef>
                <a:spcPts val="600"/>
              </a:spcBef>
              <a:buFont typeface="Wingdings" panose="05000000000000000000" pitchFamily="2" charset="2"/>
              <a:buChar char="§"/>
              <a:defRPr sz="2184"/>
            </a:pPr>
            <a:r>
              <a:rPr lang="en-US" sz="1800" dirty="0">
                <a:hlinkClick r:id="rId5"/>
              </a:rPr>
              <a:t>Climate strategies &amp; targets</a:t>
            </a:r>
            <a:endParaRPr lang="en-US" sz="1800" dirty="0"/>
          </a:p>
          <a:p>
            <a:pPr marL="355600" defTabSz="703692">
              <a:spcBef>
                <a:spcPts val="100"/>
              </a:spcBef>
              <a:tabLst>
                <a:tab pos="355600" algn="l"/>
              </a:tabLst>
              <a:defRPr sz="2184"/>
            </a:pPr>
            <a:r>
              <a:rPr lang="it-IT" sz="1600" dirty="0"/>
              <a:t>European Commission webpage on </a:t>
            </a:r>
            <a:r>
              <a:rPr lang="en-US" sz="1600" dirty="0"/>
              <a:t>key climate and energy targets.</a:t>
            </a:r>
            <a:endParaRPr lang="it-IT" dirty="0"/>
          </a:p>
          <a:p>
            <a:pPr marL="342900" indent="-342900" defTabSz="703692">
              <a:spcBef>
                <a:spcPts val="600"/>
              </a:spcBef>
              <a:buFont typeface="Wingdings" panose="05000000000000000000" pitchFamily="2" charset="2"/>
              <a:buChar char="§"/>
              <a:defRPr sz="2184"/>
            </a:pPr>
            <a:r>
              <a:rPr lang="en-US" sz="1800" dirty="0">
                <a:hlinkClick r:id="rId6"/>
              </a:rPr>
              <a:t>Trends and projections in Europe 2019</a:t>
            </a:r>
            <a:endParaRPr lang="it-IT" sz="1800" dirty="0"/>
          </a:p>
          <a:p>
            <a:pPr marL="355600" defTabSz="703692">
              <a:spcBef>
                <a:spcPts val="100"/>
              </a:spcBef>
              <a:tabLst>
                <a:tab pos="355600" algn="l"/>
              </a:tabLst>
              <a:defRPr sz="2184"/>
            </a:pPr>
            <a:r>
              <a:rPr lang="en-US" sz="1600" dirty="0"/>
              <a:t>Tracking progress towards Europe's climate and energy targets (</a:t>
            </a:r>
            <a:r>
              <a:rPr lang="it-IT" sz="1600" dirty="0"/>
              <a:t>EEA Report No 15/2019)</a:t>
            </a:r>
          </a:p>
          <a:p>
            <a:pPr marL="342900" indent="-342900" defTabSz="703692">
              <a:spcBef>
                <a:spcPts val="600"/>
              </a:spcBef>
              <a:buFont typeface="Wingdings" panose="05000000000000000000" pitchFamily="2" charset="2"/>
              <a:buChar char="§"/>
              <a:tabLst>
                <a:tab pos="355600" algn="l"/>
              </a:tabLst>
              <a:defRPr sz="2184"/>
            </a:pPr>
            <a:r>
              <a:rPr lang="en-US" sz="1800" dirty="0">
                <a:hlinkClick r:id="rId7"/>
              </a:rPr>
              <a:t>Drivers of recent energy consumption trends across sectors in EU28</a:t>
            </a:r>
            <a:endParaRPr lang="en-US" sz="1800" dirty="0"/>
          </a:p>
          <a:p>
            <a:pPr marL="355600" defTabSz="703692">
              <a:spcBef>
                <a:spcPts val="100"/>
              </a:spcBef>
              <a:tabLst>
                <a:tab pos="355600" algn="l"/>
              </a:tabLst>
              <a:defRPr sz="2184"/>
            </a:pPr>
            <a:r>
              <a:rPr lang="en-US" sz="1600" dirty="0"/>
              <a:t>Energy Consumption Trends Workshop Report</a:t>
            </a:r>
            <a:endParaRPr lang="it-IT" sz="1800" dirty="0"/>
          </a:p>
          <a:p>
            <a:pPr marL="342900" indent="-342900" defTabSz="703692">
              <a:spcBef>
                <a:spcPts val="600"/>
              </a:spcBef>
              <a:buFont typeface="Wingdings" panose="05000000000000000000" pitchFamily="2" charset="2"/>
              <a:buChar char="§"/>
              <a:tabLst>
                <a:tab pos="355600" algn="l"/>
              </a:tabLst>
              <a:defRPr sz="2184"/>
            </a:pPr>
            <a:r>
              <a:rPr lang="en-US" sz="1800" dirty="0">
                <a:hlinkClick r:id="rId8"/>
              </a:rPr>
              <a:t>Assessment progress on energy efficiency targets – Report 2018</a:t>
            </a:r>
            <a:endParaRPr lang="en-US" sz="1800" dirty="0"/>
          </a:p>
          <a:p>
            <a:pPr marL="355600" defTabSz="703692">
              <a:spcBef>
                <a:spcPts val="100"/>
              </a:spcBef>
              <a:tabLst>
                <a:tab pos="355600" algn="l"/>
              </a:tabLst>
              <a:defRPr sz="2184"/>
            </a:pPr>
            <a:r>
              <a:rPr lang="en-US" sz="1600" dirty="0"/>
              <a:t>European Commission report on the progress made by Member States towards the national energy efficiency targets for 2020 and towards the implementation of the Energy Efficiency Directive</a:t>
            </a:r>
            <a:endParaRPr lang="it-IT" sz="1600" dirty="0"/>
          </a:p>
          <a:p>
            <a:pPr defTabSz="703692">
              <a:spcBef>
                <a:spcPts val="100"/>
              </a:spcBef>
              <a:defRPr sz="2184"/>
            </a:pPr>
            <a:endParaRPr lang="pl-PL" sz="2000" dirty="0"/>
          </a:p>
        </p:txBody>
      </p:sp>
    </p:spTree>
    <p:extLst>
      <p:ext uri="{BB962C8B-B14F-4D97-AF65-F5344CB8AC3E}">
        <p14:creationId xmlns:p14="http://schemas.microsoft.com/office/powerpoint/2010/main" val="25104164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Recent statistics show that energy consumption levels in Europe are:</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increasing considerably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show an approximately constant trend over time </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increasing slightly </a:t>
            </a:r>
            <a:endParaRPr lang="it-IT" sz="1800" dirty="0">
              <a:solidFill>
                <a:srgbClr val="000000"/>
              </a:solidFill>
            </a:endParaRPr>
          </a:p>
        </p:txBody>
      </p:sp>
    </p:spTree>
    <p:extLst>
      <p:ext uri="{BB962C8B-B14F-4D97-AF65-F5344CB8AC3E}">
        <p14:creationId xmlns:p14="http://schemas.microsoft.com/office/powerpoint/2010/main" val="39656584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On average, EU Member States' past efforts delivered emissions reductions in the order of 46 Mt CO</a:t>
            </a:r>
            <a:r>
              <a:rPr lang="en-US" sz="2000" baseline="-25000" dirty="0">
                <a:solidFill>
                  <a:srgbClr val="000000"/>
                </a:solidFill>
              </a:rPr>
              <a:t>2</a:t>
            </a:r>
            <a:r>
              <a:rPr lang="en-US" sz="2000" dirty="0">
                <a:solidFill>
                  <a:srgbClr val="000000"/>
                </a:solidFill>
              </a:rPr>
              <a:t>e per year between 1990 and 2017. Since 2005, average reductions: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been lower than the previous years and this will not allow the targets to be met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risen to 1.000 Mt CO</a:t>
            </a:r>
            <a:r>
              <a:rPr lang="en-US" sz="1800" baseline="-25000" dirty="0">
                <a:solidFill>
                  <a:srgbClr val="000000"/>
                </a:solidFill>
              </a:rPr>
              <a:t>2</a:t>
            </a:r>
            <a:r>
              <a:rPr lang="en-US" sz="1800" dirty="0">
                <a:solidFill>
                  <a:srgbClr val="000000"/>
                </a:solidFill>
              </a:rPr>
              <a:t>e per year</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been greater than the shares of reductions in previous years</a:t>
            </a:r>
            <a:endParaRPr lang="it-IT" sz="1800" dirty="0">
              <a:solidFill>
                <a:srgbClr val="000000"/>
              </a:solidFill>
            </a:endParaRPr>
          </a:p>
        </p:txBody>
      </p:sp>
    </p:spTree>
    <p:extLst>
      <p:ext uri="{BB962C8B-B14F-4D97-AF65-F5344CB8AC3E}">
        <p14:creationId xmlns:p14="http://schemas.microsoft.com/office/powerpoint/2010/main" val="388133872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Current efforts of Member States: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fully sufficient to achieve the EU's 2030 targets and no further change will be need for the EU and its Member States to achieve their long-term objectives up to 2050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still insufficient to meet the EU targets set for 2030</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sufficient to achieve the EU objectives set for 2050</a:t>
            </a:r>
            <a:endParaRPr lang="it-IT" sz="1800" dirty="0">
              <a:solidFill>
                <a:srgbClr val="000000"/>
              </a:solidFill>
            </a:endParaRPr>
          </a:p>
        </p:txBody>
      </p:sp>
    </p:spTree>
    <p:extLst>
      <p:ext uri="{BB962C8B-B14F-4D97-AF65-F5344CB8AC3E}">
        <p14:creationId xmlns:p14="http://schemas.microsoft.com/office/powerpoint/2010/main" val="65164436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New targets set for 2030 require:</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at least a 50% reduction in greenhouse gas emissions (compared with 1990 levels)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at least a 32.5% improvement in energy efficiency in 2030 at EU level </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an increase in the share of renewable energy sources (RES) in the EU to a maximum of 32% of gross final energy consumption by 2030 </a:t>
            </a:r>
            <a:endParaRPr lang="it-IT" sz="1800" dirty="0">
              <a:solidFill>
                <a:srgbClr val="000000"/>
              </a:solidFill>
            </a:endParaRPr>
          </a:p>
        </p:txBody>
      </p:sp>
    </p:spTree>
    <p:extLst>
      <p:ext uri="{BB962C8B-B14F-4D97-AF65-F5344CB8AC3E}">
        <p14:creationId xmlns:p14="http://schemas.microsoft.com/office/powerpoint/2010/main" val="242938727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5</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Current progress at national level shows that:</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all Member States have reduced their emissions to levels below their 2020 target</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according to the 2019 projections, most Member States expect that their current policies and measures will be sufficient to deliver their 2030 Effort Sharing targets on time</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few Member States have already indicated in their reported projections how they intend to achieve their Effort Sharing targets</a:t>
            </a:r>
            <a:endParaRPr lang="it-IT" sz="1800" dirty="0">
              <a:solidFill>
                <a:srgbClr val="000000"/>
              </a:solidFill>
            </a:endParaRPr>
          </a:p>
        </p:txBody>
      </p:sp>
    </p:spTree>
    <p:extLst>
      <p:ext uri="{BB962C8B-B14F-4D97-AF65-F5344CB8AC3E}">
        <p14:creationId xmlns:p14="http://schemas.microsoft.com/office/powerpoint/2010/main" val="351579059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1.2.2 </a:t>
            </a:r>
            <a:r>
              <a:rPr lang="en-US" sz="2000" dirty="0"/>
              <a:t>Energy Efficiency: risk that 2020 and 2030 targets will not be met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6</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The factors that most affect the increasing consumption of energy:</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greatest increases have been observed in energy consumption in buildings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higher fuel prices have not influenced the trend in energy consumption in recent years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final energy consumption trends does not depend on weather conditions and fuel price trends</a:t>
            </a:r>
            <a:endParaRPr lang="it-IT" sz="1800" dirty="0">
              <a:solidFill>
                <a:srgbClr val="000000"/>
              </a:solidFill>
            </a:endParaRPr>
          </a:p>
        </p:txBody>
      </p:sp>
    </p:spTree>
    <p:extLst>
      <p:ext uri="{BB962C8B-B14F-4D97-AF65-F5344CB8AC3E}">
        <p14:creationId xmlns:p14="http://schemas.microsoft.com/office/powerpoint/2010/main" val="194238213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1.2.2 </a:t>
            </a:r>
            <a:r>
              <a:rPr lang="en-US" sz="2000" dirty="0"/>
              <a:t>Energy Efficiency: risk that 2020 and 2030 targets will not be met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7</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1" y="1935480"/>
            <a:ext cx="71529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EU will be able to meet its 2020 energy efficiency target of a 20% reduction from baseline energy consumption levels in 2020:</a:t>
            </a:r>
            <a:endParaRPr lang="it-IT" sz="18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without the recent increasing trend in final energy consumption is reversed</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only if the recent upward trend in final energy consumption is reversed very soon</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forecasts are mostly contrasting</a:t>
            </a:r>
            <a:endParaRPr lang="it-IT" sz="1800" dirty="0">
              <a:solidFill>
                <a:srgbClr val="000000"/>
              </a:solidFill>
            </a:endParaRPr>
          </a:p>
        </p:txBody>
      </p:sp>
    </p:spTree>
    <p:extLst>
      <p:ext uri="{BB962C8B-B14F-4D97-AF65-F5344CB8AC3E}">
        <p14:creationId xmlns:p14="http://schemas.microsoft.com/office/powerpoint/2010/main" val="423055251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noChangeAspect="1"/>
          </p:cNvSpPr>
          <p:nvPr>
            <p:ph type="body" sz="quarter" idx="11"/>
          </p:nvPr>
        </p:nvSpPr>
        <p:spPr>
          <a:xfrm>
            <a:off x="1036472" y="2778654"/>
            <a:ext cx="1621517" cy="1620000"/>
          </a:xfrm>
        </p:spPr>
        <p:txBody>
          <a:bodyPr lIns="72000" rIns="0" anchor="t">
            <a:noAutofit/>
          </a:bodyPr>
          <a:lstStyle/>
          <a:p>
            <a:r>
              <a:rPr lang="en-GB" sz="1800" dirty="0"/>
              <a:t>1.2.1</a:t>
            </a:r>
            <a:r>
              <a:rPr lang="en-GB" sz="1900" dirty="0"/>
              <a:t> </a:t>
            </a:r>
          </a:p>
          <a:p>
            <a:r>
              <a:rPr lang="en-US" sz="1600" dirty="0"/>
              <a:t>European Union towards energy efficiency targets</a:t>
            </a:r>
          </a:p>
          <a:p>
            <a:endParaRPr lang="en-GB" sz="1600" i="1" dirty="0"/>
          </a:p>
        </p:txBody>
      </p:sp>
      <p:sp>
        <p:nvSpPr>
          <p:cNvPr id="29" name="Textplatzhalter 28"/>
          <p:cNvSpPr>
            <a:spLocks noGrp="1" noChangeAspect="1"/>
          </p:cNvSpPr>
          <p:nvPr>
            <p:ph type="body" sz="quarter" idx="12"/>
          </p:nvPr>
        </p:nvSpPr>
        <p:spPr>
          <a:xfrm>
            <a:off x="2786601" y="2787971"/>
            <a:ext cx="1621517" cy="1620000"/>
          </a:xfrm>
        </p:spPr>
        <p:txBody>
          <a:bodyPr anchor="t">
            <a:noAutofit/>
          </a:bodyPr>
          <a:lstStyle/>
          <a:p>
            <a:r>
              <a:rPr lang="en-GB" sz="1800" dirty="0"/>
              <a:t>1.2 .2 </a:t>
            </a:r>
          </a:p>
          <a:p>
            <a:r>
              <a:rPr lang="en-US" sz="1600" dirty="0"/>
              <a:t>Energy Efficiency: risk that 2020 and 2030 targets will not be met</a:t>
            </a:r>
          </a:p>
          <a:p>
            <a:pPr>
              <a:spcBef>
                <a:spcPts val="0"/>
              </a:spcBef>
            </a:pPr>
            <a:endParaRPr lang="en-GB" sz="1600" i="1" dirty="0"/>
          </a:p>
        </p:txBody>
      </p:sp>
      <p:sp>
        <p:nvSpPr>
          <p:cNvPr id="4" name="CasellaDiTesto 3"/>
          <p:cNvSpPr txBox="1"/>
          <p:nvPr/>
        </p:nvSpPr>
        <p:spPr>
          <a:xfrm>
            <a:off x="477672" y="1187349"/>
            <a:ext cx="8366208" cy="1477927"/>
          </a:xfrm>
          <a:prstGeom prst="rect">
            <a:avLst/>
          </a:prstGeom>
          <a:noFill/>
        </p:spPr>
        <p:txBody>
          <a:bodyPr wrap="square" lIns="76794" tIns="38397" rIns="76794" bIns="38397" rtlCol="0">
            <a:spAutoFit/>
          </a:bodyPr>
          <a:lstStyle/>
          <a:p>
            <a:r>
              <a:rPr lang="it-IT" sz="2200" b="1" dirty="0">
                <a:solidFill>
                  <a:schemeClr val="accent1"/>
                </a:solidFill>
                <a:latin typeface="Trebuchet MS" pitchFamily="34" charset="0"/>
                <a:cs typeface="Raleway"/>
              </a:rPr>
              <a:t>Learning </a:t>
            </a:r>
            <a:r>
              <a:rPr lang="en-GB" sz="2200" b="1" dirty="0">
                <a:solidFill>
                  <a:schemeClr val="accent1"/>
                </a:solidFill>
                <a:latin typeface="Trebuchet MS" pitchFamily="34" charset="0"/>
                <a:cs typeface="Raleway"/>
              </a:rPr>
              <a:t>Objective</a:t>
            </a:r>
            <a:r>
              <a:rPr lang="it-IT" sz="1800" b="1" dirty="0">
                <a:solidFill>
                  <a:schemeClr val="accent1"/>
                </a:solidFill>
                <a:latin typeface="Trebuchet MS" pitchFamily="34" charset="0"/>
                <a:cs typeface="Raleway"/>
              </a:rPr>
              <a:t>: </a:t>
            </a:r>
          </a:p>
          <a:p>
            <a:pPr>
              <a:spcBef>
                <a:spcPts val="600"/>
              </a:spcBef>
            </a:pPr>
            <a:r>
              <a:rPr lang="it-IT" sz="1600" dirty="0">
                <a:solidFill>
                  <a:schemeClr val="accent1"/>
                </a:solidFill>
                <a:latin typeface="Trebuchet MS" pitchFamily="34" charset="0"/>
                <a:cs typeface="Raleway"/>
              </a:rPr>
              <a:t>At the end of this bloc</a:t>
            </a:r>
            <a:r>
              <a:rPr lang="en-US" sz="1600" dirty="0">
                <a:solidFill>
                  <a:schemeClr val="accent1"/>
                </a:solidFill>
                <a:latin typeface="Trebuchet MS" pitchFamily="34" charset="0"/>
                <a:cs typeface="Raleway"/>
              </a:rPr>
              <a:t>, you will know what targets the EU has set for energy efficiency, renewable energy and emission reduction, it will explain how the trend in energy consumption affects the meeting of the targets, the current situation and the efforts of Member States to achieve these targets.</a:t>
            </a:r>
            <a:endParaRPr lang="it-IT" sz="1600" dirty="0">
              <a:solidFill>
                <a:schemeClr val="accent1"/>
              </a:solidFill>
              <a:latin typeface="Trebuchet MS" pitchFamily="34" charset="0"/>
            </a:endParaRPr>
          </a:p>
        </p:txBody>
      </p:sp>
      <p:sp>
        <p:nvSpPr>
          <p:cNvPr id="17" name="Textplatzhalter 27">
            <a:extLst>
              <a:ext uri="{FF2B5EF4-FFF2-40B4-BE49-F238E27FC236}">
                <a16:creationId xmlns="" xmlns:a16="http://schemas.microsoft.com/office/drawing/2014/main" id="{0EA05BD3-C8FC-42FD-A319-E70AF46E8A24}"/>
              </a:ext>
            </a:extLst>
          </p:cNvPr>
          <p:cNvSpPr txBox="1">
            <a:spLocks noChangeAspect="1"/>
          </p:cNvSpPr>
          <p:nvPr/>
        </p:nvSpPr>
        <p:spPr>
          <a:xfrm>
            <a:off x="4536730" y="2790771"/>
            <a:ext cx="1621517" cy="1620000"/>
          </a:xfrm>
          <a:prstGeom prst="rect">
            <a:avLst/>
          </a:prstGeom>
          <a:solidFill>
            <a:schemeClr val="accent4"/>
          </a:solidFill>
        </p:spPr>
        <p:txBody>
          <a:bodyPr vert="horz" wrap="square" lIns="72000" tIns="72000" rIns="0" bIns="108000" rtlCol="0" anchor="t">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1.2.3</a:t>
            </a:r>
            <a:endParaRPr lang="en-GB" sz="1900" dirty="0"/>
          </a:p>
          <a:p>
            <a:r>
              <a:rPr lang="en-US" sz="1600" dirty="0"/>
              <a:t>What we need to reach 2030 target</a:t>
            </a:r>
          </a:p>
          <a:p>
            <a:endParaRPr lang="en-GB" sz="1600" i="1" dirty="0"/>
          </a:p>
          <a:p>
            <a:endParaRPr lang="en-GB" sz="1600" i="1" dirty="0"/>
          </a:p>
        </p:txBody>
      </p:sp>
      <p:sp>
        <p:nvSpPr>
          <p:cNvPr id="18" name="Textplatzhalter 28">
            <a:extLst>
              <a:ext uri="{FF2B5EF4-FFF2-40B4-BE49-F238E27FC236}">
                <a16:creationId xmlns="" xmlns:a16="http://schemas.microsoft.com/office/drawing/2014/main" id="{5F25F4DE-D720-499A-9EB1-896C6C031CCA}"/>
              </a:ext>
            </a:extLst>
          </p:cNvPr>
          <p:cNvSpPr txBox="1">
            <a:spLocks noChangeAspect="1"/>
          </p:cNvSpPr>
          <p:nvPr/>
        </p:nvSpPr>
        <p:spPr>
          <a:xfrm>
            <a:off x="6286859" y="2800088"/>
            <a:ext cx="1820669" cy="1620000"/>
          </a:xfrm>
          <a:prstGeom prst="rect">
            <a:avLst/>
          </a:prstGeom>
          <a:solidFill>
            <a:schemeClr val="accent4"/>
          </a:solidFill>
        </p:spPr>
        <p:txBody>
          <a:bodyPr vert="horz" wrap="square" lIns="108000" tIns="72000" rIns="108000" bIns="108000" rtlCol="0" anchor="t">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1.2.4</a:t>
            </a:r>
          </a:p>
          <a:p>
            <a:r>
              <a:rPr lang="cs-CZ" sz="1600" dirty="0"/>
              <a:t>Member </a:t>
            </a:r>
            <a:r>
              <a:rPr lang="it-IT" sz="1600" dirty="0"/>
              <a:t>S</a:t>
            </a:r>
            <a:r>
              <a:rPr lang="cs-CZ" sz="1600" dirty="0"/>
              <a:t>tates’ progress</a:t>
            </a:r>
            <a:endParaRPr lang="it-IT" sz="1600" dirty="0"/>
          </a:p>
          <a:p>
            <a:endParaRPr lang="it-IT" sz="1600" i="1" dirty="0"/>
          </a:p>
        </p:txBody>
      </p:sp>
      <p:sp>
        <p:nvSpPr>
          <p:cNvPr id="19" name="Textplatzhalter 27">
            <a:extLst>
              <a:ext uri="{FF2B5EF4-FFF2-40B4-BE49-F238E27FC236}">
                <a16:creationId xmlns="" xmlns:a16="http://schemas.microsoft.com/office/drawing/2014/main" id="{45E2D131-0989-4F93-A05E-B97F641E23BC}"/>
              </a:ext>
            </a:extLst>
          </p:cNvPr>
          <p:cNvSpPr txBox="1">
            <a:spLocks noChangeAspect="1"/>
          </p:cNvSpPr>
          <p:nvPr/>
        </p:nvSpPr>
        <p:spPr>
          <a:xfrm>
            <a:off x="1847230" y="4541737"/>
            <a:ext cx="1621517" cy="1620000"/>
          </a:xfrm>
          <a:prstGeom prst="rect">
            <a:avLst/>
          </a:prstGeom>
          <a:solidFill>
            <a:schemeClr val="accent4"/>
          </a:solidFill>
        </p:spPr>
        <p:txBody>
          <a:bodyPr vert="horz" wrap="square" lIns="72000" tIns="72000" rIns="0" bIns="108000" rtlCol="0" anchor="t">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1.2.5</a:t>
            </a:r>
            <a:endParaRPr lang="en-GB" sz="1900" dirty="0"/>
          </a:p>
          <a:p>
            <a:r>
              <a:rPr lang="en-US" sz="1600" dirty="0"/>
              <a:t>European policies to meet targets</a:t>
            </a:r>
          </a:p>
          <a:p>
            <a:endParaRPr lang="en-US" sz="1600" i="1" dirty="0"/>
          </a:p>
        </p:txBody>
      </p:sp>
      <p:sp>
        <p:nvSpPr>
          <p:cNvPr id="20" name="Textplatzhalter 28">
            <a:extLst>
              <a:ext uri="{FF2B5EF4-FFF2-40B4-BE49-F238E27FC236}">
                <a16:creationId xmlns="" xmlns:a16="http://schemas.microsoft.com/office/drawing/2014/main" id="{D5FD510A-16D4-496F-9764-C50A066FEB43}"/>
              </a:ext>
            </a:extLst>
          </p:cNvPr>
          <p:cNvSpPr txBox="1">
            <a:spLocks noChangeAspect="1"/>
          </p:cNvSpPr>
          <p:nvPr/>
        </p:nvSpPr>
        <p:spPr>
          <a:xfrm>
            <a:off x="3597359" y="4551054"/>
            <a:ext cx="1621517" cy="1620000"/>
          </a:xfrm>
          <a:prstGeom prst="rect">
            <a:avLst/>
          </a:prstGeom>
          <a:solidFill>
            <a:schemeClr val="accent4"/>
          </a:solidFill>
        </p:spPr>
        <p:txBody>
          <a:bodyPr vert="horz" wrap="square" lIns="108000" tIns="72000" rIns="108000" bIns="108000" rtlCol="0" anchor="t">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1.2.6</a:t>
            </a:r>
          </a:p>
          <a:p>
            <a:r>
              <a:rPr lang="en-US" sz="1600" dirty="0"/>
              <a:t>National policies to meet targets</a:t>
            </a:r>
          </a:p>
          <a:p>
            <a:endParaRPr lang="en-US" sz="1600" i="1" dirty="0"/>
          </a:p>
        </p:txBody>
      </p:sp>
      <p:sp>
        <p:nvSpPr>
          <p:cNvPr id="21" name="Textplatzhalter 27">
            <a:extLst>
              <a:ext uri="{FF2B5EF4-FFF2-40B4-BE49-F238E27FC236}">
                <a16:creationId xmlns="" xmlns:a16="http://schemas.microsoft.com/office/drawing/2014/main" id="{ECD2EFE9-FB81-489D-9CDF-7E3ACF62D8C5}"/>
              </a:ext>
            </a:extLst>
          </p:cNvPr>
          <p:cNvSpPr txBox="1">
            <a:spLocks noChangeAspect="1"/>
          </p:cNvSpPr>
          <p:nvPr/>
        </p:nvSpPr>
        <p:spPr>
          <a:xfrm>
            <a:off x="5347488" y="4553854"/>
            <a:ext cx="1621517" cy="1620000"/>
          </a:xfrm>
          <a:prstGeom prst="rect">
            <a:avLst/>
          </a:prstGeom>
          <a:solidFill>
            <a:schemeClr val="accent4"/>
          </a:solidFill>
        </p:spPr>
        <p:txBody>
          <a:bodyPr vert="horz" wrap="square" lIns="72000" tIns="72000" rIns="0" bIns="108000" rtlCol="0" anchor="t">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1.2.7</a:t>
            </a:r>
            <a:endParaRPr lang="en-GB" sz="1900" dirty="0"/>
          </a:p>
          <a:p>
            <a:r>
              <a:rPr lang="en-GB" sz="1600" dirty="0"/>
              <a:t>Conclusion</a:t>
            </a:r>
            <a:r>
              <a:rPr lang="en-GB" sz="1600" i="1" dirty="0"/>
              <a:t> </a:t>
            </a:r>
          </a:p>
          <a:p>
            <a:endParaRPr lang="en-GB" sz="1600" i="1" dirty="0"/>
          </a:p>
          <a:p>
            <a:endParaRPr lang="en-GB" sz="1600" i="1" dirty="0"/>
          </a:p>
          <a:p>
            <a:endParaRPr lang="en-GB" sz="1600" i="1" dirty="0"/>
          </a:p>
        </p:txBody>
      </p:sp>
    </p:spTree>
    <p:extLst>
      <p:ext uri="{BB962C8B-B14F-4D97-AF65-F5344CB8AC3E}">
        <p14:creationId xmlns:p14="http://schemas.microsoft.com/office/powerpoint/2010/main" val="21428440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1.2.3 </a:t>
            </a:r>
            <a:r>
              <a:rPr lang="en-US" sz="2000" dirty="0"/>
              <a:t>What we need to reach 2030 target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8</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To meet the 2030 target for energy consumption reductions of at least 32.5%:</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annual reductions in EU energy consumption over the decade 2020-2030 will have to be twice the average rate of reductions observed over the period 2005-2017</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annual reductions in EU energy consumption in the decade 2020-2030 will need to be increased tenfold</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to meet the 2030 target annual average savings of 22 Mtoe (primary energy consumption) and 13 Mtoe (final energy consumption) will be required from 2017 until 2030</a:t>
            </a:r>
            <a:endParaRPr lang="it-IT" sz="1800" dirty="0">
              <a:solidFill>
                <a:srgbClr val="000000"/>
              </a:solidFill>
            </a:endParaRPr>
          </a:p>
        </p:txBody>
      </p:sp>
    </p:spTree>
    <p:extLst>
      <p:ext uri="{BB962C8B-B14F-4D97-AF65-F5344CB8AC3E}">
        <p14:creationId xmlns:p14="http://schemas.microsoft.com/office/powerpoint/2010/main" val="249745164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1.2.3 </a:t>
            </a:r>
            <a:r>
              <a:rPr lang="en-US" sz="2000" dirty="0"/>
              <a:t>What we need to reach 2030 target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9</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To reverse the trends in growing energy consumption:</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Member States do not need to change their policies or implement additional measures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many of the Member States expect to be able to achieve their energy efficiency targets without further effort</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Member States will need to adopt new policies and implement additional measures</a:t>
            </a:r>
            <a:endParaRPr lang="it-IT" sz="1800" dirty="0">
              <a:solidFill>
                <a:srgbClr val="000000"/>
              </a:solidFill>
            </a:endParaRPr>
          </a:p>
        </p:txBody>
      </p:sp>
    </p:spTree>
    <p:extLst>
      <p:ext uri="{BB962C8B-B14F-4D97-AF65-F5344CB8AC3E}">
        <p14:creationId xmlns:p14="http://schemas.microsoft.com/office/powerpoint/2010/main" val="195310515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1.2.4 </a:t>
            </a:r>
            <a:r>
              <a:rPr lang="en-US" sz="2000" b="1" dirty="0"/>
              <a:t>Member States’ progress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10</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On progress towards greenhouse gas emission, renewable energy and energy efficiency targets Member States: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not set their own national non-binding energy efficiency targets for 2020</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Italy, Germany, Portugal and Sweden have already achieved their 2020 targets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some Member States have already reduced their emissions to levels below their 2020 target, while for others, the gaps between observed emissions and national targets are widening</a:t>
            </a:r>
            <a:endParaRPr lang="it-IT" sz="1800" dirty="0">
              <a:solidFill>
                <a:srgbClr val="000000"/>
              </a:solidFill>
            </a:endParaRPr>
          </a:p>
        </p:txBody>
      </p:sp>
    </p:spTree>
    <p:extLst>
      <p:ext uri="{BB962C8B-B14F-4D97-AF65-F5344CB8AC3E}">
        <p14:creationId xmlns:p14="http://schemas.microsoft.com/office/powerpoint/2010/main" val="349247554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1.2.5 </a:t>
            </a:r>
            <a:r>
              <a:rPr lang="en-US" sz="2000" b="1" dirty="0"/>
              <a:t>European policy meet targets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1" y="1935480"/>
            <a:ext cx="7152958"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ea typeface="Times New Roman" panose="02020603050405020304" pitchFamily="18" charset="0"/>
              </a:rPr>
              <a:t>The Energy Efficiency Directive establishes a common framework of measures for promoting energy efficiency within the EU</a:t>
            </a:r>
            <a:r>
              <a:rPr lang="it-IT" sz="1800" dirty="0">
                <a:solidFill>
                  <a:srgbClr val="000000"/>
                </a:solidFill>
                <a:ea typeface="Times New Roman" panose="02020603050405020304" pitchFamily="18" charset="0"/>
              </a:rPr>
              <a:t>. </a:t>
            </a:r>
          </a:p>
          <a:p>
            <a:r>
              <a:rPr lang="it-IT" sz="1800" dirty="0">
                <a:solidFill>
                  <a:srgbClr val="000000"/>
                </a:solidFill>
                <a:ea typeface="Times New Roman" panose="02020603050405020304" pitchFamily="18" charset="0"/>
              </a:rPr>
              <a:t>In</a:t>
            </a:r>
            <a:r>
              <a:rPr lang="it-IT" sz="1800" dirty="0">
                <a:solidFill>
                  <a:srgbClr val="000000"/>
                </a:solidFill>
              </a:rPr>
              <a:t> </a:t>
            </a:r>
            <a:r>
              <a:rPr lang="en-GB" sz="1800" dirty="0">
                <a:solidFill>
                  <a:srgbClr val="000000"/>
                </a:solidFill>
              </a:rPr>
              <a:t>particular</a:t>
            </a:r>
            <a:r>
              <a:rPr lang="it-IT" sz="1800" dirty="0">
                <a:solidFill>
                  <a:srgbClr val="000000"/>
                </a:solidFill>
              </a:rPr>
              <a:t>:</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ea typeface="Times New Roman" panose="02020603050405020304" pitchFamily="18" charset="0"/>
              </a:rPr>
              <a:t>it sets a 25% improvement in energy efficiency in 2030 at EU level</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ea typeface="Times New Roman" panose="02020603050405020304" pitchFamily="18" charset="0"/>
              </a:rPr>
              <a:t>Member States have to set their own indicative national energy efficiency targets for 2020 as well as for 2030 based on primary or final energy consumption, primary or final energy savings, or energy intensity</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for all member states, the targets are not subject to change in the coming years</a:t>
            </a:r>
            <a:endParaRPr lang="it-IT" sz="1800" dirty="0">
              <a:solidFill>
                <a:srgbClr val="000000"/>
              </a:solidFill>
            </a:endParaRPr>
          </a:p>
        </p:txBody>
      </p:sp>
    </p:spTree>
    <p:extLst>
      <p:ext uri="{BB962C8B-B14F-4D97-AF65-F5344CB8AC3E}">
        <p14:creationId xmlns:p14="http://schemas.microsoft.com/office/powerpoint/2010/main" val="414676202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1.2.5 </a:t>
            </a:r>
            <a:r>
              <a:rPr lang="en-US" sz="2000" b="1" dirty="0"/>
              <a:t>European policy meet targets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ea typeface="Times New Roman" panose="02020603050405020304" pitchFamily="18" charset="0"/>
              </a:rPr>
              <a:t>The European Commission created a dedicated Task Force that </a:t>
            </a:r>
            <a:r>
              <a:rPr lang="en-US" sz="1800" dirty="0">
                <a:solidFill>
                  <a:srgbClr val="000000"/>
                </a:solidFill>
              </a:rPr>
              <a:t>identified additional causes for the growth in energy consumption related to national contexts: </a:t>
            </a:r>
            <a:r>
              <a:rPr lang="en-US" sz="1800" dirty="0">
                <a:solidFill>
                  <a:srgbClr val="000000"/>
                </a:solidFill>
                <a:ea typeface="Times New Roman" panose="02020603050405020304" pitchFamily="18" charset="0"/>
              </a:rPr>
              <a:t> </a:t>
            </a:r>
            <a:endParaRPr lang="it-IT" sz="18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Task Force does not include representatives of Member States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delayed implementation of energy efficiency policies within Member States </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lack of funding for energy efficiency policies does not lead to growth in energy consumption</a:t>
            </a:r>
            <a:endParaRPr lang="it-IT" sz="1800" dirty="0">
              <a:solidFill>
                <a:srgbClr val="000000"/>
              </a:solidFill>
            </a:endParaRPr>
          </a:p>
        </p:txBody>
      </p:sp>
    </p:spTree>
    <p:extLst>
      <p:ext uri="{BB962C8B-B14F-4D97-AF65-F5344CB8AC3E}">
        <p14:creationId xmlns:p14="http://schemas.microsoft.com/office/powerpoint/2010/main" val="25588125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1.2.6 </a:t>
            </a:r>
            <a:r>
              <a:rPr lang="en-US" sz="2000" b="1" dirty="0"/>
              <a:t>National policies to meet targets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The European Member States: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chosen a common approach to setting national targets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adopted its own approach for setting national targets: each national target reflects the specific situation of the Member State that adopted it</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aim to reduce primary energy consumption by 30% by 2030</a:t>
            </a:r>
            <a:endParaRPr lang="it-IT" sz="1800" dirty="0">
              <a:solidFill>
                <a:srgbClr val="000000"/>
              </a:solidFill>
            </a:endParaRPr>
          </a:p>
        </p:txBody>
      </p:sp>
    </p:spTree>
    <p:extLst>
      <p:ext uri="{BB962C8B-B14F-4D97-AF65-F5344CB8AC3E}">
        <p14:creationId xmlns:p14="http://schemas.microsoft.com/office/powerpoint/2010/main" val="128545399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1.2.6 </a:t>
            </a:r>
            <a:r>
              <a:rPr lang="en-US" sz="2000" b="1" dirty="0"/>
              <a:t>National policies to meet targets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Compared with 2005 levels: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several Member States have aimed to reduce final and primary energy consumption</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none of the Member States' targets indicate an increase in final and primary energy consumption</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none of the Member States intends to increase final and primary energy consumption in the period 2005-2020</a:t>
            </a:r>
            <a:endParaRPr lang="it-IT" sz="1800" dirty="0">
              <a:solidFill>
                <a:srgbClr val="000000"/>
              </a:solidFill>
            </a:endParaRPr>
          </a:p>
        </p:txBody>
      </p:sp>
    </p:spTree>
    <p:extLst>
      <p:ext uri="{BB962C8B-B14F-4D97-AF65-F5344CB8AC3E}">
        <p14:creationId xmlns:p14="http://schemas.microsoft.com/office/powerpoint/2010/main" val="356104015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1.2.7 </a:t>
            </a:r>
            <a:r>
              <a:rPr lang="en-US" sz="2000" b="1" dirty="0"/>
              <a:t>Conclusion</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15</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In relation to the efforts needed to achieve the 2030 and 2030 targets European countries: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do not need to make great efforts to meet and achieve the 2020 and 2030 targets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citizens are key players who can help to reduce energy consumption, by acting on the behavioural change of each end user</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there is no need to consider the impact of behavioural aspects to achieve the set objectives</a:t>
            </a:r>
            <a:endParaRPr lang="it-IT" sz="1800" dirty="0">
              <a:solidFill>
                <a:srgbClr val="000000"/>
              </a:solidFill>
            </a:endParaRPr>
          </a:p>
        </p:txBody>
      </p:sp>
    </p:spTree>
    <p:extLst>
      <p:ext uri="{BB962C8B-B14F-4D97-AF65-F5344CB8AC3E}">
        <p14:creationId xmlns:p14="http://schemas.microsoft.com/office/powerpoint/2010/main" val="4188483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2000" dirty="0"/>
              <a:t>	</a:t>
            </a:r>
            <a:r>
              <a:rPr lang="pl-PL" sz="1800" i="1" dirty="0"/>
              <a:t>Correct answer is green</a:t>
            </a:r>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Recent statistics show that energy consumption levels in Europe are:</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increasing considerably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show an approximately constant trend over time </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increasing slightly </a:t>
            </a:r>
            <a:endParaRPr lang="it-IT" sz="1800" dirty="0">
              <a:solidFill>
                <a:srgbClr val="000000"/>
              </a:solidFill>
            </a:endParaRPr>
          </a:p>
        </p:txBody>
      </p:sp>
    </p:spTree>
    <p:extLst>
      <p:ext uri="{BB962C8B-B14F-4D97-AF65-F5344CB8AC3E}">
        <p14:creationId xmlns:p14="http://schemas.microsoft.com/office/powerpoint/2010/main" val="41124093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On average, EU Member States' past efforts delivered emissions reductions in the order of 46 Mt CO</a:t>
            </a:r>
            <a:r>
              <a:rPr lang="en-US" sz="2000" baseline="-25000" dirty="0">
                <a:solidFill>
                  <a:srgbClr val="000000"/>
                </a:solidFill>
              </a:rPr>
              <a:t>2</a:t>
            </a:r>
            <a:r>
              <a:rPr lang="en-US" sz="2000" dirty="0">
                <a:solidFill>
                  <a:srgbClr val="000000"/>
                </a:solidFill>
              </a:rPr>
              <a:t>e per year between 1990 and 2017. Since 2005, average reductions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been lower than the previous years and this will not allow the targets to be met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risen to 1.000 Mt CO</a:t>
            </a:r>
            <a:r>
              <a:rPr lang="en-US" sz="1800" baseline="-25000" dirty="0">
                <a:solidFill>
                  <a:srgbClr val="000000"/>
                </a:solidFill>
              </a:rPr>
              <a:t>2</a:t>
            </a:r>
            <a:r>
              <a:rPr lang="en-US" sz="1800" dirty="0">
                <a:solidFill>
                  <a:srgbClr val="000000"/>
                </a:solidFill>
              </a:rPr>
              <a:t>e per year</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been greater than the shares of reductions in previous years</a:t>
            </a:r>
            <a:endParaRPr lang="it-IT" sz="1800" dirty="0">
              <a:solidFill>
                <a:srgbClr val="000000"/>
              </a:solidFill>
            </a:endParaRPr>
          </a:p>
        </p:txBody>
      </p:sp>
    </p:spTree>
    <p:extLst>
      <p:ext uri="{BB962C8B-B14F-4D97-AF65-F5344CB8AC3E}">
        <p14:creationId xmlns:p14="http://schemas.microsoft.com/office/powerpoint/2010/main" val="293379405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a:t>
            </a:r>
            <a:r>
              <a:rPr lang="it-IT" sz="1800" dirty="0"/>
              <a:t>2</a:t>
            </a:r>
            <a:r>
              <a:rPr lang="cs-CZ" sz="1800" dirty="0"/>
              <a:t>.1 </a:t>
            </a:r>
            <a:endParaRPr lang="it-IT" sz="1800" dirty="0"/>
          </a:p>
          <a:p>
            <a:r>
              <a:rPr lang="en-US" sz="1600" dirty="0"/>
              <a:t>European Union towards energy efficiency targets</a:t>
            </a:r>
          </a:p>
          <a:p>
            <a:endParaRPr lang="en-GB" sz="1600" dirty="0"/>
          </a:p>
        </p:txBody>
      </p:sp>
      <p:sp>
        <p:nvSpPr>
          <p:cNvPr id="11" name="Textplatzhalter 27"/>
          <p:cNvSpPr>
            <a:spLocks noGrp="1"/>
          </p:cNvSpPr>
          <p:nvPr>
            <p:ph type="body" sz="quarter" idx="11"/>
          </p:nvPr>
        </p:nvSpPr>
        <p:spPr>
          <a:xfrm>
            <a:off x="2825087" y="1943437"/>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1.2.1 </a:t>
            </a:r>
            <a:r>
              <a:rPr lang="en-GB" sz="1600" dirty="0">
                <a:solidFill>
                  <a:schemeClr val="accent4">
                    <a:lumMod val="75000"/>
                  </a:schemeClr>
                </a:solidFill>
              </a:rPr>
              <a:t>Objective </a:t>
            </a:r>
          </a:p>
          <a:p>
            <a:endParaRPr lang="en-US" sz="1600" dirty="0">
              <a:solidFill>
                <a:schemeClr val="accent4">
                  <a:lumMod val="75000"/>
                </a:schemeClr>
              </a:solidFill>
            </a:endParaRPr>
          </a:p>
          <a:p>
            <a:pPr algn="just"/>
            <a:r>
              <a:rPr lang="en-US" sz="1600" dirty="0">
                <a:solidFill>
                  <a:schemeClr val="accent4">
                    <a:lumMod val="75000"/>
                  </a:schemeClr>
                </a:solidFill>
              </a:rPr>
              <a:t>This unit shows the progress of the European Union towards its 2020 energy efficiency targets, renewable energy and greenhouse gasses emissions, the new targets set for 2030, and the current situation at national level for EU Member States.</a:t>
            </a:r>
            <a:endParaRPr lang="it-IT" sz="1600" dirty="0">
              <a:solidFill>
                <a:schemeClr val="accent4">
                  <a:lumMod val="75000"/>
                </a:schemeClr>
              </a:solidFill>
            </a:endParaRPr>
          </a:p>
          <a:p>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1471004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Current efforts of Member States: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fully sufficient to achieve the EU's 2030 targets and no further change will be need for the EU and its Member States to achieve their long-term objectives up to 2050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still insufficient to meet the EU targets set for 2030</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sufficient to achieve the EU objectives set for 2050</a:t>
            </a:r>
            <a:endParaRPr lang="it-IT" sz="1800" dirty="0">
              <a:solidFill>
                <a:srgbClr val="000000"/>
              </a:solidFill>
            </a:endParaRPr>
          </a:p>
        </p:txBody>
      </p:sp>
    </p:spTree>
    <p:extLst>
      <p:ext uri="{BB962C8B-B14F-4D97-AF65-F5344CB8AC3E}">
        <p14:creationId xmlns:p14="http://schemas.microsoft.com/office/powerpoint/2010/main" val="237005465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New targets set for 2030 require:</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at least a 50% reduction in greenhouse gas emissions (compared with 1990 levels) </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at least a 32.5% improvement in energy efficiency in 2030 at EU level </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an increase in the share of renewable energy sources (RES) in the EU to a maximum of 32% of gross final energy consumption by 2030 </a:t>
            </a:r>
            <a:endParaRPr lang="it-IT" sz="1800" dirty="0">
              <a:solidFill>
                <a:srgbClr val="000000"/>
              </a:solidFill>
            </a:endParaRPr>
          </a:p>
        </p:txBody>
      </p:sp>
    </p:spTree>
    <p:extLst>
      <p:ext uri="{BB962C8B-B14F-4D97-AF65-F5344CB8AC3E}">
        <p14:creationId xmlns:p14="http://schemas.microsoft.com/office/powerpoint/2010/main" val="224063461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1.2.1 </a:t>
            </a:r>
            <a:r>
              <a:rPr lang="en-US" sz="2000" dirty="0"/>
              <a:t>European strategy about Energy Efficiency</a:t>
            </a:r>
            <a:endParaRPr lang="en-US" sz="16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5</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Current progress at national level shows that</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all Member States have reduced their emissions to levels below their 2020 target</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according to the 2019 projections, most Member States expect that their current policies and measures will be sufficient to deliver their 2030 Effort Sharing targets on time</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few Member States have already indicated in their reported projections how they intend to achieve their Effort Sharing targets</a:t>
            </a:r>
            <a:endParaRPr lang="it-IT" sz="1800" dirty="0">
              <a:solidFill>
                <a:srgbClr val="000000"/>
              </a:solidFill>
            </a:endParaRPr>
          </a:p>
        </p:txBody>
      </p:sp>
    </p:spTree>
    <p:extLst>
      <p:ext uri="{BB962C8B-B14F-4D97-AF65-F5344CB8AC3E}">
        <p14:creationId xmlns:p14="http://schemas.microsoft.com/office/powerpoint/2010/main" val="32985582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1.2.2 </a:t>
            </a:r>
            <a:r>
              <a:rPr lang="en-US" sz="2000" dirty="0"/>
              <a:t>Energy Efficiency: risk that 2020 and 2030 targets will not be met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6</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The factors that most affect the increasing consumption of energy:</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greatest increases have been observed in energy consumption in buildings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higher fuel prices have not influenced the trend in energy consumption in recent years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final energy consumption trends does not depend on weather conditions and fuel price trends</a:t>
            </a:r>
            <a:endParaRPr lang="it-IT" sz="1800" dirty="0">
              <a:solidFill>
                <a:srgbClr val="000000"/>
              </a:solidFill>
            </a:endParaRPr>
          </a:p>
        </p:txBody>
      </p:sp>
    </p:spTree>
    <p:extLst>
      <p:ext uri="{BB962C8B-B14F-4D97-AF65-F5344CB8AC3E}">
        <p14:creationId xmlns:p14="http://schemas.microsoft.com/office/powerpoint/2010/main" val="150187246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1.2.2 </a:t>
            </a:r>
            <a:r>
              <a:rPr lang="en-US" sz="2000" dirty="0"/>
              <a:t>Energy Efficiency: risk that 2020 and 2030 targets will not be met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7</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EU will be able to meet its 2020 energy efficiency target of a 20% reduction from baseline energy consumption levels in 2020:</a:t>
            </a:r>
            <a:endParaRPr lang="it-IT" sz="18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without the recent increasing trend in final energy consumption is reversed</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only if the recent upward trend in final energy consumption is reversed very soon</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forecasts are mostly contrasting</a:t>
            </a:r>
            <a:endParaRPr lang="it-IT" sz="1800" dirty="0">
              <a:solidFill>
                <a:srgbClr val="000000"/>
              </a:solidFill>
            </a:endParaRPr>
          </a:p>
        </p:txBody>
      </p:sp>
    </p:spTree>
    <p:extLst>
      <p:ext uri="{BB962C8B-B14F-4D97-AF65-F5344CB8AC3E}">
        <p14:creationId xmlns:p14="http://schemas.microsoft.com/office/powerpoint/2010/main" val="7356833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1.2.3 </a:t>
            </a:r>
            <a:r>
              <a:rPr lang="en-US" sz="2000" dirty="0"/>
              <a:t>What we need to reach 2030 target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8</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To meet the 2030 target for energy consumption reductions of at least 32.5%</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annual reductions in EU energy consumption over the decade 2020-2030 will have to be twice the average rate of reductions observed over the period 2005-2017</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annual reductions in EU energy consumption over the decade 2020-2030 will need to be increased tenfold</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to meet the 2030 target annual average savings of 22 Mtoe (primary energy consumption) and 13 Mtoe (final energy consumption) will be required from 2017 until 2030</a:t>
            </a:r>
            <a:endParaRPr lang="it-IT" sz="1800" dirty="0">
              <a:solidFill>
                <a:srgbClr val="000000"/>
              </a:solidFill>
            </a:endParaRPr>
          </a:p>
        </p:txBody>
      </p:sp>
    </p:spTree>
    <p:extLst>
      <p:ext uri="{BB962C8B-B14F-4D97-AF65-F5344CB8AC3E}">
        <p14:creationId xmlns:p14="http://schemas.microsoft.com/office/powerpoint/2010/main" val="199326910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1.2.3 </a:t>
            </a:r>
            <a:r>
              <a:rPr lang="en-US" sz="2000" dirty="0"/>
              <a:t>What we need to reach 2030 target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9</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To reverse the trends in growing energy consumption:</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Member States do not need to change their policies or implement additional measures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many of the Member States expect to be able to achieve their energy efficiency targets without further effort</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Member States will need to adopt new policies and implement additional measures</a:t>
            </a:r>
            <a:endParaRPr lang="it-IT" sz="1800" dirty="0">
              <a:solidFill>
                <a:srgbClr val="000000"/>
              </a:solidFill>
            </a:endParaRPr>
          </a:p>
        </p:txBody>
      </p:sp>
    </p:spTree>
    <p:extLst>
      <p:ext uri="{BB962C8B-B14F-4D97-AF65-F5344CB8AC3E}">
        <p14:creationId xmlns:p14="http://schemas.microsoft.com/office/powerpoint/2010/main" val="31866669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1.2.4 </a:t>
            </a:r>
            <a:r>
              <a:rPr lang="en-US" sz="2000" b="1" dirty="0"/>
              <a:t>Member States’ progress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10</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On progress towards greenhouse gas emission, renewable energy and energy efficiency targets Member States: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not set their own national non-binding energy efficiency targets for 2020</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Italy, Germany, Portugal and Sweden have already achieved their 2020 targets</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some Member States have already reduced their emissions to levels below their 2020 target, while for others, the gaps between observed emissions and national targets are widening</a:t>
            </a:r>
            <a:endParaRPr lang="it-IT" sz="1800" dirty="0">
              <a:solidFill>
                <a:srgbClr val="000000"/>
              </a:solidFill>
            </a:endParaRPr>
          </a:p>
        </p:txBody>
      </p:sp>
    </p:spTree>
    <p:extLst>
      <p:ext uri="{BB962C8B-B14F-4D97-AF65-F5344CB8AC3E}">
        <p14:creationId xmlns:p14="http://schemas.microsoft.com/office/powerpoint/2010/main" val="28664917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1.2.5 </a:t>
            </a:r>
            <a:r>
              <a:rPr lang="en-US" sz="2000" b="1" dirty="0"/>
              <a:t>European policy meet targets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ea typeface="Times New Roman" panose="02020603050405020304" pitchFamily="18" charset="0"/>
              </a:rPr>
              <a:t>The Energy Efficiency Directive establishes a common framework of measures for promoting energy efficiency within the EU</a:t>
            </a:r>
            <a:r>
              <a:rPr lang="it-IT" sz="1800" dirty="0">
                <a:solidFill>
                  <a:srgbClr val="000000"/>
                </a:solidFill>
                <a:ea typeface="Times New Roman" panose="02020603050405020304" pitchFamily="18" charset="0"/>
              </a:rPr>
              <a:t>. </a:t>
            </a:r>
          </a:p>
          <a:p>
            <a:r>
              <a:rPr lang="it-IT" sz="1800" dirty="0">
                <a:solidFill>
                  <a:srgbClr val="000000"/>
                </a:solidFill>
                <a:ea typeface="Times New Roman" panose="02020603050405020304" pitchFamily="18" charset="0"/>
              </a:rPr>
              <a:t>In</a:t>
            </a:r>
            <a:r>
              <a:rPr lang="it-IT" sz="1800" dirty="0">
                <a:solidFill>
                  <a:srgbClr val="000000"/>
                </a:solidFill>
              </a:rPr>
              <a:t> </a:t>
            </a:r>
            <a:r>
              <a:rPr lang="en-GB" sz="1800" dirty="0">
                <a:solidFill>
                  <a:srgbClr val="000000"/>
                </a:solidFill>
              </a:rPr>
              <a:t>particular</a:t>
            </a:r>
            <a:r>
              <a:rPr lang="it-IT" sz="1800" dirty="0">
                <a:solidFill>
                  <a:srgbClr val="000000"/>
                </a:solidFill>
              </a:rPr>
              <a:t>:</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ea typeface="Times New Roman" panose="02020603050405020304" pitchFamily="18" charset="0"/>
              </a:rPr>
              <a:t>it sets a 25% improvement in energy efficiency in 2030 at EU level</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ea typeface="Times New Roman" panose="02020603050405020304" pitchFamily="18" charset="0"/>
              </a:rPr>
              <a:t>Member States have to set their own indicative national energy efficiency targets for 2020 as well as for 2030 based on primary or final energy consumption, primary or final energy savings, or energy intensity</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for all member states, the targets are not subject to change in the coming years</a:t>
            </a:r>
            <a:endParaRPr lang="it-IT" sz="1800" dirty="0">
              <a:solidFill>
                <a:srgbClr val="000000"/>
              </a:solidFill>
            </a:endParaRPr>
          </a:p>
        </p:txBody>
      </p:sp>
    </p:spTree>
    <p:extLst>
      <p:ext uri="{BB962C8B-B14F-4D97-AF65-F5344CB8AC3E}">
        <p14:creationId xmlns:p14="http://schemas.microsoft.com/office/powerpoint/2010/main" val="400753884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1.2.5 </a:t>
            </a:r>
            <a:r>
              <a:rPr lang="en-US" sz="2000" b="1" dirty="0"/>
              <a:t>European policy meet targets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The European Commission created a dedicated Task Force that </a:t>
            </a:r>
            <a:r>
              <a:rPr lang="en-US" sz="2000" dirty="0">
                <a:solidFill>
                  <a:srgbClr val="000000"/>
                </a:solidFill>
              </a:rPr>
              <a:t>identified additional causes for the growth in energy consumption related to national contexts </a:t>
            </a:r>
            <a:r>
              <a:rPr lang="en-US" sz="2000" dirty="0">
                <a:solidFill>
                  <a:srgbClr val="000000"/>
                </a:solidFill>
                <a:ea typeface="Times New Roman" panose="02020603050405020304" pitchFamily="18" charset="0"/>
              </a:rPr>
              <a:t> </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 Task Force does not include representatives of Member States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delayed implementation of energy efficiency policies within Member States </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lack of funding for energy efficiency policies does not lead to growth in energy consumption</a:t>
            </a:r>
            <a:endParaRPr lang="it-IT" sz="1800" dirty="0">
              <a:solidFill>
                <a:srgbClr val="000000"/>
              </a:solidFill>
            </a:endParaRPr>
          </a:p>
        </p:txBody>
      </p:sp>
    </p:spTree>
    <p:extLst>
      <p:ext uri="{BB962C8B-B14F-4D97-AF65-F5344CB8AC3E}">
        <p14:creationId xmlns:p14="http://schemas.microsoft.com/office/powerpoint/2010/main" val="39817348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sp>
        <p:nvSpPr>
          <p:cNvPr id="9" name="Rettangolo 8">
            <a:extLst>
              <a:ext uri="{FF2B5EF4-FFF2-40B4-BE49-F238E27FC236}">
                <a16:creationId xmlns="" xmlns:a16="http://schemas.microsoft.com/office/drawing/2014/main" id="{1F77DEA1-131D-4250-A349-E23C70BE5895}"/>
              </a:ext>
            </a:extLst>
          </p:cNvPr>
          <p:cNvSpPr/>
          <p:nvPr/>
        </p:nvSpPr>
        <p:spPr>
          <a:xfrm>
            <a:off x="222511" y="1032141"/>
            <a:ext cx="4509965" cy="5317353"/>
          </a:xfrm>
          <a:prstGeom prst="rect">
            <a:avLst/>
          </a:prstGeom>
        </p:spPr>
        <p:txBody>
          <a:bodyPr wrap="square">
            <a:spAutoFit/>
          </a:bodyPr>
          <a:lstStyle/>
          <a:p>
            <a:pPr marR="161449" algn="just">
              <a:lnSpc>
                <a:spcPct val="115000"/>
              </a:lnSpc>
              <a:spcBef>
                <a:spcPts val="450"/>
              </a:spcBef>
              <a:spcAft>
                <a:spcPts val="450"/>
              </a:spcAft>
            </a:pPr>
            <a:r>
              <a:rPr lang="en-US" sz="1600" dirty="0">
                <a:solidFill>
                  <a:srgbClr val="002060"/>
                </a:solidFill>
                <a:latin typeface="+mj-lt"/>
                <a:ea typeface="Times New Roman" panose="02020603050405020304" pitchFamily="18" charset="0"/>
              </a:rPr>
              <a:t>The EU is currently on track to meet its 20% energy efficiency target for 2020. Recent statistics show, however, that </a:t>
            </a:r>
            <a:r>
              <a:rPr lang="en-US" sz="1600" b="1" dirty="0">
                <a:solidFill>
                  <a:srgbClr val="FF0000"/>
                </a:solidFill>
                <a:latin typeface="+mj-lt"/>
                <a:ea typeface="Times New Roman" panose="02020603050405020304" pitchFamily="18" charset="0"/>
              </a:rPr>
              <a:t>energy consumption levels are increasing slightly. </a:t>
            </a:r>
            <a:r>
              <a:rPr lang="en-US" sz="1600" dirty="0">
                <a:solidFill>
                  <a:srgbClr val="002060"/>
                </a:solidFill>
                <a:latin typeface="+mj-lt"/>
                <a:ea typeface="Times New Roman" panose="02020603050405020304" pitchFamily="18" charset="0"/>
              </a:rPr>
              <a:t>This increase in energy consumption means that Member States need to make greater efforts to keep the EU on track towards its 2020 target. In general, the 2020 targets appear to be achievable for </a:t>
            </a:r>
            <a:r>
              <a:rPr lang="en-US" sz="1600" b="1" dirty="0">
                <a:solidFill>
                  <a:srgbClr val="002060"/>
                </a:solidFill>
                <a:latin typeface="+mj-lt"/>
                <a:ea typeface="Times New Roman" panose="02020603050405020304" pitchFamily="18" charset="0"/>
              </a:rPr>
              <a:t>greenhouse gas emissions reductions</a:t>
            </a:r>
            <a:r>
              <a:rPr lang="en-US" sz="1600" dirty="0">
                <a:solidFill>
                  <a:srgbClr val="002060"/>
                </a:solidFill>
                <a:latin typeface="+mj-lt"/>
                <a:ea typeface="Times New Roman" panose="02020603050405020304" pitchFamily="18" charset="0"/>
              </a:rPr>
              <a:t> while they are just within reach for </a:t>
            </a:r>
            <a:r>
              <a:rPr lang="en-US" sz="1600" b="1" dirty="0">
                <a:solidFill>
                  <a:srgbClr val="002060"/>
                </a:solidFill>
                <a:latin typeface="+mj-lt"/>
                <a:ea typeface="Times New Roman" panose="02020603050405020304" pitchFamily="18" charset="0"/>
              </a:rPr>
              <a:t>renewable energy developments</a:t>
            </a:r>
            <a:r>
              <a:rPr lang="en-US" sz="1600" dirty="0">
                <a:solidFill>
                  <a:srgbClr val="002060"/>
                </a:solidFill>
                <a:latin typeface="+mj-lt"/>
                <a:ea typeface="Times New Roman" panose="02020603050405020304" pitchFamily="18" charset="0"/>
              </a:rPr>
              <a:t>. </a:t>
            </a:r>
          </a:p>
          <a:p>
            <a:pPr marR="161449" algn="just">
              <a:lnSpc>
                <a:spcPct val="115000"/>
              </a:lnSpc>
            </a:pPr>
            <a:r>
              <a:rPr lang="en-US" sz="1600" dirty="0">
                <a:solidFill>
                  <a:srgbClr val="002060"/>
                </a:solidFill>
                <a:latin typeface="+mj-lt"/>
                <a:ea typeface="Times New Roman" panose="02020603050405020304" pitchFamily="18" charset="0"/>
              </a:rPr>
              <a:t>Current efforts by Member States are still insufficient to achieve the EU targets set for 2030 too. Therefore, </a:t>
            </a:r>
            <a:r>
              <a:rPr lang="en-US" sz="1600" b="1" dirty="0">
                <a:solidFill>
                  <a:srgbClr val="002060"/>
                </a:solidFill>
                <a:latin typeface="+mj-lt"/>
                <a:ea typeface="Times New Roman" panose="02020603050405020304" pitchFamily="18" charset="0"/>
              </a:rPr>
              <a:t>a further change will be needed </a:t>
            </a:r>
            <a:r>
              <a:rPr lang="en-US" sz="1600" dirty="0">
                <a:solidFill>
                  <a:srgbClr val="002060"/>
                </a:solidFill>
                <a:latin typeface="+mj-lt"/>
                <a:ea typeface="Times New Roman" panose="02020603050405020304" pitchFamily="18" charset="0"/>
              </a:rPr>
              <a:t>for the EU and its Member States to achieve their long-term objectives until 2050 (EEA Report No 15/2019).</a:t>
            </a:r>
          </a:p>
        </p:txBody>
      </p:sp>
      <p:grpSp>
        <p:nvGrpSpPr>
          <p:cNvPr id="10" name="Gruppo 9">
            <a:extLst>
              <a:ext uri="{FF2B5EF4-FFF2-40B4-BE49-F238E27FC236}">
                <a16:creationId xmlns="" xmlns:a16="http://schemas.microsoft.com/office/drawing/2014/main" id="{777C0767-1889-497B-AB19-6DC79052CEDE}"/>
              </a:ext>
            </a:extLst>
          </p:cNvPr>
          <p:cNvGrpSpPr/>
          <p:nvPr/>
        </p:nvGrpSpPr>
        <p:grpSpPr>
          <a:xfrm>
            <a:off x="4614389" y="1142879"/>
            <a:ext cx="4438211" cy="4870780"/>
            <a:chOff x="6662210" y="1006589"/>
            <a:chExt cx="4899251" cy="5415182"/>
          </a:xfrm>
        </p:grpSpPr>
        <p:pic>
          <p:nvPicPr>
            <p:cNvPr id="11" name="Immagine 10">
              <a:extLst>
                <a:ext uri="{FF2B5EF4-FFF2-40B4-BE49-F238E27FC236}">
                  <a16:creationId xmlns="" xmlns:a16="http://schemas.microsoft.com/office/drawing/2014/main" id="{07964663-9D31-4C02-9EE2-CD0BD4650928}"/>
                </a:ext>
              </a:extLst>
            </p:cNvPr>
            <p:cNvPicPr>
              <a:picLocks noChangeAspect="1"/>
            </p:cNvPicPr>
            <p:nvPr/>
          </p:nvPicPr>
          <p:blipFill>
            <a:blip r:embed="rId3"/>
            <a:stretch>
              <a:fillRect/>
            </a:stretch>
          </p:blipFill>
          <p:spPr>
            <a:xfrm>
              <a:off x="6662210" y="1263222"/>
              <a:ext cx="4899251" cy="5158549"/>
            </a:xfrm>
            <a:prstGeom prst="rect">
              <a:avLst/>
            </a:prstGeom>
          </p:spPr>
        </p:pic>
        <p:sp>
          <p:nvSpPr>
            <p:cNvPr id="12" name="Rettangolo 11">
              <a:extLst>
                <a:ext uri="{FF2B5EF4-FFF2-40B4-BE49-F238E27FC236}">
                  <a16:creationId xmlns="" xmlns:a16="http://schemas.microsoft.com/office/drawing/2014/main" id="{BB8F78CE-A544-4B23-8B39-997BA440D1D8}"/>
                </a:ext>
              </a:extLst>
            </p:cNvPr>
            <p:cNvSpPr/>
            <p:nvPr/>
          </p:nvSpPr>
          <p:spPr>
            <a:xfrm>
              <a:off x="6921291" y="1006589"/>
              <a:ext cx="4511444" cy="513265"/>
            </a:xfrm>
            <a:prstGeom prst="rect">
              <a:avLst/>
            </a:prstGeom>
          </p:spPr>
          <p:txBody>
            <a:bodyPr wrap="square">
              <a:spAutoFit/>
            </a:bodyPr>
            <a:lstStyle/>
            <a:p>
              <a:pPr algn="ctr"/>
              <a:r>
                <a:rPr lang="en-US" sz="1200" b="1" dirty="0">
                  <a:solidFill>
                    <a:srgbClr val="0070C0"/>
                  </a:solidFill>
                </a:rPr>
                <a:t>Current progress of Member States </a:t>
              </a:r>
            </a:p>
            <a:p>
              <a:pPr algn="ctr"/>
              <a:r>
                <a:rPr lang="en-US" sz="1200" b="1" dirty="0">
                  <a:solidFill>
                    <a:srgbClr val="0070C0"/>
                  </a:solidFill>
                </a:rPr>
                <a:t>towards 2020 climate and energy targets </a:t>
              </a:r>
              <a:endParaRPr lang="it-IT" sz="1200" b="1" dirty="0">
                <a:solidFill>
                  <a:srgbClr val="0070C0"/>
                </a:solidFill>
              </a:endParaRPr>
            </a:p>
          </p:txBody>
        </p:sp>
      </p:grpSp>
    </p:spTree>
    <p:extLst>
      <p:ext uri="{BB962C8B-B14F-4D97-AF65-F5344CB8AC3E}">
        <p14:creationId xmlns:p14="http://schemas.microsoft.com/office/powerpoint/2010/main" val="6570423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1.2.6 </a:t>
            </a:r>
            <a:r>
              <a:rPr lang="en-US" sz="2000" b="1" dirty="0"/>
              <a:t>National policies to meet targets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The European Member States: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chosen a common approach to setting national targets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adopted its own approach for setting national targets: each national target reflects the specific situation of the Member State that adopted it</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aim to reduce primary energy consumption by 30% by 2030</a:t>
            </a:r>
            <a:endParaRPr lang="it-IT" sz="1800" dirty="0">
              <a:solidFill>
                <a:srgbClr val="000000"/>
              </a:solidFill>
            </a:endParaRPr>
          </a:p>
        </p:txBody>
      </p:sp>
    </p:spTree>
    <p:extLst>
      <p:ext uri="{BB962C8B-B14F-4D97-AF65-F5344CB8AC3E}">
        <p14:creationId xmlns:p14="http://schemas.microsoft.com/office/powerpoint/2010/main" val="2708874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1.2.6 </a:t>
            </a:r>
            <a:r>
              <a:rPr lang="en-US" sz="2000" b="1" dirty="0"/>
              <a:t>National policies to meet targets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0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Compared with 2005 levels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several Member States have aimed to reduce final and primary energy consumption</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none of the Member States' targets indicate an increase in final and primary energy consumption</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10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none of the Member States intends to increase final and primary energy consumption in the period 2005-2020</a:t>
            </a:r>
            <a:endParaRPr lang="it-IT" sz="1800" dirty="0">
              <a:solidFill>
                <a:srgbClr val="000000"/>
              </a:solidFill>
            </a:endParaRPr>
          </a:p>
        </p:txBody>
      </p:sp>
    </p:spTree>
    <p:extLst>
      <p:ext uri="{BB962C8B-B14F-4D97-AF65-F5344CB8AC3E}">
        <p14:creationId xmlns:p14="http://schemas.microsoft.com/office/powerpoint/2010/main" val="326818243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1.2.7 </a:t>
            </a:r>
            <a:r>
              <a:rPr lang="en-US" sz="2000" b="1" dirty="0"/>
              <a:t>Conclusion</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endParaRPr lang="it-IT" sz="2400" dirty="0"/>
          </a:p>
          <a:p>
            <a:pPr defTabSz="703692">
              <a:spcBef>
                <a:spcPts val="100"/>
              </a:spcBef>
              <a:defRPr sz="2184"/>
            </a:pPr>
            <a:r>
              <a:rPr lang="it-IT" sz="1800" dirty="0"/>
              <a:t>	</a:t>
            </a:r>
            <a:r>
              <a:rPr lang="pl-PL" sz="1800" i="1" dirty="0"/>
              <a:t>Correct answer is green</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15</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In relation to the efforts needed to achieve the 2030 and 2030 targets European countries</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do not need to make great efforts to meet and achieve the 2020 and 2030 targets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citizens are key players who can help to reduce energy consumption, by acting on the behavioural change of each end user</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there is no need to consider the impact of behavioural aspects to achieve the set objectives</a:t>
            </a:r>
            <a:endParaRPr lang="it-IT" sz="1800" dirty="0">
              <a:solidFill>
                <a:srgbClr val="000000"/>
              </a:solidFill>
            </a:endParaRPr>
          </a:p>
        </p:txBody>
      </p:sp>
    </p:spTree>
    <p:extLst>
      <p:ext uri="{BB962C8B-B14F-4D97-AF65-F5344CB8AC3E}">
        <p14:creationId xmlns:p14="http://schemas.microsoft.com/office/powerpoint/2010/main" val="30288413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sp>
        <p:nvSpPr>
          <p:cNvPr id="8" name="Rettangolo 7">
            <a:extLst>
              <a:ext uri="{FF2B5EF4-FFF2-40B4-BE49-F238E27FC236}">
                <a16:creationId xmlns="" xmlns:a16="http://schemas.microsoft.com/office/drawing/2014/main" id="{1B5AFBFB-7EEE-44BD-BEA7-F8BA11ECF1D8}"/>
              </a:ext>
            </a:extLst>
          </p:cNvPr>
          <p:cNvSpPr/>
          <p:nvPr/>
        </p:nvSpPr>
        <p:spPr>
          <a:xfrm>
            <a:off x="218487" y="1147193"/>
            <a:ext cx="4743922" cy="5035546"/>
          </a:xfrm>
          <a:prstGeom prst="rect">
            <a:avLst/>
          </a:prstGeom>
        </p:spPr>
        <p:txBody>
          <a:bodyPr wrap="square">
            <a:spAutoFit/>
          </a:bodyPr>
          <a:lstStyle/>
          <a:p>
            <a:pPr marR="161449" algn="just">
              <a:lnSpc>
                <a:spcPct val="115000"/>
              </a:lnSpc>
              <a:spcBef>
                <a:spcPts val="450"/>
              </a:spcBef>
            </a:pPr>
            <a:r>
              <a:rPr lang="en-US" sz="1400" dirty="0">
                <a:solidFill>
                  <a:srgbClr val="002060"/>
                </a:solidFill>
                <a:latin typeface="+mj-lt"/>
                <a:ea typeface="Times New Roman" panose="02020603050405020304" pitchFamily="18" charset="0"/>
              </a:rPr>
              <a:t>Planning and preparation for achieving the 2030 targets is currently underway, with Member States indicating the </a:t>
            </a:r>
            <a:r>
              <a:rPr lang="en-US" sz="1400" b="1" dirty="0">
                <a:solidFill>
                  <a:srgbClr val="002060"/>
                </a:solidFill>
                <a:latin typeface="+mj-lt"/>
                <a:ea typeface="Times New Roman" panose="02020603050405020304" pitchFamily="18" charset="0"/>
              </a:rPr>
              <a:t>new policies and measures</a:t>
            </a:r>
            <a:r>
              <a:rPr lang="en-US" sz="1400" dirty="0">
                <a:solidFill>
                  <a:srgbClr val="002060"/>
                </a:solidFill>
                <a:latin typeface="+mj-lt"/>
                <a:ea typeface="Times New Roman" panose="02020603050405020304" pitchFamily="18" charset="0"/>
              </a:rPr>
              <a:t> that will deliver on greenhouse gas reductions, renewable energy and energy efficiency in the mid-term.</a:t>
            </a:r>
          </a:p>
          <a:p>
            <a:pPr marR="161449" algn="just">
              <a:lnSpc>
                <a:spcPct val="115000"/>
              </a:lnSpc>
              <a:spcBef>
                <a:spcPts val="450"/>
              </a:spcBef>
            </a:pPr>
            <a:r>
              <a:rPr lang="en-US" sz="1400" dirty="0">
                <a:solidFill>
                  <a:srgbClr val="002060"/>
                </a:solidFill>
                <a:latin typeface="+mj-lt"/>
                <a:ea typeface="Times New Roman" panose="02020603050405020304" pitchFamily="18" charset="0"/>
              </a:rPr>
              <a:t>Specifically, European Member States are planning how to collectively achieve:</a:t>
            </a:r>
          </a:p>
          <a:p>
            <a:pPr marL="266700" marR="161449" indent="-266700">
              <a:lnSpc>
                <a:spcPct val="115000"/>
              </a:lnSpc>
              <a:spcBef>
                <a:spcPts val="450"/>
              </a:spcBef>
              <a:buFont typeface="Wingdings" panose="05000000000000000000" pitchFamily="2" charset="2"/>
              <a:buChar char="q"/>
            </a:pPr>
            <a:r>
              <a:rPr lang="en-US" sz="1400" dirty="0">
                <a:solidFill>
                  <a:srgbClr val="002060"/>
                </a:solidFill>
                <a:latin typeface="+mj-lt"/>
                <a:ea typeface="Times New Roman" panose="02020603050405020304" pitchFamily="18" charset="0"/>
              </a:rPr>
              <a:t>at least a </a:t>
            </a:r>
            <a:r>
              <a:rPr lang="en-US" sz="1400" b="1" dirty="0">
                <a:solidFill>
                  <a:srgbClr val="002060"/>
                </a:solidFill>
                <a:latin typeface="+mj-lt"/>
                <a:ea typeface="Times New Roman" panose="02020603050405020304" pitchFamily="18" charset="0"/>
              </a:rPr>
              <a:t>40% reduction in domestic greenhouse gas (GHG) emissions </a:t>
            </a:r>
            <a:r>
              <a:rPr lang="en-US" sz="1400" dirty="0">
                <a:solidFill>
                  <a:srgbClr val="002060"/>
                </a:solidFill>
                <a:latin typeface="+mj-lt"/>
                <a:ea typeface="Times New Roman" panose="02020603050405020304" pitchFamily="18" charset="0"/>
              </a:rPr>
              <a:t>(compared with 1990 levels), with binding annual GHG emission reduction targets for EU Member States from 2021 to 2030 for the sectors not covered by the EU Emissions Trading System (ETS);</a:t>
            </a:r>
          </a:p>
          <a:p>
            <a:pPr marL="266700" marR="161449" indent="-266700">
              <a:lnSpc>
                <a:spcPct val="115000"/>
              </a:lnSpc>
              <a:spcBef>
                <a:spcPts val="450"/>
              </a:spcBef>
              <a:buFont typeface="Wingdings" panose="05000000000000000000" pitchFamily="2" charset="2"/>
              <a:buChar char="q"/>
            </a:pPr>
            <a:r>
              <a:rPr lang="en-US" sz="1400" dirty="0">
                <a:solidFill>
                  <a:srgbClr val="002060"/>
                </a:solidFill>
                <a:latin typeface="+mj-lt"/>
                <a:ea typeface="Times New Roman" panose="02020603050405020304" pitchFamily="18" charset="0"/>
              </a:rPr>
              <a:t>an increase in the share of </a:t>
            </a:r>
            <a:r>
              <a:rPr lang="en-US" sz="1400" b="1" dirty="0">
                <a:solidFill>
                  <a:srgbClr val="002060"/>
                </a:solidFill>
                <a:latin typeface="+mj-lt"/>
                <a:ea typeface="Times New Roman" panose="02020603050405020304" pitchFamily="18" charset="0"/>
              </a:rPr>
              <a:t>renewable energy sources (RES) in the EU to at least 32 % </a:t>
            </a:r>
            <a:r>
              <a:rPr lang="en-US" sz="1400" dirty="0">
                <a:solidFill>
                  <a:srgbClr val="002060"/>
                </a:solidFill>
                <a:latin typeface="+mj-lt"/>
                <a:ea typeface="Times New Roman" panose="02020603050405020304" pitchFamily="18" charset="0"/>
              </a:rPr>
              <a:t>of gross final energy consumption by 2030;</a:t>
            </a:r>
          </a:p>
          <a:p>
            <a:pPr marL="266700" marR="161449" indent="-266700">
              <a:lnSpc>
                <a:spcPct val="115000"/>
              </a:lnSpc>
              <a:spcBef>
                <a:spcPts val="450"/>
              </a:spcBef>
              <a:buFont typeface="Wingdings" panose="05000000000000000000" pitchFamily="2" charset="2"/>
              <a:buChar char="q"/>
            </a:pPr>
            <a:r>
              <a:rPr lang="en-US" sz="1400" dirty="0">
                <a:solidFill>
                  <a:srgbClr val="002060"/>
                </a:solidFill>
                <a:latin typeface="+mj-lt"/>
                <a:ea typeface="Times New Roman" panose="02020603050405020304" pitchFamily="18" charset="0"/>
              </a:rPr>
              <a:t>at least a </a:t>
            </a:r>
            <a:r>
              <a:rPr lang="en-US" sz="1400" b="1" dirty="0">
                <a:solidFill>
                  <a:srgbClr val="002060"/>
                </a:solidFill>
                <a:latin typeface="+mj-lt"/>
                <a:ea typeface="Times New Roman" panose="02020603050405020304" pitchFamily="18" charset="0"/>
              </a:rPr>
              <a:t>32.5% improvement in energy efficiency </a:t>
            </a:r>
            <a:r>
              <a:rPr lang="en-US" sz="1400" dirty="0">
                <a:solidFill>
                  <a:srgbClr val="002060"/>
                </a:solidFill>
                <a:latin typeface="+mj-lt"/>
                <a:ea typeface="Times New Roman" panose="02020603050405020304" pitchFamily="18" charset="0"/>
              </a:rPr>
              <a:t>in 2030 at EU level (compared with the Commission's 2007 Energy Baseline Scenario).</a:t>
            </a:r>
            <a:endParaRPr lang="it-IT" sz="1400" dirty="0">
              <a:solidFill>
                <a:srgbClr val="002060"/>
              </a:solidFill>
              <a:latin typeface="+mj-lt"/>
              <a:ea typeface="Times New Roman" panose="02020603050405020304" pitchFamily="18" charset="0"/>
            </a:endParaRPr>
          </a:p>
        </p:txBody>
      </p:sp>
      <p:grpSp>
        <p:nvGrpSpPr>
          <p:cNvPr id="13" name="Gruppo 12">
            <a:extLst>
              <a:ext uri="{FF2B5EF4-FFF2-40B4-BE49-F238E27FC236}">
                <a16:creationId xmlns="" xmlns:a16="http://schemas.microsoft.com/office/drawing/2014/main" id="{DCCF73B8-4E09-4B88-BF51-393180FA53FA}"/>
              </a:ext>
            </a:extLst>
          </p:cNvPr>
          <p:cNvGrpSpPr/>
          <p:nvPr/>
        </p:nvGrpSpPr>
        <p:grpSpPr>
          <a:xfrm>
            <a:off x="4905825" y="1426899"/>
            <a:ext cx="4238175" cy="4725388"/>
            <a:chOff x="6885682" y="553702"/>
            <a:chExt cx="5109520" cy="5936413"/>
          </a:xfrm>
        </p:grpSpPr>
        <p:pic>
          <p:nvPicPr>
            <p:cNvPr id="14" name="Immagine 13">
              <a:extLst>
                <a:ext uri="{FF2B5EF4-FFF2-40B4-BE49-F238E27FC236}">
                  <a16:creationId xmlns="" xmlns:a16="http://schemas.microsoft.com/office/drawing/2014/main" id="{238E652B-C810-4A7C-A2C3-046AFC34A681}"/>
                </a:ext>
              </a:extLst>
            </p:cNvPr>
            <p:cNvPicPr>
              <a:picLocks noChangeAspect="1"/>
            </p:cNvPicPr>
            <p:nvPr/>
          </p:nvPicPr>
          <p:blipFill>
            <a:blip r:embed="rId3"/>
            <a:stretch>
              <a:fillRect/>
            </a:stretch>
          </p:blipFill>
          <p:spPr>
            <a:xfrm>
              <a:off x="6885682" y="1381194"/>
              <a:ext cx="5109520" cy="5108921"/>
            </a:xfrm>
            <a:prstGeom prst="rect">
              <a:avLst/>
            </a:prstGeom>
          </p:spPr>
        </p:pic>
        <p:sp>
          <p:nvSpPr>
            <p:cNvPr id="15" name="Rettangolo 14">
              <a:extLst>
                <a:ext uri="{FF2B5EF4-FFF2-40B4-BE49-F238E27FC236}">
                  <a16:creationId xmlns="" xmlns:a16="http://schemas.microsoft.com/office/drawing/2014/main" id="{687AF35C-B46A-48AB-9EED-873FD4338B12}"/>
                </a:ext>
              </a:extLst>
            </p:cNvPr>
            <p:cNvSpPr/>
            <p:nvPr/>
          </p:nvSpPr>
          <p:spPr>
            <a:xfrm>
              <a:off x="7158944" y="553702"/>
              <a:ext cx="4269749" cy="579981"/>
            </a:xfrm>
            <a:prstGeom prst="rect">
              <a:avLst/>
            </a:prstGeom>
          </p:spPr>
          <p:txBody>
            <a:bodyPr wrap="square">
              <a:spAutoFit/>
            </a:bodyPr>
            <a:lstStyle/>
            <a:p>
              <a:pPr algn="ctr"/>
              <a:r>
                <a:rPr lang="en-US" sz="1200" b="1" dirty="0">
                  <a:solidFill>
                    <a:srgbClr val="0070C0"/>
                  </a:solidFill>
                </a:rPr>
                <a:t>Projected progress of Member States </a:t>
              </a:r>
            </a:p>
            <a:p>
              <a:pPr algn="ctr"/>
              <a:r>
                <a:rPr lang="en-US" sz="1200" b="1" dirty="0">
                  <a:solidFill>
                    <a:srgbClr val="0070C0"/>
                  </a:solidFill>
                </a:rPr>
                <a:t>towards 2030 climate targets</a:t>
              </a:r>
              <a:endParaRPr lang="it-IT" sz="1200" b="1" dirty="0">
                <a:solidFill>
                  <a:srgbClr val="0070C0"/>
                </a:solidFill>
              </a:endParaRPr>
            </a:p>
          </p:txBody>
        </p:sp>
      </p:grpSp>
    </p:spTree>
    <p:extLst>
      <p:ext uri="{BB962C8B-B14F-4D97-AF65-F5344CB8AC3E}">
        <p14:creationId xmlns:p14="http://schemas.microsoft.com/office/powerpoint/2010/main" val="103683262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sp>
        <p:nvSpPr>
          <p:cNvPr id="9" name="Rettangolo 8">
            <a:extLst>
              <a:ext uri="{FF2B5EF4-FFF2-40B4-BE49-F238E27FC236}">
                <a16:creationId xmlns="" xmlns:a16="http://schemas.microsoft.com/office/drawing/2014/main" id="{887D5F53-D492-4B23-9935-FA2D088EBF0C}"/>
              </a:ext>
            </a:extLst>
          </p:cNvPr>
          <p:cNvSpPr/>
          <p:nvPr/>
        </p:nvSpPr>
        <p:spPr>
          <a:xfrm>
            <a:off x="145301" y="1501704"/>
            <a:ext cx="4862618" cy="4595425"/>
          </a:xfrm>
          <a:prstGeom prst="rect">
            <a:avLst/>
          </a:prstGeom>
        </p:spPr>
        <p:txBody>
          <a:bodyPr wrap="square">
            <a:spAutoFit/>
          </a:bodyPr>
          <a:lstStyle/>
          <a:p>
            <a:pPr marR="161449" algn="just">
              <a:lnSpc>
                <a:spcPct val="115000"/>
              </a:lnSpc>
              <a:spcBef>
                <a:spcPts val="450"/>
              </a:spcBef>
            </a:pPr>
            <a:r>
              <a:rPr lang="en-US" sz="1400" dirty="0">
                <a:solidFill>
                  <a:srgbClr val="002060"/>
                </a:solidFill>
                <a:latin typeface="+mj-lt"/>
                <a:ea typeface="Times New Roman" panose="02020603050405020304" pitchFamily="18" charset="0"/>
              </a:rPr>
              <a:t>Some Member States have already reduced their emissions to levels below their 2020 target, while for others, the gaps between observed emissions and national targets are widening. In 2017, 18 Member States had greenhouse gas emissions levels at or below their respective annual Effort Sharing targets, while in 2018, this fell to 17 Member States.</a:t>
            </a:r>
          </a:p>
          <a:p>
            <a:pPr marR="161449" algn="just">
              <a:lnSpc>
                <a:spcPct val="115000"/>
              </a:lnSpc>
              <a:spcBef>
                <a:spcPts val="450"/>
              </a:spcBef>
            </a:pPr>
            <a:r>
              <a:rPr lang="en-US" sz="1400" dirty="0">
                <a:solidFill>
                  <a:srgbClr val="002060"/>
                </a:solidFill>
                <a:latin typeface="+mj-lt"/>
                <a:ea typeface="Times New Roman" panose="02020603050405020304" pitchFamily="18" charset="0"/>
              </a:rPr>
              <a:t>According to the projections submitted by Member States in 2019, </a:t>
            </a:r>
            <a:r>
              <a:rPr lang="en-US" sz="1400" b="1" dirty="0">
                <a:solidFill>
                  <a:srgbClr val="002060"/>
                </a:solidFill>
                <a:latin typeface="+mj-lt"/>
                <a:ea typeface="Times New Roman" panose="02020603050405020304" pitchFamily="18" charset="0"/>
              </a:rPr>
              <a:t>only </a:t>
            </a:r>
            <a:r>
              <a:rPr lang="en-US" sz="1400" b="1" dirty="0">
                <a:solidFill>
                  <a:srgbClr val="00B050"/>
                </a:solidFill>
                <a:latin typeface="+mj-lt"/>
                <a:ea typeface="Times New Roman" panose="02020603050405020304" pitchFamily="18" charset="0"/>
              </a:rPr>
              <a:t>3 Member States </a:t>
            </a:r>
            <a:r>
              <a:rPr lang="en-US" sz="1400" dirty="0">
                <a:solidFill>
                  <a:srgbClr val="002060"/>
                </a:solidFill>
                <a:latin typeface="+mj-lt"/>
                <a:ea typeface="Times New Roman" panose="02020603050405020304" pitchFamily="18" charset="0"/>
              </a:rPr>
              <a:t>(Greece, Portugal and Sweden) expect that their current policies and measures will be </a:t>
            </a:r>
            <a:r>
              <a:rPr lang="en-US" sz="1400" b="1" dirty="0">
                <a:solidFill>
                  <a:srgbClr val="00B050"/>
                </a:solidFill>
                <a:latin typeface="+mj-lt"/>
                <a:ea typeface="Times New Roman" panose="02020603050405020304" pitchFamily="18" charset="0"/>
              </a:rPr>
              <a:t>sufficient</a:t>
            </a:r>
            <a:r>
              <a:rPr lang="en-US" sz="1400" dirty="0">
                <a:solidFill>
                  <a:srgbClr val="002060"/>
                </a:solidFill>
                <a:latin typeface="+mj-lt"/>
                <a:ea typeface="Times New Roman" panose="02020603050405020304" pitchFamily="18" charset="0"/>
              </a:rPr>
              <a:t> to deliver their 2030 Effort Sharing targets on time. An additional </a:t>
            </a:r>
            <a:r>
              <a:rPr lang="en-US" sz="1400" b="1" dirty="0">
                <a:solidFill>
                  <a:srgbClr val="0070C0"/>
                </a:solidFill>
                <a:latin typeface="+mj-lt"/>
                <a:ea typeface="Times New Roman" panose="02020603050405020304" pitchFamily="18" charset="0"/>
              </a:rPr>
              <a:t>6 Member States</a:t>
            </a:r>
            <a:r>
              <a:rPr lang="en-US" sz="1400" b="1" dirty="0">
                <a:solidFill>
                  <a:srgbClr val="002060"/>
                </a:solidFill>
                <a:latin typeface="+mj-lt"/>
                <a:ea typeface="Times New Roman" panose="02020603050405020304" pitchFamily="18" charset="0"/>
              </a:rPr>
              <a:t> </a:t>
            </a:r>
            <a:r>
              <a:rPr lang="en-US" sz="1400" dirty="0">
                <a:solidFill>
                  <a:srgbClr val="002060"/>
                </a:solidFill>
                <a:latin typeface="+mj-lt"/>
                <a:ea typeface="Times New Roman" panose="02020603050405020304" pitchFamily="18" charset="0"/>
              </a:rPr>
              <a:t>(Belgium, Croatia, France, Hungary, Italy, Slovakia and Spain) plan to </a:t>
            </a:r>
            <a:r>
              <a:rPr lang="en-US" sz="1400" b="1" dirty="0">
                <a:solidFill>
                  <a:srgbClr val="0070C0"/>
                </a:solidFill>
                <a:latin typeface="+mj-lt"/>
                <a:ea typeface="Times New Roman" panose="02020603050405020304" pitchFamily="18" charset="0"/>
              </a:rPr>
              <a:t>implement additional policies and measures </a:t>
            </a:r>
            <a:r>
              <a:rPr lang="en-US" sz="1400" dirty="0">
                <a:solidFill>
                  <a:srgbClr val="002060"/>
                </a:solidFill>
                <a:latin typeface="+mj-lt"/>
                <a:ea typeface="Times New Roman" panose="02020603050405020304" pitchFamily="18" charset="0"/>
              </a:rPr>
              <a:t>that will help ensure they achieve their 2030 Effort Sharing targets. The remaining </a:t>
            </a:r>
            <a:r>
              <a:rPr lang="en-US" sz="1400" b="1" dirty="0">
                <a:solidFill>
                  <a:srgbClr val="FF0000"/>
                </a:solidFill>
                <a:latin typeface="+mj-lt"/>
                <a:ea typeface="Times New Roman" panose="02020603050405020304" pitchFamily="18" charset="0"/>
              </a:rPr>
              <a:t>18 Member States </a:t>
            </a:r>
            <a:r>
              <a:rPr lang="en-US" sz="1400" dirty="0">
                <a:solidFill>
                  <a:srgbClr val="002060"/>
                </a:solidFill>
                <a:latin typeface="+mj-lt"/>
                <a:ea typeface="Times New Roman" panose="02020603050405020304" pitchFamily="18" charset="0"/>
              </a:rPr>
              <a:t>have </a:t>
            </a:r>
            <a:r>
              <a:rPr lang="en-US" sz="1400" b="1" dirty="0">
                <a:solidFill>
                  <a:srgbClr val="FF0000"/>
                </a:solidFill>
                <a:latin typeface="+mj-lt"/>
                <a:ea typeface="Times New Roman" panose="02020603050405020304" pitchFamily="18" charset="0"/>
              </a:rPr>
              <a:t>not yet indicated </a:t>
            </a:r>
            <a:r>
              <a:rPr lang="en-US" sz="1400" dirty="0">
                <a:solidFill>
                  <a:srgbClr val="002060"/>
                </a:solidFill>
                <a:latin typeface="+mj-lt"/>
                <a:ea typeface="Times New Roman" panose="02020603050405020304" pitchFamily="18" charset="0"/>
              </a:rPr>
              <a:t>in their reported projections how they intend to achieve their Effort Sharing targets.</a:t>
            </a:r>
            <a:endParaRPr lang="it-IT" sz="1400" dirty="0">
              <a:solidFill>
                <a:srgbClr val="002060"/>
              </a:solidFill>
              <a:latin typeface="+mj-lt"/>
              <a:ea typeface="Times New Roman" panose="02020603050405020304" pitchFamily="18" charset="0"/>
            </a:endParaRPr>
          </a:p>
        </p:txBody>
      </p:sp>
      <p:grpSp>
        <p:nvGrpSpPr>
          <p:cNvPr id="10" name="Gruppo 9">
            <a:extLst>
              <a:ext uri="{FF2B5EF4-FFF2-40B4-BE49-F238E27FC236}">
                <a16:creationId xmlns="" xmlns:a16="http://schemas.microsoft.com/office/drawing/2014/main" id="{FD13CB2D-F8E7-48E5-A691-00AE9A98A408}"/>
              </a:ext>
            </a:extLst>
          </p:cNvPr>
          <p:cNvGrpSpPr>
            <a:grpSpLocks noChangeAspect="1"/>
          </p:cNvGrpSpPr>
          <p:nvPr/>
        </p:nvGrpSpPr>
        <p:grpSpPr>
          <a:xfrm>
            <a:off x="5007918" y="1648642"/>
            <a:ext cx="3846730" cy="4170566"/>
            <a:chOff x="7195381" y="1053535"/>
            <a:chExt cx="4544850" cy="5919991"/>
          </a:xfrm>
        </p:grpSpPr>
        <p:pic>
          <p:nvPicPr>
            <p:cNvPr id="11" name="Immagine 10">
              <a:extLst>
                <a:ext uri="{FF2B5EF4-FFF2-40B4-BE49-F238E27FC236}">
                  <a16:creationId xmlns="" xmlns:a16="http://schemas.microsoft.com/office/drawing/2014/main" id="{F6F43318-E3B8-4F56-A69D-7692B2FB987D}"/>
                </a:ext>
              </a:extLst>
            </p:cNvPr>
            <p:cNvPicPr>
              <a:picLocks noChangeAspect="1"/>
            </p:cNvPicPr>
            <p:nvPr/>
          </p:nvPicPr>
          <p:blipFill>
            <a:blip r:embed="rId3"/>
            <a:stretch>
              <a:fillRect/>
            </a:stretch>
          </p:blipFill>
          <p:spPr>
            <a:xfrm>
              <a:off x="7195381" y="1853426"/>
              <a:ext cx="4544850" cy="5120100"/>
            </a:xfrm>
            <a:prstGeom prst="rect">
              <a:avLst/>
            </a:prstGeom>
          </p:spPr>
        </p:pic>
        <p:sp>
          <p:nvSpPr>
            <p:cNvPr id="12" name="Rettangolo 11">
              <a:extLst>
                <a:ext uri="{FF2B5EF4-FFF2-40B4-BE49-F238E27FC236}">
                  <a16:creationId xmlns="" xmlns:a16="http://schemas.microsoft.com/office/drawing/2014/main" id="{A2115FD2-DF9D-42EA-8DCC-02DFA9874169}"/>
                </a:ext>
              </a:extLst>
            </p:cNvPr>
            <p:cNvSpPr/>
            <p:nvPr/>
          </p:nvSpPr>
          <p:spPr>
            <a:xfrm>
              <a:off x="7343005" y="1053535"/>
              <a:ext cx="4310757" cy="655319"/>
            </a:xfrm>
            <a:prstGeom prst="rect">
              <a:avLst/>
            </a:prstGeom>
          </p:spPr>
          <p:txBody>
            <a:bodyPr wrap="square">
              <a:spAutoFit/>
            </a:bodyPr>
            <a:lstStyle/>
            <a:p>
              <a:pPr algn="ctr"/>
              <a:r>
                <a:rPr lang="en-US" sz="1200" b="1" dirty="0">
                  <a:solidFill>
                    <a:srgbClr val="0070C0"/>
                  </a:solidFill>
                </a:rPr>
                <a:t>Current progress of Member States towards 2020 climate and energy targets </a:t>
              </a:r>
              <a:endParaRPr lang="it-IT" sz="1200" b="1" dirty="0">
                <a:solidFill>
                  <a:srgbClr val="0070C0"/>
                </a:solidFill>
              </a:endParaRPr>
            </a:p>
          </p:txBody>
        </p:sp>
      </p:grpSp>
      <p:sp>
        <p:nvSpPr>
          <p:cNvPr id="4" name="Rettangolo 3">
            <a:extLst>
              <a:ext uri="{FF2B5EF4-FFF2-40B4-BE49-F238E27FC236}">
                <a16:creationId xmlns="" xmlns:a16="http://schemas.microsoft.com/office/drawing/2014/main" id="{D94EDB79-46B0-4A8D-ABB2-11FD280A75A7}"/>
              </a:ext>
            </a:extLst>
          </p:cNvPr>
          <p:cNvSpPr/>
          <p:nvPr/>
        </p:nvSpPr>
        <p:spPr>
          <a:xfrm>
            <a:off x="145299" y="1015901"/>
            <a:ext cx="6596947" cy="351828"/>
          </a:xfrm>
          <a:prstGeom prst="rect">
            <a:avLst/>
          </a:prstGeom>
        </p:spPr>
        <p:txBody>
          <a:bodyPr wrap="square">
            <a:spAutoFit/>
          </a:bodyPr>
          <a:lstStyle/>
          <a:p>
            <a:pPr marR="161449">
              <a:lnSpc>
                <a:spcPct val="115000"/>
              </a:lnSpc>
              <a:spcBef>
                <a:spcPts val="450"/>
              </a:spcBef>
            </a:pPr>
            <a:r>
              <a:rPr lang="en-US" sz="1600" b="1" dirty="0">
                <a:solidFill>
                  <a:srgbClr val="002060"/>
                </a:solidFill>
                <a:ea typeface="Times New Roman" panose="02020603050405020304" pitchFamily="18" charset="0"/>
              </a:rPr>
              <a:t>At the national level, current progress is more contrasting </a:t>
            </a:r>
          </a:p>
        </p:txBody>
      </p:sp>
    </p:spTree>
    <p:extLst>
      <p:ext uri="{BB962C8B-B14F-4D97-AF65-F5344CB8AC3E}">
        <p14:creationId xmlns:p14="http://schemas.microsoft.com/office/powerpoint/2010/main" val="122300035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1</a:t>
            </a:r>
            <a:r>
              <a:rPr lang="cs-CZ" sz="1800" dirty="0"/>
              <a:t>.</a:t>
            </a:r>
            <a:r>
              <a:rPr lang="it-IT" sz="1800" dirty="0"/>
              <a:t>2</a:t>
            </a:r>
            <a:r>
              <a:rPr lang="cs-CZ" sz="1800" dirty="0"/>
              <a:t>.</a:t>
            </a:r>
            <a:r>
              <a:rPr lang="it-IT" sz="1800" dirty="0"/>
              <a:t>2</a:t>
            </a:r>
            <a:r>
              <a:rPr lang="cs-CZ" sz="1800" dirty="0"/>
              <a:t> </a:t>
            </a:r>
            <a:endParaRPr lang="it-IT" sz="1800" dirty="0"/>
          </a:p>
          <a:p>
            <a:r>
              <a:rPr lang="en-US" sz="1600" dirty="0"/>
              <a:t>Energy Efficiency: risk that 2020 and 2030 targets will not be met</a:t>
            </a:r>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1.2.2 </a:t>
            </a:r>
            <a:r>
              <a:rPr lang="en-GB" sz="1600" dirty="0">
                <a:solidFill>
                  <a:schemeClr val="accent4">
                    <a:lumMod val="75000"/>
                  </a:schemeClr>
                </a:solidFill>
              </a:rPr>
              <a:t>Objective </a:t>
            </a:r>
          </a:p>
          <a:p>
            <a:endParaRPr lang="en-US" sz="1600" dirty="0">
              <a:solidFill>
                <a:schemeClr val="accent4">
                  <a:lumMod val="75000"/>
                </a:schemeClr>
              </a:solidFill>
            </a:endParaRPr>
          </a:p>
          <a:p>
            <a:pPr algn="just"/>
            <a:r>
              <a:rPr lang="en-US" sz="1600" dirty="0">
                <a:solidFill>
                  <a:schemeClr val="accent4">
                    <a:lumMod val="75000"/>
                  </a:schemeClr>
                </a:solidFill>
              </a:rPr>
              <a:t>In this unit we will deal with the factors affecting the growth in final energy consumption and the risks for the EU of not reaching the 2020 energy efficiency target due to the upward trend in consumption and the need to reverse this trend.</a:t>
            </a:r>
            <a:endParaRPr lang="it-IT" sz="1600" dirty="0">
              <a:solidFill>
                <a:schemeClr val="accent4">
                  <a:lumMod val="75000"/>
                </a:schemeClr>
              </a:solidFill>
            </a:endParaRPr>
          </a:p>
          <a:p>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9110115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153092"/>
            <a:ext cx="8562974" cy="3211032"/>
          </a:xfrm>
        </p:spPr>
        <p:txBody>
          <a:bodyPr/>
          <a:lstStyle/>
          <a:p>
            <a:pPr marR="161449" algn="just">
              <a:lnSpc>
                <a:spcPct val="115000"/>
              </a:lnSpc>
              <a:spcBef>
                <a:spcPts val="450"/>
              </a:spcBef>
            </a:pPr>
            <a:r>
              <a:rPr lang="en-US" sz="1600" dirty="0">
                <a:solidFill>
                  <a:srgbClr val="002060"/>
                </a:solidFill>
                <a:ea typeface="Times New Roman" panose="02020603050405020304" pitchFamily="18" charset="0"/>
              </a:rPr>
              <a:t>In the area of energy efficiency, targets are expressed in terms of both primary and final energy consumption.</a:t>
            </a:r>
          </a:p>
        </p:txBody>
      </p:sp>
      <p:sp>
        <p:nvSpPr>
          <p:cNvPr id="6" name="Rettangolo 5">
            <a:extLst>
              <a:ext uri="{FF2B5EF4-FFF2-40B4-BE49-F238E27FC236}">
                <a16:creationId xmlns="" xmlns:a16="http://schemas.microsoft.com/office/drawing/2014/main" id="{11F9447C-FE01-4327-A155-EA5D4F499006}"/>
              </a:ext>
            </a:extLst>
          </p:cNvPr>
          <p:cNvSpPr/>
          <p:nvPr/>
        </p:nvSpPr>
        <p:spPr>
          <a:xfrm>
            <a:off x="136216" y="1769498"/>
            <a:ext cx="4778684" cy="4522456"/>
          </a:xfrm>
          <a:prstGeom prst="rect">
            <a:avLst/>
          </a:prstGeom>
        </p:spPr>
        <p:txBody>
          <a:bodyPr wrap="square">
            <a:spAutoFit/>
          </a:bodyPr>
          <a:lstStyle/>
          <a:p>
            <a:pPr marR="161449" algn="just">
              <a:lnSpc>
                <a:spcPct val="115000"/>
              </a:lnSpc>
              <a:spcBef>
                <a:spcPts val="450"/>
              </a:spcBef>
            </a:pPr>
            <a:r>
              <a:rPr lang="en-US" sz="1550" dirty="0">
                <a:solidFill>
                  <a:srgbClr val="002060"/>
                </a:solidFill>
                <a:latin typeface="+mj-lt"/>
                <a:ea typeface="Times New Roman" panose="02020603050405020304" pitchFamily="18" charset="0"/>
              </a:rPr>
              <a:t>Unless the recent increasing trend in final energy consumption is reversed very soon, and the decline in primary energy consumption shown in initial indications accelerates, the </a:t>
            </a:r>
            <a:r>
              <a:rPr lang="en-US" sz="1550" b="1" dirty="0">
                <a:solidFill>
                  <a:srgbClr val="002060"/>
                </a:solidFill>
                <a:latin typeface="+mj-lt"/>
                <a:ea typeface="Times New Roman" panose="02020603050405020304" pitchFamily="18" charset="0"/>
              </a:rPr>
              <a:t>EU risks missing its 2020 energy efficiency target </a:t>
            </a:r>
            <a:r>
              <a:rPr lang="en-US" sz="1550" dirty="0">
                <a:solidFill>
                  <a:srgbClr val="002060"/>
                </a:solidFill>
                <a:latin typeface="+mj-lt"/>
                <a:ea typeface="Times New Roman" panose="02020603050405020304" pitchFamily="18" charset="0"/>
              </a:rPr>
              <a:t>of a 20% reduction from baseline energy consumption levels in 2020.</a:t>
            </a:r>
          </a:p>
          <a:p>
            <a:pPr marR="161449" algn="just">
              <a:lnSpc>
                <a:spcPct val="115000"/>
              </a:lnSpc>
              <a:spcBef>
                <a:spcPts val="450"/>
              </a:spcBef>
            </a:pPr>
            <a:r>
              <a:rPr lang="en-US" sz="1550" dirty="0">
                <a:solidFill>
                  <a:srgbClr val="002060"/>
                </a:solidFill>
                <a:latin typeface="+mj-lt"/>
                <a:ea typeface="Times New Roman" panose="02020603050405020304" pitchFamily="18" charset="0"/>
              </a:rPr>
              <a:t>A number of factors are at play in the rising energy consumption, </a:t>
            </a:r>
            <a:r>
              <a:rPr lang="en-US" sz="1550" b="1" dirty="0">
                <a:solidFill>
                  <a:srgbClr val="002060"/>
                </a:solidFill>
                <a:latin typeface="+mj-lt"/>
                <a:ea typeface="Times New Roman" panose="02020603050405020304" pitchFamily="18" charset="0"/>
              </a:rPr>
              <a:t>the greatest increases have been observed in energy consumption in buildings</a:t>
            </a:r>
            <a:r>
              <a:rPr lang="en-US" sz="1550" dirty="0">
                <a:solidFill>
                  <a:srgbClr val="002060"/>
                </a:solidFill>
                <a:latin typeface="+mj-lt"/>
                <a:ea typeface="Times New Roman" panose="02020603050405020304" pitchFamily="18" charset="0"/>
              </a:rPr>
              <a:t>, which rose by 8.3% between 2014 and 2017, and in transport, which rose by 5.8% in the same period. Additional factors, such as </a:t>
            </a:r>
            <a:r>
              <a:rPr lang="en-US" sz="1550" b="1" dirty="0">
                <a:solidFill>
                  <a:srgbClr val="002060"/>
                </a:solidFill>
                <a:latin typeface="+mj-lt"/>
                <a:ea typeface="Times New Roman" panose="02020603050405020304" pitchFamily="18" charset="0"/>
              </a:rPr>
              <a:t>lower fuel prices and weather conditions</a:t>
            </a:r>
            <a:r>
              <a:rPr lang="en-US" sz="1550" dirty="0">
                <a:solidFill>
                  <a:srgbClr val="002060"/>
                </a:solidFill>
                <a:latin typeface="+mj-lt"/>
                <a:ea typeface="Times New Roman" panose="02020603050405020304" pitchFamily="18" charset="0"/>
              </a:rPr>
              <a:t>, have also affected energy consumption trends in recent years.</a:t>
            </a:r>
            <a:endParaRPr lang="it-IT" sz="1550" dirty="0">
              <a:solidFill>
                <a:srgbClr val="002060"/>
              </a:solidFill>
              <a:latin typeface="+mj-lt"/>
              <a:ea typeface="Times New Roman" panose="02020603050405020304" pitchFamily="18" charset="0"/>
            </a:endParaRPr>
          </a:p>
        </p:txBody>
      </p:sp>
      <p:pic>
        <p:nvPicPr>
          <p:cNvPr id="7" name="Immagine 6">
            <a:extLst>
              <a:ext uri="{FF2B5EF4-FFF2-40B4-BE49-F238E27FC236}">
                <a16:creationId xmlns="" xmlns:a16="http://schemas.microsoft.com/office/drawing/2014/main" id="{25A2FCE3-3942-4097-9602-6B780D5C542C}"/>
              </a:ext>
            </a:extLst>
          </p:cNvPr>
          <p:cNvPicPr>
            <a:picLocks noChangeAspect="1"/>
          </p:cNvPicPr>
          <p:nvPr/>
        </p:nvPicPr>
        <p:blipFill rotWithShape="1">
          <a:blip r:embed="rId3"/>
          <a:srcRect r="6142"/>
          <a:stretch/>
        </p:blipFill>
        <p:spPr>
          <a:xfrm>
            <a:off x="4822256" y="1886343"/>
            <a:ext cx="4185528" cy="3995083"/>
          </a:xfrm>
          <a:prstGeom prst="rect">
            <a:avLst/>
          </a:prstGeom>
        </p:spPr>
      </p:pic>
    </p:spTree>
    <p:extLst>
      <p:ext uri="{BB962C8B-B14F-4D97-AF65-F5344CB8AC3E}">
        <p14:creationId xmlns:p14="http://schemas.microsoft.com/office/powerpoint/2010/main" val="24079796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28E1054A0CAC4A811146D537F8B815" ma:contentTypeVersion="11" ma:contentTypeDescription="Utwórz nowy dokument." ma:contentTypeScope="" ma:versionID="d2fd7f3ddee26cafd7fb5b9dd7571960">
  <xsd:schema xmlns:xsd="http://www.w3.org/2001/XMLSchema" xmlns:xs="http://www.w3.org/2001/XMLSchema" xmlns:p="http://schemas.microsoft.com/office/2006/metadata/properties" xmlns:ns2="fb1b005a-282f-463d-97d4-b0a7392b0d1d" xmlns:ns3="f0360d65-892b-44e0-a1ac-df5c0f97153b" targetNamespace="http://schemas.microsoft.com/office/2006/metadata/properties" ma:root="true" ma:fieldsID="f004e2886057a5bbdb5fa9568148a0b9" ns2:_="" ns3:_="">
    <xsd:import namespace="fb1b005a-282f-463d-97d4-b0a7392b0d1d"/>
    <xsd:import namespace="f0360d65-892b-44e0-a1ac-df5c0f9715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005a-282f-463d-97d4-b0a7392b0d1d" elementFormDefault="qualified">
    <xsd:import namespace="http://schemas.microsoft.com/office/2006/documentManagement/types"/>
    <xsd:import namespace="http://schemas.microsoft.com/office/infopath/2007/PartnerControls"/>
    <xsd:element name="SharedWithUsers" ma:index="8" nillable="true" ma:displayName="Udostępnianie"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60d65-892b-44e0-a1ac-df5c0f97153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0A861A-39C9-496A-9F43-DCF988C6F246}">
  <ds:schemaRefs>
    <ds:schemaRef ds:uri="http://schemas.microsoft.com/sharepoint/v3/contenttype/forms"/>
  </ds:schemaRefs>
</ds:datastoreItem>
</file>

<file path=customXml/itemProps2.xml><?xml version="1.0" encoding="utf-8"?>
<ds:datastoreItem xmlns:ds="http://schemas.openxmlformats.org/officeDocument/2006/customXml" ds:itemID="{0BA48E4C-E881-452E-B1C5-8F300FE737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b005a-282f-463d-97d4-b0a7392b0d1d"/>
    <ds:schemaRef ds:uri="f0360d65-892b-44e0-a1ac-df5c0f971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C315DF-F055-41F9-893C-860F6B8CFC7F}">
  <ds:schemaRefs>
    <ds:schemaRef ds:uri="http://schemas.microsoft.com/office/2006/documentManagement/types"/>
    <ds:schemaRef ds:uri="fb1b005a-282f-463d-97d4-b0a7392b0d1d"/>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f0360d65-892b-44e0-a1ac-df5c0f97153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centralEurope</Template>
  <TotalTime>67</TotalTime>
  <Words>5165</Words>
  <Application>Microsoft Office PowerPoint</Application>
  <PresentationFormat>Presentazione su schermo (4:3)</PresentationFormat>
  <Paragraphs>995</Paragraphs>
  <Slides>52</Slides>
  <Notes>52</Notes>
  <HiddenSlides>0</HiddenSlides>
  <MMClips>0</MMClips>
  <ScaleCrop>false</ScaleCrop>
  <HeadingPairs>
    <vt:vector size="4" baseType="variant">
      <vt:variant>
        <vt:lpstr>Tema</vt:lpstr>
      </vt:variant>
      <vt:variant>
        <vt:i4>1</vt:i4>
      </vt:variant>
      <vt:variant>
        <vt:lpstr>Titoli diapositive</vt:lpstr>
      </vt:variant>
      <vt:variant>
        <vt:i4>52</vt:i4>
      </vt:variant>
    </vt:vector>
  </HeadingPairs>
  <TitlesOfParts>
    <vt:vector size="53" baseType="lpstr">
      <vt:lpstr>CentralEurope_iService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Selected resources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lpstr>Self assessment test results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dc:creator>
  <cp:lastModifiedBy>MT</cp:lastModifiedBy>
  <cp:revision>2080</cp:revision>
  <dcterms:created xsi:type="dcterms:W3CDTF">2014-11-12T21:47:38Z</dcterms:created>
  <dcterms:modified xsi:type="dcterms:W3CDTF">2020-10-09T08:56:52Z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0x0101002928E1054A0CAC4A811146D537F8B815</vt:lpwstr>
  </property>
</Properties>
</file>